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  <p:sldMasterId id="2147483774" r:id="rId2"/>
  </p:sldMasterIdLst>
  <p:notesMasterIdLst>
    <p:notesMasterId r:id="rId9"/>
  </p:notesMasterIdLst>
  <p:sldIdLst>
    <p:sldId id="261" r:id="rId3"/>
    <p:sldId id="290" r:id="rId4"/>
    <p:sldId id="262" r:id="rId5"/>
    <p:sldId id="271" r:id="rId6"/>
    <p:sldId id="272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Bixuan" initials="HB" lastIdx="1" clrIdx="0">
    <p:extLst>
      <p:ext uri="{19B8F6BF-5375-455C-9EA6-DF929625EA0E}">
        <p15:presenceInfo xmlns:p15="http://schemas.microsoft.com/office/powerpoint/2012/main" userId="9e0dcc37c147db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006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D275-19AA-F344-AA10-23950611251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0067-2806-634C-84C5-66779089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70067-2806-634C-84C5-6677908916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1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9FE4-6487-F34A-83A7-CFF0E7335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5A71-D32E-AF40-85AB-F291104E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1A17-E3A5-3A44-8B92-1991DAE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923F-3903-DC45-99BC-507FE34F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CC40-2CB6-2342-BB00-AA49FB90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9DB-6C9C-8D44-BA2B-C34F0F15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F605-4B8E-124D-A082-265FDC9A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586-B3B4-EC4C-BD30-FBE6DA93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D302-D9D8-2845-9AAE-19AA93B7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2E34-F6F4-264C-99CF-56D612E5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07B-76D6-4248-8751-983EB965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CE35-7FC0-AE4E-A210-84C3394D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2B-B230-C542-867E-D6679318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57AF-E347-7249-8990-1908A8A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9C0B-56E9-BC44-B5EE-8BEE1167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4CAF-3F74-D243-B09A-F2E79827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D345-7439-5D46-B096-4366FFE0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3A14-38E2-E348-BA07-58ADF06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7844-B37C-5645-824A-0BADF24A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DD69-3271-0049-A029-B72FA5E0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8789A-6D44-C842-8523-7D48C4E5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A23-83B8-B548-8F87-8DAB237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8EEB-D844-5647-A933-ECEBD442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F5F8-94E5-404C-9616-C5EB9AF8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D9766-7612-7C45-980C-9D7F08B10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CC856-B5A6-D542-9124-16929576D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EDE62-48E5-2244-A6B0-0E531DE3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C87AE-80A7-A845-ABC4-D0362B32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6EDF-76F3-6845-B593-8CA28C5A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D568-6ADC-A34C-B618-83740794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7364C-EC9B-DB49-89E0-38149C6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F2C23-84A2-7947-9282-BA3DC5B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8BE7E-D7D6-064C-805A-486403DF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5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26422-9E8C-6D46-AE2A-79866CC9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7B8B0-489D-2B48-850C-C986C67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A7B80-A5FD-D842-8F23-F91A92A7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9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C39-7031-9146-A276-8D29268B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2A16-FC8E-C342-A7D5-0962F76A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4034-AF87-5D45-A324-4E2ADE1D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FAB3-3FE9-E645-B197-CC97AD11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94266-689C-E447-9331-95BF6E9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FEAD-1730-9345-94B3-9ED6DAA4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3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3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1B0-0B6B-1649-BCDB-AC3653E5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6F41E-E2D5-AF49-AEF6-9730BD9C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5E71-F8E4-B244-96A0-B3246675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A3E20-5502-FB4E-A162-86696D8C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48AF-65C2-874C-830F-628A01EA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485E-EF15-F943-93C3-71F35234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9888-53BD-794F-97F1-22FFF238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1D0-7D9A-8745-9B12-59AA010C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BB5B-BBC1-0645-8ED2-2BDA3271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FEC0-9AD2-5240-9B8D-B387C71F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A475-98BE-BB4C-BF01-50404E4C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BD3C-BA73-4A4A-9B29-DFF01CA0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FF7F-BD07-7F41-8041-66E8FA8B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0004-4655-F143-80E3-DF5F8707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16F8-EB54-BB4C-BA0B-BCF0D00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90AA-A187-0345-AFBA-CB4348D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55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6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8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287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3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9608-F9F2-D04C-9191-A322C87E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A612-CA8E-0646-A94D-49DBCE95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0C16-3B56-BE49-814F-50A88E1A7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242B-1265-8A4C-836F-787E85E7CBD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73B-BECF-F442-A83A-02DB25A56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4CC7-D694-3C47-B677-A2ACAF596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01C6-B2B7-4441-9CAA-B6FA1D63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216" y="3332068"/>
            <a:ext cx="2400267" cy="2400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14171" y="600148"/>
            <a:ext cx="2798904" cy="228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5925" y="838096"/>
            <a:ext cx="2231671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15925" y="1079977"/>
            <a:ext cx="2423692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216218" y="1321001"/>
            <a:ext cx="991705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16217" y="1563414"/>
            <a:ext cx="1279737" cy="2280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-1008789" y="2468894"/>
            <a:ext cx="1632181" cy="16321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633612" y="958210"/>
            <a:ext cx="4305783" cy="43057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55296" y="3291876"/>
            <a:ext cx="2400267" cy="2400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1352085" y="2212420"/>
            <a:ext cx="615456" cy="615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2288689" y="1791455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7152117" y="644691"/>
            <a:ext cx="979803" cy="979803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10939615" y="5022356"/>
            <a:ext cx="489901" cy="489901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9678822" y="3362027"/>
            <a:ext cx="1332575" cy="133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8304246" y="33620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>
            <a:off x="8470816" y="1588808"/>
            <a:ext cx="697525" cy="697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11471920" y="497411"/>
            <a:ext cx="1440160" cy="144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4079777" y="5054127"/>
            <a:ext cx="333143" cy="333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7369589" y="4696935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3649345" y="838095"/>
            <a:ext cx="4371367" cy="4371367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3503712" y="784531"/>
            <a:ext cx="4618272" cy="4618272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椭圆 26"/>
          <p:cNvSpPr/>
          <p:nvPr/>
        </p:nvSpPr>
        <p:spPr>
          <a:xfrm>
            <a:off x="3545514" y="784532"/>
            <a:ext cx="4533993" cy="45339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椭圆 27"/>
          <p:cNvSpPr/>
          <p:nvPr/>
        </p:nvSpPr>
        <p:spPr>
          <a:xfrm>
            <a:off x="3462228" y="2744591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椭圆 28"/>
          <p:cNvSpPr/>
          <p:nvPr/>
        </p:nvSpPr>
        <p:spPr>
          <a:xfrm>
            <a:off x="9085056" y="2740544"/>
            <a:ext cx="166571" cy="166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8442383" y="1560375"/>
            <a:ext cx="741691" cy="741691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4263330" y="2221996"/>
            <a:ext cx="3115525" cy="187743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Final Project</a:t>
            </a:r>
          </a:p>
          <a:p>
            <a:pPr algn="ctr"/>
            <a:r>
              <a:rPr lang="en-US" altLang="zh-CN" sz="3600" dirty="0"/>
              <a:t>Chinese Population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91605" y="4028314"/>
            <a:ext cx="2253312" cy="13236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Junchi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Tian</a:t>
            </a:r>
          </a:p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Jingshu</a:t>
            </a:r>
            <a:r>
              <a:rPr lang="en-US" altLang="zh-CN" sz="2667" dirty="0">
                <a:solidFill>
                  <a:schemeClr val="bg1"/>
                </a:solidFill>
              </a:rPr>
              <a:t> Song</a:t>
            </a:r>
          </a:p>
          <a:p>
            <a:pPr algn="ctr"/>
            <a:r>
              <a:rPr lang="en-US" altLang="zh-CN" sz="2667" dirty="0" err="1">
                <a:solidFill>
                  <a:schemeClr val="bg1"/>
                </a:solidFill>
              </a:rPr>
              <a:t>Yiming</a:t>
            </a:r>
            <a:r>
              <a:rPr lang="en-US" altLang="zh-CN" sz="2667" dirty="0">
                <a:solidFill>
                  <a:schemeClr val="bg1"/>
                </a:solidFill>
              </a:rPr>
              <a:t> Dong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-1697871" y="2619784"/>
            <a:ext cx="4708340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867" b="1" dirty="0">
                <a:solidFill>
                  <a:srgbClr val="FFC000"/>
                </a:solidFill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CONTENTS</a:t>
            </a:r>
            <a:endParaRPr lang="zh-CN" altLang="en-US" sz="5867" b="1" dirty="0">
              <a:solidFill>
                <a:srgbClr val="FFC000"/>
              </a:solidFill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99219" y="284292"/>
            <a:ext cx="5472608" cy="1489821"/>
            <a:chOff x="2267744" y="195486"/>
            <a:chExt cx="4104456" cy="1117366"/>
          </a:xfrm>
        </p:grpSpPr>
        <p:sp>
          <p:nvSpPr>
            <p:cNvPr id="13" name="椭圆 12"/>
            <p:cNvSpPr/>
            <p:nvPr/>
          </p:nvSpPr>
          <p:spPr>
            <a:xfrm>
              <a:off x="2267744" y="195486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46144" y="474829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47556" y="275298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503712" y="1856886"/>
            <a:ext cx="5472608" cy="1489821"/>
            <a:chOff x="2627784" y="1392664"/>
            <a:chExt cx="4104456" cy="1117366"/>
          </a:xfrm>
        </p:grpSpPr>
        <p:sp>
          <p:nvSpPr>
            <p:cNvPr id="27" name="椭圆 26"/>
            <p:cNvSpPr/>
            <p:nvPr/>
          </p:nvSpPr>
          <p:spPr>
            <a:xfrm>
              <a:off x="2627784" y="1392664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06184" y="1672007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2707596" y="1472476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83765" y="3507500"/>
            <a:ext cx="5472608" cy="1489821"/>
            <a:chOff x="2987824" y="2630625"/>
            <a:chExt cx="4104456" cy="1117366"/>
          </a:xfrm>
        </p:grpSpPr>
        <p:sp>
          <p:nvSpPr>
            <p:cNvPr id="31" name="椭圆 30"/>
            <p:cNvSpPr/>
            <p:nvPr/>
          </p:nvSpPr>
          <p:spPr>
            <a:xfrm>
              <a:off x="2987824" y="2630625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666224" y="2909968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3067636" y="2710437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463819" y="5103738"/>
            <a:ext cx="5472608" cy="1489821"/>
            <a:chOff x="3347864" y="3827803"/>
            <a:chExt cx="4104456" cy="1117366"/>
          </a:xfrm>
        </p:grpSpPr>
        <p:sp>
          <p:nvSpPr>
            <p:cNvPr id="35" name="椭圆 34"/>
            <p:cNvSpPr/>
            <p:nvPr/>
          </p:nvSpPr>
          <p:spPr>
            <a:xfrm>
              <a:off x="3347864" y="3827803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026264" y="4107146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27676" y="3907615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28675" y="735135"/>
            <a:ext cx="3049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Introduction of dataset</a:t>
            </a: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6333" y="2334965"/>
            <a:ext cx="43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Motivation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73586" y="4006192"/>
            <a:ext cx="23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Story We Tell</a:t>
            </a:r>
          </a:p>
          <a:p>
            <a:endParaRPr lang="en-US" altLang="zh-CN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953639" y="5602429"/>
            <a:ext cx="261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/>
              <a:t>Website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/>
              <a:t>we display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78292" y="656747"/>
            <a:ext cx="71686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3733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8344" y="2252983"/>
            <a:ext cx="71686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3733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8397" y="3903599"/>
            <a:ext cx="71686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3733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18452" y="5499836"/>
            <a:ext cx="71686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3733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007-D025-C348-957A-A52F337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33416"/>
            <a:ext cx="8230525" cy="1903616"/>
          </a:xfrm>
        </p:spPr>
        <p:txBody>
          <a:bodyPr>
            <a:normAutofit fontScale="90000"/>
          </a:bodyPr>
          <a:lstStyle/>
          <a:p>
            <a:pPr indent="-914400">
              <a:spcBef>
                <a:spcPts val="600"/>
              </a:spcBef>
            </a:pPr>
            <a:r>
              <a:rPr lang="en-US" altLang="zh-CN" dirty="0" err="1"/>
              <a:t>Introducation</a:t>
            </a:r>
            <a:r>
              <a:rPr lang="en-US" altLang="zh-CN" dirty="0"/>
              <a:t> of Dataset</a:t>
            </a:r>
            <a:br>
              <a:rPr lang="en-US" altLang="zh-CN" sz="2200" dirty="0">
                <a:latin typeface="+mn-lt"/>
              </a:rPr>
            </a:br>
            <a:br>
              <a:rPr lang="en-US" altLang="zh-CN" sz="2200" dirty="0">
                <a:latin typeface="+mn-lt"/>
              </a:rPr>
            </a:br>
            <a:br>
              <a:rPr lang="en-US" altLang="zh-CN" sz="2200" dirty="0">
                <a:latin typeface="+mn-lt"/>
              </a:rPr>
            </a:br>
            <a:br>
              <a:rPr lang="en-US" altLang="zh-CN" sz="2200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187DCC-37EB-4DD1-98EE-FFA287A3877D}"/>
              </a:ext>
            </a:extLst>
          </p:cNvPr>
          <p:cNvSpPr txBox="1"/>
          <p:nvPr/>
        </p:nvSpPr>
        <p:spPr>
          <a:xfrm>
            <a:off x="1148037" y="1852304"/>
            <a:ext cx="9286144" cy="453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Datasets includes population and growth rate</a:t>
            </a:r>
            <a:r>
              <a:rPr lang="zh-CN" altLang="en-US" sz="2400" dirty="0"/>
              <a:t> </a:t>
            </a:r>
            <a:r>
              <a:rPr lang="en-US" altLang="zh-CN" sz="2400" dirty="0"/>
              <a:t>and population of each province.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Datasets of mean year for teenagers in school, life expectancy and income level.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Datasets of Indian compared with China.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Raw Data can be accessed from the website of </a:t>
            </a:r>
            <a:r>
              <a:rPr lang="zh-CN" altLang="en-US" sz="2400" dirty="0"/>
              <a:t> </a:t>
            </a:r>
            <a:r>
              <a:rPr lang="en-US" altLang="zh-CN" sz="2400" dirty="0"/>
              <a:t>World Bank , IMF and Gap Minder.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14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007-D025-C348-957A-A52F337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07740"/>
            <a:ext cx="10178322" cy="1903616"/>
          </a:xfrm>
        </p:spPr>
        <p:txBody>
          <a:bodyPr>
            <a:normAutofit fontScale="90000"/>
          </a:bodyPr>
          <a:lstStyle/>
          <a:p>
            <a:pPr indent="-914400">
              <a:spcBef>
                <a:spcPts val="600"/>
              </a:spcBef>
            </a:pPr>
            <a:r>
              <a:rPr lang="en-US" altLang="zh-CN" sz="4400" dirty="0"/>
              <a:t>Motivation for choosing dataset </a:t>
            </a:r>
            <a:br>
              <a:rPr lang="en-US" altLang="zh-CN" sz="3200" dirty="0"/>
            </a:br>
            <a:br>
              <a:rPr lang="en-US" altLang="zh-CN" sz="2200" dirty="0">
                <a:latin typeface="+mn-lt"/>
              </a:rPr>
            </a:br>
            <a:br>
              <a:rPr lang="en-US" altLang="zh-CN" sz="2200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010C-82C5-654C-A98E-D4C6F43F3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246" y="1634246"/>
            <a:ext cx="9191253" cy="392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>
                <a:solidFill>
                  <a:schemeClr val="tx1"/>
                </a:solidFill>
              </a:rPr>
              <a:t>As we all known, China is the largest country in the world. </a:t>
            </a:r>
            <a:r>
              <a:rPr lang="en-US" altLang="zh-CN" sz="2400" dirty="0">
                <a:solidFill>
                  <a:schemeClr val="tx1"/>
                </a:solidFill>
              </a:rPr>
              <a:t>However, many people have a lot</a:t>
            </a:r>
            <a:r>
              <a:rPr lang="en" altLang="zh-CN" sz="2400" dirty="0">
                <a:solidFill>
                  <a:schemeClr val="tx1"/>
                </a:solidFill>
              </a:rPr>
              <a:t> of confusions about Chinese population.</a:t>
            </a:r>
          </a:p>
          <a:p>
            <a:pPr marL="0" indent="0">
              <a:buNone/>
            </a:pPr>
            <a:br>
              <a:rPr lang="en" altLang="zh-CN" sz="2400" dirty="0">
                <a:solidFill>
                  <a:schemeClr val="tx1"/>
                </a:solidFill>
              </a:rPr>
            </a:br>
            <a:r>
              <a:rPr lang="en" altLang="zh-CN" sz="2400" dirty="0">
                <a:solidFill>
                  <a:schemeClr val="tx1"/>
                </a:solidFill>
              </a:rPr>
              <a:t>Therefore, as Chinese, we are delighted to introduce the current status of Chin</a:t>
            </a:r>
            <a:r>
              <a:rPr lang="en-US" altLang="zh-CN" sz="2400" dirty="0">
                <a:solidFill>
                  <a:schemeClr val="tx1"/>
                </a:solidFill>
              </a:rPr>
              <a:t>ese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population</a:t>
            </a:r>
            <a:r>
              <a:rPr lang="en" altLang="zh-CN" sz="2400" dirty="0">
                <a:solidFill>
                  <a:schemeClr val="tx1"/>
                </a:solidFill>
              </a:rPr>
              <a:t> to </a:t>
            </a:r>
            <a:r>
              <a:rPr lang="en-US" altLang="zh-CN" sz="2400" dirty="0">
                <a:solidFill>
                  <a:schemeClr val="tx1"/>
                </a:solidFill>
              </a:rPr>
              <a:t>let</a:t>
            </a:r>
            <a:r>
              <a:rPr lang="en" altLang="zh-CN" sz="2400" dirty="0">
                <a:solidFill>
                  <a:schemeClr val="tx1"/>
                </a:solidFill>
              </a:rPr>
              <a:t> you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have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better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understanding</a:t>
            </a:r>
            <a:r>
              <a:rPr lang="en" altLang="zh-CN" sz="2400" dirty="0">
                <a:solidFill>
                  <a:schemeClr val="tx1"/>
                </a:solidFill>
              </a:rPr>
              <a:t> about China</a:t>
            </a:r>
            <a:r>
              <a:rPr lang="en-US" altLang="zh-CN" sz="2400" dirty="0">
                <a:solidFill>
                  <a:schemeClr val="tx1"/>
                </a:solidFill>
              </a:rPr>
              <a:t> in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perspective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of sociology.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3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72DC0-969D-42F4-BD95-6A1E54B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we will tell..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4A0BF-421A-4852-A983-06D3CA32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4856"/>
            <a:ext cx="10178322" cy="359359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chemeClr val="tx1"/>
                </a:solidFill>
              </a:rPr>
              <a:t>The basic situation about Chinese population and growth rate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chemeClr val="tx1"/>
                </a:solidFill>
              </a:rPr>
              <a:t>The distribution of population in each province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chemeClr val="tx1"/>
                </a:solidFill>
              </a:rPr>
              <a:t> The relationship between growth rate and life quality(HDI)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chemeClr val="tx1"/>
                </a:solidFill>
              </a:rPr>
              <a:t> A comparison between China and India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2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72DC0-969D-42F4-BD95-6A1E54BD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2801"/>
            <a:ext cx="10178322" cy="1492132"/>
          </a:xfrm>
        </p:spPr>
        <p:txBody>
          <a:bodyPr/>
          <a:lstStyle/>
          <a:p>
            <a:r>
              <a:rPr lang="en-US" dirty="0"/>
              <a:t>Website we display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4A0BF-421A-4852-A983-06D3CA32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362" y="2661783"/>
            <a:ext cx="7629275" cy="20480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chemeClr val="tx1"/>
                </a:solidFill>
              </a:rPr>
              <a:t>Now let’s see our HTML website</a:t>
            </a:r>
          </a:p>
        </p:txBody>
      </p:sp>
    </p:spTree>
    <p:extLst>
      <p:ext uri="{BB962C8B-B14F-4D97-AF65-F5344CB8AC3E}">
        <p14:creationId xmlns:p14="http://schemas.microsoft.com/office/powerpoint/2010/main" val="58410489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{FD7C710D-1633-874D-A937-B49B06FC9417}tf10001071</Template>
  <TotalTime>570</TotalTime>
  <Words>135</Words>
  <Application>Microsoft Macintosh PowerPoint</Application>
  <PresentationFormat>宽屏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Gill Sans MT</vt:lpstr>
      <vt:lpstr>Impact</vt:lpstr>
      <vt:lpstr>Wingdings</vt:lpstr>
      <vt:lpstr>Badge</vt:lpstr>
      <vt:lpstr>Office Theme</vt:lpstr>
      <vt:lpstr>PowerPoint 演示文稿</vt:lpstr>
      <vt:lpstr>PowerPoint 演示文稿</vt:lpstr>
      <vt:lpstr>Introducation of Dataset     </vt:lpstr>
      <vt:lpstr>Motivation for choosing dataset     </vt:lpstr>
      <vt:lpstr>The story we will tell..</vt:lpstr>
      <vt:lpstr>Website we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Bixuan</dc:creator>
  <cp:lastModifiedBy>Song, Jingshu</cp:lastModifiedBy>
  <cp:revision>51</cp:revision>
  <dcterms:created xsi:type="dcterms:W3CDTF">2018-10-29T00:36:23Z</dcterms:created>
  <dcterms:modified xsi:type="dcterms:W3CDTF">2019-04-23T19:02:35Z</dcterms:modified>
</cp:coreProperties>
</file>