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3E7DA-DF3E-8585-A499-412E85C9E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D544D-9FFA-E861-9BBB-CE53011C5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119B7-50AD-82BC-846B-601CFF05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85227-2460-35F9-3103-2B67A38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DFACC-279B-7D5C-061D-EF99D91E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2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095A7-77CD-17FA-E723-FA2D5D7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87CEB1-8E97-861C-14DA-3D58DC1F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D6ECB-9840-5417-1203-A63408B0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CD31D-4112-03FF-6A7A-972A029B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F82F5-6E10-6E12-4912-84CDDD62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7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F66EC5-9DFF-0AB4-0F94-D2FFD441E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AAE5B9-284B-CC4B-FAC8-7B79CE5E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58A72-DADD-ABEC-EF99-A273E798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CB766-3969-D4C9-23EA-DADCAA91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E70FE-E765-E94B-D8A0-ED9E88DF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1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A2069-524A-42BB-CAD8-A05EFF41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7104E-2B12-0581-47B2-A265A9D7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65D43-0740-6B3C-66BE-1CDA7C4E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7EB07-9DDD-F623-5822-BF121913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CEFA5-AE6A-DF3F-67C3-36C7EB88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8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9E641-78AE-2EAC-DFAD-E731DF13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1F2386-ACB4-E3F3-EF4A-A155C446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0FAC1-A9B0-2C89-E922-353C5FF7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E9C92-CBDA-7200-10DF-B014C9B3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8205A-0150-33B2-7AFE-22C4423A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3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9A6FB-6856-155D-8D6A-B87B2990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89B30-45D3-A41B-11D6-68FEA84C6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2DBEE-2D88-736D-1B67-A2981A0A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31E41-73E0-BE19-8CBD-6F0FE435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463C2-6E42-8AF1-C495-E672DAFE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E6D7C2-CEEF-708B-9672-2B2ED373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B689-2518-9C35-7BB7-D80413E3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07100-01C9-99F7-F4D3-A64450DF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FB9C2-ECF6-1413-8647-69CC377A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F138B6-3485-24CA-6092-8787C5157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0C7159-8834-1CF8-4AE8-1B5E53A36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33567-C9C2-AD0B-9AA2-AA531AD8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2BFD98-89FB-C96B-564C-B1B8EADD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78EF1F-BBAD-932E-CB21-8DAE96AB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9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6FE50-7CAF-213D-6517-C53CB1BE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32896C-89B7-6C25-B21C-E3D9FE23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EF49AB-9670-0C02-2020-63DFB427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786663-400A-1D33-0AF8-AE218A8D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6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8DEC17-0224-DD8E-7A4B-22DEF4DA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8D6639-73AC-9050-BF61-30EE3FD7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56D61-A38D-3A24-59FA-AE17A267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05A6A-2393-8DE5-6CCD-F5985A6E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5737A-702D-F999-3947-449762F2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5726C3-1EE1-0801-9701-A4CCF1A7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829E-E56C-4B90-D1BF-DBB83DDA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E986A-447F-27BB-1804-5B4487A8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1D426-1360-9A8B-9593-A09E2061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0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E8695-8377-E60A-4FCE-D7B1182B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FF49B9-800F-C7BD-7F40-CC72C6925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0F02C0-8485-9AF0-95C8-5B3C9452E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A0CBD-A657-7868-9568-B2241617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D3A80-B72A-4DFA-35BE-9DFC9680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7708E-8F6D-D099-8DA9-EB731DCD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106211-B40E-E3F4-788A-D8096F51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737E4-3FA1-8A34-13DB-2005EE9D0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37A6B-87A3-58B4-3AEF-0519579CE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EA64-FD90-4CFA-8283-344D95D6FA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7B4F0-7A59-798F-671A-C4FD08F12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57DF3-7265-E89D-5E28-AF97CEAF3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DD216-D58F-44E4-A278-8ACD5268E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1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66F658A-EB2D-6B92-CFF5-8C2E1C61F00E}"/>
              </a:ext>
            </a:extLst>
          </p:cNvPr>
          <p:cNvGrpSpPr/>
          <p:nvPr/>
        </p:nvGrpSpPr>
        <p:grpSpPr>
          <a:xfrm>
            <a:off x="663403" y="3068960"/>
            <a:ext cx="10215575" cy="3644004"/>
            <a:chOff x="663403" y="3068960"/>
            <a:chExt cx="10215575" cy="3644004"/>
          </a:xfrm>
        </p:grpSpPr>
        <p:cxnSp>
          <p:nvCxnSpPr>
            <p:cNvPr id="5" name="连接符: 肘形 4">
              <a:extLst>
                <a:ext uri="{FF2B5EF4-FFF2-40B4-BE49-F238E27FC236}">
                  <a16:creationId xmlns:a16="http://schemas.microsoft.com/office/drawing/2014/main" id="{CE8620D6-0C37-10B4-B14A-7DE702A8A48C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 rot="5400000">
              <a:off x="5889307" y="3701093"/>
              <a:ext cx="538464" cy="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2E616BA-D8EC-2691-554B-67A757FE9372}"/>
                </a:ext>
              </a:extLst>
            </p:cNvPr>
            <p:cNvSpPr/>
            <p:nvPr/>
          </p:nvSpPr>
          <p:spPr>
            <a:xfrm>
              <a:off x="5558560" y="3068960"/>
              <a:ext cx="1199475" cy="3967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5917676-F320-D687-FBD6-46FAC79E7389}"/>
                </a:ext>
              </a:extLst>
            </p:cNvPr>
            <p:cNvCxnSpPr>
              <a:cxnSpLocks/>
            </p:cNvCxnSpPr>
            <p:nvPr/>
          </p:nvCxnSpPr>
          <p:spPr>
            <a:xfrm>
              <a:off x="2239566" y="4800504"/>
              <a:ext cx="438342" cy="6460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9CA1F33-1095-D688-FE06-E9D192D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0708" y="4827108"/>
              <a:ext cx="410715" cy="60794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631C806-B2D8-DE88-A301-BCCCCED1FE52}"/>
                </a:ext>
              </a:extLst>
            </p:cNvPr>
            <p:cNvSpPr/>
            <p:nvPr/>
          </p:nvSpPr>
          <p:spPr>
            <a:xfrm>
              <a:off x="2196503" y="3696674"/>
              <a:ext cx="2891420" cy="1183539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pic>
          <p:nvPicPr>
            <p:cNvPr id="10" name="图片 9" descr="图片包含 食物, 片, 蛋糕, 纸&#10;&#10;描述已自动生成">
              <a:extLst>
                <a:ext uri="{FF2B5EF4-FFF2-40B4-BE49-F238E27FC236}">
                  <a16:creationId xmlns:a16="http://schemas.microsoft.com/office/drawing/2014/main" id="{42E0A154-782D-0835-5149-F7172B35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87" y="3970566"/>
              <a:ext cx="946344" cy="6308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C7B9F48-C305-4112-B7EE-CBCF69B4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8666" y="3969899"/>
              <a:ext cx="946343" cy="63223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3BE245B-31F0-5107-D748-009659622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6517" y="3970566"/>
              <a:ext cx="946342" cy="6308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文本框 43">
              <a:extLst>
                <a:ext uri="{FF2B5EF4-FFF2-40B4-BE49-F238E27FC236}">
                  <a16:creationId xmlns:a16="http://schemas.microsoft.com/office/drawing/2014/main" id="{4DBA351B-B43E-6EAC-C4FA-F24FAA797386}"/>
                </a:ext>
              </a:extLst>
            </p:cNvPr>
            <p:cNvSpPr txBox="1"/>
            <p:nvPr/>
          </p:nvSpPr>
          <p:spPr>
            <a:xfrm>
              <a:off x="5544030" y="3124325"/>
              <a:ext cx="122950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Point Prompt</a:t>
              </a:r>
              <a:endParaRPr kumimoji="0" lang="zh-CN" altLang="en-US" sz="14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A87B94EB-47DF-2D51-3609-C5F582A8FF92}"/>
                </a:ext>
              </a:extLst>
            </p:cNvPr>
            <p:cNvSpPr/>
            <p:nvPr/>
          </p:nvSpPr>
          <p:spPr>
            <a:xfrm>
              <a:off x="1856175" y="4150745"/>
              <a:ext cx="252781" cy="270539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DC27FE14-40DD-8840-E824-28FCF349A11A}"/>
                </a:ext>
              </a:extLst>
            </p:cNvPr>
            <p:cNvSpPr/>
            <p:nvPr/>
          </p:nvSpPr>
          <p:spPr>
            <a:xfrm>
              <a:off x="3559781" y="4150745"/>
              <a:ext cx="252781" cy="270539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465F8BC3-30B3-0846-730E-EFDAAE6C138E}"/>
                </a:ext>
              </a:extLst>
            </p:cNvPr>
            <p:cNvSpPr/>
            <p:nvPr/>
          </p:nvSpPr>
          <p:spPr>
            <a:xfrm>
              <a:off x="5199895" y="4150745"/>
              <a:ext cx="252781" cy="270539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EA2A61AA-A09E-C513-2CA9-AC3143CCA403}"/>
                </a:ext>
              </a:extLst>
            </p:cNvPr>
            <p:cNvSpPr/>
            <p:nvPr/>
          </p:nvSpPr>
          <p:spPr>
            <a:xfrm>
              <a:off x="6903897" y="4150745"/>
              <a:ext cx="252781" cy="270539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8" name="圆角矩形 100">
              <a:extLst>
                <a:ext uri="{FF2B5EF4-FFF2-40B4-BE49-F238E27FC236}">
                  <a16:creationId xmlns:a16="http://schemas.microsoft.com/office/drawing/2014/main" id="{A9829FFC-92BE-20ED-0528-FFD4543CED72}"/>
                </a:ext>
              </a:extLst>
            </p:cNvPr>
            <p:cNvSpPr>
              <a:spLocks/>
            </p:cNvSpPr>
            <p:nvPr/>
          </p:nvSpPr>
          <p:spPr>
            <a:xfrm>
              <a:off x="5558560" y="3970566"/>
              <a:ext cx="1199475" cy="630895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Times New Roman" panose="02020603050405020304" pitchFamily="18" charset="0"/>
                </a:rPr>
                <a:t>Feature Matching</a:t>
              </a:r>
            </a:p>
          </p:txBody>
        </p:sp>
        <p:sp>
          <p:nvSpPr>
            <p:cNvPr id="19" name="圆角矩形 78">
              <a:extLst>
                <a:ext uri="{FF2B5EF4-FFF2-40B4-BE49-F238E27FC236}">
                  <a16:creationId xmlns:a16="http://schemas.microsoft.com/office/drawing/2014/main" id="{F2534FDE-9065-905D-863F-0441203D1808}"/>
                </a:ext>
              </a:extLst>
            </p:cNvPr>
            <p:cNvSpPr>
              <a:spLocks/>
            </p:cNvSpPr>
            <p:nvPr/>
          </p:nvSpPr>
          <p:spPr>
            <a:xfrm>
              <a:off x="2329521" y="3970566"/>
              <a:ext cx="1104067" cy="630895"/>
            </a:xfrm>
            <a:prstGeom prst="roundRect">
              <a:avLst/>
            </a:prstGeom>
            <a:solidFill>
              <a:srgbClr val="75BD42"/>
            </a:solidFill>
            <a:ln w="12700" cap="flat" cmpd="sng" algn="ctr">
              <a:gradFill>
                <a:gsLst>
                  <a:gs pos="0">
                    <a:sysClr val="window" lastClr="FFFFFF">
                      <a:hueOff val="-4200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</a:gradFill>
              <a:prstDash val="solid"/>
              <a:miter lim="800000"/>
            </a:ln>
            <a:effectLst>
              <a:outerShdw blurRad="101600" dist="50800" dir="5400000" algn="ctr" rotWithShape="0">
                <a:srgbClr val="75BD42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Times New Roman" panose="02020603050405020304" pitchFamily="18" charset="0"/>
                </a:rPr>
                <a:t>SAM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591EE50-9453-0F19-FC24-E678B3385223}"/>
                </a:ext>
              </a:extLst>
            </p:cNvPr>
            <p:cNvGrpSpPr/>
            <p:nvPr/>
          </p:nvGrpSpPr>
          <p:grpSpPr>
            <a:xfrm>
              <a:off x="663403" y="5286235"/>
              <a:ext cx="965064" cy="966095"/>
              <a:chOff x="5031645" y="4998048"/>
              <a:chExt cx="1611729" cy="1613452"/>
            </a:xfrm>
          </p:grpSpPr>
          <p:pic>
            <p:nvPicPr>
              <p:cNvPr id="42" name="图片 41" descr="图片包含 游戏机&#10;&#10;描述已自动生成">
                <a:extLst>
                  <a:ext uri="{FF2B5EF4-FFF2-40B4-BE49-F238E27FC236}">
                    <a16:creationId xmlns:a16="http://schemas.microsoft.com/office/drawing/2014/main" id="{D7C4F1BB-75A7-68F8-03C9-3AEE037E45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37" t="11230" r="59609" b="11400"/>
              <a:stretch/>
            </p:blipFill>
            <p:spPr>
              <a:xfrm>
                <a:off x="5554348" y="4998048"/>
                <a:ext cx="1089026" cy="109855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CD1603F0-3412-0EAE-CEEE-B757079BED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rcRect r="67121"/>
              <a:stretch/>
            </p:blipFill>
            <p:spPr>
              <a:xfrm>
                <a:off x="5321517" y="5258530"/>
                <a:ext cx="1151890" cy="115582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21A91B94-1964-8874-14EE-9AAD879386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40000"/>
                        </a14:imgEffect>
                      </a14:imgLayer>
                    </a14:imgProps>
                  </a:ext>
                </a:extLst>
              </a:blip>
              <a:srcRect r="66072"/>
              <a:stretch/>
            </p:blipFill>
            <p:spPr>
              <a:xfrm>
                <a:off x="5031645" y="5506274"/>
                <a:ext cx="1188658" cy="110522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21" name="圆角矩形 100">
              <a:extLst>
                <a:ext uri="{FF2B5EF4-FFF2-40B4-BE49-F238E27FC236}">
                  <a16:creationId xmlns:a16="http://schemas.microsoft.com/office/drawing/2014/main" id="{C97EEEC4-C40B-765C-318B-051458FAAC39}"/>
                </a:ext>
              </a:extLst>
            </p:cNvPr>
            <p:cNvSpPr>
              <a:spLocks/>
            </p:cNvSpPr>
            <p:nvPr/>
          </p:nvSpPr>
          <p:spPr>
            <a:xfrm>
              <a:off x="2550236" y="5337613"/>
              <a:ext cx="2081341" cy="693640"/>
            </a:xfrm>
            <a:prstGeom prst="roundRect">
              <a:avLst/>
            </a:prstGeom>
            <a:solidFill>
              <a:srgbClr val="75BD42"/>
            </a:solidFill>
            <a:ln w="12700" cap="flat" cmpd="sng" algn="ctr">
              <a:gradFill>
                <a:gsLst>
                  <a:gs pos="0">
                    <a:sysClr val="window" lastClr="FFFFFF">
                      <a:hueOff val="-4200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</a:gradFill>
              <a:prstDash val="solid"/>
              <a:miter lim="800000"/>
            </a:ln>
            <a:effectLst>
              <a:outerShdw blurRad="101600" dist="50800" dir="5400000" algn="ctr" rotWithShape="0">
                <a:srgbClr val="75BD42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Times New Roman" panose="02020603050405020304" pitchFamily="18" charset="0"/>
                </a:rPr>
                <a:t>Auto Segmentation</a:t>
              </a: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E34965CE-E595-5351-7C96-488C21F83647}"/>
                </a:ext>
              </a:extLst>
            </p:cNvPr>
            <p:cNvSpPr/>
            <p:nvPr/>
          </p:nvSpPr>
          <p:spPr>
            <a:xfrm>
              <a:off x="2040320" y="5540097"/>
              <a:ext cx="252781" cy="270539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3" name="圆角矩形 100">
              <a:extLst>
                <a:ext uri="{FF2B5EF4-FFF2-40B4-BE49-F238E27FC236}">
                  <a16:creationId xmlns:a16="http://schemas.microsoft.com/office/drawing/2014/main" id="{F8FABC55-C390-B422-64F5-F0FFEA2EA730}"/>
                </a:ext>
              </a:extLst>
            </p:cNvPr>
            <p:cNvSpPr>
              <a:spLocks/>
            </p:cNvSpPr>
            <p:nvPr/>
          </p:nvSpPr>
          <p:spPr>
            <a:xfrm>
              <a:off x="9210185" y="5310467"/>
              <a:ext cx="1668793" cy="630895"/>
            </a:xfrm>
            <a:prstGeom prst="roundRect">
              <a:avLst/>
            </a:prstGeom>
            <a:gradFill>
              <a:gsLst>
                <a:gs pos="0">
                  <a:srgbClr val="E54C5E">
                    <a:lumOff val="17500"/>
                  </a:srgbClr>
                </a:gs>
                <a:gs pos="100000">
                  <a:srgbClr val="E54C5E"/>
                </a:gs>
              </a:gsLst>
              <a:lin ang="2700000" scaled="0"/>
            </a:gradFill>
            <a:ln w="12700" cap="flat" cmpd="sng" algn="ctr">
              <a:solidFill>
                <a:srgbClr val="E54C5E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54C5E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Times New Roman" panose="02020603050405020304" pitchFamily="18" charset="0"/>
                </a:rPr>
                <a:t>LoRA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Times New Roman" panose="02020603050405020304" pitchFamily="18" charset="0"/>
                </a:rPr>
                <a:t> -SAM</a:t>
              </a:r>
            </a:p>
          </p:txBody>
        </p:sp>
        <p:sp>
          <p:nvSpPr>
            <p:cNvPr id="24" name="圆角矩形 100">
              <a:extLst>
                <a:ext uri="{FF2B5EF4-FFF2-40B4-BE49-F238E27FC236}">
                  <a16:creationId xmlns:a16="http://schemas.microsoft.com/office/drawing/2014/main" id="{E3F9154B-44A3-5CD1-C8EF-8510915F7569}"/>
                </a:ext>
              </a:extLst>
            </p:cNvPr>
            <p:cNvSpPr>
              <a:spLocks/>
            </p:cNvSpPr>
            <p:nvPr/>
          </p:nvSpPr>
          <p:spPr>
            <a:xfrm>
              <a:off x="5501612" y="5341765"/>
              <a:ext cx="1256423" cy="630895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Times New Roman" panose="02020603050405020304" pitchFamily="18" charset="0"/>
                </a:rPr>
                <a:t>Feature Matching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8CFCF245-8376-D855-88AB-E3376D8FD3F7}"/>
                </a:ext>
              </a:extLst>
            </p:cNvPr>
            <p:cNvCxnSpPr>
              <a:cxnSpLocks/>
              <a:stCxn id="10" idx="0"/>
              <a:endCxn id="13" idx="1"/>
            </p:cNvCxnSpPr>
            <p:nvPr/>
          </p:nvCxnSpPr>
          <p:spPr>
            <a:xfrm rot="5400000" flipH="1" flipV="1">
              <a:off x="3064168" y="1490705"/>
              <a:ext cx="692352" cy="4267371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84CBD2F-E558-190C-8C03-149F1C6A5272}"/>
                </a:ext>
              </a:extLst>
            </p:cNvPr>
            <p:cNvGrpSpPr/>
            <p:nvPr/>
          </p:nvGrpSpPr>
          <p:grpSpPr>
            <a:xfrm>
              <a:off x="9470823" y="3811906"/>
              <a:ext cx="1176667" cy="1005002"/>
              <a:chOff x="-2687440" y="4825911"/>
              <a:chExt cx="1933199" cy="1651164"/>
            </a:xfrm>
          </p:grpSpPr>
          <p:pic>
            <p:nvPicPr>
              <p:cNvPr id="39" name="图片 38" descr="图片包含 游戏机&#10;&#10;描述已自动生成">
                <a:extLst>
                  <a:ext uri="{FF2B5EF4-FFF2-40B4-BE49-F238E27FC236}">
                    <a16:creationId xmlns:a16="http://schemas.microsoft.com/office/drawing/2014/main" id="{821955C2-EE14-F45F-974F-E9AD69F62B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166" t="11328" r="17334" b="12265"/>
              <a:stretch/>
            </p:blipFill>
            <p:spPr>
              <a:xfrm>
                <a:off x="-1859532" y="4825911"/>
                <a:ext cx="1105291" cy="109855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B1AA666A-0A09-EB8F-3C7C-4B9EC180D4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66807"/>
              <a:stretch/>
            </p:blipFill>
            <p:spPr>
              <a:xfrm>
                <a:off x="-2302280" y="5056804"/>
                <a:ext cx="1162880" cy="115582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CDADE21-C09F-4AF3-BA34-B0CDEEF1DF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67121"/>
              <a:stretch/>
            </p:blipFill>
            <p:spPr>
              <a:xfrm>
                <a:off x="-2687440" y="5371849"/>
                <a:ext cx="1162880" cy="110522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2441098D-8DDF-2D98-0211-F89233211A84}"/>
                </a:ext>
              </a:extLst>
            </p:cNvPr>
            <p:cNvSpPr/>
            <p:nvPr/>
          </p:nvSpPr>
          <p:spPr>
            <a:xfrm rot="16200000">
              <a:off x="9888817" y="4861849"/>
              <a:ext cx="252781" cy="270539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30CCF84-CFB0-7398-2C9E-9A4ABACD246C}"/>
                </a:ext>
              </a:extLst>
            </p:cNvPr>
            <p:cNvGrpSpPr/>
            <p:nvPr/>
          </p:nvGrpSpPr>
          <p:grpSpPr>
            <a:xfrm>
              <a:off x="7239874" y="5167972"/>
              <a:ext cx="1367629" cy="852048"/>
              <a:chOff x="7699162" y="4495769"/>
              <a:chExt cx="1560787" cy="97238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31C764BB-958C-5E04-F69A-D8A6392945E8}"/>
                  </a:ext>
                </a:extLst>
              </p:cNvPr>
              <p:cNvGrpSpPr/>
              <p:nvPr/>
            </p:nvGrpSpPr>
            <p:grpSpPr>
              <a:xfrm>
                <a:off x="7699162" y="4495769"/>
                <a:ext cx="1560787" cy="972387"/>
                <a:chOff x="7699162" y="4495769"/>
                <a:chExt cx="1560787" cy="972387"/>
              </a:xfrm>
            </p:grpSpPr>
            <p:sp>
              <p:nvSpPr>
                <p:cNvPr id="36" name="矩形: 剪去对角 35">
                  <a:extLst>
                    <a:ext uri="{FF2B5EF4-FFF2-40B4-BE49-F238E27FC236}">
                      <a16:creationId xmlns:a16="http://schemas.microsoft.com/office/drawing/2014/main" id="{551F0E28-3469-CF97-B04E-CDCE3171FED6}"/>
                    </a:ext>
                  </a:extLst>
                </p:cNvPr>
                <p:cNvSpPr/>
                <p:nvPr/>
              </p:nvSpPr>
              <p:spPr>
                <a:xfrm>
                  <a:off x="7699162" y="4495769"/>
                  <a:ext cx="1291741" cy="743012"/>
                </a:xfrm>
                <a:prstGeom prst="snip2DiagRect">
                  <a:avLst/>
                </a:prstGeom>
                <a:gradFill>
                  <a:gsLst>
                    <a:gs pos="0">
                      <a:srgbClr val="30C0B4">
                        <a:lumOff val="17500"/>
                      </a:srgbClr>
                    </a:gs>
                    <a:gs pos="100000">
                      <a:srgbClr val="30C0B4"/>
                    </a:gs>
                  </a:gsLst>
                  <a:lin ang="2700000" scaled="0"/>
                </a:gradFill>
                <a:ln w="12700" cap="flat" cmpd="sng" algn="ctr">
                  <a:solidFill>
                    <a:srgbClr val="30C0B4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30C0B4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: 剪去对角 36">
                  <a:extLst>
                    <a:ext uri="{FF2B5EF4-FFF2-40B4-BE49-F238E27FC236}">
                      <a16:creationId xmlns:a16="http://schemas.microsoft.com/office/drawing/2014/main" id="{09FDBDB9-1D54-8873-67D8-40951569783E}"/>
                    </a:ext>
                  </a:extLst>
                </p:cNvPr>
                <p:cNvSpPr/>
                <p:nvPr/>
              </p:nvSpPr>
              <p:spPr>
                <a:xfrm>
                  <a:off x="7824192" y="4581128"/>
                  <a:ext cx="1291741" cy="743012"/>
                </a:xfrm>
                <a:prstGeom prst="snip2DiagRect">
                  <a:avLst/>
                </a:prstGeom>
                <a:gradFill>
                  <a:gsLst>
                    <a:gs pos="0">
                      <a:srgbClr val="30C0B4">
                        <a:lumOff val="17500"/>
                      </a:srgbClr>
                    </a:gs>
                    <a:gs pos="100000">
                      <a:srgbClr val="30C0B4"/>
                    </a:gs>
                  </a:gsLst>
                  <a:lin ang="2700000" scaled="0"/>
                </a:gradFill>
                <a:ln w="12700" cap="flat" cmpd="sng" algn="ctr">
                  <a:solidFill>
                    <a:srgbClr val="30C0B4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30C0B4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: 剪去对角 37">
                  <a:extLst>
                    <a:ext uri="{FF2B5EF4-FFF2-40B4-BE49-F238E27FC236}">
                      <a16:creationId xmlns:a16="http://schemas.microsoft.com/office/drawing/2014/main" id="{4AC07918-7753-622E-8A08-6B0F5D91BEFA}"/>
                    </a:ext>
                  </a:extLst>
                </p:cNvPr>
                <p:cNvSpPr/>
                <p:nvPr/>
              </p:nvSpPr>
              <p:spPr>
                <a:xfrm>
                  <a:off x="7968208" y="4725144"/>
                  <a:ext cx="1291741" cy="743012"/>
                </a:xfrm>
                <a:prstGeom prst="snip2DiagRect">
                  <a:avLst/>
                </a:prstGeom>
                <a:gradFill>
                  <a:gsLst>
                    <a:gs pos="0">
                      <a:srgbClr val="30C0B4">
                        <a:lumOff val="17500"/>
                      </a:srgbClr>
                    </a:gs>
                    <a:gs pos="100000">
                      <a:srgbClr val="30C0B4"/>
                    </a:gs>
                  </a:gsLst>
                  <a:lin ang="2700000" scaled="0"/>
                </a:gradFill>
                <a:ln w="12700" cap="flat" cmpd="sng" algn="ctr">
                  <a:solidFill>
                    <a:srgbClr val="30C0B4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30C0B4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3D3C288-9C1F-DE67-4FE5-9CF68ABDD21E}"/>
                  </a:ext>
                </a:extLst>
              </p:cNvPr>
              <p:cNvSpPr txBox="1"/>
              <p:nvPr/>
            </p:nvSpPr>
            <p:spPr>
              <a:xfrm>
                <a:off x="8012273" y="4775453"/>
                <a:ext cx="1227897" cy="667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Feature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Collection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B90D5282-5B1E-FB4B-5D36-BBFA988994F9}"/>
                </a:ext>
              </a:extLst>
            </p:cNvPr>
            <p:cNvSpPr/>
            <p:nvPr/>
          </p:nvSpPr>
          <p:spPr>
            <a:xfrm>
              <a:off x="5011001" y="5540097"/>
              <a:ext cx="252781" cy="270539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4458C8E9-1B8C-A360-F1F9-5895D2007476}"/>
                </a:ext>
              </a:extLst>
            </p:cNvPr>
            <p:cNvSpPr/>
            <p:nvPr/>
          </p:nvSpPr>
          <p:spPr>
            <a:xfrm rot="5400000">
              <a:off x="7693296" y="4757489"/>
              <a:ext cx="252781" cy="270539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6EFB7EBB-202E-CD93-F024-433CBA6E21CA}"/>
                </a:ext>
              </a:extLst>
            </p:cNvPr>
            <p:cNvSpPr/>
            <p:nvPr/>
          </p:nvSpPr>
          <p:spPr>
            <a:xfrm rot="10800000">
              <a:off x="6904743" y="5540096"/>
              <a:ext cx="252781" cy="270539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2" name="箭头: 下弧形 31">
              <a:extLst>
                <a:ext uri="{FF2B5EF4-FFF2-40B4-BE49-F238E27FC236}">
                  <a16:creationId xmlns:a16="http://schemas.microsoft.com/office/drawing/2014/main" id="{C227F33D-A199-7CE1-464E-1456CEC00604}"/>
                </a:ext>
              </a:extLst>
            </p:cNvPr>
            <p:cNvSpPr/>
            <p:nvPr/>
          </p:nvSpPr>
          <p:spPr>
            <a:xfrm>
              <a:off x="6095520" y="6103676"/>
              <a:ext cx="1995726" cy="609288"/>
            </a:xfrm>
            <a:prstGeom prst="curvedUp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465A0AFA-AF61-4A18-511F-AB76AFF9FF15}"/>
                </a:ext>
              </a:extLst>
            </p:cNvPr>
            <p:cNvSpPr/>
            <p:nvPr/>
          </p:nvSpPr>
          <p:spPr>
            <a:xfrm>
              <a:off x="8793527" y="5540097"/>
              <a:ext cx="252781" cy="270539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1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0D02D582-5D48-BCE2-6C1B-4C3FA28946D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71643" y="1522603"/>
            <a:ext cx="2023126" cy="351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圆角矩形 100">
            <a:extLst>
              <a:ext uri="{FF2B5EF4-FFF2-40B4-BE49-F238E27FC236}">
                <a16:creationId xmlns:a16="http://schemas.microsoft.com/office/drawing/2014/main" id="{28A5EC1E-5167-7BE1-708C-9680AC595CC4}"/>
              </a:ext>
            </a:extLst>
          </p:cNvPr>
          <p:cNvSpPr>
            <a:spLocks/>
          </p:cNvSpPr>
          <p:nvPr/>
        </p:nvSpPr>
        <p:spPr>
          <a:xfrm>
            <a:off x="1026063" y="646340"/>
            <a:ext cx="4206062" cy="774084"/>
          </a:xfrm>
          <a:prstGeom prst="roundRect">
            <a:avLst>
              <a:gd name="adj" fmla="val 6130"/>
            </a:avLst>
          </a:prstGeom>
          <a:gradFill>
            <a:gsLst>
              <a:gs pos="0">
                <a:srgbClr val="E54C5E">
                  <a:lumOff val="17500"/>
                </a:srgbClr>
              </a:gs>
              <a:gs pos="100000">
                <a:srgbClr val="E54C5E"/>
              </a:gs>
            </a:gsLst>
            <a:lin ang="2700000" scaled="0"/>
          </a:gradFill>
          <a:ln w="12700" cap="flat" cmpd="sng" algn="ctr">
            <a:solidFill>
              <a:srgbClr val="E54C5E"/>
            </a:solidFill>
            <a:prstDash val="solid"/>
            <a:miter lim="800000"/>
          </a:ln>
          <a:effectLst>
            <a:outerShdw blurRad="101600" dist="50800" dir="5400000" algn="ctr" rotWithShape="0">
              <a:srgbClr val="E54C5E">
                <a:alpha val="60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6" name="Rectangle 74">
            <a:extLst>
              <a:ext uri="{FF2B5EF4-FFF2-40B4-BE49-F238E27FC236}">
                <a16:creationId xmlns:a16="http://schemas.microsoft.com/office/drawing/2014/main" id="{1F104F29-D634-3106-0425-CD632B73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93" y="834970"/>
            <a:ext cx="478785" cy="38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 pitchFamily="34" charset="0"/>
                <a:ea typeface="微软雅黑"/>
                <a:cs typeface="+mn-cs"/>
              </a:rPr>
              <a:t>LoRA</a:t>
            </a:r>
            <a:endParaRPr kumimoji="0" lang="en-US" altLang="zh-CN" sz="1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微软雅黑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 pitchFamily="34" charset="0"/>
                <a:ea typeface="微软雅黑"/>
                <a:cs typeface="+mn-cs"/>
              </a:rPr>
              <a:t>Layer</a:t>
            </a:r>
            <a:endParaRPr kumimoji="0" lang="zh-CN" altLang="zh-CN" sz="3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440A61-AE2B-8806-2F64-23F3541BC53A}"/>
              </a:ext>
            </a:extLst>
          </p:cNvPr>
          <p:cNvCxnSpPr>
            <a:cxnSpLocks/>
          </p:cNvCxnSpPr>
          <p:nvPr/>
        </p:nvCxnSpPr>
        <p:spPr>
          <a:xfrm>
            <a:off x="2215773" y="1027544"/>
            <a:ext cx="27352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16677E-6F7A-1A3D-BB0B-90E3409D89E9}"/>
              </a:ext>
            </a:extLst>
          </p:cNvPr>
          <p:cNvGrpSpPr/>
          <p:nvPr/>
        </p:nvGrpSpPr>
        <p:grpSpPr>
          <a:xfrm>
            <a:off x="4468069" y="743638"/>
            <a:ext cx="288235" cy="572201"/>
            <a:chOff x="8004281" y="1253069"/>
            <a:chExt cx="268355" cy="72708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D70C29D-E4FC-1CCD-523C-8B81D11EDB50}"/>
                </a:ext>
              </a:extLst>
            </p:cNvPr>
            <p:cNvSpPr/>
            <p:nvPr/>
          </p:nvSpPr>
          <p:spPr>
            <a:xfrm>
              <a:off x="8004281" y="1253069"/>
              <a:ext cx="268355" cy="727081"/>
            </a:xfrm>
            <a:prstGeom prst="roundRect">
              <a:avLst>
                <a:gd name="adj" fmla="val 24441"/>
              </a:avLst>
            </a:prstGeom>
            <a:solidFill>
              <a:srgbClr val="F2F2F2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77">
              <a:extLst>
                <a:ext uri="{FF2B5EF4-FFF2-40B4-BE49-F238E27FC236}">
                  <a16:creationId xmlns:a16="http://schemas.microsoft.com/office/drawing/2014/main" id="{AA6EEA64-2575-17AC-6412-4ED15C47AE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65964" y="1527285"/>
              <a:ext cx="388889" cy="178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GELU</a:t>
              </a:r>
              <a:endPara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A7A15CF-AB4C-D6B1-3778-BCE405C0FDA0}"/>
              </a:ext>
            </a:extLst>
          </p:cNvPr>
          <p:cNvSpPr/>
          <p:nvPr/>
        </p:nvSpPr>
        <p:spPr>
          <a:xfrm>
            <a:off x="2407055" y="736899"/>
            <a:ext cx="288235" cy="572201"/>
          </a:xfrm>
          <a:prstGeom prst="roundRect">
            <a:avLst>
              <a:gd name="adj" fmla="val 24441"/>
            </a:avLst>
          </a:prstGeom>
          <a:solidFill>
            <a:srgbClr val="E6EED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2" name="Rectangle 77">
            <a:extLst>
              <a:ext uri="{FF2B5EF4-FFF2-40B4-BE49-F238E27FC236}">
                <a16:creationId xmlns:a16="http://schemas.microsoft.com/office/drawing/2014/main" id="{AA3709F6-E90D-DF1F-142F-B6D92BB150C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97502" y="927057"/>
            <a:ext cx="354492" cy="19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rPr>
              <a:t>Linear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15A730-0E43-6ECC-5AE3-2A8AE5AB2BAC}"/>
              </a:ext>
            </a:extLst>
          </p:cNvPr>
          <p:cNvGrpSpPr/>
          <p:nvPr/>
        </p:nvGrpSpPr>
        <p:grpSpPr>
          <a:xfrm>
            <a:off x="3109577" y="743638"/>
            <a:ext cx="288235" cy="572201"/>
            <a:chOff x="8004281" y="1253069"/>
            <a:chExt cx="268355" cy="72708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E8A4CF0-F4A6-C883-A81E-1D710C8C6591}"/>
                </a:ext>
              </a:extLst>
            </p:cNvPr>
            <p:cNvSpPr/>
            <p:nvPr/>
          </p:nvSpPr>
          <p:spPr>
            <a:xfrm>
              <a:off x="8004281" y="1253069"/>
              <a:ext cx="268355" cy="727081"/>
            </a:xfrm>
            <a:prstGeom prst="roundRect">
              <a:avLst>
                <a:gd name="adj" fmla="val 24441"/>
              </a:avLst>
            </a:prstGeom>
            <a:solidFill>
              <a:srgbClr val="F2F2F2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77">
              <a:extLst>
                <a:ext uri="{FF2B5EF4-FFF2-40B4-BE49-F238E27FC236}">
                  <a16:creationId xmlns:a16="http://schemas.microsoft.com/office/drawing/2014/main" id="{FC5C03C4-02B9-6070-EEB3-96014B7356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65964" y="1527285"/>
              <a:ext cx="388889" cy="178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GELU</a:t>
              </a:r>
              <a:endPara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7822E9-656E-CE20-19E4-ED9927378F96}"/>
              </a:ext>
            </a:extLst>
          </p:cNvPr>
          <p:cNvSpPr/>
          <p:nvPr/>
        </p:nvSpPr>
        <p:spPr>
          <a:xfrm>
            <a:off x="3820761" y="736899"/>
            <a:ext cx="288235" cy="572201"/>
          </a:xfrm>
          <a:prstGeom prst="roundRect">
            <a:avLst>
              <a:gd name="adj" fmla="val 24441"/>
            </a:avLst>
          </a:prstGeom>
          <a:solidFill>
            <a:srgbClr val="E6EED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7" name="Rectangle 77">
            <a:extLst>
              <a:ext uri="{FF2B5EF4-FFF2-40B4-BE49-F238E27FC236}">
                <a16:creationId xmlns:a16="http://schemas.microsoft.com/office/drawing/2014/main" id="{902A9299-FA64-15A6-8726-BDB32D96DEF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11208" y="927057"/>
            <a:ext cx="354492" cy="19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rPr>
              <a:t>Linear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DF0106D-CE52-C404-8F0C-268D823AB5B3}"/>
              </a:ext>
            </a:extLst>
          </p:cNvPr>
          <p:cNvGrpSpPr/>
          <p:nvPr/>
        </p:nvGrpSpPr>
        <p:grpSpPr>
          <a:xfrm>
            <a:off x="1026063" y="1446714"/>
            <a:ext cx="4328621" cy="3964571"/>
            <a:chOff x="757526" y="2698751"/>
            <a:chExt cx="4328621" cy="345187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C71F556-EF78-A6E8-22DA-79B71425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140" y="2698751"/>
              <a:ext cx="1870159" cy="332827"/>
            </a:xfrm>
            <a:custGeom>
              <a:avLst/>
              <a:gdLst>
                <a:gd name="T0" fmla="*/ 1069 w 1137"/>
                <a:gd name="T1" fmla="*/ 229 h 229"/>
                <a:gd name="T2" fmla="*/ 1082 w 1137"/>
                <a:gd name="T3" fmla="*/ 227 h 229"/>
                <a:gd name="T4" fmla="*/ 1094 w 1137"/>
                <a:gd name="T5" fmla="*/ 223 h 229"/>
                <a:gd name="T6" fmla="*/ 1106 w 1137"/>
                <a:gd name="T7" fmla="*/ 217 h 229"/>
                <a:gd name="T8" fmla="*/ 1117 w 1137"/>
                <a:gd name="T9" fmla="*/ 209 h 229"/>
                <a:gd name="T10" fmla="*/ 1125 w 1137"/>
                <a:gd name="T11" fmla="*/ 200 h 229"/>
                <a:gd name="T12" fmla="*/ 1131 w 1137"/>
                <a:gd name="T13" fmla="*/ 188 h 229"/>
                <a:gd name="T14" fmla="*/ 1135 w 1137"/>
                <a:gd name="T15" fmla="*/ 174 h 229"/>
                <a:gd name="T16" fmla="*/ 1137 w 1137"/>
                <a:gd name="T17" fmla="*/ 161 h 229"/>
                <a:gd name="T18" fmla="*/ 1137 w 1137"/>
                <a:gd name="T19" fmla="*/ 161 h 229"/>
                <a:gd name="T20" fmla="*/ 1137 w 1137"/>
                <a:gd name="T21" fmla="*/ 70 h 229"/>
                <a:gd name="T22" fmla="*/ 1135 w 1137"/>
                <a:gd name="T23" fmla="*/ 56 h 229"/>
                <a:gd name="T24" fmla="*/ 1131 w 1137"/>
                <a:gd name="T25" fmla="*/ 42 h 229"/>
                <a:gd name="T26" fmla="*/ 1125 w 1137"/>
                <a:gd name="T27" fmla="*/ 31 h 229"/>
                <a:gd name="T28" fmla="*/ 1117 w 1137"/>
                <a:gd name="T29" fmla="*/ 21 h 229"/>
                <a:gd name="T30" fmla="*/ 1106 w 1137"/>
                <a:gd name="T31" fmla="*/ 11 h 229"/>
                <a:gd name="T32" fmla="*/ 1094 w 1137"/>
                <a:gd name="T33" fmla="*/ 5 h 229"/>
                <a:gd name="T34" fmla="*/ 1082 w 1137"/>
                <a:gd name="T35" fmla="*/ 2 h 229"/>
                <a:gd name="T36" fmla="*/ 1069 w 1137"/>
                <a:gd name="T37" fmla="*/ 0 h 229"/>
                <a:gd name="T38" fmla="*/ 1069 w 1137"/>
                <a:gd name="T39" fmla="*/ 0 h 229"/>
                <a:gd name="T40" fmla="*/ 70 w 1137"/>
                <a:gd name="T41" fmla="*/ 0 h 229"/>
                <a:gd name="T42" fmla="*/ 56 w 1137"/>
                <a:gd name="T43" fmla="*/ 2 h 229"/>
                <a:gd name="T44" fmla="*/ 43 w 1137"/>
                <a:gd name="T45" fmla="*/ 5 h 229"/>
                <a:gd name="T46" fmla="*/ 31 w 1137"/>
                <a:gd name="T47" fmla="*/ 11 h 229"/>
                <a:gd name="T48" fmla="*/ 21 w 1137"/>
                <a:gd name="T49" fmla="*/ 21 h 229"/>
                <a:gd name="T50" fmla="*/ 11 w 1137"/>
                <a:gd name="T51" fmla="*/ 31 h 229"/>
                <a:gd name="T52" fmla="*/ 6 w 1137"/>
                <a:gd name="T53" fmla="*/ 42 h 229"/>
                <a:gd name="T54" fmla="*/ 2 w 1137"/>
                <a:gd name="T55" fmla="*/ 56 h 229"/>
                <a:gd name="T56" fmla="*/ 0 w 1137"/>
                <a:gd name="T57" fmla="*/ 70 h 229"/>
                <a:gd name="T58" fmla="*/ 0 w 1137"/>
                <a:gd name="T59" fmla="*/ 70 h 229"/>
                <a:gd name="T60" fmla="*/ 0 w 1137"/>
                <a:gd name="T61" fmla="*/ 161 h 229"/>
                <a:gd name="T62" fmla="*/ 2 w 1137"/>
                <a:gd name="T63" fmla="*/ 174 h 229"/>
                <a:gd name="T64" fmla="*/ 6 w 1137"/>
                <a:gd name="T65" fmla="*/ 188 h 229"/>
                <a:gd name="T66" fmla="*/ 11 w 1137"/>
                <a:gd name="T67" fmla="*/ 200 h 229"/>
                <a:gd name="T68" fmla="*/ 21 w 1137"/>
                <a:gd name="T69" fmla="*/ 209 h 229"/>
                <a:gd name="T70" fmla="*/ 31 w 1137"/>
                <a:gd name="T71" fmla="*/ 217 h 229"/>
                <a:gd name="T72" fmla="*/ 43 w 1137"/>
                <a:gd name="T73" fmla="*/ 223 h 229"/>
                <a:gd name="T74" fmla="*/ 56 w 1137"/>
                <a:gd name="T75" fmla="*/ 227 h 229"/>
                <a:gd name="T76" fmla="*/ 70 w 1137"/>
                <a:gd name="T77" fmla="*/ 229 h 229"/>
                <a:gd name="T78" fmla="*/ 70 w 1137"/>
                <a:gd name="T79" fmla="*/ 229 h 229"/>
                <a:gd name="T80" fmla="*/ 1069 w 1137"/>
                <a:gd name="T81" fmla="*/ 229 h 229"/>
                <a:gd name="T82" fmla="*/ 1069 w 1137"/>
                <a:gd name="T8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7" h="229">
                  <a:moveTo>
                    <a:pt x="1069" y="229"/>
                  </a:moveTo>
                  <a:lnTo>
                    <a:pt x="1082" y="227"/>
                  </a:lnTo>
                  <a:lnTo>
                    <a:pt x="1094" y="223"/>
                  </a:lnTo>
                  <a:lnTo>
                    <a:pt x="1106" y="217"/>
                  </a:lnTo>
                  <a:lnTo>
                    <a:pt x="1117" y="209"/>
                  </a:lnTo>
                  <a:lnTo>
                    <a:pt x="1125" y="200"/>
                  </a:lnTo>
                  <a:lnTo>
                    <a:pt x="1131" y="188"/>
                  </a:lnTo>
                  <a:lnTo>
                    <a:pt x="1135" y="174"/>
                  </a:lnTo>
                  <a:lnTo>
                    <a:pt x="1137" y="161"/>
                  </a:lnTo>
                  <a:lnTo>
                    <a:pt x="1137" y="161"/>
                  </a:lnTo>
                  <a:lnTo>
                    <a:pt x="1137" y="70"/>
                  </a:lnTo>
                  <a:lnTo>
                    <a:pt x="1135" y="56"/>
                  </a:lnTo>
                  <a:lnTo>
                    <a:pt x="1131" y="42"/>
                  </a:lnTo>
                  <a:lnTo>
                    <a:pt x="1125" y="31"/>
                  </a:lnTo>
                  <a:lnTo>
                    <a:pt x="1117" y="21"/>
                  </a:lnTo>
                  <a:lnTo>
                    <a:pt x="1106" y="11"/>
                  </a:lnTo>
                  <a:lnTo>
                    <a:pt x="1094" y="5"/>
                  </a:lnTo>
                  <a:lnTo>
                    <a:pt x="1082" y="2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3" y="5"/>
                  </a:lnTo>
                  <a:lnTo>
                    <a:pt x="31" y="11"/>
                  </a:lnTo>
                  <a:lnTo>
                    <a:pt x="21" y="21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161"/>
                  </a:lnTo>
                  <a:lnTo>
                    <a:pt x="2" y="174"/>
                  </a:lnTo>
                  <a:lnTo>
                    <a:pt x="6" y="188"/>
                  </a:lnTo>
                  <a:lnTo>
                    <a:pt x="11" y="200"/>
                  </a:lnTo>
                  <a:lnTo>
                    <a:pt x="21" y="209"/>
                  </a:lnTo>
                  <a:lnTo>
                    <a:pt x="31" y="217"/>
                  </a:lnTo>
                  <a:lnTo>
                    <a:pt x="43" y="223"/>
                  </a:lnTo>
                  <a:lnTo>
                    <a:pt x="56" y="227"/>
                  </a:lnTo>
                  <a:lnTo>
                    <a:pt x="70" y="229"/>
                  </a:lnTo>
                  <a:lnTo>
                    <a:pt x="70" y="229"/>
                  </a:lnTo>
                  <a:lnTo>
                    <a:pt x="1069" y="229"/>
                  </a:lnTo>
                  <a:lnTo>
                    <a:pt x="106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D9A288A7-490F-903B-6D21-08F988280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54" y="2841020"/>
              <a:ext cx="1870159" cy="332827"/>
            </a:xfrm>
            <a:custGeom>
              <a:avLst/>
              <a:gdLst>
                <a:gd name="T0" fmla="*/ 1069 w 1137"/>
                <a:gd name="T1" fmla="*/ 229 h 229"/>
                <a:gd name="T2" fmla="*/ 1082 w 1137"/>
                <a:gd name="T3" fmla="*/ 227 h 229"/>
                <a:gd name="T4" fmla="*/ 1094 w 1137"/>
                <a:gd name="T5" fmla="*/ 223 h 229"/>
                <a:gd name="T6" fmla="*/ 1106 w 1137"/>
                <a:gd name="T7" fmla="*/ 217 h 229"/>
                <a:gd name="T8" fmla="*/ 1117 w 1137"/>
                <a:gd name="T9" fmla="*/ 209 h 229"/>
                <a:gd name="T10" fmla="*/ 1125 w 1137"/>
                <a:gd name="T11" fmla="*/ 200 h 229"/>
                <a:gd name="T12" fmla="*/ 1131 w 1137"/>
                <a:gd name="T13" fmla="*/ 188 h 229"/>
                <a:gd name="T14" fmla="*/ 1135 w 1137"/>
                <a:gd name="T15" fmla="*/ 174 h 229"/>
                <a:gd name="T16" fmla="*/ 1137 w 1137"/>
                <a:gd name="T17" fmla="*/ 161 h 229"/>
                <a:gd name="T18" fmla="*/ 1137 w 1137"/>
                <a:gd name="T19" fmla="*/ 161 h 229"/>
                <a:gd name="T20" fmla="*/ 1137 w 1137"/>
                <a:gd name="T21" fmla="*/ 70 h 229"/>
                <a:gd name="T22" fmla="*/ 1135 w 1137"/>
                <a:gd name="T23" fmla="*/ 56 h 229"/>
                <a:gd name="T24" fmla="*/ 1131 w 1137"/>
                <a:gd name="T25" fmla="*/ 42 h 229"/>
                <a:gd name="T26" fmla="*/ 1125 w 1137"/>
                <a:gd name="T27" fmla="*/ 31 h 229"/>
                <a:gd name="T28" fmla="*/ 1117 w 1137"/>
                <a:gd name="T29" fmla="*/ 21 h 229"/>
                <a:gd name="T30" fmla="*/ 1106 w 1137"/>
                <a:gd name="T31" fmla="*/ 11 h 229"/>
                <a:gd name="T32" fmla="*/ 1094 w 1137"/>
                <a:gd name="T33" fmla="*/ 5 h 229"/>
                <a:gd name="T34" fmla="*/ 1082 w 1137"/>
                <a:gd name="T35" fmla="*/ 2 h 229"/>
                <a:gd name="T36" fmla="*/ 1069 w 1137"/>
                <a:gd name="T37" fmla="*/ 0 h 229"/>
                <a:gd name="T38" fmla="*/ 1069 w 1137"/>
                <a:gd name="T39" fmla="*/ 0 h 229"/>
                <a:gd name="T40" fmla="*/ 70 w 1137"/>
                <a:gd name="T41" fmla="*/ 0 h 229"/>
                <a:gd name="T42" fmla="*/ 56 w 1137"/>
                <a:gd name="T43" fmla="*/ 2 h 229"/>
                <a:gd name="T44" fmla="*/ 43 w 1137"/>
                <a:gd name="T45" fmla="*/ 5 h 229"/>
                <a:gd name="T46" fmla="*/ 31 w 1137"/>
                <a:gd name="T47" fmla="*/ 11 h 229"/>
                <a:gd name="T48" fmla="*/ 21 w 1137"/>
                <a:gd name="T49" fmla="*/ 21 h 229"/>
                <a:gd name="T50" fmla="*/ 11 w 1137"/>
                <a:gd name="T51" fmla="*/ 31 h 229"/>
                <a:gd name="T52" fmla="*/ 6 w 1137"/>
                <a:gd name="T53" fmla="*/ 42 h 229"/>
                <a:gd name="T54" fmla="*/ 2 w 1137"/>
                <a:gd name="T55" fmla="*/ 56 h 229"/>
                <a:gd name="T56" fmla="*/ 0 w 1137"/>
                <a:gd name="T57" fmla="*/ 70 h 229"/>
                <a:gd name="T58" fmla="*/ 0 w 1137"/>
                <a:gd name="T59" fmla="*/ 70 h 229"/>
                <a:gd name="T60" fmla="*/ 0 w 1137"/>
                <a:gd name="T61" fmla="*/ 161 h 229"/>
                <a:gd name="T62" fmla="*/ 2 w 1137"/>
                <a:gd name="T63" fmla="*/ 174 h 229"/>
                <a:gd name="T64" fmla="*/ 6 w 1137"/>
                <a:gd name="T65" fmla="*/ 188 h 229"/>
                <a:gd name="T66" fmla="*/ 11 w 1137"/>
                <a:gd name="T67" fmla="*/ 200 h 229"/>
                <a:gd name="T68" fmla="*/ 21 w 1137"/>
                <a:gd name="T69" fmla="*/ 209 h 229"/>
                <a:gd name="T70" fmla="*/ 31 w 1137"/>
                <a:gd name="T71" fmla="*/ 217 h 229"/>
                <a:gd name="T72" fmla="*/ 43 w 1137"/>
                <a:gd name="T73" fmla="*/ 223 h 229"/>
                <a:gd name="T74" fmla="*/ 56 w 1137"/>
                <a:gd name="T75" fmla="*/ 227 h 229"/>
                <a:gd name="T76" fmla="*/ 70 w 1137"/>
                <a:gd name="T77" fmla="*/ 229 h 229"/>
                <a:gd name="T78" fmla="*/ 70 w 1137"/>
                <a:gd name="T79" fmla="*/ 229 h 229"/>
                <a:gd name="T80" fmla="*/ 1069 w 1137"/>
                <a:gd name="T81" fmla="*/ 229 h 229"/>
                <a:gd name="T82" fmla="*/ 1069 w 1137"/>
                <a:gd name="T8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7" h="229">
                  <a:moveTo>
                    <a:pt x="1069" y="229"/>
                  </a:moveTo>
                  <a:lnTo>
                    <a:pt x="1082" y="227"/>
                  </a:lnTo>
                  <a:lnTo>
                    <a:pt x="1094" y="223"/>
                  </a:lnTo>
                  <a:lnTo>
                    <a:pt x="1106" y="217"/>
                  </a:lnTo>
                  <a:lnTo>
                    <a:pt x="1117" y="209"/>
                  </a:lnTo>
                  <a:lnTo>
                    <a:pt x="1125" y="200"/>
                  </a:lnTo>
                  <a:lnTo>
                    <a:pt x="1131" y="188"/>
                  </a:lnTo>
                  <a:lnTo>
                    <a:pt x="1135" y="174"/>
                  </a:lnTo>
                  <a:lnTo>
                    <a:pt x="1137" y="161"/>
                  </a:lnTo>
                  <a:lnTo>
                    <a:pt x="1137" y="161"/>
                  </a:lnTo>
                  <a:lnTo>
                    <a:pt x="1137" y="70"/>
                  </a:lnTo>
                  <a:lnTo>
                    <a:pt x="1135" y="56"/>
                  </a:lnTo>
                  <a:lnTo>
                    <a:pt x="1131" y="42"/>
                  </a:lnTo>
                  <a:lnTo>
                    <a:pt x="1125" y="31"/>
                  </a:lnTo>
                  <a:lnTo>
                    <a:pt x="1117" y="21"/>
                  </a:lnTo>
                  <a:lnTo>
                    <a:pt x="1106" y="11"/>
                  </a:lnTo>
                  <a:lnTo>
                    <a:pt x="1094" y="5"/>
                  </a:lnTo>
                  <a:lnTo>
                    <a:pt x="1082" y="2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3" y="5"/>
                  </a:lnTo>
                  <a:lnTo>
                    <a:pt x="31" y="11"/>
                  </a:lnTo>
                  <a:lnTo>
                    <a:pt x="21" y="21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161"/>
                  </a:lnTo>
                  <a:lnTo>
                    <a:pt x="2" y="174"/>
                  </a:lnTo>
                  <a:lnTo>
                    <a:pt x="6" y="188"/>
                  </a:lnTo>
                  <a:lnTo>
                    <a:pt x="11" y="200"/>
                  </a:lnTo>
                  <a:lnTo>
                    <a:pt x="21" y="209"/>
                  </a:lnTo>
                  <a:lnTo>
                    <a:pt x="31" y="217"/>
                  </a:lnTo>
                  <a:lnTo>
                    <a:pt x="43" y="223"/>
                  </a:lnTo>
                  <a:lnTo>
                    <a:pt x="56" y="227"/>
                  </a:lnTo>
                  <a:lnTo>
                    <a:pt x="70" y="229"/>
                  </a:lnTo>
                  <a:lnTo>
                    <a:pt x="70" y="229"/>
                  </a:lnTo>
                  <a:lnTo>
                    <a:pt x="1069" y="229"/>
                  </a:lnTo>
                  <a:lnTo>
                    <a:pt x="1069" y="229"/>
                  </a:lnTo>
                </a:path>
              </a:pathLst>
            </a:custGeom>
            <a:solidFill>
              <a:srgbClr val="FFF2CA"/>
            </a:solidFill>
            <a:ln w="3175">
              <a:solidFill>
                <a:srgbClr val="3B3B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9981E29B-AFF5-5309-89D8-AA2E145C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152" y="2910479"/>
              <a:ext cx="546762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Decoder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4B033AC-5D7E-829B-9350-1095338A2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140" y="5400610"/>
              <a:ext cx="1870159" cy="332827"/>
            </a:xfrm>
            <a:custGeom>
              <a:avLst/>
              <a:gdLst>
                <a:gd name="T0" fmla="*/ 1069 w 1137"/>
                <a:gd name="T1" fmla="*/ 229 h 229"/>
                <a:gd name="T2" fmla="*/ 1082 w 1137"/>
                <a:gd name="T3" fmla="*/ 227 h 229"/>
                <a:gd name="T4" fmla="*/ 1094 w 1137"/>
                <a:gd name="T5" fmla="*/ 223 h 229"/>
                <a:gd name="T6" fmla="*/ 1106 w 1137"/>
                <a:gd name="T7" fmla="*/ 218 h 229"/>
                <a:gd name="T8" fmla="*/ 1117 w 1137"/>
                <a:gd name="T9" fmla="*/ 210 h 229"/>
                <a:gd name="T10" fmla="*/ 1125 w 1137"/>
                <a:gd name="T11" fmla="*/ 198 h 229"/>
                <a:gd name="T12" fmla="*/ 1131 w 1137"/>
                <a:gd name="T13" fmla="*/ 186 h 229"/>
                <a:gd name="T14" fmla="*/ 1135 w 1137"/>
                <a:gd name="T15" fmla="*/ 175 h 229"/>
                <a:gd name="T16" fmla="*/ 1137 w 1137"/>
                <a:gd name="T17" fmla="*/ 161 h 229"/>
                <a:gd name="T18" fmla="*/ 1137 w 1137"/>
                <a:gd name="T19" fmla="*/ 161 h 229"/>
                <a:gd name="T20" fmla="*/ 1137 w 1137"/>
                <a:gd name="T21" fmla="*/ 70 h 229"/>
                <a:gd name="T22" fmla="*/ 1135 w 1137"/>
                <a:gd name="T23" fmla="*/ 54 h 229"/>
                <a:gd name="T24" fmla="*/ 1131 w 1137"/>
                <a:gd name="T25" fmla="*/ 43 h 229"/>
                <a:gd name="T26" fmla="*/ 1125 w 1137"/>
                <a:gd name="T27" fmla="*/ 31 h 229"/>
                <a:gd name="T28" fmla="*/ 1117 w 1137"/>
                <a:gd name="T29" fmla="*/ 21 h 229"/>
                <a:gd name="T30" fmla="*/ 1106 w 1137"/>
                <a:gd name="T31" fmla="*/ 12 h 229"/>
                <a:gd name="T32" fmla="*/ 1094 w 1137"/>
                <a:gd name="T33" fmla="*/ 6 h 229"/>
                <a:gd name="T34" fmla="*/ 1082 w 1137"/>
                <a:gd name="T35" fmla="*/ 2 h 229"/>
                <a:gd name="T36" fmla="*/ 1069 w 1137"/>
                <a:gd name="T37" fmla="*/ 0 h 229"/>
                <a:gd name="T38" fmla="*/ 1069 w 1137"/>
                <a:gd name="T39" fmla="*/ 0 h 229"/>
                <a:gd name="T40" fmla="*/ 70 w 1137"/>
                <a:gd name="T41" fmla="*/ 0 h 229"/>
                <a:gd name="T42" fmla="*/ 56 w 1137"/>
                <a:gd name="T43" fmla="*/ 2 h 229"/>
                <a:gd name="T44" fmla="*/ 43 w 1137"/>
                <a:gd name="T45" fmla="*/ 6 h 229"/>
                <a:gd name="T46" fmla="*/ 31 w 1137"/>
                <a:gd name="T47" fmla="*/ 12 h 229"/>
                <a:gd name="T48" fmla="*/ 21 w 1137"/>
                <a:gd name="T49" fmla="*/ 21 h 229"/>
                <a:gd name="T50" fmla="*/ 11 w 1137"/>
                <a:gd name="T51" fmla="*/ 31 h 229"/>
                <a:gd name="T52" fmla="*/ 6 w 1137"/>
                <a:gd name="T53" fmla="*/ 43 h 229"/>
                <a:gd name="T54" fmla="*/ 2 w 1137"/>
                <a:gd name="T55" fmla="*/ 54 h 229"/>
                <a:gd name="T56" fmla="*/ 0 w 1137"/>
                <a:gd name="T57" fmla="*/ 70 h 229"/>
                <a:gd name="T58" fmla="*/ 0 w 1137"/>
                <a:gd name="T59" fmla="*/ 70 h 229"/>
                <a:gd name="T60" fmla="*/ 0 w 1137"/>
                <a:gd name="T61" fmla="*/ 161 h 229"/>
                <a:gd name="T62" fmla="*/ 2 w 1137"/>
                <a:gd name="T63" fmla="*/ 175 h 229"/>
                <a:gd name="T64" fmla="*/ 6 w 1137"/>
                <a:gd name="T65" fmla="*/ 186 h 229"/>
                <a:gd name="T66" fmla="*/ 11 w 1137"/>
                <a:gd name="T67" fmla="*/ 198 h 229"/>
                <a:gd name="T68" fmla="*/ 21 w 1137"/>
                <a:gd name="T69" fmla="*/ 210 h 229"/>
                <a:gd name="T70" fmla="*/ 31 w 1137"/>
                <a:gd name="T71" fmla="*/ 218 h 229"/>
                <a:gd name="T72" fmla="*/ 43 w 1137"/>
                <a:gd name="T73" fmla="*/ 223 h 229"/>
                <a:gd name="T74" fmla="*/ 56 w 1137"/>
                <a:gd name="T75" fmla="*/ 227 h 229"/>
                <a:gd name="T76" fmla="*/ 70 w 1137"/>
                <a:gd name="T77" fmla="*/ 229 h 229"/>
                <a:gd name="T78" fmla="*/ 70 w 1137"/>
                <a:gd name="T79" fmla="*/ 229 h 229"/>
                <a:gd name="T80" fmla="*/ 1069 w 1137"/>
                <a:gd name="T81" fmla="*/ 229 h 229"/>
                <a:gd name="T82" fmla="*/ 1069 w 1137"/>
                <a:gd name="T8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7" h="229">
                  <a:moveTo>
                    <a:pt x="1069" y="229"/>
                  </a:moveTo>
                  <a:lnTo>
                    <a:pt x="1082" y="227"/>
                  </a:lnTo>
                  <a:lnTo>
                    <a:pt x="1094" y="223"/>
                  </a:lnTo>
                  <a:lnTo>
                    <a:pt x="1106" y="218"/>
                  </a:lnTo>
                  <a:lnTo>
                    <a:pt x="1117" y="210"/>
                  </a:lnTo>
                  <a:lnTo>
                    <a:pt x="1125" y="198"/>
                  </a:lnTo>
                  <a:lnTo>
                    <a:pt x="1131" y="186"/>
                  </a:lnTo>
                  <a:lnTo>
                    <a:pt x="1135" y="175"/>
                  </a:lnTo>
                  <a:lnTo>
                    <a:pt x="1137" y="161"/>
                  </a:lnTo>
                  <a:lnTo>
                    <a:pt x="1137" y="161"/>
                  </a:lnTo>
                  <a:lnTo>
                    <a:pt x="1137" y="70"/>
                  </a:lnTo>
                  <a:lnTo>
                    <a:pt x="1135" y="54"/>
                  </a:lnTo>
                  <a:lnTo>
                    <a:pt x="1131" y="43"/>
                  </a:lnTo>
                  <a:lnTo>
                    <a:pt x="1125" y="31"/>
                  </a:lnTo>
                  <a:lnTo>
                    <a:pt x="1117" y="21"/>
                  </a:lnTo>
                  <a:lnTo>
                    <a:pt x="1106" y="12"/>
                  </a:lnTo>
                  <a:lnTo>
                    <a:pt x="1094" y="6"/>
                  </a:lnTo>
                  <a:lnTo>
                    <a:pt x="1082" y="2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3" y="6"/>
                  </a:lnTo>
                  <a:lnTo>
                    <a:pt x="31" y="12"/>
                  </a:lnTo>
                  <a:lnTo>
                    <a:pt x="21" y="21"/>
                  </a:lnTo>
                  <a:lnTo>
                    <a:pt x="11" y="31"/>
                  </a:lnTo>
                  <a:lnTo>
                    <a:pt x="6" y="43"/>
                  </a:lnTo>
                  <a:lnTo>
                    <a:pt x="2" y="5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161"/>
                  </a:lnTo>
                  <a:lnTo>
                    <a:pt x="2" y="175"/>
                  </a:lnTo>
                  <a:lnTo>
                    <a:pt x="6" y="186"/>
                  </a:lnTo>
                  <a:lnTo>
                    <a:pt x="11" y="198"/>
                  </a:lnTo>
                  <a:lnTo>
                    <a:pt x="21" y="210"/>
                  </a:lnTo>
                  <a:lnTo>
                    <a:pt x="31" y="218"/>
                  </a:lnTo>
                  <a:lnTo>
                    <a:pt x="43" y="223"/>
                  </a:lnTo>
                  <a:lnTo>
                    <a:pt x="56" y="227"/>
                  </a:lnTo>
                  <a:lnTo>
                    <a:pt x="70" y="229"/>
                  </a:lnTo>
                  <a:lnTo>
                    <a:pt x="70" y="229"/>
                  </a:lnTo>
                  <a:lnTo>
                    <a:pt x="1069" y="229"/>
                  </a:lnTo>
                  <a:lnTo>
                    <a:pt x="1069" y="229"/>
                  </a:lnTo>
                  <a:close/>
                </a:path>
              </a:pathLst>
            </a:custGeom>
            <a:solidFill>
              <a:srgbClr val="ECED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0179330-4E1B-88A0-18A3-60947EFD0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140" y="5400610"/>
              <a:ext cx="1870159" cy="332827"/>
            </a:xfrm>
            <a:custGeom>
              <a:avLst/>
              <a:gdLst>
                <a:gd name="T0" fmla="*/ 1069 w 1137"/>
                <a:gd name="T1" fmla="*/ 229 h 229"/>
                <a:gd name="T2" fmla="*/ 1082 w 1137"/>
                <a:gd name="T3" fmla="*/ 227 h 229"/>
                <a:gd name="T4" fmla="*/ 1094 w 1137"/>
                <a:gd name="T5" fmla="*/ 223 h 229"/>
                <a:gd name="T6" fmla="*/ 1106 w 1137"/>
                <a:gd name="T7" fmla="*/ 218 h 229"/>
                <a:gd name="T8" fmla="*/ 1117 w 1137"/>
                <a:gd name="T9" fmla="*/ 210 h 229"/>
                <a:gd name="T10" fmla="*/ 1125 w 1137"/>
                <a:gd name="T11" fmla="*/ 198 h 229"/>
                <a:gd name="T12" fmla="*/ 1131 w 1137"/>
                <a:gd name="T13" fmla="*/ 186 h 229"/>
                <a:gd name="T14" fmla="*/ 1135 w 1137"/>
                <a:gd name="T15" fmla="*/ 175 h 229"/>
                <a:gd name="T16" fmla="*/ 1137 w 1137"/>
                <a:gd name="T17" fmla="*/ 161 h 229"/>
                <a:gd name="T18" fmla="*/ 1137 w 1137"/>
                <a:gd name="T19" fmla="*/ 161 h 229"/>
                <a:gd name="T20" fmla="*/ 1137 w 1137"/>
                <a:gd name="T21" fmla="*/ 70 h 229"/>
                <a:gd name="T22" fmla="*/ 1135 w 1137"/>
                <a:gd name="T23" fmla="*/ 54 h 229"/>
                <a:gd name="T24" fmla="*/ 1131 w 1137"/>
                <a:gd name="T25" fmla="*/ 43 h 229"/>
                <a:gd name="T26" fmla="*/ 1125 w 1137"/>
                <a:gd name="T27" fmla="*/ 31 h 229"/>
                <a:gd name="T28" fmla="*/ 1117 w 1137"/>
                <a:gd name="T29" fmla="*/ 21 h 229"/>
                <a:gd name="T30" fmla="*/ 1106 w 1137"/>
                <a:gd name="T31" fmla="*/ 12 h 229"/>
                <a:gd name="T32" fmla="*/ 1094 w 1137"/>
                <a:gd name="T33" fmla="*/ 6 h 229"/>
                <a:gd name="T34" fmla="*/ 1082 w 1137"/>
                <a:gd name="T35" fmla="*/ 2 h 229"/>
                <a:gd name="T36" fmla="*/ 1069 w 1137"/>
                <a:gd name="T37" fmla="*/ 0 h 229"/>
                <a:gd name="T38" fmla="*/ 1069 w 1137"/>
                <a:gd name="T39" fmla="*/ 0 h 229"/>
                <a:gd name="T40" fmla="*/ 70 w 1137"/>
                <a:gd name="T41" fmla="*/ 0 h 229"/>
                <a:gd name="T42" fmla="*/ 56 w 1137"/>
                <a:gd name="T43" fmla="*/ 2 h 229"/>
                <a:gd name="T44" fmla="*/ 43 w 1137"/>
                <a:gd name="T45" fmla="*/ 6 h 229"/>
                <a:gd name="T46" fmla="*/ 31 w 1137"/>
                <a:gd name="T47" fmla="*/ 12 h 229"/>
                <a:gd name="T48" fmla="*/ 21 w 1137"/>
                <a:gd name="T49" fmla="*/ 21 h 229"/>
                <a:gd name="T50" fmla="*/ 11 w 1137"/>
                <a:gd name="T51" fmla="*/ 31 h 229"/>
                <a:gd name="T52" fmla="*/ 6 w 1137"/>
                <a:gd name="T53" fmla="*/ 43 h 229"/>
                <a:gd name="T54" fmla="*/ 2 w 1137"/>
                <a:gd name="T55" fmla="*/ 54 h 229"/>
                <a:gd name="T56" fmla="*/ 0 w 1137"/>
                <a:gd name="T57" fmla="*/ 70 h 229"/>
                <a:gd name="T58" fmla="*/ 0 w 1137"/>
                <a:gd name="T59" fmla="*/ 70 h 229"/>
                <a:gd name="T60" fmla="*/ 0 w 1137"/>
                <a:gd name="T61" fmla="*/ 161 h 229"/>
                <a:gd name="T62" fmla="*/ 2 w 1137"/>
                <a:gd name="T63" fmla="*/ 175 h 229"/>
                <a:gd name="T64" fmla="*/ 6 w 1137"/>
                <a:gd name="T65" fmla="*/ 186 h 229"/>
                <a:gd name="T66" fmla="*/ 11 w 1137"/>
                <a:gd name="T67" fmla="*/ 198 h 229"/>
                <a:gd name="T68" fmla="*/ 21 w 1137"/>
                <a:gd name="T69" fmla="*/ 210 h 229"/>
                <a:gd name="T70" fmla="*/ 31 w 1137"/>
                <a:gd name="T71" fmla="*/ 218 h 229"/>
                <a:gd name="T72" fmla="*/ 43 w 1137"/>
                <a:gd name="T73" fmla="*/ 223 h 229"/>
                <a:gd name="T74" fmla="*/ 56 w 1137"/>
                <a:gd name="T75" fmla="*/ 227 h 229"/>
                <a:gd name="T76" fmla="*/ 70 w 1137"/>
                <a:gd name="T77" fmla="*/ 229 h 229"/>
                <a:gd name="T78" fmla="*/ 70 w 1137"/>
                <a:gd name="T79" fmla="*/ 229 h 229"/>
                <a:gd name="T80" fmla="*/ 1069 w 1137"/>
                <a:gd name="T81" fmla="*/ 229 h 229"/>
                <a:gd name="T82" fmla="*/ 1069 w 1137"/>
                <a:gd name="T8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7" h="229">
                  <a:moveTo>
                    <a:pt x="1069" y="229"/>
                  </a:moveTo>
                  <a:lnTo>
                    <a:pt x="1082" y="227"/>
                  </a:lnTo>
                  <a:lnTo>
                    <a:pt x="1094" y="223"/>
                  </a:lnTo>
                  <a:lnTo>
                    <a:pt x="1106" y="218"/>
                  </a:lnTo>
                  <a:lnTo>
                    <a:pt x="1117" y="210"/>
                  </a:lnTo>
                  <a:lnTo>
                    <a:pt x="1125" y="198"/>
                  </a:lnTo>
                  <a:lnTo>
                    <a:pt x="1131" y="186"/>
                  </a:lnTo>
                  <a:lnTo>
                    <a:pt x="1135" y="175"/>
                  </a:lnTo>
                  <a:lnTo>
                    <a:pt x="1137" y="161"/>
                  </a:lnTo>
                  <a:lnTo>
                    <a:pt x="1137" y="161"/>
                  </a:lnTo>
                  <a:lnTo>
                    <a:pt x="1137" y="70"/>
                  </a:lnTo>
                  <a:lnTo>
                    <a:pt x="1135" y="54"/>
                  </a:lnTo>
                  <a:lnTo>
                    <a:pt x="1131" y="43"/>
                  </a:lnTo>
                  <a:lnTo>
                    <a:pt x="1125" y="31"/>
                  </a:lnTo>
                  <a:lnTo>
                    <a:pt x="1117" y="21"/>
                  </a:lnTo>
                  <a:lnTo>
                    <a:pt x="1106" y="12"/>
                  </a:lnTo>
                  <a:lnTo>
                    <a:pt x="1094" y="6"/>
                  </a:lnTo>
                  <a:lnTo>
                    <a:pt x="1082" y="2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3" y="6"/>
                  </a:lnTo>
                  <a:lnTo>
                    <a:pt x="31" y="12"/>
                  </a:lnTo>
                  <a:lnTo>
                    <a:pt x="21" y="21"/>
                  </a:lnTo>
                  <a:lnTo>
                    <a:pt x="11" y="31"/>
                  </a:lnTo>
                  <a:lnTo>
                    <a:pt x="6" y="43"/>
                  </a:lnTo>
                  <a:lnTo>
                    <a:pt x="2" y="5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161"/>
                  </a:lnTo>
                  <a:lnTo>
                    <a:pt x="2" y="175"/>
                  </a:lnTo>
                  <a:lnTo>
                    <a:pt x="6" y="186"/>
                  </a:lnTo>
                  <a:lnTo>
                    <a:pt x="11" y="198"/>
                  </a:lnTo>
                  <a:lnTo>
                    <a:pt x="21" y="210"/>
                  </a:lnTo>
                  <a:lnTo>
                    <a:pt x="31" y="218"/>
                  </a:lnTo>
                  <a:lnTo>
                    <a:pt x="43" y="223"/>
                  </a:lnTo>
                  <a:lnTo>
                    <a:pt x="56" y="227"/>
                  </a:lnTo>
                  <a:lnTo>
                    <a:pt x="70" y="229"/>
                  </a:lnTo>
                  <a:lnTo>
                    <a:pt x="70" y="229"/>
                  </a:lnTo>
                  <a:lnTo>
                    <a:pt x="1069" y="229"/>
                  </a:lnTo>
                  <a:lnTo>
                    <a:pt x="1069" y="229"/>
                  </a:lnTo>
                </a:path>
              </a:pathLst>
            </a:custGeom>
            <a:noFill/>
            <a:ln w="3175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C54F5E38-5DA8-71B8-5BDA-88A3A0C52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498" y="5487813"/>
              <a:ext cx="1122556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Patch Embedding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63BB6E80-0216-C8F1-1164-7AF6A287F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140" y="5028541"/>
              <a:ext cx="1870159" cy="197662"/>
            </a:xfrm>
            <a:custGeom>
              <a:avLst/>
              <a:gdLst>
                <a:gd name="T0" fmla="*/ 1094 w 1137"/>
                <a:gd name="T1" fmla="*/ 136 h 136"/>
                <a:gd name="T2" fmla="*/ 1112 w 1137"/>
                <a:gd name="T3" fmla="*/ 134 h 136"/>
                <a:gd name="T4" fmla="*/ 1125 w 1137"/>
                <a:gd name="T5" fmla="*/ 124 h 136"/>
                <a:gd name="T6" fmla="*/ 1133 w 1137"/>
                <a:gd name="T7" fmla="*/ 111 h 136"/>
                <a:gd name="T8" fmla="*/ 1137 w 1137"/>
                <a:gd name="T9" fmla="*/ 93 h 136"/>
                <a:gd name="T10" fmla="*/ 1137 w 1137"/>
                <a:gd name="T11" fmla="*/ 93 h 136"/>
                <a:gd name="T12" fmla="*/ 1137 w 1137"/>
                <a:gd name="T13" fmla="*/ 41 h 136"/>
                <a:gd name="T14" fmla="*/ 1133 w 1137"/>
                <a:gd name="T15" fmla="*/ 25 h 136"/>
                <a:gd name="T16" fmla="*/ 1125 w 1137"/>
                <a:gd name="T17" fmla="*/ 12 h 136"/>
                <a:gd name="T18" fmla="*/ 1112 w 1137"/>
                <a:gd name="T19" fmla="*/ 2 h 136"/>
                <a:gd name="T20" fmla="*/ 1094 w 1137"/>
                <a:gd name="T21" fmla="*/ 0 h 136"/>
                <a:gd name="T22" fmla="*/ 43 w 1137"/>
                <a:gd name="T23" fmla="*/ 0 h 136"/>
                <a:gd name="T24" fmla="*/ 27 w 1137"/>
                <a:gd name="T25" fmla="*/ 2 h 136"/>
                <a:gd name="T26" fmla="*/ 13 w 1137"/>
                <a:gd name="T27" fmla="*/ 12 h 136"/>
                <a:gd name="T28" fmla="*/ 4 w 1137"/>
                <a:gd name="T29" fmla="*/ 25 h 136"/>
                <a:gd name="T30" fmla="*/ 0 w 1137"/>
                <a:gd name="T31" fmla="*/ 41 h 136"/>
                <a:gd name="T32" fmla="*/ 0 w 1137"/>
                <a:gd name="T33" fmla="*/ 41 h 136"/>
                <a:gd name="T34" fmla="*/ 0 w 1137"/>
                <a:gd name="T35" fmla="*/ 93 h 136"/>
                <a:gd name="T36" fmla="*/ 4 w 1137"/>
                <a:gd name="T37" fmla="*/ 111 h 136"/>
                <a:gd name="T38" fmla="*/ 13 w 1137"/>
                <a:gd name="T39" fmla="*/ 124 h 136"/>
                <a:gd name="T40" fmla="*/ 27 w 1137"/>
                <a:gd name="T41" fmla="*/ 134 h 136"/>
                <a:gd name="T42" fmla="*/ 43 w 1137"/>
                <a:gd name="T43" fmla="*/ 136 h 136"/>
                <a:gd name="T44" fmla="*/ 43 w 1137"/>
                <a:gd name="T45" fmla="*/ 136 h 136"/>
                <a:gd name="T46" fmla="*/ 1094 w 1137"/>
                <a:gd name="T47" fmla="*/ 136 h 136"/>
                <a:gd name="T48" fmla="*/ 1094 w 1137"/>
                <a:gd name="T4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7" h="136">
                  <a:moveTo>
                    <a:pt x="1094" y="136"/>
                  </a:moveTo>
                  <a:lnTo>
                    <a:pt x="1112" y="134"/>
                  </a:lnTo>
                  <a:lnTo>
                    <a:pt x="1125" y="124"/>
                  </a:lnTo>
                  <a:lnTo>
                    <a:pt x="1133" y="111"/>
                  </a:lnTo>
                  <a:lnTo>
                    <a:pt x="1137" y="93"/>
                  </a:lnTo>
                  <a:lnTo>
                    <a:pt x="1137" y="93"/>
                  </a:lnTo>
                  <a:lnTo>
                    <a:pt x="1137" y="41"/>
                  </a:lnTo>
                  <a:lnTo>
                    <a:pt x="1133" y="25"/>
                  </a:lnTo>
                  <a:lnTo>
                    <a:pt x="1125" y="12"/>
                  </a:lnTo>
                  <a:lnTo>
                    <a:pt x="1112" y="2"/>
                  </a:lnTo>
                  <a:lnTo>
                    <a:pt x="1094" y="0"/>
                  </a:lnTo>
                  <a:lnTo>
                    <a:pt x="43" y="0"/>
                  </a:lnTo>
                  <a:lnTo>
                    <a:pt x="27" y="2"/>
                  </a:lnTo>
                  <a:lnTo>
                    <a:pt x="13" y="12"/>
                  </a:lnTo>
                  <a:lnTo>
                    <a:pt x="4" y="2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93"/>
                  </a:lnTo>
                  <a:lnTo>
                    <a:pt x="4" y="111"/>
                  </a:lnTo>
                  <a:lnTo>
                    <a:pt x="13" y="124"/>
                  </a:lnTo>
                  <a:lnTo>
                    <a:pt x="27" y="134"/>
                  </a:lnTo>
                  <a:lnTo>
                    <a:pt x="43" y="136"/>
                  </a:lnTo>
                  <a:lnTo>
                    <a:pt x="43" y="136"/>
                  </a:lnTo>
                  <a:lnTo>
                    <a:pt x="1094" y="136"/>
                  </a:lnTo>
                  <a:lnTo>
                    <a:pt x="1094" y="136"/>
                  </a:lnTo>
                  <a:close/>
                </a:path>
              </a:pathLst>
            </a:custGeom>
            <a:gradFill>
              <a:gsLst>
                <a:gs pos="0">
                  <a:srgbClr val="E54C5E">
                    <a:lumOff val="17500"/>
                  </a:srgbClr>
                </a:gs>
                <a:gs pos="100000">
                  <a:srgbClr val="E54C5E"/>
                </a:gs>
              </a:gsLst>
              <a:lin ang="2700000" scaled="0"/>
            </a:gradFill>
            <a:ln w="12700" cap="flat" cmpd="sng" algn="ctr">
              <a:solidFill>
                <a:srgbClr val="E54C5E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54C5E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F9834D3-818B-5D3F-600A-675FA8CB3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140" y="5028541"/>
              <a:ext cx="1870159" cy="197662"/>
            </a:xfrm>
            <a:custGeom>
              <a:avLst/>
              <a:gdLst>
                <a:gd name="T0" fmla="*/ 1094 w 1137"/>
                <a:gd name="T1" fmla="*/ 136 h 136"/>
                <a:gd name="T2" fmla="*/ 1112 w 1137"/>
                <a:gd name="T3" fmla="*/ 134 h 136"/>
                <a:gd name="T4" fmla="*/ 1125 w 1137"/>
                <a:gd name="T5" fmla="*/ 124 h 136"/>
                <a:gd name="T6" fmla="*/ 1133 w 1137"/>
                <a:gd name="T7" fmla="*/ 111 h 136"/>
                <a:gd name="T8" fmla="*/ 1137 w 1137"/>
                <a:gd name="T9" fmla="*/ 93 h 136"/>
                <a:gd name="T10" fmla="*/ 1137 w 1137"/>
                <a:gd name="T11" fmla="*/ 93 h 136"/>
                <a:gd name="T12" fmla="*/ 1137 w 1137"/>
                <a:gd name="T13" fmla="*/ 41 h 136"/>
                <a:gd name="T14" fmla="*/ 1133 w 1137"/>
                <a:gd name="T15" fmla="*/ 25 h 136"/>
                <a:gd name="T16" fmla="*/ 1125 w 1137"/>
                <a:gd name="T17" fmla="*/ 12 h 136"/>
                <a:gd name="T18" fmla="*/ 1112 w 1137"/>
                <a:gd name="T19" fmla="*/ 2 h 136"/>
                <a:gd name="T20" fmla="*/ 1094 w 1137"/>
                <a:gd name="T21" fmla="*/ 0 h 136"/>
                <a:gd name="T22" fmla="*/ 43 w 1137"/>
                <a:gd name="T23" fmla="*/ 0 h 136"/>
                <a:gd name="T24" fmla="*/ 27 w 1137"/>
                <a:gd name="T25" fmla="*/ 2 h 136"/>
                <a:gd name="T26" fmla="*/ 13 w 1137"/>
                <a:gd name="T27" fmla="*/ 12 h 136"/>
                <a:gd name="T28" fmla="*/ 4 w 1137"/>
                <a:gd name="T29" fmla="*/ 25 h 136"/>
                <a:gd name="T30" fmla="*/ 0 w 1137"/>
                <a:gd name="T31" fmla="*/ 41 h 136"/>
                <a:gd name="T32" fmla="*/ 0 w 1137"/>
                <a:gd name="T33" fmla="*/ 41 h 136"/>
                <a:gd name="T34" fmla="*/ 0 w 1137"/>
                <a:gd name="T35" fmla="*/ 93 h 136"/>
                <a:gd name="T36" fmla="*/ 4 w 1137"/>
                <a:gd name="T37" fmla="*/ 111 h 136"/>
                <a:gd name="T38" fmla="*/ 13 w 1137"/>
                <a:gd name="T39" fmla="*/ 124 h 136"/>
                <a:gd name="T40" fmla="*/ 27 w 1137"/>
                <a:gd name="T41" fmla="*/ 134 h 136"/>
                <a:gd name="T42" fmla="*/ 43 w 1137"/>
                <a:gd name="T43" fmla="*/ 136 h 136"/>
                <a:gd name="T44" fmla="*/ 43 w 1137"/>
                <a:gd name="T45" fmla="*/ 136 h 136"/>
                <a:gd name="T46" fmla="*/ 1094 w 1137"/>
                <a:gd name="T47" fmla="*/ 136 h 136"/>
                <a:gd name="T48" fmla="*/ 1094 w 1137"/>
                <a:gd name="T4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7" h="136">
                  <a:moveTo>
                    <a:pt x="1094" y="136"/>
                  </a:moveTo>
                  <a:lnTo>
                    <a:pt x="1112" y="134"/>
                  </a:lnTo>
                  <a:lnTo>
                    <a:pt x="1125" y="124"/>
                  </a:lnTo>
                  <a:lnTo>
                    <a:pt x="1133" y="111"/>
                  </a:lnTo>
                  <a:lnTo>
                    <a:pt x="1137" y="93"/>
                  </a:lnTo>
                  <a:lnTo>
                    <a:pt x="1137" y="93"/>
                  </a:lnTo>
                  <a:lnTo>
                    <a:pt x="1137" y="41"/>
                  </a:lnTo>
                  <a:lnTo>
                    <a:pt x="1133" y="25"/>
                  </a:lnTo>
                  <a:lnTo>
                    <a:pt x="1125" y="12"/>
                  </a:lnTo>
                  <a:lnTo>
                    <a:pt x="1112" y="2"/>
                  </a:lnTo>
                  <a:lnTo>
                    <a:pt x="1094" y="0"/>
                  </a:lnTo>
                  <a:lnTo>
                    <a:pt x="43" y="0"/>
                  </a:lnTo>
                  <a:lnTo>
                    <a:pt x="27" y="2"/>
                  </a:lnTo>
                  <a:lnTo>
                    <a:pt x="13" y="12"/>
                  </a:lnTo>
                  <a:lnTo>
                    <a:pt x="4" y="2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93"/>
                  </a:lnTo>
                  <a:lnTo>
                    <a:pt x="4" y="111"/>
                  </a:lnTo>
                  <a:lnTo>
                    <a:pt x="13" y="124"/>
                  </a:lnTo>
                  <a:lnTo>
                    <a:pt x="27" y="134"/>
                  </a:lnTo>
                  <a:lnTo>
                    <a:pt x="43" y="136"/>
                  </a:lnTo>
                  <a:lnTo>
                    <a:pt x="43" y="136"/>
                  </a:lnTo>
                  <a:lnTo>
                    <a:pt x="1094" y="136"/>
                  </a:lnTo>
                  <a:lnTo>
                    <a:pt x="1094" y="136"/>
                  </a:lnTo>
                </a:path>
              </a:pathLst>
            </a:custGeom>
            <a:noFill/>
            <a:ln w="3175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737C0171-0C59-0A5A-091F-8A2C8785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844" y="5064876"/>
              <a:ext cx="681029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LoRA layer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C909B4D-18E6-1CAF-AEDA-783889E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829" y="4887561"/>
              <a:ext cx="115138" cy="98830"/>
            </a:xfrm>
            <a:custGeom>
              <a:avLst/>
              <a:gdLst>
                <a:gd name="T0" fmla="*/ 0 w 70"/>
                <a:gd name="T1" fmla="*/ 35 h 68"/>
                <a:gd name="T2" fmla="*/ 4 w 70"/>
                <a:gd name="T3" fmla="*/ 21 h 68"/>
                <a:gd name="T4" fmla="*/ 12 w 70"/>
                <a:gd name="T5" fmla="*/ 10 h 68"/>
                <a:gd name="T6" fmla="*/ 22 w 70"/>
                <a:gd name="T7" fmla="*/ 2 h 68"/>
                <a:gd name="T8" fmla="*/ 35 w 70"/>
                <a:gd name="T9" fmla="*/ 0 h 68"/>
                <a:gd name="T10" fmla="*/ 49 w 70"/>
                <a:gd name="T11" fmla="*/ 2 h 68"/>
                <a:gd name="T12" fmla="*/ 61 w 70"/>
                <a:gd name="T13" fmla="*/ 10 h 68"/>
                <a:gd name="T14" fmla="*/ 66 w 70"/>
                <a:gd name="T15" fmla="*/ 21 h 68"/>
                <a:gd name="T16" fmla="*/ 70 w 70"/>
                <a:gd name="T17" fmla="*/ 35 h 68"/>
                <a:gd name="T18" fmla="*/ 70 w 70"/>
                <a:gd name="T19" fmla="*/ 35 h 68"/>
                <a:gd name="T20" fmla="*/ 66 w 70"/>
                <a:gd name="T21" fmla="*/ 48 h 68"/>
                <a:gd name="T22" fmla="*/ 61 w 70"/>
                <a:gd name="T23" fmla="*/ 58 h 68"/>
                <a:gd name="T24" fmla="*/ 49 w 70"/>
                <a:gd name="T25" fmla="*/ 66 h 68"/>
                <a:gd name="T26" fmla="*/ 35 w 70"/>
                <a:gd name="T27" fmla="*/ 68 h 68"/>
                <a:gd name="T28" fmla="*/ 22 w 70"/>
                <a:gd name="T29" fmla="*/ 66 h 68"/>
                <a:gd name="T30" fmla="*/ 12 w 70"/>
                <a:gd name="T31" fmla="*/ 58 h 68"/>
                <a:gd name="T32" fmla="*/ 4 w 70"/>
                <a:gd name="T33" fmla="*/ 48 h 68"/>
                <a:gd name="T34" fmla="*/ 0 w 70"/>
                <a:gd name="T35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" h="68">
                  <a:moveTo>
                    <a:pt x="0" y="35"/>
                  </a:moveTo>
                  <a:lnTo>
                    <a:pt x="4" y="21"/>
                  </a:lnTo>
                  <a:lnTo>
                    <a:pt x="12" y="10"/>
                  </a:lnTo>
                  <a:lnTo>
                    <a:pt x="22" y="2"/>
                  </a:lnTo>
                  <a:lnTo>
                    <a:pt x="35" y="0"/>
                  </a:lnTo>
                  <a:lnTo>
                    <a:pt x="49" y="2"/>
                  </a:lnTo>
                  <a:lnTo>
                    <a:pt x="61" y="10"/>
                  </a:lnTo>
                  <a:lnTo>
                    <a:pt x="66" y="21"/>
                  </a:lnTo>
                  <a:lnTo>
                    <a:pt x="70" y="35"/>
                  </a:lnTo>
                  <a:lnTo>
                    <a:pt x="70" y="35"/>
                  </a:lnTo>
                  <a:lnTo>
                    <a:pt x="66" y="48"/>
                  </a:lnTo>
                  <a:lnTo>
                    <a:pt x="61" y="58"/>
                  </a:lnTo>
                  <a:lnTo>
                    <a:pt x="49" y="66"/>
                  </a:lnTo>
                  <a:lnTo>
                    <a:pt x="35" y="68"/>
                  </a:lnTo>
                  <a:lnTo>
                    <a:pt x="22" y="66"/>
                  </a:lnTo>
                  <a:lnTo>
                    <a:pt x="12" y="58"/>
                  </a:lnTo>
                  <a:lnTo>
                    <a:pt x="4" y="48"/>
                  </a:lnTo>
                  <a:lnTo>
                    <a:pt x="0" y="3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EA86DAE7-C749-CAB0-2EAF-1E396D2D4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829" y="4938431"/>
              <a:ext cx="11513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0" name="Line 18">
              <a:extLst>
                <a:ext uri="{FF2B5EF4-FFF2-40B4-BE49-F238E27FC236}">
                  <a16:creationId xmlns:a16="http://schemas.microsoft.com/office/drawing/2014/main" id="{7BA429D9-9F6C-398B-29B3-4A389E34D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397" y="4887561"/>
              <a:ext cx="0" cy="9883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786044A-5124-CCCE-47AE-ACE5B7F0C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140" y="4435556"/>
              <a:ext cx="1870159" cy="329921"/>
            </a:xfrm>
            <a:custGeom>
              <a:avLst/>
              <a:gdLst>
                <a:gd name="T0" fmla="*/ 1069 w 1137"/>
                <a:gd name="T1" fmla="*/ 227 h 227"/>
                <a:gd name="T2" fmla="*/ 1082 w 1137"/>
                <a:gd name="T3" fmla="*/ 227 h 227"/>
                <a:gd name="T4" fmla="*/ 1094 w 1137"/>
                <a:gd name="T5" fmla="*/ 224 h 227"/>
                <a:gd name="T6" fmla="*/ 1106 w 1137"/>
                <a:gd name="T7" fmla="*/ 216 h 227"/>
                <a:gd name="T8" fmla="*/ 1117 w 1137"/>
                <a:gd name="T9" fmla="*/ 208 h 227"/>
                <a:gd name="T10" fmla="*/ 1125 w 1137"/>
                <a:gd name="T11" fmla="*/ 198 h 227"/>
                <a:gd name="T12" fmla="*/ 1131 w 1137"/>
                <a:gd name="T13" fmla="*/ 187 h 227"/>
                <a:gd name="T14" fmla="*/ 1135 w 1137"/>
                <a:gd name="T15" fmla="*/ 173 h 227"/>
                <a:gd name="T16" fmla="*/ 1137 w 1137"/>
                <a:gd name="T17" fmla="*/ 159 h 227"/>
                <a:gd name="T18" fmla="*/ 1137 w 1137"/>
                <a:gd name="T19" fmla="*/ 68 h 227"/>
                <a:gd name="T20" fmla="*/ 1135 w 1137"/>
                <a:gd name="T21" fmla="*/ 55 h 227"/>
                <a:gd name="T22" fmla="*/ 1131 w 1137"/>
                <a:gd name="T23" fmla="*/ 41 h 227"/>
                <a:gd name="T24" fmla="*/ 1125 w 1137"/>
                <a:gd name="T25" fmla="*/ 29 h 227"/>
                <a:gd name="T26" fmla="*/ 1117 w 1137"/>
                <a:gd name="T27" fmla="*/ 20 h 227"/>
                <a:gd name="T28" fmla="*/ 1106 w 1137"/>
                <a:gd name="T29" fmla="*/ 12 h 227"/>
                <a:gd name="T30" fmla="*/ 1094 w 1137"/>
                <a:gd name="T31" fmla="*/ 4 h 227"/>
                <a:gd name="T32" fmla="*/ 1082 w 1137"/>
                <a:gd name="T33" fmla="*/ 0 h 227"/>
                <a:gd name="T34" fmla="*/ 1069 w 1137"/>
                <a:gd name="T35" fmla="*/ 0 h 227"/>
                <a:gd name="T36" fmla="*/ 1069 w 1137"/>
                <a:gd name="T37" fmla="*/ 0 h 227"/>
                <a:gd name="T38" fmla="*/ 70 w 1137"/>
                <a:gd name="T39" fmla="*/ 0 h 227"/>
                <a:gd name="T40" fmla="*/ 56 w 1137"/>
                <a:gd name="T41" fmla="*/ 0 h 227"/>
                <a:gd name="T42" fmla="*/ 43 w 1137"/>
                <a:gd name="T43" fmla="*/ 4 h 227"/>
                <a:gd name="T44" fmla="*/ 31 w 1137"/>
                <a:gd name="T45" fmla="*/ 12 h 227"/>
                <a:gd name="T46" fmla="*/ 21 w 1137"/>
                <a:gd name="T47" fmla="*/ 20 h 227"/>
                <a:gd name="T48" fmla="*/ 11 w 1137"/>
                <a:gd name="T49" fmla="*/ 29 h 227"/>
                <a:gd name="T50" fmla="*/ 6 w 1137"/>
                <a:gd name="T51" fmla="*/ 41 h 227"/>
                <a:gd name="T52" fmla="*/ 2 w 1137"/>
                <a:gd name="T53" fmla="*/ 55 h 227"/>
                <a:gd name="T54" fmla="*/ 0 w 1137"/>
                <a:gd name="T55" fmla="*/ 68 h 227"/>
                <a:gd name="T56" fmla="*/ 0 w 1137"/>
                <a:gd name="T57" fmla="*/ 68 h 227"/>
                <a:gd name="T58" fmla="*/ 0 w 1137"/>
                <a:gd name="T59" fmla="*/ 159 h 227"/>
                <a:gd name="T60" fmla="*/ 2 w 1137"/>
                <a:gd name="T61" fmla="*/ 173 h 227"/>
                <a:gd name="T62" fmla="*/ 6 w 1137"/>
                <a:gd name="T63" fmla="*/ 187 h 227"/>
                <a:gd name="T64" fmla="*/ 11 w 1137"/>
                <a:gd name="T65" fmla="*/ 198 h 227"/>
                <a:gd name="T66" fmla="*/ 21 w 1137"/>
                <a:gd name="T67" fmla="*/ 208 h 227"/>
                <a:gd name="T68" fmla="*/ 31 w 1137"/>
                <a:gd name="T69" fmla="*/ 216 h 227"/>
                <a:gd name="T70" fmla="*/ 43 w 1137"/>
                <a:gd name="T71" fmla="*/ 224 h 227"/>
                <a:gd name="T72" fmla="*/ 56 w 1137"/>
                <a:gd name="T73" fmla="*/ 227 h 227"/>
                <a:gd name="T74" fmla="*/ 70 w 1137"/>
                <a:gd name="T75" fmla="*/ 227 h 227"/>
                <a:gd name="T76" fmla="*/ 70 w 1137"/>
                <a:gd name="T77" fmla="*/ 227 h 227"/>
                <a:gd name="T78" fmla="*/ 1069 w 1137"/>
                <a:gd name="T79" fmla="*/ 227 h 227"/>
                <a:gd name="T80" fmla="*/ 1069 w 1137"/>
                <a:gd name="T81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7" h="227">
                  <a:moveTo>
                    <a:pt x="1069" y="227"/>
                  </a:moveTo>
                  <a:lnTo>
                    <a:pt x="1082" y="227"/>
                  </a:lnTo>
                  <a:lnTo>
                    <a:pt x="1094" y="224"/>
                  </a:lnTo>
                  <a:lnTo>
                    <a:pt x="1106" y="216"/>
                  </a:lnTo>
                  <a:lnTo>
                    <a:pt x="1117" y="208"/>
                  </a:lnTo>
                  <a:lnTo>
                    <a:pt x="1125" y="198"/>
                  </a:lnTo>
                  <a:lnTo>
                    <a:pt x="1131" y="187"/>
                  </a:lnTo>
                  <a:lnTo>
                    <a:pt x="1135" y="173"/>
                  </a:lnTo>
                  <a:lnTo>
                    <a:pt x="1137" y="159"/>
                  </a:lnTo>
                  <a:lnTo>
                    <a:pt x="1137" y="68"/>
                  </a:lnTo>
                  <a:lnTo>
                    <a:pt x="1135" y="55"/>
                  </a:lnTo>
                  <a:lnTo>
                    <a:pt x="1131" y="41"/>
                  </a:lnTo>
                  <a:lnTo>
                    <a:pt x="1125" y="29"/>
                  </a:lnTo>
                  <a:lnTo>
                    <a:pt x="1117" y="20"/>
                  </a:lnTo>
                  <a:lnTo>
                    <a:pt x="1106" y="12"/>
                  </a:lnTo>
                  <a:lnTo>
                    <a:pt x="1094" y="4"/>
                  </a:lnTo>
                  <a:lnTo>
                    <a:pt x="1082" y="0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0"/>
                  </a:lnTo>
                  <a:lnTo>
                    <a:pt x="43" y="4"/>
                  </a:lnTo>
                  <a:lnTo>
                    <a:pt x="31" y="12"/>
                  </a:lnTo>
                  <a:lnTo>
                    <a:pt x="21" y="20"/>
                  </a:lnTo>
                  <a:lnTo>
                    <a:pt x="11" y="29"/>
                  </a:lnTo>
                  <a:lnTo>
                    <a:pt x="6" y="41"/>
                  </a:lnTo>
                  <a:lnTo>
                    <a:pt x="2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159"/>
                  </a:lnTo>
                  <a:lnTo>
                    <a:pt x="2" y="173"/>
                  </a:lnTo>
                  <a:lnTo>
                    <a:pt x="6" y="187"/>
                  </a:lnTo>
                  <a:lnTo>
                    <a:pt x="11" y="198"/>
                  </a:lnTo>
                  <a:lnTo>
                    <a:pt x="21" y="208"/>
                  </a:lnTo>
                  <a:lnTo>
                    <a:pt x="31" y="216"/>
                  </a:lnTo>
                  <a:lnTo>
                    <a:pt x="43" y="224"/>
                  </a:lnTo>
                  <a:lnTo>
                    <a:pt x="56" y="227"/>
                  </a:lnTo>
                  <a:lnTo>
                    <a:pt x="70" y="227"/>
                  </a:lnTo>
                  <a:lnTo>
                    <a:pt x="70" y="227"/>
                  </a:lnTo>
                  <a:lnTo>
                    <a:pt x="1069" y="227"/>
                  </a:lnTo>
                  <a:lnTo>
                    <a:pt x="1069" y="227"/>
                  </a:lnTo>
                  <a:close/>
                </a:path>
              </a:pathLst>
            </a:custGeom>
            <a:solidFill>
              <a:srgbClr val="ECED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4A4E92CF-502C-2178-16AE-338A464D2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140" y="4435556"/>
              <a:ext cx="1870159" cy="329921"/>
            </a:xfrm>
            <a:custGeom>
              <a:avLst/>
              <a:gdLst>
                <a:gd name="T0" fmla="*/ 1069 w 1137"/>
                <a:gd name="T1" fmla="*/ 227 h 227"/>
                <a:gd name="T2" fmla="*/ 1082 w 1137"/>
                <a:gd name="T3" fmla="*/ 227 h 227"/>
                <a:gd name="T4" fmla="*/ 1094 w 1137"/>
                <a:gd name="T5" fmla="*/ 224 h 227"/>
                <a:gd name="T6" fmla="*/ 1106 w 1137"/>
                <a:gd name="T7" fmla="*/ 216 h 227"/>
                <a:gd name="T8" fmla="*/ 1117 w 1137"/>
                <a:gd name="T9" fmla="*/ 208 h 227"/>
                <a:gd name="T10" fmla="*/ 1125 w 1137"/>
                <a:gd name="T11" fmla="*/ 198 h 227"/>
                <a:gd name="T12" fmla="*/ 1131 w 1137"/>
                <a:gd name="T13" fmla="*/ 187 h 227"/>
                <a:gd name="T14" fmla="*/ 1135 w 1137"/>
                <a:gd name="T15" fmla="*/ 173 h 227"/>
                <a:gd name="T16" fmla="*/ 1137 w 1137"/>
                <a:gd name="T17" fmla="*/ 159 h 227"/>
                <a:gd name="T18" fmla="*/ 1137 w 1137"/>
                <a:gd name="T19" fmla="*/ 68 h 227"/>
                <a:gd name="T20" fmla="*/ 1135 w 1137"/>
                <a:gd name="T21" fmla="*/ 55 h 227"/>
                <a:gd name="T22" fmla="*/ 1131 w 1137"/>
                <a:gd name="T23" fmla="*/ 41 h 227"/>
                <a:gd name="T24" fmla="*/ 1125 w 1137"/>
                <a:gd name="T25" fmla="*/ 29 h 227"/>
                <a:gd name="T26" fmla="*/ 1117 w 1137"/>
                <a:gd name="T27" fmla="*/ 20 h 227"/>
                <a:gd name="T28" fmla="*/ 1106 w 1137"/>
                <a:gd name="T29" fmla="*/ 12 h 227"/>
                <a:gd name="T30" fmla="*/ 1094 w 1137"/>
                <a:gd name="T31" fmla="*/ 4 h 227"/>
                <a:gd name="T32" fmla="*/ 1082 w 1137"/>
                <a:gd name="T33" fmla="*/ 0 h 227"/>
                <a:gd name="T34" fmla="*/ 1069 w 1137"/>
                <a:gd name="T35" fmla="*/ 0 h 227"/>
                <a:gd name="T36" fmla="*/ 1069 w 1137"/>
                <a:gd name="T37" fmla="*/ 0 h 227"/>
                <a:gd name="T38" fmla="*/ 70 w 1137"/>
                <a:gd name="T39" fmla="*/ 0 h 227"/>
                <a:gd name="T40" fmla="*/ 56 w 1137"/>
                <a:gd name="T41" fmla="*/ 0 h 227"/>
                <a:gd name="T42" fmla="*/ 43 w 1137"/>
                <a:gd name="T43" fmla="*/ 4 h 227"/>
                <a:gd name="T44" fmla="*/ 31 w 1137"/>
                <a:gd name="T45" fmla="*/ 12 h 227"/>
                <a:gd name="T46" fmla="*/ 21 w 1137"/>
                <a:gd name="T47" fmla="*/ 20 h 227"/>
                <a:gd name="T48" fmla="*/ 11 w 1137"/>
                <a:gd name="T49" fmla="*/ 29 h 227"/>
                <a:gd name="T50" fmla="*/ 6 w 1137"/>
                <a:gd name="T51" fmla="*/ 41 h 227"/>
                <a:gd name="T52" fmla="*/ 2 w 1137"/>
                <a:gd name="T53" fmla="*/ 55 h 227"/>
                <a:gd name="T54" fmla="*/ 0 w 1137"/>
                <a:gd name="T55" fmla="*/ 68 h 227"/>
                <a:gd name="T56" fmla="*/ 0 w 1137"/>
                <a:gd name="T57" fmla="*/ 68 h 227"/>
                <a:gd name="T58" fmla="*/ 0 w 1137"/>
                <a:gd name="T59" fmla="*/ 159 h 227"/>
                <a:gd name="T60" fmla="*/ 2 w 1137"/>
                <a:gd name="T61" fmla="*/ 173 h 227"/>
                <a:gd name="T62" fmla="*/ 6 w 1137"/>
                <a:gd name="T63" fmla="*/ 187 h 227"/>
                <a:gd name="T64" fmla="*/ 11 w 1137"/>
                <a:gd name="T65" fmla="*/ 198 h 227"/>
                <a:gd name="T66" fmla="*/ 21 w 1137"/>
                <a:gd name="T67" fmla="*/ 208 h 227"/>
                <a:gd name="T68" fmla="*/ 31 w 1137"/>
                <a:gd name="T69" fmla="*/ 216 h 227"/>
                <a:gd name="T70" fmla="*/ 43 w 1137"/>
                <a:gd name="T71" fmla="*/ 224 h 227"/>
                <a:gd name="T72" fmla="*/ 56 w 1137"/>
                <a:gd name="T73" fmla="*/ 227 h 227"/>
                <a:gd name="T74" fmla="*/ 70 w 1137"/>
                <a:gd name="T75" fmla="*/ 227 h 227"/>
                <a:gd name="T76" fmla="*/ 70 w 1137"/>
                <a:gd name="T77" fmla="*/ 227 h 227"/>
                <a:gd name="T78" fmla="*/ 1069 w 1137"/>
                <a:gd name="T79" fmla="*/ 227 h 227"/>
                <a:gd name="T80" fmla="*/ 1069 w 1137"/>
                <a:gd name="T81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7" h="227">
                  <a:moveTo>
                    <a:pt x="1069" y="227"/>
                  </a:moveTo>
                  <a:lnTo>
                    <a:pt x="1082" y="227"/>
                  </a:lnTo>
                  <a:lnTo>
                    <a:pt x="1094" y="224"/>
                  </a:lnTo>
                  <a:lnTo>
                    <a:pt x="1106" y="216"/>
                  </a:lnTo>
                  <a:lnTo>
                    <a:pt x="1117" y="208"/>
                  </a:lnTo>
                  <a:lnTo>
                    <a:pt x="1125" y="198"/>
                  </a:lnTo>
                  <a:lnTo>
                    <a:pt x="1131" y="187"/>
                  </a:lnTo>
                  <a:lnTo>
                    <a:pt x="1135" y="173"/>
                  </a:lnTo>
                  <a:lnTo>
                    <a:pt x="1137" y="159"/>
                  </a:lnTo>
                  <a:lnTo>
                    <a:pt x="1137" y="68"/>
                  </a:lnTo>
                  <a:lnTo>
                    <a:pt x="1135" y="55"/>
                  </a:lnTo>
                  <a:lnTo>
                    <a:pt x="1131" y="41"/>
                  </a:lnTo>
                  <a:lnTo>
                    <a:pt x="1125" y="29"/>
                  </a:lnTo>
                  <a:lnTo>
                    <a:pt x="1117" y="20"/>
                  </a:lnTo>
                  <a:lnTo>
                    <a:pt x="1106" y="12"/>
                  </a:lnTo>
                  <a:lnTo>
                    <a:pt x="1094" y="4"/>
                  </a:lnTo>
                  <a:lnTo>
                    <a:pt x="1082" y="0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0"/>
                  </a:lnTo>
                  <a:lnTo>
                    <a:pt x="43" y="4"/>
                  </a:lnTo>
                  <a:lnTo>
                    <a:pt x="31" y="12"/>
                  </a:lnTo>
                  <a:lnTo>
                    <a:pt x="21" y="20"/>
                  </a:lnTo>
                  <a:lnTo>
                    <a:pt x="11" y="29"/>
                  </a:lnTo>
                  <a:lnTo>
                    <a:pt x="6" y="41"/>
                  </a:lnTo>
                  <a:lnTo>
                    <a:pt x="2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159"/>
                  </a:lnTo>
                  <a:lnTo>
                    <a:pt x="2" y="173"/>
                  </a:lnTo>
                  <a:lnTo>
                    <a:pt x="6" y="187"/>
                  </a:lnTo>
                  <a:lnTo>
                    <a:pt x="11" y="198"/>
                  </a:lnTo>
                  <a:lnTo>
                    <a:pt x="21" y="208"/>
                  </a:lnTo>
                  <a:lnTo>
                    <a:pt x="31" y="216"/>
                  </a:lnTo>
                  <a:lnTo>
                    <a:pt x="43" y="224"/>
                  </a:lnTo>
                  <a:lnTo>
                    <a:pt x="56" y="227"/>
                  </a:lnTo>
                  <a:lnTo>
                    <a:pt x="70" y="227"/>
                  </a:lnTo>
                  <a:lnTo>
                    <a:pt x="70" y="227"/>
                  </a:lnTo>
                  <a:lnTo>
                    <a:pt x="1069" y="227"/>
                  </a:lnTo>
                  <a:lnTo>
                    <a:pt x="1069" y="227"/>
                  </a:lnTo>
                </a:path>
              </a:pathLst>
            </a:custGeom>
            <a:noFill/>
            <a:ln w="3175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C9B43B17-9A31-E4A2-0840-429FC2DFB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088" y="4522760"/>
              <a:ext cx="1169592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Transformer block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50CF63FB-1E7B-7978-94CA-943978AB6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397" y="5795933"/>
              <a:ext cx="0" cy="149700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B874A7-8DD4-0A82-9B5F-18D29755B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698" y="5733437"/>
              <a:ext cx="95400" cy="81390"/>
            </a:xfrm>
            <a:custGeom>
              <a:avLst/>
              <a:gdLst>
                <a:gd name="T0" fmla="*/ 29 w 58"/>
                <a:gd name="T1" fmla="*/ 0 h 56"/>
                <a:gd name="T2" fmla="*/ 58 w 58"/>
                <a:gd name="T3" fmla="*/ 56 h 56"/>
                <a:gd name="T4" fmla="*/ 43 w 58"/>
                <a:gd name="T5" fmla="*/ 53 h 56"/>
                <a:gd name="T6" fmla="*/ 29 w 58"/>
                <a:gd name="T7" fmla="*/ 51 h 56"/>
                <a:gd name="T8" fmla="*/ 14 w 58"/>
                <a:gd name="T9" fmla="*/ 53 h 56"/>
                <a:gd name="T10" fmla="*/ 0 w 58"/>
                <a:gd name="T11" fmla="*/ 56 h 56"/>
                <a:gd name="T12" fmla="*/ 0 w 58"/>
                <a:gd name="T13" fmla="*/ 56 h 56"/>
                <a:gd name="T14" fmla="*/ 29 w 58"/>
                <a:gd name="T15" fmla="*/ 0 h 56"/>
                <a:gd name="T16" fmla="*/ 29 w 58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6">
                  <a:moveTo>
                    <a:pt x="29" y="0"/>
                  </a:moveTo>
                  <a:lnTo>
                    <a:pt x="58" y="56"/>
                  </a:lnTo>
                  <a:lnTo>
                    <a:pt x="43" y="53"/>
                  </a:lnTo>
                  <a:lnTo>
                    <a:pt x="29" y="51"/>
                  </a:lnTo>
                  <a:lnTo>
                    <a:pt x="14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6" name="Line 24">
              <a:extLst>
                <a:ext uri="{FF2B5EF4-FFF2-40B4-BE49-F238E27FC236}">
                  <a16:creationId xmlns:a16="http://schemas.microsoft.com/office/drawing/2014/main" id="{DCBFD60C-B95C-2CE9-31C2-06318B342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397" y="5287245"/>
              <a:ext cx="0" cy="113365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13E53FFC-582E-70C5-F22D-AD793DECA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988" y="5226203"/>
              <a:ext cx="92110" cy="84297"/>
            </a:xfrm>
            <a:custGeom>
              <a:avLst/>
              <a:gdLst>
                <a:gd name="T0" fmla="*/ 27 w 56"/>
                <a:gd name="T1" fmla="*/ 0 h 58"/>
                <a:gd name="T2" fmla="*/ 56 w 56"/>
                <a:gd name="T3" fmla="*/ 58 h 58"/>
                <a:gd name="T4" fmla="*/ 43 w 56"/>
                <a:gd name="T5" fmla="*/ 52 h 58"/>
                <a:gd name="T6" fmla="*/ 27 w 56"/>
                <a:gd name="T7" fmla="*/ 50 h 58"/>
                <a:gd name="T8" fmla="*/ 14 w 56"/>
                <a:gd name="T9" fmla="*/ 52 h 58"/>
                <a:gd name="T10" fmla="*/ 0 w 56"/>
                <a:gd name="T11" fmla="*/ 58 h 58"/>
                <a:gd name="T12" fmla="*/ 27 w 56"/>
                <a:gd name="T13" fmla="*/ 0 h 58"/>
                <a:gd name="T14" fmla="*/ 27 w 56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8">
                  <a:moveTo>
                    <a:pt x="27" y="0"/>
                  </a:moveTo>
                  <a:lnTo>
                    <a:pt x="56" y="58"/>
                  </a:lnTo>
                  <a:lnTo>
                    <a:pt x="43" y="52"/>
                  </a:lnTo>
                  <a:lnTo>
                    <a:pt x="27" y="50"/>
                  </a:lnTo>
                  <a:lnTo>
                    <a:pt x="14" y="52"/>
                  </a:lnTo>
                  <a:lnTo>
                    <a:pt x="0" y="58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6C03F22A-C093-ACEB-F0E6-E91B8D027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397" y="4986392"/>
              <a:ext cx="0" cy="42149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27D13B27-D281-5DAB-123B-30FA24ECE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397" y="4830880"/>
              <a:ext cx="0" cy="56682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85C556B0-2DA8-EE64-FA10-55EE031A5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988" y="4765476"/>
              <a:ext cx="92110" cy="85750"/>
            </a:xfrm>
            <a:custGeom>
              <a:avLst/>
              <a:gdLst>
                <a:gd name="T0" fmla="*/ 27 w 56"/>
                <a:gd name="T1" fmla="*/ 0 h 59"/>
                <a:gd name="T2" fmla="*/ 56 w 56"/>
                <a:gd name="T3" fmla="*/ 59 h 59"/>
                <a:gd name="T4" fmla="*/ 43 w 56"/>
                <a:gd name="T5" fmla="*/ 53 h 59"/>
                <a:gd name="T6" fmla="*/ 27 w 56"/>
                <a:gd name="T7" fmla="*/ 51 h 59"/>
                <a:gd name="T8" fmla="*/ 14 w 56"/>
                <a:gd name="T9" fmla="*/ 53 h 59"/>
                <a:gd name="T10" fmla="*/ 0 w 56"/>
                <a:gd name="T11" fmla="*/ 59 h 59"/>
                <a:gd name="T12" fmla="*/ 27 w 56"/>
                <a:gd name="T13" fmla="*/ 0 h 59"/>
                <a:gd name="T14" fmla="*/ 27 w 56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9">
                  <a:moveTo>
                    <a:pt x="27" y="0"/>
                  </a:moveTo>
                  <a:lnTo>
                    <a:pt x="56" y="59"/>
                  </a:lnTo>
                  <a:lnTo>
                    <a:pt x="43" y="53"/>
                  </a:lnTo>
                  <a:lnTo>
                    <a:pt x="27" y="51"/>
                  </a:lnTo>
                  <a:lnTo>
                    <a:pt x="14" y="53"/>
                  </a:lnTo>
                  <a:lnTo>
                    <a:pt x="0" y="59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F4204FD-B441-E7E2-390E-FEEEB200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397" y="4938431"/>
              <a:ext cx="1047750" cy="462179"/>
            </a:xfrm>
            <a:custGeom>
              <a:avLst/>
              <a:gdLst>
                <a:gd name="T0" fmla="*/ 78 w 637"/>
                <a:gd name="T1" fmla="*/ 0 h 318"/>
                <a:gd name="T2" fmla="*/ 637 w 637"/>
                <a:gd name="T3" fmla="*/ 0 h 318"/>
                <a:gd name="T4" fmla="*/ 637 w 637"/>
                <a:gd name="T5" fmla="*/ 275 h 318"/>
                <a:gd name="T6" fmla="*/ 0 w 637"/>
                <a:gd name="T7" fmla="*/ 275 h 318"/>
                <a:gd name="T8" fmla="*/ 0 w 637"/>
                <a:gd name="T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318">
                  <a:moveTo>
                    <a:pt x="78" y="0"/>
                  </a:moveTo>
                  <a:lnTo>
                    <a:pt x="637" y="0"/>
                  </a:lnTo>
                  <a:lnTo>
                    <a:pt x="637" y="275"/>
                  </a:lnTo>
                  <a:lnTo>
                    <a:pt x="0" y="275"/>
                  </a:lnTo>
                  <a:lnTo>
                    <a:pt x="0" y="318"/>
                  </a:lnTo>
                </a:path>
              </a:pathLst>
            </a:cu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A7BD881-8B9F-83C7-BD4B-0C2A463B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967" y="4896282"/>
              <a:ext cx="93755" cy="81390"/>
            </a:xfrm>
            <a:custGeom>
              <a:avLst/>
              <a:gdLst>
                <a:gd name="T0" fmla="*/ 0 w 57"/>
                <a:gd name="T1" fmla="*/ 29 h 56"/>
                <a:gd name="T2" fmla="*/ 57 w 57"/>
                <a:gd name="T3" fmla="*/ 0 h 56"/>
                <a:gd name="T4" fmla="*/ 53 w 57"/>
                <a:gd name="T5" fmla="*/ 13 h 56"/>
                <a:gd name="T6" fmla="*/ 51 w 57"/>
                <a:gd name="T7" fmla="*/ 29 h 56"/>
                <a:gd name="T8" fmla="*/ 53 w 57"/>
                <a:gd name="T9" fmla="*/ 42 h 56"/>
                <a:gd name="T10" fmla="*/ 57 w 57"/>
                <a:gd name="T11" fmla="*/ 56 h 56"/>
                <a:gd name="T12" fmla="*/ 0 w 57"/>
                <a:gd name="T13" fmla="*/ 29 h 56"/>
                <a:gd name="T14" fmla="*/ 0 w 57"/>
                <a:gd name="T15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6">
                  <a:moveTo>
                    <a:pt x="0" y="29"/>
                  </a:moveTo>
                  <a:lnTo>
                    <a:pt x="57" y="0"/>
                  </a:lnTo>
                  <a:lnTo>
                    <a:pt x="53" y="13"/>
                  </a:lnTo>
                  <a:lnTo>
                    <a:pt x="51" y="29"/>
                  </a:lnTo>
                  <a:lnTo>
                    <a:pt x="53" y="42"/>
                  </a:lnTo>
                  <a:lnTo>
                    <a:pt x="57" y="56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3" name="Rectangle 31">
              <a:extLst>
                <a:ext uri="{FF2B5EF4-FFF2-40B4-BE49-F238E27FC236}">
                  <a16:creationId xmlns:a16="http://schemas.microsoft.com/office/drawing/2014/main" id="{BAF9364C-060A-40AA-80CB-95CF39F7B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019" y="5942726"/>
              <a:ext cx="397282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Image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A3B4B71D-A810-7E42-2319-F7FA4E06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140" y="4060581"/>
              <a:ext cx="1870159" cy="203475"/>
            </a:xfrm>
            <a:custGeom>
              <a:avLst/>
              <a:gdLst>
                <a:gd name="T0" fmla="*/ 1094 w 1137"/>
                <a:gd name="T1" fmla="*/ 140 h 140"/>
                <a:gd name="T2" fmla="*/ 1112 w 1137"/>
                <a:gd name="T3" fmla="*/ 136 h 140"/>
                <a:gd name="T4" fmla="*/ 1125 w 1137"/>
                <a:gd name="T5" fmla="*/ 128 h 140"/>
                <a:gd name="T6" fmla="*/ 1133 w 1137"/>
                <a:gd name="T7" fmla="*/ 115 h 140"/>
                <a:gd name="T8" fmla="*/ 1137 w 1137"/>
                <a:gd name="T9" fmla="*/ 97 h 140"/>
                <a:gd name="T10" fmla="*/ 1137 w 1137"/>
                <a:gd name="T11" fmla="*/ 43 h 140"/>
                <a:gd name="T12" fmla="*/ 1133 w 1137"/>
                <a:gd name="T13" fmla="*/ 25 h 140"/>
                <a:gd name="T14" fmla="*/ 1125 w 1137"/>
                <a:gd name="T15" fmla="*/ 12 h 140"/>
                <a:gd name="T16" fmla="*/ 1112 w 1137"/>
                <a:gd name="T17" fmla="*/ 4 h 140"/>
                <a:gd name="T18" fmla="*/ 1094 w 1137"/>
                <a:gd name="T19" fmla="*/ 0 h 140"/>
                <a:gd name="T20" fmla="*/ 43 w 1137"/>
                <a:gd name="T21" fmla="*/ 0 h 140"/>
                <a:gd name="T22" fmla="*/ 27 w 1137"/>
                <a:gd name="T23" fmla="*/ 4 h 140"/>
                <a:gd name="T24" fmla="*/ 13 w 1137"/>
                <a:gd name="T25" fmla="*/ 12 h 140"/>
                <a:gd name="T26" fmla="*/ 4 w 1137"/>
                <a:gd name="T27" fmla="*/ 25 h 140"/>
                <a:gd name="T28" fmla="*/ 0 w 1137"/>
                <a:gd name="T29" fmla="*/ 43 h 140"/>
                <a:gd name="T30" fmla="*/ 0 w 1137"/>
                <a:gd name="T31" fmla="*/ 43 h 140"/>
                <a:gd name="T32" fmla="*/ 0 w 1137"/>
                <a:gd name="T33" fmla="*/ 97 h 140"/>
                <a:gd name="T34" fmla="*/ 4 w 1137"/>
                <a:gd name="T35" fmla="*/ 115 h 140"/>
                <a:gd name="T36" fmla="*/ 13 w 1137"/>
                <a:gd name="T37" fmla="*/ 128 h 140"/>
                <a:gd name="T38" fmla="*/ 27 w 1137"/>
                <a:gd name="T39" fmla="*/ 136 h 140"/>
                <a:gd name="T40" fmla="*/ 43 w 1137"/>
                <a:gd name="T41" fmla="*/ 140 h 140"/>
                <a:gd name="T42" fmla="*/ 43 w 1137"/>
                <a:gd name="T43" fmla="*/ 140 h 140"/>
                <a:gd name="T44" fmla="*/ 1094 w 1137"/>
                <a:gd name="T45" fmla="*/ 140 h 140"/>
                <a:gd name="T46" fmla="*/ 1094 w 1137"/>
                <a:gd name="T4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37" h="140">
                  <a:moveTo>
                    <a:pt x="1094" y="140"/>
                  </a:moveTo>
                  <a:lnTo>
                    <a:pt x="1112" y="136"/>
                  </a:lnTo>
                  <a:lnTo>
                    <a:pt x="1125" y="128"/>
                  </a:lnTo>
                  <a:lnTo>
                    <a:pt x="1133" y="115"/>
                  </a:lnTo>
                  <a:lnTo>
                    <a:pt x="1137" y="97"/>
                  </a:lnTo>
                  <a:lnTo>
                    <a:pt x="1137" y="43"/>
                  </a:lnTo>
                  <a:lnTo>
                    <a:pt x="1133" y="25"/>
                  </a:lnTo>
                  <a:lnTo>
                    <a:pt x="1125" y="12"/>
                  </a:lnTo>
                  <a:lnTo>
                    <a:pt x="1112" y="4"/>
                  </a:lnTo>
                  <a:lnTo>
                    <a:pt x="1094" y="0"/>
                  </a:lnTo>
                  <a:lnTo>
                    <a:pt x="43" y="0"/>
                  </a:lnTo>
                  <a:lnTo>
                    <a:pt x="27" y="4"/>
                  </a:lnTo>
                  <a:lnTo>
                    <a:pt x="13" y="12"/>
                  </a:lnTo>
                  <a:lnTo>
                    <a:pt x="4" y="2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97"/>
                  </a:lnTo>
                  <a:lnTo>
                    <a:pt x="4" y="115"/>
                  </a:lnTo>
                  <a:lnTo>
                    <a:pt x="13" y="128"/>
                  </a:lnTo>
                  <a:lnTo>
                    <a:pt x="27" y="136"/>
                  </a:lnTo>
                  <a:lnTo>
                    <a:pt x="43" y="140"/>
                  </a:lnTo>
                  <a:lnTo>
                    <a:pt x="43" y="140"/>
                  </a:lnTo>
                  <a:lnTo>
                    <a:pt x="1094" y="140"/>
                  </a:lnTo>
                  <a:lnTo>
                    <a:pt x="1094" y="140"/>
                  </a:lnTo>
                  <a:close/>
                </a:path>
              </a:pathLst>
            </a:custGeom>
            <a:gradFill>
              <a:gsLst>
                <a:gs pos="0">
                  <a:srgbClr val="E54C5E">
                    <a:lumOff val="17500"/>
                  </a:srgbClr>
                </a:gs>
                <a:gs pos="100000">
                  <a:srgbClr val="E54C5E"/>
                </a:gs>
              </a:gsLst>
              <a:lin ang="2700000" scaled="0"/>
            </a:gradFill>
            <a:ln w="12700" cap="flat" cmpd="sng" algn="ctr">
              <a:solidFill>
                <a:srgbClr val="E54C5E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54C5E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5E6C1D65-98F6-56A5-D97D-415FD30F2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140" y="4060581"/>
              <a:ext cx="1870159" cy="203475"/>
            </a:xfrm>
            <a:custGeom>
              <a:avLst/>
              <a:gdLst>
                <a:gd name="T0" fmla="*/ 1094 w 1137"/>
                <a:gd name="T1" fmla="*/ 140 h 140"/>
                <a:gd name="T2" fmla="*/ 1112 w 1137"/>
                <a:gd name="T3" fmla="*/ 136 h 140"/>
                <a:gd name="T4" fmla="*/ 1125 w 1137"/>
                <a:gd name="T5" fmla="*/ 128 h 140"/>
                <a:gd name="T6" fmla="*/ 1133 w 1137"/>
                <a:gd name="T7" fmla="*/ 115 h 140"/>
                <a:gd name="T8" fmla="*/ 1137 w 1137"/>
                <a:gd name="T9" fmla="*/ 97 h 140"/>
                <a:gd name="T10" fmla="*/ 1137 w 1137"/>
                <a:gd name="T11" fmla="*/ 43 h 140"/>
                <a:gd name="T12" fmla="*/ 1133 w 1137"/>
                <a:gd name="T13" fmla="*/ 25 h 140"/>
                <a:gd name="T14" fmla="*/ 1125 w 1137"/>
                <a:gd name="T15" fmla="*/ 12 h 140"/>
                <a:gd name="T16" fmla="*/ 1112 w 1137"/>
                <a:gd name="T17" fmla="*/ 4 h 140"/>
                <a:gd name="T18" fmla="*/ 1094 w 1137"/>
                <a:gd name="T19" fmla="*/ 0 h 140"/>
                <a:gd name="T20" fmla="*/ 43 w 1137"/>
                <a:gd name="T21" fmla="*/ 0 h 140"/>
                <a:gd name="T22" fmla="*/ 27 w 1137"/>
                <a:gd name="T23" fmla="*/ 4 h 140"/>
                <a:gd name="T24" fmla="*/ 13 w 1137"/>
                <a:gd name="T25" fmla="*/ 12 h 140"/>
                <a:gd name="T26" fmla="*/ 4 w 1137"/>
                <a:gd name="T27" fmla="*/ 25 h 140"/>
                <a:gd name="T28" fmla="*/ 0 w 1137"/>
                <a:gd name="T29" fmla="*/ 43 h 140"/>
                <a:gd name="T30" fmla="*/ 0 w 1137"/>
                <a:gd name="T31" fmla="*/ 43 h 140"/>
                <a:gd name="T32" fmla="*/ 0 w 1137"/>
                <a:gd name="T33" fmla="*/ 97 h 140"/>
                <a:gd name="T34" fmla="*/ 4 w 1137"/>
                <a:gd name="T35" fmla="*/ 115 h 140"/>
                <a:gd name="T36" fmla="*/ 13 w 1137"/>
                <a:gd name="T37" fmla="*/ 128 h 140"/>
                <a:gd name="T38" fmla="*/ 27 w 1137"/>
                <a:gd name="T39" fmla="*/ 136 h 140"/>
                <a:gd name="T40" fmla="*/ 43 w 1137"/>
                <a:gd name="T41" fmla="*/ 140 h 140"/>
                <a:gd name="T42" fmla="*/ 43 w 1137"/>
                <a:gd name="T43" fmla="*/ 140 h 140"/>
                <a:gd name="T44" fmla="*/ 1094 w 1137"/>
                <a:gd name="T45" fmla="*/ 140 h 140"/>
                <a:gd name="T46" fmla="*/ 1094 w 1137"/>
                <a:gd name="T4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37" h="140">
                  <a:moveTo>
                    <a:pt x="1094" y="140"/>
                  </a:moveTo>
                  <a:lnTo>
                    <a:pt x="1112" y="136"/>
                  </a:lnTo>
                  <a:lnTo>
                    <a:pt x="1125" y="128"/>
                  </a:lnTo>
                  <a:lnTo>
                    <a:pt x="1133" y="115"/>
                  </a:lnTo>
                  <a:lnTo>
                    <a:pt x="1137" y="97"/>
                  </a:lnTo>
                  <a:lnTo>
                    <a:pt x="1137" y="43"/>
                  </a:lnTo>
                  <a:lnTo>
                    <a:pt x="1133" y="25"/>
                  </a:lnTo>
                  <a:lnTo>
                    <a:pt x="1125" y="12"/>
                  </a:lnTo>
                  <a:lnTo>
                    <a:pt x="1112" y="4"/>
                  </a:lnTo>
                  <a:lnTo>
                    <a:pt x="1094" y="0"/>
                  </a:lnTo>
                  <a:lnTo>
                    <a:pt x="43" y="0"/>
                  </a:lnTo>
                  <a:lnTo>
                    <a:pt x="27" y="4"/>
                  </a:lnTo>
                  <a:lnTo>
                    <a:pt x="13" y="12"/>
                  </a:lnTo>
                  <a:lnTo>
                    <a:pt x="4" y="2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97"/>
                  </a:lnTo>
                  <a:lnTo>
                    <a:pt x="4" y="115"/>
                  </a:lnTo>
                  <a:lnTo>
                    <a:pt x="13" y="128"/>
                  </a:lnTo>
                  <a:lnTo>
                    <a:pt x="27" y="136"/>
                  </a:lnTo>
                  <a:lnTo>
                    <a:pt x="43" y="140"/>
                  </a:lnTo>
                  <a:lnTo>
                    <a:pt x="43" y="140"/>
                  </a:lnTo>
                  <a:lnTo>
                    <a:pt x="1094" y="140"/>
                  </a:lnTo>
                  <a:lnTo>
                    <a:pt x="1094" y="140"/>
                  </a:lnTo>
                </a:path>
              </a:pathLst>
            </a:custGeom>
            <a:noFill/>
            <a:ln w="3175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99ED616F-6304-C030-1984-3A0F29A19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844" y="4082382"/>
              <a:ext cx="681029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LoRA layer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D513996-C9FD-A740-26E4-A8D11FF7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829" y="3928322"/>
              <a:ext cx="111848" cy="101738"/>
            </a:xfrm>
            <a:custGeom>
              <a:avLst/>
              <a:gdLst>
                <a:gd name="T0" fmla="*/ 0 w 68"/>
                <a:gd name="T1" fmla="*/ 35 h 70"/>
                <a:gd name="T2" fmla="*/ 2 w 68"/>
                <a:gd name="T3" fmla="*/ 21 h 70"/>
                <a:gd name="T4" fmla="*/ 10 w 68"/>
                <a:gd name="T5" fmla="*/ 12 h 70"/>
                <a:gd name="T6" fmla="*/ 22 w 68"/>
                <a:gd name="T7" fmla="*/ 4 h 70"/>
                <a:gd name="T8" fmla="*/ 35 w 68"/>
                <a:gd name="T9" fmla="*/ 0 h 70"/>
                <a:gd name="T10" fmla="*/ 47 w 68"/>
                <a:gd name="T11" fmla="*/ 4 h 70"/>
                <a:gd name="T12" fmla="*/ 59 w 68"/>
                <a:gd name="T13" fmla="*/ 12 h 70"/>
                <a:gd name="T14" fmla="*/ 66 w 68"/>
                <a:gd name="T15" fmla="*/ 21 h 70"/>
                <a:gd name="T16" fmla="*/ 68 w 68"/>
                <a:gd name="T17" fmla="*/ 35 h 70"/>
                <a:gd name="T18" fmla="*/ 68 w 68"/>
                <a:gd name="T19" fmla="*/ 35 h 70"/>
                <a:gd name="T20" fmla="*/ 66 w 68"/>
                <a:gd name="T21" fmla="*/ 48 h 70"/>
                <a:gd name="T22" fmla="*/ 59 w 68"/>
                <a:gd name="T23" fmla="*/ 60 h 70"/>
                <a:gd name="T24" fmla="*/ 47 w 68"/>
                <a:gd name="T25" fmla="*/ 66 h 70"/>
                <a:gd name="T26" fmla="*/ 35 w 68"/>
                <a:gd name="T27" fmla="*/ 70 h 70"/>
                <a:gd name="T28" fmla="*/ 22 w 68"/>
                <a:gd name="T29" fmla="*/ 66 h 70"/>
                <a:gd name="T30" fmla="*/ 10 w 68"/>
                <a:gd name="T31" fmla="*/ 60 h 70"/>
                <a:gd name="T32" fmla="*/ 2 w 68"/>
                <a:gd name="T33" fmla="*/ 48 h 70"/>
                <a:gd name="T34" fmla="*/ 0 w 68"/>
                <a:gd name="T3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70">
                  <a:moveTo>
                    <a:pt x="0" y="35"/>
                  </a:moveTo>
                  <a:lnTo>
                    <a:pt x="2" y="21"/>
                  </a:lnTo>
                  <a:lnTo>
                    <a:pt x="10" y="12"/>
                  </a:lnTo>
                  <a:lnTo>
                    <a:pt x="22" y="4"/>
                  </a:lnTo>
                  <a:lnTo>
                    <a:pt x="35" y="0"/>
                  </a:lnTo>
                  <a:lnTo>
                    <a:pt x="47" y="4"/>
                  </a:lnTo>
                  <a:lnTo>
                    <a:pt x="59" y="12"/>
                  </a:lnTo>
                  <a:lnTo>
                    <a:pt x="66" y="21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6" y="48"/>
                  </a:lnTo>
                  <a:lnTo>
                    <a:pt x="59" y="60"/>
                  </a:lnTo>
                  <a:lnTo>
                    <a:pt x="47" y="66"/>
                  </a:lnTo>
                  <a:lnTo>
                    <a:pt x="35" y="70"/>
                  </a:lnTo>
                  <a:lnTo>
                    <a:pt x="22" y="66"/>
                  </a:lnTo>
                  <a:lnTo>
                    <a:pt x="10" y="60"/>
                  </a:lnTo>
                  <a:lnTo>
                    <a:pt x="2" y="48"/>
                  </a:lnTo>
                  <a:lnTo>
                    <a:pt x="0" y="3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8" name="Line 36">
              <a:extLst>
                <a:ext uri="{FF2B5EF4-FFF2-40B4-BE49-F238E27FC236}">
                  <a16:creationId xmlns:a16="http://schemas.microsoft.com/office/drawing/2014/main" id="{DD832D9B-2B01-CAA8-705A-0C902CD3D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829" y="3979190"/>
              <a:ext cx="11184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9" name="Line 37">
              <a:extLst>
                <a:ext uri="{FF2B5EF4-FFF2-40B4-BE49-F238E27FC236}">
                  <a16:creationId xmlns:a16="http://schemas.microsoft.com/office/drawing/2014/main" id="{E067448F-A8E1-D806-649B-692EA6E08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397" y="3928322"/>
              <a:ext cx="0" cy="10173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8DBBD033-9BE4-BC37-3D30-A248CF7C9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140" y="3463236"/>
              <a:ext cx="1870159" cy="332827"/>
            </a:xfrm>
            <a:custGeom>
              <a:avLst/>
              <a:gdLst>
                <a:gd name="T0" fmla="*/ 1069 w 1137"/>
                <a:gd name="T1" fmla="*/ 229 h 229"/>
                <a:gd name="T2" fmla="*/ 1082 w 1137"/>
                <a:gd name="T3" fmla="*/ 229 h 229"/>
                <a:gd name="T4" fmla="*/ 1094 w 1137"/>
                <a:gd name="T5" fmla="*/ 225 h 229"/>
                <a:gd name="T6" fmla="*/ 1106 w 1137"/>
                <a:gd name="T7" fmla="*/ 217 h 229"/>
                <a:gd name="T8" fmla="*/ 1117 w 1137"/>
                <a:gd name="T9" fmla="*/ 209 h 229"/>
                <a:gd name="T10" fmla="*/ 1125 w 1137"/>
                <a:gd name="T11" fmla="*/ 200 h 229"/>
                <a:gd name="T12" fmla="*/ 1131 w 1137"/>
                <a:gd name="T13" fmla="*/ 188 h 229"/>
                <a:gd name="T14" fmla="*/ 1135 w 1137"/>
                <a:gd name="T15" fmla="*/ 174 h 229"/>
                <a:gd name="T16" fmla="*/ 1137 w 1137"/>
                <a:gd name="T17" fmla="*/ 161 h 229"/>
                <a:gd name="T18" fmla="*/ 1137 w 1137"/>
                <a:gd name="T19" fmla="*/ 161 h 229"/>
                <a:gd name="T20" fmla="*/ 1137 w 1137"/>
                <a:gd name="T21" fmla="*/ 70 h 229"/>
                <a:gd name="T22" fmla="*/ 1135 w 1137"/>
                <a:gd name="T23" fmla="*/ 56 h 229"/>
                <a:gd name="T24" fmla="*/ 1131 w 1137"/>
                <a:gd name="T25" fmla="*/ 42 h 229"/>
                <a:gd name="T26" fmla="*/ 1125 w 1137"/>
                <a:gd name="T27" fmla="*/ 31 h 229"/>
                <a:gd name="T28" fmla="*/ 1117 w 1137"/>
                <a:gd name="T29" fmla="*/ 21 h 229"/>
                <a:gd name="T30" fmla="*/ 1106 w 1137"/>
                <a:gd name="T31" fmla="*/ 13 h 229"/>
                <a:gd name="T32" fmla="*/ 1094 w 1137"/>
                <a:gd name="T33" fmla="*/ 5 h 229"/>
                <a:gd name="T34" fmla="*/ 1082 w 1137"/>
                <a:gd name="T35" fmla="*/ 2 h 229"/>
                <a:gd name="T36" fmla="*/ 1069 w 1137"/>
                <a:gd name="T37" fmla="*/ 0 h 229"/>
                <a:gd name="T38" fmla="*/ 1069 w 1137"/>
                <a:gd name="T39" fmla="*/ 0 h 229"/>
                <a:gd name="T40" fmla="*/ 70 w 1137"/>
                <a:gd name="T41" fmla="*/ 0 h 229"/>
                <a:gd name="T42" fmla="*/ 56 w 1137"/>
                <a:gd name="T43" fmla="*/ 2 h 229"/>
                <a:gd name="T44" fmla="*/ 43 w 1137"/>
                <a:gd name="T45" fmla="*/ 5 h 229"/>
                <a:gd name="T46" fmla="*/ 31 w 1137"/>
                <a:gd name="T47" fmla="*/ 13 h 229"/>
                <a:gd name="T48" fmla="*/ 21 w 1137"/>
                <a:gd name="T49" fmla="*/ 21 h 229"/>
                <a:gd name="T50" fmla="*/ 11 w 1137"/>
                <a:gd name="T51" fmla="*/ 31 h 229"/>
                <a:gd name="T52" fmla="*/ 6 w 1137"/>
                <a:gd name="T53" fmla="*/ 42 h 229"/>
                <a:gd name="T54" fmla="*/ 2 w 1137"/>
                <a:gd name="T55" fmla="*/ 56 h 229"/>
                <a:gd name="T56" fmla="*/ 0 w 1137"/>
                <a:gd name="T57" fmla="*/ 70 h 229"/>
                <a:gd name="T58" fmla="*/ 0 w 1137"/>
                <a:gd name="T59" fmla="*/ 70 h 229"/>
                <a:gd name="T60" fmla="*/ 0 w 1137"/>
                <a:gd name="T61" fmla="*/ 161 h 229"/>
                <a:gd name="T62" fmla="*/ 2 w 1137"/>
                <a:gd name="T63" fmla="*/ 174 h 229"/>
                <a:gd name="T64" fmla="*/ 6 w 1137"/>
                <a:gd name="T65" fmla="*/ 188 h 229"/>
                <a:gd name="T66" fmla="*/ 11 w 1137"/>
                <a:gd name="T67" fmla="*/ 200 h 229"/>
                <a:gd name="T68" fmla="*/ 21 w 1137"/>
                <a:gd name="T69" fmla="*/ 209 h 229"/>
                <a:gd name="T70" fmla="*/ 31 w 1137"/>
                <a:gd name="T71" fmla="*/ 217 h 229"/>
                <a:gd name="T72" fmla="*/ 43 w 1137"/>
                <a:gd name="T73" fmla="*/ 225 h 229"/>
                <a:gd name="T74" fmla="*/ 56 w 1137"/>
                <a:gd name="T75" fmla="*/ 229 h 229"/>
                <a:gd name="T76" fmla="*/ 70 w 1137"/>
                <a:gd name="T77" fmla="*/ 229 h 229"/>
                <a:gd name="T78" fmla="*/ 70 w 1137"/>
                <a:gd name="T79" fmla="*/ 229 h 229"/>
                <a:gd name="T80" fmla="*/ 1069 w 1137"/>
                <a:gd name="T81" fmla="*/ 229 h 229"/>
                <a:gd name="T82" fmla="*/ 1069 w 1137"/>
                <a:gd name="T8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7" h="229">
                  <a:moveTo>
                    <a:pt x="1069" y="229"/>
                  </a:moveTo>
                  <a:lnTo>
                    <a:pt x="1082" y="229"/>
                  </a:lnTo>
                  <a:lnTo>
                    <a:pt x="1094" y="225"/>
                  </a:lnTo>
                  <a:lnTo>
                    <a:pt x="1106" y="217"/>
                  </a:lnTo>
                  <a:lnTo>
                    <a:pt x="1117" y="209"/>
                  </a:lnTo>
                  <a:lnTo>
                    <a:pt x="1125" y="200"/>
                  </a:lnTo>
                  <a:lnTo>
                    <a:pt x="1131" y="188"/>
                  </a:lnTo>
                  <a:lnTo>
                    <a:pt x="1135" y="174"/>
                  </a:lnTo>
                  <a:lnTo>
                    <a:pt x="1137" y="161"/>
                  </a:lnTo>
                  <a:lnTo>
                    <a:pt x="1137" y="161"/>
                  </a:lnTo>
                  <a:lnTo>
                    <a:pt x="1137" y="70"/>
                  </a:lnTo>
                  <a:lnTo>
                    <a:pt x="1135" y="56"/>
                  </a:lnTo>
                  <a:lnTo>
                    <a:pt x="1131" y="42"/>
                  </a:lnTo>
                  <a:lnTo>
                    <a:pt x="1125" y="31"/>
                  </a:lnTo>
                  <a:lnTo>
                    <a:pt x="1117" y="21"/>
                  </a:lnTo>
                  <a:lnTo>
                    <a:pt x="1106" y="13"/>
                  </a:lnTo>
                  <a:lnTo>
                    <a:pt x="1094" y="5"/>
                  </a:lnTo>
                  <a:lnTo>
                    <a:pt x="1082" y="2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3" y="5"/>
                  </a:lnTo>
                  <a:lnTo>
                    <a:pt x="31" y="13"/>
                  </a:lnTo>
                  <a:lnTo>
                    <a:pt x="21" y="21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161"/>
                  </a:lnTo>
                  <a:lnTo>
                    <a:pt x="2" y="174"/>
                  </a:lnTo>
                  <a:lnTo>
                    <a:pt x="6" y="188"/>
                  </a:lnTo>
                  <a:lnTo>
                    <a:pt x="11" y="200"/>
                  </a:lnTo>
                  <a:lnTo>
                    <a:pt x="21" y="209"/>
                  </a:lnTo>
                  <a:lnTo>
                    <a:pt x="31" y="217"/>
                  </a:lnTo>
                  <a:lnTo>
                    <a:pt x="43" y="225"/>
                  </a:lnTo>
                  <a:lnTo>
                    <a:pt x="56" y="229"/>
                  </a:lnTo>
                  <a:lnTo>
                    <a:pt x="70" y="229"/>
                  </a:lnTo>
                  <a:lnTo>
                    <a:pt x="70" y="229"/>
                  </a:lnTo>
                  <a:lnTo>
                    <a:pt x="1069" y="229"/>
                  </a:lnTo>
                  <a:lnTo>
                    <a:pt x="1069" y="229"/>
                  </a:lnTo>
                  <a:close/>
                </a:path>
              </a:pathLst>
            </a:custGeom>
            <a:solidFill>
              <a:srgbClr val="ECED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D03DCDF-EA47-D25F-DEA4-44357D9BB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140" y="3463236"/>
              <a:ext cx="1870159" cy="332827"/>
            </a:xfrm>
            <a:custGeom>
              <a:avLst/>
              <a:gdLst>
                <a:gd name="T0" fmla="*/ 1069 w 1137"/>
                <a:gd name="T1" fmla="*/ 229 h 229"/>
                <a:gd name="T2" fmla="*/ 1082 w 1137"/>
                <a:gd name="T3" fmla="*/ 229 h 229"/>
                <a:gd name="T4" fmla="*/ 1094 w 1137"/>
                <a:gd name="T5" fmla="*/ 225 h 229"/>
                <a:gd name="T6" fmla="*/ 1106 w 1137"/>
                <a:gd name="T7" fmla="*/ 217 h 229"/>
                <a:gd name="T8" fmla="*/ 1117 w 1137"/>
                <a:gd name="T9" fmla="*/ 209 h 229"/>
                <a:gd name="T10" fmla="*/ 1125 w 1137"/>
                <a:gd name="T11" fmla="*/ 200 h 229"/>
                <a:gd name="T12" fmla="*/ 1131 w 1137"/>
                <a:gd name="T13" fmla="*/ 188 h 229"/>
                <a:gd name="T14" fmla="*/ 1135 w 1137"/>
                <a:gd name="T15" fmla="*/ 174 h 229"/>
                <a:gd name="T16" fmla="*/ 1137 w 1137"/>
                <a:gd name="T17" fmla="*/ 161 h 229"/>
                <a:gd name="T18" fmla="*/ 1137 w 1137"/>
                <a:gd name="T19" fmla="*/ 161 h 229"/>
                <a:gd name="T20" fmla="*/ 1137 w 1137"/>
                <a:gd name="T21" fmla="*/ 70 h 229"/>
                <a:gd name="T22" fmla="*/ 1135 w 1137"/>
                <a:gd name="T23" fmla="*/ 56 h 229"/>
                <a:gd name="T24" fmla="*/ 1131 w 1137"/>
                <a:gd name="T25" fmla="*/ 42 h 229"/>
                <a:gd name="T26" fmla="*/ 1125 w 1137"/>
                <a:gd name="T27" fmla="*/ 31 h 229"/>
                <a:gd name="T28" fmla="*/ 1117 w 1137"/>
                <a:gd name="T29" fmla="*/ 21 h 229"/>
                <a:gd name="T30" fmla="*/ 1106 w 1137"/>
                <a:gd name="T31" fmla="*/ 13 h 229"/>
                <a:gd name="T32" fmla="*/ 1094 w 1137"/>
                <a:gd name="T33" fmla="*/ 5 h 229"/>
                <a:gd name="T34" fmla="*/ 1082 w 1137"/>
                <a:gd name="T35" fmla="*/ 2 h 229"/>
                <a:gd name="T36" fmla="*/ 1069 w 1137"/>
                <a:gd name="T37" fmla="*/ 0 h 229"/>
                <a:gd name="T38" fmla="*/ 1069 w 1137"/>
                <a:gd name="T39" fmla="*/ 0 h 229"/>
                <a:gd name="T40" fmla="*/ 70 w 1137"/>
                <a:gd name="T41" fmla="*/ 0 h 229"/>
                <a:gd name="T42" fmla="*/ 56 w 1137"/>
                <a:gd name="T43" fmla="*/ 2 h 229"/>
                <a:gd name="T44" fmla="*/ 43 w 1137"/>
                <a:gd name="T45" fmla="*/ 5 h 229"/>
                <a:gd name="T46" fmla="*/ 31 w 1137"/>
                <a:gd name="T47" fmla="*/ 13 h 229"/>
                <a:gd name="T48" fmla="*/ 21 w 1137"/>
                <a:gd name="T49" fmla="*/ 21 h 229"/>
                <a:gd name="T50" fmla="*/ 11 w 1137"/>
                <a:gd name="T51" fmla="*/ 31 h 229"/>
                <a:gd name="T52" fmla="*/ 6 w 1137"/>
                <a:gd name="T53" fmla="*/ 42 h 229"/>
                <a:gd name="T54" fmla="*/ 2 w 1137"/>
                <a:gd name="T55" fmla="*/ 56 h 229"/>
                <a:gd name="T56" fmla="*/ 0 w 1137"/>
                <a:gd name="T57" fmla="*/ 70 h 229"/>
                <a:gd name="T58" fmla="*/ 0 w 1137"/>
                <a:gd name="T59" fmla="*/ 70 h 229"/>
                <a:gd name="T60" fmla="*/ 0 w 1137"/>
                <a:gd name="T61" fmla="*/ 161 h 229"/>
                <a:gd name="T62" fmla="*/ 2 w 1137"/>
                <a:gd name="T63" fmla="*/ 174 h 229"/>
                <a:gd name="T64" fmla="*/ 6 w 1137"/>
                <a:gd name="T65" fmla="*/ 188 h 229"/>
                <a:gd name="T66" fmla="*/ 11 w 1137"/>
                <a:gd name="T67" fmla="*/ 200 h 229"/>
                <a:gd name="T68" fmla="*/ 21 w 1137"/>
                <a:gd name="T69" fmla="*/ 209 h 229"/>
                <a:gd name="T70" fmla="*/ 31 w 1137"/>
                <a:gd name="T71" fmla="*/ 217 h 229"/>
                <a:gd name="T72" fmla="*/ 43 w 1137"/>
                <a:gd name="T73" fmla="*/ 225 h 229"/>
                <a:gd name="T74" fmla="*/ 56 w 1137"/>
                <a:gd name="T75" fmla="*/ 229 h 229"/>
                <a:gd name="T76" fmla="*/ 70 w 1137"/>
                <a:gd name="T77" fmla="*/ 229 h 229"/>
                <a:gd name="T78" fmla="*/ 70 w 1137"/>
                <a:gd name="T79" fmla="*/ 229 h 229"/>
                <a:gd name="T80" fmla="*/ 1069 w 1137"/>
                <a:gd name="T81" fmla="*/ 229 h 229"/>
                <a:gd name="T82" fmla="*/ 1069 w 1137"/>
                <a:gd name="T8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7" h="229">
                  <a:moveTo>
                    <a:pt x="1069" y="229"/>
                  </a:moveTo>
                  <a:lnTo>
                    <a:pt x="1082" y="229"/>
                  </a:lnTo>
                  <a:lnTo>
                    <a:pt x="1094" y="225"/>
                  </a:lnTo>
                  <a:lnTo>
                    <a:pt x="1106" y="217"/>
                  </a:lnTo>
                  <a:lnTo>
                    <a:pt x="1117" y="209"/>
                  </a:lnTo>
                  <a:lnTo>
                    <a:pt x="1125" y="200"/>
                  </a:lnTo>
                  <a:lnTo>
                    <a:pt x="1131" y="188"/>
                  </a:lnTo>
                  <a:lnTo>
                    <a:pt x="1135" y="174"/>
                  </a:lnTo>
                  <a:lnTo>
                    <a:pt x="1137" y="161"/>
                  </a:lnTo>
                  <a:lnTo>
                    <a:pt x="1137" y="161"/>
                  </a:lnTo>
                  <a:lnTo>
                    <a:pt x="1137" y="70"/>
                  </a:lnTo>
                  <a:lnTo>
                    <a:pt x="1135" y="56"/>
                  </a:lnTo>
                  <a:lnTo>
                    <a:pt x="1131" y="42"/>
                  </a:lnTo>
                  <a:lnTo>
                    <a:pt x="1125" y="31"/>
                  </a:lnTo>
                  <a:lnTo>
                    <a:pt x="1117" y="21"/>
                  </a:lnTo>
                  <a:lnTo>
                    <a:pt x="1106" y="13"/>
                  </a:lnTo>
                  <a:lnTo>
                    <a:pt x="1094" y="5"/>
                  </a:lnTo>
                  <a:lnTo>
                    <a:pt x="1082" y="2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3" y="5"/>
                  </a:lnTo>
                  <a:lnTo>
                    <a:pt x="31" y="13"/>
                  </a:lnTo>
                  <a:lnTo>
                    <a:pt x="21" y="21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161"/>
                  </a:lnTo>
                  <a:lnTo>
                    <a:pt x="2" y="174"/>
                  </a:lnTo>
                  <a:lnTo>
                    <a:pt x="6" y="188"/>
                  </a:lnTo>
                  <a:lnTo>
                    <a:pt x="11" y="200"/>
                  </a:lnTo>
                  <a:lnTo>
                    <a:pt x="21" y="209"/>
                  </a:lnTo>
                  <a:lnTo>
                    <a:pt x="31" y="217"/>
                  </a:lnTo>
                  <a:lnTo>
                    <a:pt x="43" y="225"/>
                  </a:lnTo>
                  <a:lnTo>
                    <a:pt x="56" y="229"/>
                  </a:lnTo>
                  <a:lnTo>
                    <a:pt x="70" y="229"/>
                  </a:lnTo>
                  <a:lnTo>
                    <a:pt x="70" y="229"/>
                  </a:lnTo>
                  <a:lnTo>
                    <a:pt x="1069" y="229"/>
                  </a:lnTo>
                  <a:lnTo>
                    <a:pt x="1069" y="229"/>
                  </a:lnTo>
                </a:path>
              </a:pathLst>
            </a:custGeom>
            <a:noFill/>
            <a:ln w="3175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id="{A9ADEF31-0277-B3E3-BFD8-69C6096B7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088" y="3551893"/>
              <a:ext cx="1169592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Transformer block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53" name="Line 41">
              <a:extLst>
                <a:ext uri="{FF2B5EF4-FFF2-40B4-BE49-F238E27FC236}">
                  <a16:creationId xmlns:a16="http://schemas.microsoft.com/office/drawing/2014/main" id="{39B6EEEC-DEED-2FD9-38F3-6060E3261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397" y="4326551"/>
              <a:ext cx="0" cy="111912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87DCFDDB-923D-4B24-B999-107831D76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988" y="4264056"/>
              <a:ext cx="92110" cy="81390"/>
            </a:xfrm>
            <a:custGeom>
              <a:avLst/>
              <a:gdLst>
                <a:gd name="T0" fmla="*/ 27 w 56"/>
                <a:gd name="T1" fmla="*/ 0 h 56"/>
                <a:gd name="T2" fmla="*/ 56 w 56"/>
                <a:gd name="T3" fmla="*/ 56 h 56"/>
                <a:gd name="T4" fmla="*/ 43 w 56"/>
                <a:gd name="T5" fmla="*/ 52 h 56"/>
                <a:gd name="T6" fmla="*/ 27 w 56"/>
                <a:gd name="T7" fmla="*/ 50 h 56"/>
                <a:gd name="T8" fmla="*/ 14 w 56"/>
                <a:gd name="T9" fmla="*/ 52 h 56"/>
                <a:gd name="T10" fmla="*/ 0 w 56"/>
                <a:gd name="T11" fmla="*/ 56 h 56"/>
                <a:gd name="T12" fmla="*/ 27 w 56"/>
                <a:gd name="T13" fmla="*/ 0 h 56"/>
                <a:gd name="T14" fmla="*/ 27 w 5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27" y="0"/>
                  </a:moveTo>
                  <a:lnTo>
                    <a:pt x="56" y="56"/>
                  </a:lnTo>
                  <a:lnTo>
                    <a:pt x="43" y="52"/>
                  </a:lnTo>
                  <a:lnTo>
                    <a:pt x="27" y="50"/>
                  </a:lnTo>
                  <a:lnTo>
                    <a:pt x="14" y="52"/>
                  </a:lnTo>
                  <a:lnTo>
                    <a:pt x="0" y="56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5" name="Line 43">
              <a:extLst>
                <a:ext uri="{FF2B5EF4-FFF2-40B4-BE49-F238E27FC236}">
                  <a16:creationId xmlns:a16="http://schemas.microsoft.com/office/drawing/2014/main" id="{B71E8A5D-97EA-B1D9-3A6F-1869EB60B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397" y="4030059"/>
              <a:ext cx="0" cy="30522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6" name="Line 44">
              <a:extLst>
                <a:ext uri="{FF2B5EF4-FFF2-40B4-BE49-F238E27FC236}">
                  <a16:creationId xmlns:a16="http://schemas.microsoft.com/office/drawing/2014/main" id="{8CF984FC-3E86-FDA0-66CE-F6F462B91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397" y="3857106"/>
              <a:ext cx="0" cy="71217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1A86DBA4-5EAA-F9E7-2003-7734A7A0D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698" y="3796063"/>
              <a:ext cx="93755" cy="84297"/>
            </a:xfrm>
            <a:custGeom>
              <a:avLst/>
              <a:gdLst>
                <a:gd name="T0" fmla="*/ 29 w 57"/>
                <a:gd name="T1" fmla="*/ 0 h 58"/>
                <a:gd name="T2" fmla="*/ 57 w 57"/>
                <a:gd name="T3" fmla="*/ 58 h 58"/>
                <a:gd name="T4" fmla="*/ 43 w 57"/>
                <a:gd name="T5" fmla="*/ 52 h 58"/>
                <a:gd name="T6" fmla="*/ 29 w 57"/>
                <a:gd name="T7" fmla="*/ 50 h 58"/>
                <a:gd name="T8" fmla="*/ 14 w 57"/>
                <a:gd name="T9" fmla="*/ 52 h 58"/>
                <a:gd name="T10" fmla="*/ 0 w 57"/>
                <a:gd name="T11" fmla="*/ 56 h 58"/>
                <a:gd name="T12" fmla="*/ 0 w 57"/>
                <a:gd name="T13" fmla="*/ 56 h 58"/>
                <a:gd name="T14" fmla="*/ 29 w 57"/>
                <a:gd name="T15" fmla="*/ 0 h 58"/>
                <a:gd name="T16" fmla="*/ 29 w 57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lnTo>
                    <a:pt x="57" y="58"/>
                  </a:lnTo>
                  <a:lnTo>
                    <a:pt x="43" y="52"/>
                  </a:lnTo>
                  <a:lnTo>
                    <a:pt x="29" y="50"/>
                  </a:lnTo>
                  <a:lnTo>
                    <a:pt x="14" y="5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274743A4-3C9A-64FE-BB4D-16A6BB831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397" y="3979190"/>
              <a:ext cx="1047750" cy="405497"/>
            </a:xfrm>
            <a:custGeom>
              <a:avLst/>
              <a:gdLst>
                <a:gd name="T0" fmla="*/ 76 w 637"/>
                <a:gd name="T1" fmla="*/ 0 h 279"/>
                <a:gd name="T2" fmla="*/ 637 w 637"/>
                <a:gd name="T3" fmla="*/ 0 h 279"/>
                <a:gd name="T4" fmla="*/ 637 w 637"/>
                <a:gd name="T5" fmla="*/ 279 h 279"/>
                <a:gd name="T6" fmla="*/ 0 w 637"/>
                <a:gd name="T7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7" h="279">
                  <a:moveTo>
                    <a:pt x="76" y="0"/>
                  </a:moveTo>
                  <a:lnTo>
                    <a:pt x="637" y="0"/>
                  </a:lnTo>
                  <a:lnTo>
                    <a:pt x="637" y="279"/>
                  </a:lnTo>
                  <a:lnTo>
                    <a:pt x="0" y="279"/>
                  </a:lnTo>
                </a:path>
              </a:pathLst>
            </a:cu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C51EFC82-55C8-A989-CD06-78D51482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677" y="3939949"/>
              <a:ext cx="97045" cy="81390"/>
            </a:xfrm>
            <a:custGeom>
              <a:avLst/>
              <a:gdLst>
                <a:gd name="T0" fmla="*/ 0 w 59"/>
                <a:gd name="T1" fmla="*/ 27 h 56"/>
                <a:gd name="T2" fmla="*/ 59 w 59"/>
                <a:gd name="T3" fmla="*/ 0 h 56"/>
                <a:gd name="T4" fmla="*/ 53 w 59"/>
                <a:gd name="T5" fmla="*/ 13 h 56"/>
                <a:gd name="T6" fmla="*/ 51 w 59"/>
                <a:gd name="T7" fmla="*/ 27 h 56"/>
                <a:gd name="T8" fmla="*/ 53 w 59"/>
                <a:gd name="T9" fmla="*/ 42 h 56"/>
                <a:gd name="T10" fmla="*/ 59 w 59"/>
                <a:gd name="T11" fmla="*/ 56 h 56"/>
                <a:gd name="T12" fmla="*/ 0 w 59"/>
                <a:gd name="T13" fmla="*/ 27 h 56"/>
                <a:gd name="T14" fmla="*/ 0 w 59"/>
                <a:gd name="T15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6">
                  <a:moveTo>
                    <a:pt x="0" y="27"/>
                  </a:moveTo>
                  <a:lnTo>
                    <a:pt x="59" y="0"/>
                  </a:lnTo>
                  <a:lnTo>
                    <a:pt x="53" y="13"/>
                  </a:lnTo>
                  <a:lnTo>
                    <a:pt x="51" y="27"/>
                  </a:lnTo>
                  <a:lnTo>
                    <a:pt x="53" y="42"/>
                  </a:lnTo>
                  <a:lnTo>
                    <a:pt x="59" y="56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0" name="Rectangle 48">
              <a:extLst>
                <a:ext uri="{FF2B5EF4-FFF2-40B4-BE49-F238E27FC236}">
                  <a16:creationId xmlns:a16="http://schemas.microsoft.com/office/drawing/2014/main" id="{617E5DCC-1542-6D8F-A611-DE62DE49C1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38879" y="3218596"/>
              <a:ext cx="35222" cy="19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.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61" name="Rectangle 49">
              <a:extLst>
                <a:ext uri="{FF2B5EF4-FFF2-40B4-BE49-F238E27FC236}">
                  <a16:creationId xmlns:a16="http://schemas.microsoft.com/office/drawing/2014/main" id="{C09A22F6-BEC2-0BC9-A9E3-A04C307746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40346" y="3259292"/>
              <a:ext cx="32287" cy="19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 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60C26F27-10E2-F6D5-0508-F4A1AC0DF0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38879" y="3297080"/>
              <a:ext cx="35222" cy="19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.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BE43C412-34B2-2FFF-B58A-6CD42AAE44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40346" y="3336321"/>
              <a:ext cx="32287" cy="19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 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64" name="Rectangle 52">
              <a:extLst>
                <a:ext uri="{FF2B5EF4-FFF2-40B4-BE49-F238E27FC236}">
                  <a16:creationId xmlns:a16="http://schemas.microsoft.com/office/drawing/2014/main" id="{8779F5AA-5D77-36FB-BFF5-883CCF43EA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38879" y="3377016"/>
              <a:ext cx="35222" cy="19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.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F77682BC-0201-A7B5-1E1E-D65644502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474" y="3158264"/>
              <a:ext cx="92110" cy="84297"/>
            </a:xfrm>
            <a:custGeom>
              <a:avLst/>
              <a:gdLst>
                <a:gd name="T0" fmla="*/ 27 w 56"/>
                <a:gd name="T1" fmla="*/ 0 h 58"/>
                <a:gd name="T2" fmla="*/ 56 w 56"/>
                <a:gd name="T3" fmla="*/ 56 h 58"/>
                <a:gd name="T4" fmla="*/ 43 w 56"/>
                <a:gd name="T5" fmla="*/ 52 h 58"/>
                <a:gd name="T6" fmla="*/ 29 w 56"/>
                <a:gd name="T7" fmla="*/ 50 h 58"/>
                <a:gd name="T8" fmla="*/ 14 w 56"/>
                <a:gd name="T9" fmla="*/ 52 h 58"/>
                <a:gd name="T10" fmla="*/ 0 w 56"/>
                <a:gd name="T11" fmla="*/ 58 h 58"/>
                <a:gd name="T12" fmla="*/ 0 w 56"/>
                <a:gd name="T13" fmla="*/ 58 h 58"/>
                <a:gd name="T14" fmla="*/ 27 w 56"/>
                <a:gd name="T15" fmla="*/ 0 h 58"/>
                <a:gd name="T16" fmla="*/ 27 w 56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8">
                  <a:moveTo>
                    <a:pt x="27" y="0"/>
                  </a:moveTo>
                  <a:lnTo>
                    <a:pt x="56" y="56"/>
                  </a:lnTo>
                  <a:lnTo>
                    <a:pt x="43" y="52"/>
                  </a:lnTo>
                  <a:lnTo>
                    <a:pt x="29" y="50"/>
                  </a:lnTo>
                  <a:lnTo>
                    <a:pt x="14" y="5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pic>
          <p:nvPicPr>
            <p:cNvPr id="66" name="Picture 55">
              <a:extLst>
                <a:ext uri="{FF2B5EF4-FFF2-40B4-BE49-F238E27FC236}">
                  <a16:creationId xmlns:a16="http://schemas.microsoft.com/office/drawing/2014/main" id="{1A6EB182-B4D5-42BA-3BEC-070A36261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253" y="3487944"/>
              <a:ext cx="301002" cy="268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56">
              <a:extLst>
                <a:ext uri="{FF2B5EF4-FFF2-40B4-BE49-F238E27FC236}">
                  <a16:creationId xmlns:a16="http://schemas.microsoft.com/office/drawing/2014/main" id="{3B8BB5AA-EF51-998D-449F-74DFEE9B5C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253" y="4452997"/>
              <a:ext cx="301002" cy="267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57">
              <a:extLst>
                <a:ext uri="{FF2B5EF4-FFF2-40B4-BE49-F238E27FC236}">
                  <a16:creationId xmlns:a16="http://schemas.microsoft.com/office/drawing/2014/main" id="{ECB3F78E-EFCD-3B7F-BA84-EA9DDD11F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253" y="5418050"/>
              <a:ext cx="301002" cy="264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58">
              <a:extLst>
                <a:ext uri="{FF2B5EF4-FFF2-40B4-BE49-F238E27FC236}">
                  <a16:creationId xmlns:a16="http://schemas.microsoft.com/office/drawing/2014/main" id="{BA5D191D-2D10-2E2F-B1B0-7B7AF2BE6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991" y="5022728"/>
              <a:ext cx="263171" cy="22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59">
              <a:extLst>
                <a:ext uri="{FF2B5EF4-FFF2-40B4-BE49-F238E27FC236}">
                  <a16:creationId xmlns:a16="http://schemas.microsoft.com/office/drawing/2014/main" id="{9A032F37-577B-6DAB-8849-213C50B41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3582" y="2888290"/>
              <a:ext cx="263171" cy="22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60">
              <a:extLst>
                <a:ext uri="{FF2B5EF4-FFF2-40B4-BE49-F238E27FC236}">
                  <a16:creationId xmlns:a16="http://schemas.microsoft.com/office/drawing/2014/main" id="{8BBC5768-6327-63A9-8FCC-E90FF1675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991" y="4054767"/>
              <a:ext cx="263171" cy="22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Line 41">
              <a:extLst>
                <a:ext uri="{FF2B5EF4-FFF2-40B4-BE49-F238E27FC236}">
                  <a16:creationId xmlns:a16="http://schemas.microsoft.com/office/drawing/2014/main" id="{11CE6173-AE0D-6572-5D78-FB2828108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0849" y="4866158"/>
              <a:ext cx="1" cy="576394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CA92DED7-9994-0796-D7FC-9143FC7FD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26" y="2858040"/>
              <a:ext cx="1870159" cy="332827"/>
            </a:xfrm>
            <a:custGeom>
              <a:avLst/>
              <a:gdLst>
                <a:gd name="T0" fmla="*/ 1069 w 1137"/>
                <a:gd name="T1" fmla="*/ 229 h 229"/>
                <a:gd name="T2" fmla="*/ 1082 w 1137"/>
                <a:gd name="T3" fmla="*/ 227 h 229"/>
                <a:gd name="T4" fmla="*/ 1094 w 1137"/>
                <a:gd name="T5" fmla="*/ 223 h 229"/>
                <a:gd name="T6" fmla="*/ 1106 w 1137"/>
                <a:gd name="T7" fmla="*/ 217 h 229"/>
                <a:gd name="T8" fmla="*/ 1117 w 1137"/>
                <a:gd name="T9" fmla="*/ 209 h 229"/>
                <a:gd name="T10" fmla="*/ 1125 w 1137"/>
                <a:gd name="T11" fmla="*/ 200 h 229"/>
                <a:gd name="T12" fmla="*/ 1131 w 1137"/>
                <a:gd name="T13" fmla="*/ 188 h 229"/>
                <a:gd name="T14" fmla="*/ 1135 w 1137"/>
                <a:gd name="T15" fmla="*/ 174 h 229"/>
                <a:gd name="T16" fmla="*/ 1137 w 1137"/>
                <a:gd name="T17" fmla="*/ 161 h 229"/>
                <a:gd name="T18" fmla="*/ 1137 w 1137"/>
                <a:gd name="T19" fmla="*/ 161 h 229"/>
                <a:gd name="T20" fmla="*/ 1137 w 1137"/>
                <a:gd name="T21" fmla="*/ 70 h 229"/>
                <a:gd name="T22" fmla="*/ 1135 w 1137"/>
                <a:gd name="T23" fmla="*/ 56 h 229"/>
                <a:gd name="T24" fmla="*/ 1131 w 1137"/>
                <a:gd name="T25" fmla="*/ 42 h 229"/>
                <a:gd name="T26" fmla="*/ 1125 w 1137"/>
                <a:gd name="T27" fmla="*/ 31 h 229"/>
                <a:gd name="T28" fmla="*/ 1117 w 1137"/>
                <a:gd name="T29" fmla="*/ 21 h 229"/>
                <a:gd name="T30" fmla="*/ 1106 w 1137"/>
                <a:gd name="T31" fmla="*/ 11 h 229"/>
                <a:gd name="T32" fmla="*/ 1094 w 1137"/>
                <a:gd name="T33" fmla="*/ 5 h 229"/>
                <a:gd name="T34" fmla="*/ 1082 w 1137"/>
                <a:gd name="T35" fmla="*/ 2 h 229"/>
                <a:gd name="T36" fmla="*/ 1069 w 1137"/>
                <a:gd name="T37" fmla="*/ 0 h 229"/>
                <a:gd name="T38" fmla="*/ 1069 w 1137"/>
                <a:gd name="T39" fmla="*/ 0 h 229"/>
                <a:gd name="T40" fmla="*/ 70 w 1137"/>
                <a:gd name="T41" fmla="*/ 0 h 229"/>
                <a:gd name="T42" fmla="*/ 56 w 1137"/>
                <a:gd name="T43" fmla="*/ 2 h 229"/>
                <a:gd name="T44" fmla="*/ 43 w 1137"/>
                <a:gd name="T45" fmla="*/ 5 h 229"/>
                <a:gd name="T46" fmla="*/ 31 w 1137"/>
                <a:gd name="T47" fmla="*/ 11 h 229"/>
                <a:gd name="T48" fmla="*/ 21 w 1137"/>
                <a:gd name="T49" fmla="*/ 21 h 229"/>
                <a:gd name="T50" fmla="*/ 11 w 1137"/>
                <a:gd name="T51" fmla="*/ 31 h 229"/>
                <a:gd name="T52" fmla="*/ 6 w 1137"/>
                <a:gd name="T53" fmla="*/ 42 h 229"/>
                <a:gd name="T54" fmla="*/ 2 w 1137"/>
                <a:gd name="T55" fmla="*/ 56 h 229"/>
                <a:gd name="T56" fmla="*/ 0 w 1137"/>
                <a:gd name="T57" fmla="*/ 70 h 229"/>
                <a:gd name="T58" fmla="*/ 0 w 1137"/>
                <a:gd name="T59" fmla="*/ 70 h 229"/>
                <a:gd name="T60" fmla="*/ 0 w 1137"/>
                <a:gd name="T61" fmla="*/ 161 h 229"/>
                <a:gd name="T62" fmla="*/ 2 w 1137"/>
                <a:gd name="T63" fmla="*/ 174 h 229"/>
                <a:gd name="T64" fmla="*/ 6 w 1137"/>
                <a:gd name="T65" fmla="*/ 188 h 229"/>
                <a:gd name="T66" fmla="*/ 11 w 1137"/>
                <a:gd name="T67" fmla="*/ 200 h 229"/>
                <a:gd name="T68" fmla="*/ 21 w 1137"/>
                <a:gd name="T69" fmla="*/ 209 h 229"/>
                <a:gd name="T70" fmla="*/ 31 w 1137"/>
                <a:gd name="T71" fmla="*/ 217 h 229"/>
                <a:gd name="T72" fmla="*/ 43 w 1137"/>
                <a:gd name="T73" fmla="*/ 223 h 229"/>
                <a:gd name="T74" fmla="*/ 56 w 1137"/>
                <a:gd name="T75" fmla="*/ 227 h 229"/>
                <a:gd name="T76" fmla="*/ 70 w 1137"/>
                <a:gd name="T77" fmla="*/ 229 h 229"/>
                <a:gd name="T78" fmla="*/ 70 w 1137"/>
                <a:gd name="T79" fmla="*/ 229 h 229"/>
                <a:gd name="T80" fmla="*/ 1069 w 1137"/>
                <a:gd name="T81" fmla="*/ 229 h 229"/>
                <a:gd name="T82" fmla="*/ 1069 w 1137"/>
                <a:gd name="T8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7" h="229">
                  <a:moveTo>
                    <a:pt x="1069" y="229"/>
                  </a:moveTo>
                  <a:lnTo>
                    <a:pt x="1082" y="227"/>
                  </a:lnTo>
                  <a:lnTo>
                    <a:pt x="1094" y="223"/>
                  </a:lnTo>
                  <a:lnTo>
                    <a:pt x="1106" y="217"/>
                  </a:lnTo>
                  <a:lnTo>
                    <a:pt x="1117" y="209"/>
                  </a:lnTo>
                  <a:lnTo>
                    <a:pt x="1125" y="200"/>
                  </a:lnTo>
                  <a:lnTo>
                    <a:pt x="1131" y="188"/>
                  </a:lnTo>
                  <a:lnTo>
                    <a:pt x="1135" y="174"/>
                  </a:lnTo>
                  <a:lnTo>
                    <a:pt x="1137" y="161"/>
                  </a:lnTo>
                  <a:lnTo>
                    <a:pt x="1137" y="161"/>
                  </a:lnTo>
                  <a:lnTo>
                    <a:pt x="1137" y="70"/>
                  </a:lnTo>
                  <a:lnTo>
                    <a:pt x="1135" y="56"/>
                  </a:lnTo>
                  <a:lnTo>
                    <a:pt x="1131" y="42"/>
                  </a:lnTo>
                  <a:lnTo>
                    <a:pt x="1125" y="31"/>
                  </a:lnTo>
                  <a:lnTo>
                    <a:pt x="1117" y="21"/>
                  </a:lnTo>
                  <a:lnTo>
                    <a:pt x="1106" y="11"/>
                  </a:lnTo>
                  <a:lnTo>
                    <a:pt x="1094" y="5"/>
                  </a:lnTo>
                  <a:lnTo>
                    <a:pt x="1082" y="2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3" y="5"/>
                  </a:lnTo>
                  <a:lnTo>
                    <a:pt x="31" y="11"/>
                  </a:lnTo>
                  <a:lnTo>
                    <a:pt x="21" y="21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161"/>
                  </a:lnTo>
                  <a:lnTo>
                    <a:pt x="2" y="174"/>
                  </a:lnTo>
                  <a:lnTo>
                    <a:pt x="6" y="188"/>
                  </a:lnTo>
                  <a:lnTo>
                    <a:pt x="11" y="200"/>
                  </a:lnTo>
                  <a:lnTo>
                    <a:pt x="21" y="209"/>
                  </a:lnTo>
                  <a:lnTo>
                    <a:pt x="31" y="217"/>
                  </a:lnTo>
                  <a:lnTo>
                    <a:pt x="43" y="223"/>
                  </a:lnTo>
                  <a:lnTo>
                    <a:pt x="56" y="227"/>
                  </a:lnTo>
                  <a:lnTo>
                    <a:pt x="70" y="229"/>
                  </a:lnTo>
                  <a:lnTo>
                    <a:pt x="70" y="229"/>
                  </a:lnTo>
                  <a:lnTo>
                    <a:pt x="1069" y="229"/>
                  </a:lnTo>
                  <a:lnTo>
                    <a:pt x="1069" y="229"/>
                  </a:lnTo>
                </a:path>
              </a:pathLst>
            </a:custGeom>
            <a:solidFill>
              <a:srgbClr val="FFF2CA"/>
            </a:solidFill>
            <a:ln w="3175">
              <a:solidFill>
                <a:srgbClr val="3B3B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354EA49B-364A-C3BA-1719-72693D665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68" y="2922900"/>
              <a:ext cx="546762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Decoder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C5E8846E-74AE-36C9-02AE-8E0EA159B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237" y="4449034"/>
              <a:ext cx="1870159" cy="329921"/>
            </a:xfrm>
            <a:custGeom>
              <a:avLst/>
              <a:gdLst>
                <a:gd name="T0" fmla="*/ 1069 w 1137"/>
                <a:gd name="T1" fmla="*/ 227 h 227"/>
                <a:gd name="T2" fmla="*/ 1082 w 1137"/>
                <a:gd name="T3" fmla="*/ 227 h 227"/>
                <a:gd name="T4" fmla="*/ 1094 w 1137"/>
                <a:gd name="T5" fmla="*/ 224 h 227"/>
                <a:gd name="T6" fmla="*/ 1106 w 1137"/>
                <a:gd name="T7" fmla="*/ 216 h 227"/>
                <a:gd name="T8" fmla="*/ 1117 w 1137"/>
                <a:gd name="T9" fmla="*/ 208 h 227"/>
                <a:gd name="T10" fmla="*/ 1125 w 1137"/>
                <a:gd name="T11" fmla="*/ 198 h 227"/>
                <a:gd name="T12" fmla="*/ 1131 w 1137"/>
                <a:gd name="T13" fmla="*/ 187 h 227"/>
                <a:gd name="T14" fmla="*/ 1135 w 1137"/>
                <a:gd name="T15" fmla="*/ 173 h 227"/>
                <a:gd name="T16" fmla="*/ 1137 w 1137"/>
                <a:gd name="T17" fmla="*/ 159 h 227"/>
                <a:gd name="T18" fmla="*/ 1137 w 1137"/>
                <a:gd name="T19" fmla="*/ 68 h 227"/>
                <a:gd name="T20" fmla="*/ 1135 w 1137"/>
                <a:gd name="T21" fmla="*/ 55 h 227"/>
                <a:gd name="T22" fmla="*/ 1131 w 1137"/>
                <a:gd name="T23" fmla="*/ 41 h 227"/>
                <a:gd name="T24" fmla="*/ 1125 w 1137"/>
                <a:gd name="T25" fmla="*/ 29 h 227"/>
                <a:gd name="T26" fmla="*/ 1117 w 1137"/>
                <a:gd name="T27" fmla="*/ 20 h 227"/>
                <a:gd name="T28" fmla="*/ 1106 w 1137"/>
                <a:gd name="T29" fmla="*/ 12 h 227"/>
                <a:gd name="T30" fmla="*/ 1094 w 1137"/>
                <a:gd name="T31" fmla="*/ 4 h 227"/>
                <a:gd name="T32" fmla="*/ 1082 w 1137"/>
                <a:gd name="T33" fmla="*/ 0 h 227"/>
                <a:gd name="T34" fmla="*/ 1069 w 1137"/>
                <a:gd name="T35" fmla="*/ 0 h 227"/>
                <a:gd name="T36" fmla="*/ 1069 w 1137"/>
                <a:gd name="T37" fmla="*/ 0 h 227"/>
                <a:gd name="T38" fmla="*/ 70 w 1137"/>
                <a:gd name="T39" fmla="*/ 0 h 227"/>
                <a:gd name="T40" fmla="*/ 56 w 1137"/>
                <a:gd name="T41" fmla="*/ 0 h 227"/>
                <a:gd name="T42" fmla="*/ 43 w 1137"/>
                <a:gd name="T43" fmla="*/ 4 h 227"/>
                <a:gd name="T44" fmla="*/ 31 w 1137"/>
                <a:gd name="T45" fmla="*/ 12 h 227"/>
                <a:gd name="T46" fmla="*/ 21 w 1137"/>
                <a:gd name="T47" fmla="*/ 20 h 227"/>
                <a:gd name="T48" fmla="*/ 11 w 1137"/>
                <a:gd name="T49" fmla="*/ 29 h 227"/>
                <a:gd name="T50" fmla="*/ 6 w 1137"/>
                <a:gd name="T51" fmla="*/ 41 h 227"/>
                <a:gd name="T52" fmla="*/ 2 w 1137"/>
                <a:gd name="T53" fmla="*/ 55 h 227"/>
                <a:gd name="T54" fmla="*/ 0 w 1137"/>
                <a:gd name="T55" fmla="*/ 68 h 227"/>
                <a:gd name="T56" fmla="*/ 0 w 1137"/>
                <a:gd name="T57" fmla="*/ 68 h 227"/>
                <a:gd name="T58" fmla="*/ 0 w 1137"/>
                <a:gd name="T59" fmla="*/ 159 h 227"/>
                <a:gd name="T60" fmla="*/ 2 w 1137"/>
                <a:gd name="T61" fmla="*/ 173 h 227"/>
                <a:gd name="T62" fmla="*/ 6 w 1137"/>
                <a:gd name="T63" fmla="*/ 187 h 227"/>
                <a:gd name="T64" fmla="*/ 11 w 1137"/>
                <a:gd name="T65" fmla="*/ 198 h 227"/>
                <a:gd name="T66" fmla="*/ 21 w 1137"/>
                <a:gd name="T67" fmla="*/ 208 h 227"/>
                <a:gd name="T68" fmla="*/ 31 w 1137"/>
                <a:gd name="T69" fmla="*/ 216 h 227"/>
                <a:gd name="T70" fmla="*/ 43 w 1137"/>
                <a:gd name="T71" fmla="*/ 224 h 227"/>
                <a:gd name="T72" fmla="*/ 56 w 1137"/>
                <a:gd name="T73" fmla="*/ 227 h 227"/>
                <a:gd name="T74" fmla="*/ 70 w 1137"/>
                <a:gd name="T75" fmla="*/ 227 h 227"/>
                <a:gd name="T76" fmla="*/ 70 w 1137"/>
                <a:gd name="T77" fmla="*/ 227 h 227"/>
                <a:gd name="T78" fmla="*/ 1069 w 1137"/>
                <a:gd name="T79" fmla="*/ 227 h 227"/>
                <a:gd name="T80" fmla="*/ 1069 w 1137"/>
                <a:gd name="T81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7" h="227">
                  <a:moveTo>
                    <a:pt x="1069" y="227"/>
                  </a:moveTo>
                  <a:lnTo>
                    <a:pt x="1082" y="227"/>
                  </a:lnTo>
                  <a:lnTo>
                    <a:pt x="1094" y="224"/>
                  </a:lnTo>
                  <a:lnTo>
                    <a:pt x="1106" y="216"/>
                  </a:lnTo>
                  <a:lnTo>
                    <a:pt x="1117" y="208"/>
                  </a:lnTo>
                  <a:lnTo>
                    <a:pt x="1125" y="198"/>
                  </a:lnTo>
                  <a:lnTo>
                    <a:pt x="1131" y="187"/>
                  </a:lnTo>
                  <a:lnTo>
                    <a:pt x="1135" y="173"/>
                  </a:lnTo>
                  <a:lnTo>
                    <a:pt x="1137" y="159"/>
                  </a:lnTo>
                  <a:lnTo>
                    <a:pt x="1137" y="68"/>
                  </a:lnTo>
                  <a:lnTo>
                    <a:pt x="1135" y="55"/>
                  </a:lnTo>
                  <a:lnTo>
                    <a:pt x="1131" y="41"/>
                  </a:lnTo>
                  <a:lnTo>
                    <a:pt x="1125" y="29"/>
                  </a:lnTo>
                  <a:lnTo>
                    <a:pt x="1117" y="20"/>
                  </a:lnTo>
                  <a:lnTo>
                    <a:pt x="1106" y="12"/>
                  </a:lnTo>
                  <a:lnTo>
                    <a:pt x="1094" y="4"/>
                  </a:lnTo>
                  <a:lnTo>
                    <a:pt x="1082" y="0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0"/>
                  </a:lnTo>
                  <a:lnTo>
                    <a:pt x="43" y="4"/>
                  </a:lnTo>
                  <a:lnTo>
                    <a:pt x="31" y="12"/>
                  </a:lnTo>
                  <a:lnTo>
                    <a:pt x="21" y="20"/>
                  </a:lnTo>
                  <a:lnTo>
                    <a:pt x="11" y="29"/>
                  </a:lnTo>
                  <a:lnTo>
                    <a:pt x="6" y="41"/>
                  </a:lnTo>
                  <a:lnTo>
                    <a:pt x="2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159"/>
                  </a:lnTo>
                  <a:lnTo>
                    <a:pt x="2" y="173"/>
                  </a:lnTo>
                  <a:lnTo>
                    <a:pt x="6" y="187"/>
                  </a:lnTo>
                  <a:lnTo>
                    <a:pt x="11" y="198"/>
                  </a:lnTo>
                  <a:lnTo>
                    <a:pt x="21" y="208"/>
                  </a:lnTo>
                  <a:lnTo>
                    <a:pt x="31" y="216"/>
                  </a:lnTo>
                  <a:lnTo>
                    <a:pt x="43" y="224"/>
                  </a:lnTo>
                  <a:lnTo>
                    <a:pt x="56" y="227"/>
                  </a:lnTo>
                  <a:lnTo>
                    <a:pt x="70" y="227"/>
                  </a:lnTo>
                  <a:lnTo>
                    <a:pt x="70" y="227"/>
                  </a:lnTo>
                  <a:lnTo>
                    <a:pt x="1069" y="227"/>
                  </a:lnTo>
                  <a:lnTo>
                    <a:pt x="1069" y="227"/>
                  </a:lnTo>
                  <a:close/>
                </a:path>
              </a:pathLst>
            </a:custGeom>
            <a:solidFill>
              <a:srgbClr val="ECED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097D07F5-960E-1FDB-8797-2E931BEF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237" y="4449034"/>
              <a:ext cx="1870159" cy="329921"/>
            </a:xfrm>
            <a:custGeom>
              <a:avLst/>
              <a:gdLst>
                <a:gd name="T0" fmla="*/ 1069 w 1137"/>
                <a:gd name="T1" fmla="*/ 227 h 227"/>
                <a:gd name="T2" fmla="*/ 1082 w 1137"/>
                <a:gd name="T3" fmla="*/ 227 h 227"/>
                <a:gd name="T4" fmla="*/ 1094 w 1137"/>
                <a:gd name="T5" fmla="*/ 224 h 227"/>
                <a:gd name="T6" fmla="*/ 1106 w 1137"/>
                <a:gd name="T7" fmla="*/ 216 h 227"/>
                <a:gd name="T8" fmla="*/ 1117 w 1137"/>
                <a:gd name="T9" fmla="*/ 208 h 227"/>
                <a:gd name="T10" fmla="*/ 1125 w 1137"/>
                <a:gd name="T11" fmla="*/ 198 h 227"/>
                <a:gd name="T12" fmla="*/ 1131 w 1137"/>
                <a:gd name="T13" fmla="*/ 187 h 227"/>
                <a:gd name="T14" fmla="*/ 1135 w 1137"/>
                <a:gd name="T15" fmla="*/ 173 h 227"/>
                <a:gd name="T16" fmla="*/ 1137 w 1137"/>
                <a:gd name="T17" fmla="*/ 159 h 227"/>
                <a:gd name="T18" fmla="*/ 1137 w 1137"/>
                <a:gd name="T19" fmla="*/ 68 h 227"/>
                <a:gd name="T20" fmla="*/ 1135 w 1137"/>
                <a:gd name="T21" fmla="*/ 55 h 227"/>
                <a:gd name="T22" fmla="*/ 1131 w 1137"/>
                <a:gd name="T23" fmla="*/ 41 h 227"/>
                <a:gd name="T24" fmla="*/ 1125 w 1137"/>
                <a:gd name="T25" fmla="*/ 29 h 227"/>
                <a:gd name="T26" fmla="*/ 1117 w 1137"/>
                <a:gd name="T27" fmla="*/ 20 h 227"/>
                <a:gd name="T28" fmla="*/ 1106 w 1137"/>
                <a:gd name="T29" fmla="*/ 12 h 227"/>
                <a:gd name="T30" fmla="*/ 1094 w 1137"/>
                <a:gd name="T31" fmla="*/ 4 h 227"/>
                <a:gd name="T32" fmla="*/ 1082 w 1137"/>
                <a:gd name="T33" fmla="*/ 0 h 227"/>
                <a:gd name="T34" fmla="*/ 1069 w 1137"/>
                <a:gd name="T35" fmla="*/ 0 h 227"/>
                <a:gd name="T36" fmla="*/ 1069 w 1137"/>
                <a:gd name="T37" fmla="*/ 0 h 227"/>
                <a:gd name="T38" fmla="*/ 70 w 1137"/>
                <a:gd name="T39" fmla="*/ 0 h 227"/>
                <a:gd name="T40" fmla="*/ 56 w 1137"/>
                <a:gd name="T41" fmla="*/ 0 h 227"/>
                <a:gd name="T42" fmla="*/ 43 w 1137"/>
                <a:gd name="T43" fmla="*/ 4 h 227"/>
                <a:gd name="T44" fmla="*/ 31 w 1137"/>
                <a:gd name="T45" fmla="*/ 12 h 227"/>
                <a:gd name="T46" fmla="*/ 21 w 1137"/>
                <a:gd name="T47" fmla="*/ 20 h 227"/>
                <a:gd name="T48" fmla="*/ 11 w 1137"/>
                <a:gd name="T49" fmla="*/ 29 h 227"/>
                <a:gd name="T50" fmla="*/ 6 w 1137"/>
                <a:gd name="T51" fmla="*/ 41 h 227"/>
                <a:gd name="T52" fmla="*/ 2 w 1137"/>
                <a:gd name="T53" fmla="*/ 55 h 227"/>
                <a:gd name="T54" fmla="*/ 0 w 1137"/>
                <a:gd name="T55" fmla="*/ 68 h 227"/>
                <a:gd name="T56" fmla="*/ 0 w 1137"/>
                <a:gd name="T57" fmla="*/ 68 h 227"/>
                <a:gd name="T58" fmla="*/ 0 w 1137"/>
                <a:gd name="T59" fmla="*/ 159 h 227"/>
                <a:gd name="T60" fmla="*/ 2 w 1137"/>
                <a:gd name="T61" fmla="*/ 173 h 227"/>
                <a:gd name="T62" fmla="*/ 6 w 1137"/>
                <a:gd name="T63" fmla="*/ 187 h 227"/>
                <a:gd name="T64" fmla="*/ 11 w 1137"/>
                <a:gd name="T65" fmla="*/ 198 h 227"/>
                <a:gd name="T66" fmla="*/ 21 w 1137"/>
                <a:gd name="T67" fmla="*/ 208 h 227"/>
                <a:gd name="T68" fmla="*/ 31 w 1137"/>
                <a:gd name="T69" fmla="*/ 216 h 227"/>
                <a:gd name="T70" fmla="*/ 43 w 1137"/>
                <a:gd name="T71" fmla="*/ 224 h 227"/>
                <a:gd name="T72" fmla="*/ 56 w 1137"/>
                <a:gd name="T73" fmla="*/ 227 h 227"/>
                <a:gd name="T74" fmla="*/ 70 w 1137"/>
                <a:gd name="T75" fmla="*/ 227 h 227"/>
                <a:gd name="T76" fmla="*/ 70 w 1137"/>
                <a:gd name="T77" fmla="*/ 227 h 227"/>
                <a:gd name="T78" fmla="*/ 1069 w 1137"/>
                <a:gd name="T79" fmla="*/ 227 h 227"/>
                <a:gd name="T80" fmla="*/ 1069 w 1137"/>
                <a:gd name="T81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7" h="227">
                  <a:moveTo>
                    <a:pt x="1069" y="227"/>
                  </a:moveTo>
                  <a:lnTo>
                    <a:pt x="1082" y="227"/>
                  </a:lnTo>
                  <a:lnTo>
                    <a:pt x="1094" y="224"/>
                  </a:lnTo>
                  <a:lnTo>
                    <a:pt x="1106" y="216"/>
                  </a:lnTo>
                  <a:lnTo>
                    <a:pt x="1117" y="208"/>
                  </a:lnTo>
                  <a:lnTo>
                    <a:pt x="1125" y="198"/>
                  </a:lnTo>
                  <a:lnTo>
                    <a:pt x="1131" y="187"/>
                  </a:lnTo>
                  <a:lnTo>
                    <a:pt x="1135" y="173"/>
                  </a:lnTo>
                  <a:lnTo>
                    <a:pt x="1137" y="159"/>
                  </a:lnTo>
                  <a:lnTo>
                    <a:pt x="1137" y="68"/>
                  </a:lnTo>
                  <a:lnTo>
                    <a:pt x="1135" y="55"/>
                  </a:lnTo>
                  <a:lnTo>
                    <a:pt x="1131" y="41"/>
                  </a:lnTo>
                  <a:lnTo>
                    <a:pt x="1125" y="29"/>
                  </a:lnTo>
                  <a:lnTo>
                    <a:pt x="1117" y="20"/>
                  </a:lnTo>
                  <a:lnTo>
                    <a:pt x="1106" y="12"/>
                  </a:lnTo>
                  <a:lnTo>
                    <a:pt x="1094" y="4"/>
                  </a:lnTo>
                  <a:lnTo>
                    <a:pt x="1082" y="0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0"/>
                  </a:lnTo>
                  <a:lnTo>
                    <a:pt x="43" y="4"/>
                  </a:lnTo>
                  <a:lnTo>
                    <a:pt x="31" y="12"/>
                  </a:lnTo>
                  <a:lnTo>
                    <a:pt x="21" y="20"/>
                  </a:lnTo>
                  <a:lnTo>
                    <a:pt x="11" y="29"/>
                  </a:lnTo>
                  <a:lnTo>
                    <a:pt x="6" y="41"/>
                  </a:lnTo>
                  <a:lnTo>
                    <a:pt x="2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159"/>
                  </a:lnTo>
                  <a:lnTo>
                    <a:pt x="2" y="173"/>
                  </a:lnTo>
                  <a:lnTo>
                    <a:pt x="6" y="187"/>
                  </a:lnTo>
                  <a:lnTo>
                    <a:pt x="11" y="198"/>
                  </a:lnTo>
                  <a:lnTo>
                    <a:pt x="21" y="208"/>
                  </a:lnTo>
                  <a:lnTo>
                    <a:pt x="31" y="216"/>
                  </a:lnTo>
                  <a:lnTo>
                    <a:pt x="43" y="224"/>
                  </a:lnTo>
                  <a:lnTo>
                    <a:pt x="56" y="227"/>
                  </a:lnTo>
                  <a:lnTo>
                    <a:pt x="70" y="227"/>
                  </a:lnTo>
                  <a:lnTo>
                    <a:pt x="70" y="227"/>
                  </a:lnTo>
                  <a:lnTo>
                    <a:pt x="1069" y="227"/>
                  </a:lnTo>
                  <a:lnTo>
                    <a:pt x="1069" y="227"/>
                  </a:lnTo>
                </a:path>
              </a:pathLst>
            </a:custGeom>
            <a:noFill/>
            <a:ln w="3175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C70350BB-6D78-7D8A-006C-576764EA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218" y="4536238"/>
              <a:ext cx="1169592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Transformer block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1E3E9061-0BF5-FC38-56B7-63D81C6CF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2493" y="5834766"/>
              <a:ext cx="0" cy="149700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0037FA9-8D84-D12F-E675-BA43DEE6D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795" y="5772269"/>
              <a:ext cx="95400" cy="81390"/>
            </a:xfrm>
            <a:custGeom>
              <a:avLst/>
              <a:gdLst>
                <a:gd name="T0" fmla="*/ 29 w 58"/>
                <a:gd name="T1" fmla="*/ 0 h 56"/>
                <a:gd name="T2" fmla="*/ 58 w 58"/>
                <a:gd name="T3" fmla="*/ 56 h 56"/>
                <a:gd name="T4" fmla="*/ 43 w 58"/>
                <a:gd name="T5" fmla="*/ 53 h 56"/>
                <a:gd name="T6" fmla="*/ 29 w 58"/>
                <a:gd name="T7" fmla="*/ 51 h 56"/>
                <a:gd name="T8" fmla="*/ 14 w 58"/>
                <a:gd name="T9" fmla="*/ 53 h 56"/>
                <a:gd name="T10" fmla="*/ 0 w 58"/>
                <a:gd name="T11" fmla="*/ 56 h 56"/>
                <a:gd name="T12" fmla="*/ 0 w 58"/>
                <a:gd name="T13" fmla="*/ 56 h 56"/>
                <a:gd name="T14" fmla="*/ 29 w 58"/>
                <a:gd name="T15" fmla="*/ 0 h 56"/>
                <a:gd name="T16" fmla="*/ 29 w 58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6">
                  <a:moveTo>
                    <a:pt x="29" y="0"/>
                  </a:moveTo>
                  <a:lnTo>
                    <a:pt x="58" y="56"/>
                  </a:lnTo>
                  <a:lnTo>
                    <a:pt x="43" y="53"/>
                  </a:lnTo>
                  <a:lnTo>
                    <a:pt x="29" y="51"/>
                  </a:lnTo>
                  <a:lnTo>
                    <a:pt x="14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0" name="Rectangle 31">
              <a:extLst>
                <a:ext uri="{FF2B5EF4-FFF2-40B4-BE49-F238E27FC236}">
                  <a16:creationId xmlns:a16="http://schemas.microsoft.com/office/drawing/2014/main" id="{E8450784-715C-1CC2-50DE-5D44EF9F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116" y="5981558"/>
              <a:ext cx="397282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Image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CE122100-3609-717A-0556-61966850F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237" y="3460328"/>
              <a:ext cx="1870159" cy="332827"/>
            </a:xfrm>
            <a:custGeom>
              <a:avLst/>
              <a:gdLst>
                <a:gd name="T0" fmla="*/ 1069 w 1137"/>
                <a:gd name="T1" fmla="*/ 229 h 229"/>
                <a:gd name="T2" fmla="*/ 1082 w 1137"/>
                <a:gd name="T3" fmla="*/ 229 h 229"/>
                <a:gd name="T4" fmla="*/ 1094 w 1137"/>
                <a:gd name="T5" fmla="*/ 225 h 229"/>
                <a:gd name="T6" fmla="*/ 1106 w 1137"/>
                <a:gd name="T7" fmla="*/ 217 h 229"/>
                <a:gd name="T8" fmla="*/ 1117 w 1137"/>
                <a:gd name="T9" fmla="*/ 209 h 229"/>
                <a:gd name="T10" fmla="*/ 1125 w 1137"/>
                <a:gd name="T11" fmla="*/ 200 h 229"/>
                <a:gd name="T12" fmla="*/ 1131 w 1137"/>
                <a:gd name="T13" fmla="*/ 188 h 229"/>
                <a:gd name="T14" fmla="*/ 1135 w 1137"/>
                <a:gd name="T15" fmla="*/ 174 h 229"/>
                <a:gd name="T16" fmla="*/ 1137 w 1137"/>
                <a:gd name="T17" fmla="*/ 161 h 229"/>
                <a:gd name="T18" fmla="*/ 1137 w 1137"/>
                <a:gd name="T19" fmla="*/ 161 h 229"/>
                <a:gd name="T20" fmla="*/ 1137 w 1137"/>
                <a:gd name="T21" fmla="*/ 70 h 229"/>
                <a:gd name="T22" fmla="*/ 1135 w 1137"/>
                <a:gd name="T23" fmla="*/ 56 h 229"/>
                <a:gd name="T24" fmla="*/ 1131 w 1137"/>
                <a:gd name="T25" fmla="*/ 42 h 229"/>
                <a:gd name="T26" fmla="*/ 1125 w 1137"/>
                <a:gd name="T27" fmla="*/ 31 h 229"/>
                <a:gd name="T28" fmla="*/ 1117 w 1137"/>
                <a:gd name="T29" fmla="*/ 21 h 229"/>
                <a:gd name="T30" fmla="*/ 1106 w 1137"/>
                <a:gd name="T31" fmla="*/ 13 h 229"/>
                <a:gd name="T32" fmla="*/ 1094 w 1137"/>
                <a:gd name="T33" fmla="*/ 5 h 229"/>
                <a:gd name="T34" fmla="*/ 1082 w 1137"/>
                <a:gd name="T35" fmla="*/ 2 h 229"/>
                <a:gd name="T36" fmla="*/ 1069 w 1137"/>
                <a:gd name="T37" fmla="*/ 0 h 229"/>
                <a:gd name="T38" fmla="*/ 1069 w 1137"/>
                <a:gd name="T39" fmla="*/ 0 h 229"/>
                <a:gd name="T40" fmla="*/ 70 w 1137"/>
                <a:gd name="T41" fmla="*/ 0 h 229"/>
                <a:gd name="T42" fmla="*/ 56 w 1137"/>
                <a:gd name="T43" fmla="*/ 2 h 229"/>
                <a:gd name="T44" fmla="*/ 43 w 1137"/>
                <a:gd name="T45" fmla="*/ 5 h 229"/>
                <a:gd name="T46" fmla="*/ 31 w 1137"/>
                <a:gd name="T47" fmla="*/ 13 h 229"/>
                <a:gd name="T48" fmla="*/ 21 w 1137"/>
                <a:gd name="T49" fmla="*/ 21 h 229"/>
                <a:gd name="T50" fmla="*/ 11 w 1137"/>
                <a:gd name="T51" fmla="*/ 31 h 229"/>
                <a:gd name="T52" fmla="*/ 6 w 1137"/>
                <a:gd name="T53" fmla="*/ 42 h 229"/>
                <a:gd name="T54" fmla="*/ 2 w 1137"/>
                <a:gd name="T55" fmla="*/ 56 h 229"/>
                <a:gd name="T56" fmla="*/ 0 w 1137"/>
                <a:gd name="T57" fmla="*/ 70 h 229"/>
                <a:gd name="T58" fmla="*/ 0 w 1137"/>
                <a:gd name="T59" fmla="*/ 70 h 229"/>
                <a:gd name="T60" fmla="*/ 0 w 1137"/>
                <a:gd name="T61" fmla="*/ 161 h 229"/>
                <a:gd name="T62" fmla="*/ 2 w 1137"/>
                <a:gd name="T63" fmla="*/ 174 h 229"/>
                <a:gd name="T64" fmla="*/ 6 w 1137"/>
                <a:gd name="T65" fmla="*/ 188 h 229"/>
                <a:gd name="T66" fmla="*/ 11 w 1137"/>
                <a:gd name="T67" fmla="*/ 200 h 229"/>
                <a:gd name="T68" fmla="*/ 21 w 1137"/>
                <a:gd name="T69" fmla="*/ 209 h 229"/>
                <a:gd name="T70" fmla="*/ 31 w 1137"/>
                <a:gd name="T71" fmla="*/ 217 h 229"/>
                <a:gd name="T72" fmla="*/ 43 w 1137"/>
                <a:gd name="T73" fmla="*/ 225 h 229"/>
                <a:gd name="T74" fmla="*/ 56 w 1137"/>
                <a:gd name="T75" fmla="*/ 229 h 229"/>
                <a:gd name="T76" fmla="*/ 70 w 1137"/>
                <a:gd name="T77" fmla="*/ 229 h 229"/>
                <a:gd name="T78" fmla="*/ 70 w 1137"/>
                <a:gd name="T79" fmla="*/ 229 h 229"/>
                <a:gd name="T80" fmla="*/ 1069 w 1137"/>
                <a:gd name="T81" fmla="*/ 229 h 229"/>
                <a:gd name="T82" fmla="*/ 1069 w 1137"/>
                <a:gd name="T8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7" h="229">
                  <a:moveTo>
                    <a:pt x="1069" y="229"/>
                  </a:moveTo>
                  <a:lnTo>
                    <a:pt x="1082" y="229"/>
                  </a:lnTo>
                  <a:lnTo>
                    <a:pt x="1094" y="225"/>
                  </a:lnTo>
                  <a:lnTo>
                    <a:pt x="1106" y="217"/>
                  </a:lnTo>
                  <a:lnTo>
                    <a:pt x="1117" y="209"/>
                  </a:lnTo>
                  <a:lnTo>
                    <a:pt x="1125" y="200"/>
                  </a:lnTo>
                  <a:lnTo>
                    <a:pt x="1131" y="188"/>
                  </a:lnTo>
                  <a:lnTo>
                    <a:pt x="1135" y="174"/>
                  </a:lnTo>
                  <a:lnTo>
                    <a:pt x="1137" y="161"/>
                  </a:lnTo>
                  <a:lnTo>
                    <a:pt x="1137" y="161"/>
                  </a:lnTo>
                  <a:lnTo>
                    <a:pt x="1137" y="70"/>
                  </a:lnTo>
                  <a:lnTo>
                    <a:pt x="1135" y="56"/>
                  </a:lnTo>
                  <a:lnTo>
                    <a:pt x="1131" y="42"/>
                  </a:lnTo>
                  <a:lnTo>
                    <a:pt x="1125" y="31"/>
                  </a:lnTo>
                  <a:lnTo>
                    <a:pt x="1117" y="21"/>
                  </a:lnTo>
                  <a:lnTo>
                    <a:pt x="1106" y="13"/>
                  </a:lnTo>
                  <a:lnTo>
                    <a:pt x="1094" y="5"/>
                  </a:lnTo>
                  <a:lnTo>
                    <a:pt x="1082" y="2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3" y="5"/>
                  </a:lnTo>
                  <a:lnTo>
                    <a:pt x="31" y="13"/>
                  </a:lnTo>
                  <a:lnTo>
                    <a:pt x="21" y="21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161"/>
                  </a:lnTo>
                  <a:lnTo>
                    <a:pt x="2" y="174"/>
                  </a:lnTo>
                  <a:lnTo>
                    <a:pt x="6" y="188"/>
                  </a:lnTo>
                  <a:lnTo>
                    <a:pt x="11" y="200"/>
                  </a:lnTo>
                  <a:lnTo>
                    <a:pt x="21" y="209"/>
                  </a:lnTo>
                  <a:lnTo>
                    <a:pt x="31" y="217"/>
                  </a:lnTo>
                  <a:lnTo>
                    <a:pt x="43" y="225"/>
                  </a:lnTo>
                  <a:lnTo>
                    <a:pt x="56" y="229"/>
                  </a:lnTo>
                  <a:lnTo>
                    <a:pt x="70" y="229"/>
                  </a:lnTo>
                  <a:lnTo>
                    <a:pt x="70" y="229"/>
                  </a:lnTo>
                  <a:lnTo>
                    <a:pt x="1069" y="229"/>
                  </a:lnTo>
                  <a:lnTo>
                    <a:pt x="1069" y="229"/>
                  </a:lnTo>
                  <a:close/>
                </a:path>
              </a:pathLst>
            </a:custGeom>
            <a:solidFill>
              <a:srgbClr val="ECED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D517C1E0-280D-D185-1EAD-6ADABEC29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237" y="3460328"/>
              <a:ext cx="1870159" cy="332827"/>
            </a:xfrm>
            <a:custGeom>
              <a:avLst/>
              <a:gdLst>
                <a:gd name="T0" fmla="*/ 1069 w 1137"/>
                <a:gd name="T1" fmla="*/ 229 h 229"/>
                <a:gd name="T2" fmla="*/ 1082 w 1137"/>
                <a:gd name="T3" fmla="*/ 229 h 229"/>
                <a:gd name="T4" fmla="*/ 1094 w 1137"/>
                <a:gd name="T5" fmla="*/ 225 h 229"/>
                <a:gd name="T6" fmla="*/ 1106 w 1137"/>
                <a:gd name="T7" fmla="*/ 217 h 229"/>
                <a:gd name="T8" fmla="*/ 1117 w 1137"/>
                <a:gd name="T9" fmla="*/ 209 h 229"/>
                <a:gd name="T10" fmla="*/ 1125 w 1137"/>
                <a:gd name="T11" fmla="*/ 200 h 229"/>
                <a:gd name="T12" fmla="*/ 1131 w 1137"/>
                <a:gd name="T13" fmla="*/ 188 h 229"/>
                <a:gd name="T14" fmla="*/ 1135 w 1137"/>
                <a:gd name="T15" fmla="*/ 174 h 229"/>
                <a:gd name="T16" fmla="*/ 1137 w 1137"/>
                <a:gd name="T17" fmla="*/ 161 h 229"/>
                <a:gd name="T18" fmla="*/ 1137 w 1137"/>
                <a:gd name="T19" fmla="*/ 161 h 229"/>
                <a:gd name="T20" fmla="*/ 1137 w 1137"/>
                <a:gd name="T21" fmla="*/ 70 h 229"/>
                <a:gd name="T22" fmla="*/ 1135 w 1137"/>
                <a:gd name="T23" fmla="*/ 56 h 229"/>
                <a:gd name="T24" fmla="*/ 1131 w 1137"/>
                <a:gd name="T25" fmla="*/ 42 h 229"/>
                <a:gd name="T26" fmla="*/ 1125 w 1137"/>
                <a:gd name="T27" fmla="*/ 31 h 229"/>
                <a:gd name="T28" fmla="*/ 1117 w 1137"/>
                <a:gd name="T29" fmla="*/ 21 h 229"/>
                <a:gd name="T30" fmla="*/ 1106 w 1137"/>
                <a:gd name="T31" fmla="*/ 13 h 229"/>
                <a:gd name="T32" fmla="*/ 1094 w 1137"/>
                <a:gd name="T33" fmla="*/ 5 h 229"/>
                <a:gd name="T34" fmla="*/ 1082 w 1137"/>
                <a:gd name="T35" fmla="*/ 2 h 229"/>
                <a:gd name="T36" fmla="*/ 1069 w 1137"/>
                <a:gd name="T37" fmla="*/ 0 h 229"/>
                <a:gd name="T38" fmla="*/ 1069 w 1137"/>
                <a:gd name="T39" fmla="*/ 0 h 229"/>
                <a:gd name="T40" fmla="*/ 70 w 1137"/>
                <a:gd name="T41" fmla="*/ 0 h 229"/>
                <a:gd name="T42" fmla="*/ 56 w 1137"/>
                <a:gd name="T43" fmla="*/ 2 h 229"/>
                <a:gd name="T44" fmla="*/ 43 w 1137"/>
                <a:gd name="T45" fmla="*/ 5 h 229"/>
                <a:gd name="T46" fmla="*/ 31 w 1137"/>
                <a:gd name="T47" fmla="*/ 13 h 229"/>
                <a:gd name="T48" fmla="*/ 21 w 1137"/>
                <a:gd name="T49" fmla="*/ 21 h 229"/>
                <a:gd name="T50" fmla="*/ 11 w 1137"/>
                <a:gd name="T51" fmla="*/ 31 h 229"/>
                <a:gd name="T52" fmla="*/ 6 w 1137"/>
                <a:gd name="T53" fmla="*/ 42 h 229"/>
                <a:gd name="T54" fmla="*/ 2 w 1137"/>
                <a:gd name="T55" fmla="*/ 56 h 229"/>
                <a:gd name="T56" fmla="*/ 0 w 1137"/>
                <a:gd name="T57" fmla="*/ 70 h 229"/>
                <a:gd name="T58" fmla="*/ 0 w 1137"/>
                <a:gd name="T59" fmla="*/ 70 h 229"/>
                <a:gd name="T60" fmla="*/ 0 w 1137"/>
                <a:gd name="T61" fmla="*/ 161 h 229"/>
                <a:gd name="T62" fmla="*/ 2 w 1137"/>
                <a:gd name="T63" fmla="*/ 174 h 229"/>
                <a:gd name="T64" fmla="*/ 6 w 1137"/>
                <a:gd name="T65" fmla="*/ 188 h 229"/>
                <a:gd name="T66" fmla="*/ 11 w 1137"/>
                <a:gd name="T67" fmla="*/ 200 h 229"/>
                <a:gd name="T68" fmla="*/ 21 w 1137"/>
                <a:gd name="T69" fmla="*/ 209 h 229"/>
                <a:gd name="T70" fmla="*/ 31 w 1137"/>
                <a:gd name="T71" fmla="*/ 217 h 229"/>
                <a:gd name="T72" fmla="*/ 43 w 1137"/>
                <a:gd name="T73" fmla="*/ 225 h 229"/>
                <a:gd name="T74" fmla="*/ 56 w 1137"/>
                <a:gd name="T75" fmla="*/ 229 h 229"/>
                <a:gd name="T76" fmla="*/ 70 w 1137"/>
                <a:gd name="T77" fmla="*/ 229 h 229"/>
                <a:gd name="T78" fmla="*/ 70 w 1137"/>
                <a:gd name="T79" fmla="*/ 229 h 229"/>
                <a:gd name="T80" fmla="*/ 1069 w 1137"/>
                <a:gd name="T81" fmla="*/ 229 h 229"/>
                <a:gd name="T82" fmla="*/ 1069 w 1137"/>
                <a:gd name="T8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7" h="229">
                  <a:moveTo>
                    <a:pt x="1069" y="229"/>
                  </a:moveTo>
                  <a:lnTo>
                    <a:pt x="1082" y="229"/>
                  </a:lnTo>
                  <a:lnTo>
                    <a:pt x="1094" y="225"/>
                  </a:lnTo>
                  <a:lnTo>
                    <a:pt x="1106" y="217"/>
                  </a:lnTo>
                  <a:lnTo>
                    <a:pt x="1117" y="209"/>
                  </a:lnTo>
                  <a:lnTo>
                    <a:pt x="1125" y="200"/>
                  </a:lnTo>
                  <a:lnTo>
                    <a:pt x="1131" y="188"/>
                  </a:lnTo>
                  <a:lnTo>
                    <a:pt x="1135" y="174"/>
                  </a:lnTo>
                  <a:lnTo>
                    <a:pt x="1137" y="161"/>
                  </a:lnTo>
                  <a:lnTo>
                    <a:pt x="1137" y="161"/>
                  </a:lnTo>
                  <a:lnTo>
                    <a:pt x="1137" y="70"/>
                  </a:lnTo>
                  <a:lnTo>
                    <a:pt x="1135" y="56"/>
                  </a:lnTo>
                  <a:lnTo>
                    <a:pt x="1131" y="42"/>
                  </a:lnTo>
                  <a:lnTo>
                    <a:pt x="1125" y="31"/>
                  </a:lnTo>
                  <a:lnTo>
                    <a:pt x="1117" y="21"/>
                  </a:lnTo>
                  <a:lnTo>
                    <a:pt x="1106" y="13"/>
                  </a:lnTo>
                  <a:lnTo>
                    <a:pt x="1094" y="5"/>
                  </a:lnTo>
                  <a:lnTo>
                    <a:pt x="1082" y="2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3" y="5"/>
                  </a:lnTo>
                  <a:lnTo>
                    <a:pt x="31" y="13"/>
                  </a:lnTo>
                  <a:lnTo>
                    <a:pt x="21" y="21"/>
                  </a:lnTo>
                  <a:lnTo>
                    <a:pt x="11" y="31"/>
                  </a:lnTo>
                  <a:lnTo>
                    <a:pt x="6" y="42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161"/>
                  </a:lnTo>
                  <a:lnTo>
                    <a:pt x="2" y="174"/>
                  </a:lnTo>
                  <a:lnTo>
                    <a:pt x="6" y="188"/>
                  </a:lnTo>
                  <a:lnTo>
                    <a:pt x="11" y="200"/>
                  </a:lnTo>
                  <a:lnTo>
                    <a:pt x="21" y="209"/>
                  </a:lnTo>
                  <a:lnTo>
                    <a:pt x="31" y="217"/>
                  </a:lnTo>
                  <a:lnTo>
                    <a:pt x="43" y="225"/>
                  </a:lnTo>
                  <a:lnTo>
                    <a:pt x="56" y="229"/>
                  </a:lnTo>
                  <a:lnTo>
                    <a:pt x="70" y="229"/>
                  </a:lnTo>
                  <a:lnTo>
                    <a:pt x="70" y="229"/>
                  </a:lnTo>
                  <a:lnTo>
                    <a:pt x="1069" y="229"/>
                  </a:lnTo>
                  <a:lnTo>
                    <a:pt x="1069" y="229"/>
                  </a:lnTo>
                </a:path>
              </a:pathLst>
            </a:custGeom>
            <a:noFill/>
            <a:ln w="3175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BF10158A-B10E-83C6-433D-81CF5532C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218" y="3548986"/>
              <a:ext cx="1169592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Transformer block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84" name="Line 41">
              <a:extLst>
                <a:ext uri="{FF2B5EF4-FFF2-40B4-BE49-F238E27FC236}">
                  <a16:creationId xmlns:a16="http://schemas.microsoft.com/office/drawing/2014/main" id="{659EB152-B475-550A-E8D2-877944AEEE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2493" y="3867482"/>
              <a:ext cx="0" cy="581552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68FCA635-3E21-A9CC-1A72-94F86B28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085" y="3804987"/>
              <a:ext cx="92110" cy="81390"/>
            </a:xfrm>
            <a:custGeom>
              <a:avLst/>
              <a:gdLst>
                <a:gd name="T0" fmla="*/ 27 w 56"/>
                <a:gd name="T1" fmla="*/ 0 h 56"/>
                <a:gd name="T2" fmla="*/ 56 w 56"/>
                <a:gd name="T3" fmla="*/ 56 h 56"/>
                <a:gd name="T4" fmla="*/ 43 w 56"/>
                <a:gd name="T5" fmla="*/ 52 h 56"/>
                <a:gd name="T6" fmla="*/ 27 w 56"/>
                <a:gd name="T7" fmla="*/ 50 h 56"/>
                <a:gd name="T8" fmla="*/ 14 w 56"/>
                <a:gd name="T9" fmla="*/ 52 h 56"/>
                <a:gd name="T10" fmla="*/ 0 w 56"/>
                <a:gd name="T11" fmla="*/ 56 h 56"/>
                <a:gd name="T12" fmla="*/ 27 w 56"/>
                <a:gd name="T13" fmla="*/ 0 h 56"/>
                <a:gd name="T14" fmla="*/ 27 w 5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27" y="0"/>
                  </a:moveTo>
                  <a:lnTo>
                    <a:pt x="56" y="56"/>
                  </a:lnTo>
                  <a:lnTo>
                    <a:pt x="43" y="52"/>
                  </a:lnTo>
                  <a:lnTo>
                    <a:pt x="27" y="50"/>
                  </a:lnTo>
                  <a:lnTo>
                    <a:pt x="14" y="52"/>
                  </a:lnTo>
                  <a:lnTo>
                    <a:pt x="0" y="56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4630C8BB-0690-B357-0516-548CCBFC6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2493" y="3854199"/>
              <a:ext cx="0" cy="71217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6F889A6F-DD53-91A4-C566-2C67F6485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795" y="3793156"/>
              <a:ext cx="93756" cy="84297"/>
            </a:xfrm>
            <a:custGeom>
              <a:avLst/>
              <a:gdLst>
                <a:gd name="T0" fmla="*/ 29 w 57"/>
                <a:gd name="T1" fmla="*/ 0 h 58"/>
                <a:gd name="T2" fmla="*/ 57 w 57"/>
                <a:gd name="T3" fmla="*/ 58 h 58"/>
                <a:gd name="T4" fmla="*/ 43 w 57"/>
                <a:gd name="T5" fmla="*/ 52 h 58"/>
                <a:gd name="T6" fmla="*/ 29 w 57"/>
                <a:gd name="T7" fmla="*/ 50 h 58"/>
                <a:gd name="T8" fmla="*/ 14 w 57"/>
                <a:gd name="T9" fmla="*/ 52 h 58"/>
                <a:gd name="T10" fmla="*/ 0 w 57"/>
                <a:gd name="T11" fmla="*/ 56 h 58"/>
                <a:gd name="T12" fmla="*/ 0 w 57"/>
                <a:gd name="T13" fmla="*/ 56 h 58"/>
                <a:gd name="T14" fmla="*/ 29 w 57"/>
                <a:gd name="T15" fmla="*/ 0 h 58"/>
                <a:gd name="T16" fmla="*/ 29 w 57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lnTo>
                    <a:pt x="57" y="58"/>
                  </a:lnTo>
                  <a:lnTo>
                    <a:pt x="43" y="52"/>
                  </a:lnTo>
                  <a:lnTo>
                    <a:pt x="29" y="50"/>
                  </a:lnTo>
                  <a:lnTo>
                    <a:pt x="14" y="5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8" name="Rectangle 48">
              <a:extLst>
                <a:ext uri="{FF2B5EF4-FFF2-40B4-BE49-F238E27FC236}">
                  <a16:creationId xmlns:a16="http://schemas.microsoft.com/office/drawing/2014/main" id="{085BA6DF-A6BE-3314-E832-F1F65DB1F6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02977" y="3215690"/>
              <a:ext cx="35222" cy="19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.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26AE1210-65D9-49E6-D95B-15EB627991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04443" y="3256385"/>
              <a:ext cx="32287" cy="19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 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90" name="Rectangle 50">
              <a:extLst>
                <a:ext uri="{FF2B5EF4-FFF2-40B4-BE49-F238E27FC236}">
                  <a16:creationId xmlns:a16="http://schemas.microsoft.com/office/drawing/2014/main" id="{6FAEB13F-E870-A37A-82A9-7D2F668D8D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02977" y="3294173"/>
              <a:ext cx="35222" cy="19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.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91" name="Rectangle 51">
              <a:extLst>
                <a:ext uri="{FF2B5EF4-FFF2-40B4-BE49-F238E27FC236}">
                  <a16:creationId xmlns:a16="http://schemas.microsoft.com/office/drawing/2014/main" id="{948FB078-43D5-E101-AD54-C0D3EAC640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04443" y="3333414"/>
              <a:ext cx="32287" cy="19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 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92" name="Rectangle 52">
              <a:extLst>
                <a:ext uri="{FF2B5EF4-FFF2-40B4-BE49-F238E27FC236}">
                  <a16:creationId xmlns:a16="http://schemas.microsoft.com/office/drawing/2014/main" id="{31649858-850A-71B7-B85D-6BA01F09E8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02977" y="3374109"/>
              <a:ext cx="35222" cy="19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.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93" name="Freeform 54">
              <a:extLst>
                <a:ext uri="{FF2B5EF4-FFF2-40B4-BE49-F238E27FC236}">
                  <a16:creationId xmlns:a16="http://schemas.microsoft.com/office/drawing/2014/main" id="{8B25CADF-3318-0B66-6B6F-1F731447F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125" y="3185917"/>
              <a:ext cx="92110" cy="84297"/>
            </a:xfrm>
            <a:custGeom>
              <a:avLst/>
              <a:gdLst>
                <a:gd name="T0" fmla="*/ 27 w 56"/>
                <a:gd name="T1" fmla="*/ 0 h 58"/>
                <a:gd name="T2" fmla="*/ 56 w 56"/>
                <a:gd name="T3" fmla="*/ 56 h 58"/>
                <a:gd name="T4" fmla="*/ 43 w 56"/>
                <a:gd name="T5" fmla="*/ 52 h 58"/>
                <a:gd name="T6" fmla="*/ 29 w 56"/>
                <a:gd name="T7" fmla="*/ 50 h 58"/>
                <a:gd name="T8" fmla="*/ 14 w 56"/>
                <a:gd name="T9" fmla="*/ 52 h 58"/>
                <a:gd name="T10" fmla="*/ 0 w 56"/>
                <a:gd name="T11" fmla="*/ 58 h 58"/>
                <a:gd name="T12" fmla="*/ 0 w 56"/>
                <a:gd name="T13" fmla="*/ 58 h 58"/>
                <a:gd name="T14" fmla="*/ 27 w 56"/>
                <a:gd name="T15" fmla="*/ 0 h 58"/>
                <a:gd name="T16" fmla="*/ 27 w 56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8">
                  <a:moveTo>
                    <a:pt x="27" y="0"/>
                  </a:moveTo>
                  <a:lnTo>
                    <a:pt x="56" y="56"/>
                  </a:lnTo>
                  <a:lnTo>
                    <a:pt x="43" y="52"/>
                  </a:lnTo>
                  <a:lnTo>
                    <a:pt x="29" y="50"/>
                  </a:lnTo>
                  <a:lnTo>
                    <a:pt x="14" y="5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9C61940E-B19C-127E-6967-C27984777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237" y="5403515"/>
              <a:ext cx="1870159" cy="329921"/>
            </a:xfrm>
            <a:custGeom>
              <a:avLst/>
              <a:gdLst>
                <a:gd name="T0" fmla="*/ 1069 w 1137"/>
                <a:gd name="T1" fmla="*/ 227 h 227"/>
                <a:gd name="T2" fmla="*/ 1082 w 1137"/>
                <a:gd name="T3" fmla="*/ 227 h 227"/>
                <a:gd name="T4" fmla="*/ 1094 w 1137"/>
                <a:gd name="T5" fmla="*/ 224 h 227"/>
                <a:gd name="T6" fmla="*/ 1106 w 1137"/>
                <a:gd name="T7" fmla="*/ 216 h 227"/>
                <a:gd name="T8" fmla="*/ 1117 w 1137"/>
                <a:gd name="T9" fmla="*/ 208 h 227"/>
                <a:gd name="T10" fmla="*/ 1125 w 1137"/>
                <a:gd name="T11" fmla="*/ 198 h 227"/>
                <a:gd name="T12" fmla="*/ 1131 w 1137"/>
                <a:gd name="T13" fmla="*/ 187 h 227"/>
                <a:gd name="T14" fmla="*/ 1135 w 1137"/>
                <a:gd name="T15" fmla="*/ 173 h 227"/>
                <a:gd name="T16" fmla="*/ 1137 w 1137"/>
                <a:gd name="T17" fmla="*/ 159 h 227"/>
                <a:gd name="T18" fmla="*/ 1137 w 1137"/>
                <a:gd name="T19" fmla="*/ 68 h 227"/>
                <a:gd name="T20" fmla="*/ 1135 w 1137"/>
                <a:gd name="T21" fmla="*/ 55 h 227"/>
                <a:gd name="T22" fmla="*/ 1131 w 1137"/>
                <a:gd name="T23" fmla="*/ 41 h 227"/>
                <a:gd name="T24" fmla="*/ 1125 w 1137"/>
                <a:gd name="T25" fmla="*/ 29 h 227"/>
                <a:gd name="T26" fmla="*/ 1117 w 1137"/>
                <a:gd name="T27" fmla="*/ 20 h 227"/>
                <a:gd name="T28" fmla="*/ 1106 w 1137"/>
                <a:gd name="T29" fmla="*/ 12 h 227"/>
                <a:gd name="T30" fmla="*/ 1094 w 1137"/>
                <a:gd name="T31" fmla="*/ 4 h 227"/>
                <a:gd name="T32" fmla="*/ 1082 w 1137"/>
                <a:gd name="T33" fmla="*/ 0 h 227"/>
                <a:gd name="T34" fmla="*/ 1069 w 1137"/>
                <a:gd name="T35" fmla="*/ 0 h 227"/>
                <a:gd name="T36" fmla="*/ 1069 w 1137"/>
                <a:gd name="T37" fmla="*/ 0 h 227"/>
                <a:gd name="T38" fmla="*/ 70 w 1137"/>
                <a:gd name="T39" fmla="*/ 0 h 227"/>
                <a:gd name="T40" fmla="*/ 56 w 1137"/>
                <a:gd name="T41" fmla="*/ 0 h 227"/>
                <a:gd name="T42" fmla="*/ 43 w 1137"/>
                <a:gd name="T43" fmla="*/ 4 h 227"/>
                <a:gd name="T44" fmla="*/ 31 w 1137"/>
                <a:gd name="T45" fmla="*/ 12 h 227"/>
                <a:gd name="T46" fmla="*/ 21 w 1137"/>
                <a:gd name="T47" fmla="*/ 20 h 227"/>
                <a:gd name="T48" fmla="*/ 11 w 1137"/>
                <a:gd name="T49" fmla="*/ 29 h 227"/>
                <a:gd name="T50" fmla="*/ 6 w 1137"/>
                <a:gd name="T51" fmla="*/ 41 h 227"/>
                <a:gd name="T52" fmla="*/ 2 w 1137"/>
                <a:gd name="T53" fmla="*/ 55 h 227"/>
                <a:gd name="T54" fmla="*/ 0 w 1137"/>
                <a:gd name="T55" fmla="*/ 68 h 227"/>
                <a:gd name="T56" fmla="*/ 0 w 1137"/>
                <a:gd name="T57" fmla="*/ 68 h 227"/>
                <a:gd name="T58" fmla="*/ 0 w 1137"/>
                <a:gd name="T59" fmla="*/ 159 h 227"/>
                <a:gd name="T60" fmla="*/ 2 w 1137"/>
                <a:gd name="T61" fmla="*/ 173 h 227"/>
                <a:gd name="T62" fmla="*/ 6 w 1137"/>
                <a:gd name="T63" fmla="*/ 187 h 227"/>
                <a:gd name="T64" fmla="*/ 11 w 1137"/>
                <a:gd name="T65" fmla="*/ 198 h 227"/>
                <a:gd name="T66" fmla="*/ 21 w 1137"/>
                <a:gd name="T67" fmla="*/ 208 h 227"/>
                <a:gd name="T68" fmla="*/ 31 w 1137"/>
                <a:gd name="T69" fmla="*/ 216 h 227"/>
                <a:gd name="T70" fmla="*/ 43 w 1137"/>
                <a:gd name="T71" fmla="*/ 224 h 227"/>
                <a:gd name="T72" fmla="*/ 56 w 1137"/>
                <a:gd name="T73" fmla="*/ 227 h 227"/>
                <a:gd name="T74" fmla="*/ 70 w 1137"/>
                <a:gd name="T75" fmla="*/ 227 h 227"/>
                <a:gd name="T76" fmla="*/ 70 w 1137"/>
                <a:gd name="T77" fmla="*/ 227 h 227"/>
                <a:gd name="T78" fmla="*/ 1069 w 1137"/>
                <a:gd name="T79" fmla="*/ 227 h 227"/>
                <a:gd name="T80" fmla="*/ 1069 w 1137"/>
                <a:gd name="T81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7" h="227">
                  <a:moveTo>
                    <a:pt x="1069" y="227"/>
                  </a:moveTo>
                  <a:lnTo>
                    <a:pt x="1082" y="227"/>
                  </a:lnTo>
                  <a:lnTo>
                    <a:pt x="1094" y="224"/>
                  </a:lnTo>
                  <a:lnTo>
                    <a:pt x="1106" y="216"/>
                  </a:lnTo>
                  <a:lnTo>
                    <a:pt x="1117" y="208"/>
                  </a:lnTo>
                  <a:lnTo>
                    <a:pt x="1125" y="198"/>
                  </a:lnTo>
                  <a:lnTo>
                    <a:pt x="1131" y="187"/>
                  </a:lnTo>
                  <a:lnTo>
                    <a:pt x="1135" y="173"/>
                  </a:lnTo>
                  <a:lnTo>
                    <a:pt x="1137" y="159"/>
                  </a:lnTo>
                  <a:lnTo>
                    <a:pt x="1137" y="68"/>
                  </a:lnTo>
                  <a:lnTo>
                    <a:pt x="1135" y="55"/>
                  </a:lnTo>
                  <a:lnTo>
                    <a:pt x="1131" y="41"/>
                  </a:lnTo>
                  <a:lnTo>
                    <a:pt x="1125" y="29"/>
                  </a:lnTo>
                  <a:lnTo>
                    <a:pt x="1117" y="20"/>
                  </a:lnTo>
                  <a:lnTo>
                    <a:pt x="1106" y="12"/>
                  </a:lnTo>
                  <a:lnTo>
                    <a:pt x="1094" y="4"/>
                  </a:lnTo>
                  <a:lnTo>
                    <a:pt x="1082" y="0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0"/>
                  </a:lnTo>
                  <a:lnTo>
                    <a:pt x="43" y="4"/>
                  </a:lnTo>
                  <a:lnTo>
                    <a:pt x="31" y="12"/>
                  </a:lnTo>
                  <a:lnTo>
                    <a:pt x="21" y="20"/>
                  </a:lnTo>
                  <a:lnTo>
                    <a:pt x="11" y="29"/>
                  </a:lnTo>
                  <a:lnTo>
                    <a:pt x="6" y="41"/>
                  </a:lnTo>
                  <a:lnTo>
                    <a:pt x="2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159"/>
                  </a:lnTo>
                  <a:lnTo>
                    <a:pt x="2" y="173"/>
                  </a:lnTo>
                  <a:lnTo>
                    <a:pt x="6" y="187"/>
                  </a:lnTo>
                  <a:lnTo>
                    <a:pt x="11" y="198"/>
                  </a:lnTo>
                  <a:lnTo>
                    <a:pt x="21" y="208"/>
                  </a:lnTo>
                  <a:lnTo>
                    <a:pt x="31" y="216"/>
                  </a:lnTo>
                  <a:lnTo>
                    <a:pt x="43" y="224"/>
                  </a:lnTo>
                  <a:lnTo>
                    <a:pt x="56" y="227"/>
                  </a:lnTo>
                  <a:lnTo>
                    <a:pt x="70" y="227"/>
                  </a:lnTo>
                  <a:lnTo>
                    <a:pt x="70" y="227"/>
                  </a:lnTo>
                  <a:lnTo>
                    <a:pt x="1069" y="227"/>
                  </a:lnTo>
                  <a:lnTo>
                    <a:pt x="1069" y="227"/>
                  </a:lnTo>
                  <a:close/>
                </a:path>
              </a:pathLst>
            </a:custGeom>
            <a:solidFill>
              <a:srgbClr val="ECED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6F370455-78C4-D6C4-EC04-B2BCD0A7B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237" y="5403515"/>
              <a:ext cx="1870159" cy="329921"/>
            </a:xfrm>
            <a:custGeom>
              <a:avLst/>
              <a:gdLst>
                <a:gd name="T0" fmla="*/ 1069 w 1137"/>
                <a:gd name="T1" fmla="*/ 227 h 227"/>
                <a:gd name="T2" fmla="*/ 1082 w 1137"/>
                <a:gd name="T3" fmla="*/ 227 h 227"/>
                <a:gd name="T4" fmla="*/ 1094 w 1137"/>
                <a:gd name="T5" fmla="*/ 224 h 227"/>
                <a:gd name="T6" fmla="*/ 1106 w 1137"/>
                <a:gd name="T7" fmla="*/ 216 h 227"/>
                <a:gd name="T8" fmla="*/ 1117 w 1137"/>
                <a:gd name="T9" fmla="*/ 208 h 227"/>
                <a:gd name="T10" fmla="*/ 1125 w 1137"/>
                <a:gd name="T11" fmla="*/ 198 h 227"/>
                <a:gd name="T12" fmla="*/ 1131 w 1137"/>
                <a:gd name="T13" fmla="*/ 187 h 227"/>
                <a:gd name="T14" fmla="*/ 1135 w 1137"/>
                <a:gd name="T15" fmla="*/ 173 h 227"/>
                <a:gd name="T16" fmla="*/ 1137 w 1137"/>
                <a:gd name="T17" fmla="*/ 159 h 227"/>
                <a:gd name="T18" fmla="*/ 1137 w 1137"/>
                <a:gd name="T19" fmla="*/ 68 h 227"/>
                <a:gd name="T20" fmla="*/ 1135 w 1137"/>
                <a:gd name="T21" fmla="*/ 55 h 227"/>
                <a:gd name="T22" fmla="*/ 1131 w 1137"/>
                <a:gd name="T23" fmla="*/ 41 h 227"/>
                <a:gd name="T24" fmla="*/ 1125 w 1137"/>
                <a:gd name="T25" fmla="*/ 29 h 227"/>
                <a:gd name="T26" fmla="*/ 1117 w 1137"/>
                <a:gd name="T27" fmla="*/ 20 h 227"/>
                <a:gd name="T28" fmla="*/ 1106 w 1137"/>
                <a:gd name="T29" fmla="*/ 12 h 227"/>
                <a:gd name="T30" fmla="*/ 1094 w 1137"/>
                <a:gd name="T31" fmla="*/ 4 h 227"/>
                <a:gd name="T32" fmla="*/ 1082 w 1137"/>
                <a:gd name="T33" fmla="*/ 0 h 227"/>
                <a:gd name="T34" fmla="*/ 1069 w 1137"/>
                <a:gd name="T35" fmla="*/ 0 h 227"/>
                <a:gd name="T36" fmla="*/ 1069 w 1137"/>
                <a:gd name="T37" fmla="*/ 0 h 227"/>
                <a:gd name="T38" fmla="*/ 70 w 1137"/>
                <a:gd name="T39" fmla="*/ 0 h 227"/>
                <a:gd name="T40" fmla="*/ 56 w 1137"/>
                <a:gd name="T41" fmla="*/ 0 h 227"/>
                <a:gd name="T42" fmla="*/ 43 w 1137"/>
                <a:gd name="T43" fmla="*/ 4 h 227"/>
                <a:gd name="T44" fmla="*/ 31 w 1137"/>
                <a:gd name="T45" fmla="*/ 12 h 227"/>
                <a:gd name="T46" fmla="*/ 21 w 1137"/>
                <a:gd name="T47" fmla="*/ 20 h 227"/>
                <a:gd name="T48" fmla="*/ 11 w 1137"/>
                <a:gd name="T49" fmla="*/ 29 h 227"/>
                <a:gd name="T50" fmla="*/ 6 w 1137"/>
                <a:gd name="T51" fmla="*/ 41 h 227"/>
                <a:gd name="T52" fmla="*/ 2 w 1137"/>
                <a:gd name="T53" fmla="*/ 55 h 227"/>
                <a:gd name="T54" fmla="*/ 0 w 1137"/>
                <a:gd name="T55" fmla="*/ 68 h 227"/>
                <a:gd name="T56" fmla="*/ 0 w 1137"/>
                <a:gd name="T57" fmla="*/ 68 h 227"/>
                <a:gd name="T58" fmla="*/ 0 w 1137"/>
                <a:gd name="T59" fmla="*/ 159 h 227"/>
                <a:gd name="T60" fmla="*/ 2 w 1137"/>
                <a:gd name="T61" fmla="*/ 173 h 227"/>
                <a:gd name="T62" fmla="*/ 6 w 1137"/>
                <a:gd name="T63" fmla="*/ 187 h 227"/>
                <a:gd name="T64" fmla="*/ 11 w 1137"/>
                <a:gd name="T65" fmla="*/ 198 h 227"/>
                <a:gd name="T66" fmla="*/ 21 w 1137"/>
                <a:gd name="T67" fmla="*/ 208 h 227"/>
                <a:gd name="T68" fmla="*/ 31 w 1137"/>
                <a:gd name="T69" fmla="*/ 216 h 227"/>
                <a:gd name="T70" fmla="*/ 43 w 1137"/>
                <a:gd name="T71" fmla="*/ 224 h 227"/>
                <a:gd name="T72" fmla="*/ 56 w 1137"/>
                <a:gd name="T73" fmla="*/ 227 h 227"/>
                <a:gd name="T74" fmla="*/ 70 w 1137"/>
                <a:gd name="T75" fmla="*/ 227 h 227"/>
                <a:gd name="T76" fmla="*/ 70 w 1137"/>
                <a:gd name="T77" fmla="*/ 227 h 227"/>
                <a:gd name="T78" fmla="*/ 1069 w 1137"/>
                <a:gd name="T79" fmla="*/ 227 h 227"/>
                <a:gd name="T80" fmla="*/ 1069 w 1137"/>
                <a:gd name="T81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7" h="227">
                  <a:moveTo>
                    <a:pt x="1069" y="227"/>
                  </a:moveTo>
                  <a:lnTo>
                    <a:pt x="1082" y="227"/>
                  </a:lnTo>
                  <a:lnTo>
                    <a:pt x="1094" y="224"/>
                  </a:lnTo>
                  <a:lnTo>
                    <a:pt x="1106" y="216"/>
                  </a:lnTo>
                  <a:lnTo>
                    <a:pt x="1117" y="208"/>
                  </a:lnTo>
                  <a:lnTo>
                    <a:pt x="1125" y="198"/>
                  </a:lnTo>
                  <a:lnTo>
                    <a:pt x="1131" y="187"/>
                  </a:lnTo>
                  <a:lnTo>
                    <a:pt x="1135" y="173"/>
                  </a:lnTo>
                  <a:lnTo>
                    <a:pt x="1137" y="159"/>
                  </a:lnTo>
                  <a:lnTo>
                    <a:pt x="1137" y="68"/>
                  </a:lnTo>
                  <a:lnTo>
                    <a:pt x="1135" y="55"/>
                  </a:lnTo>
                  <a:lnTo>
                    <a:pt x="1131" y="41"/>
                  </a:lnTo>
                  <a:lnTo>
                    <a:pt x="1125" y="29"/>
                  </a:lnTo>
                  <a:lnTo>
                    <a:pt x="1117" y="20"/>
                  </a:lnTo>
                  <a:lnTo>
                    <a:pt x="1106" y="12"/>
                  </a:lnTo>
                  <a:lnTo>
                    <a:pt x="1094" y="4"/>
                  </a:lnTo>
                  <a:lnTo>
                    <a:pt x="1082" y="0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70" y="0"/>
                  </a:lnTo>
                  <a:lnTo>
                    <a:pt x="56" y="0"/>
                  </a:lnTo>
                  <a:lnTo>
                    <a:pt x="43" y="4"/>
                  </a:lnTo>
                  <a:lnTo>
                    <a:pt x="31" y="12"/>
                  </a:lnTo>
                  <a:lnTo>
                    <a:pt x="21" y="20"/>
                  </a:lnTo>
                  <a:lnTo>
                    <a:pt x="11" y="29"/>
                  </a:lnTo>
                  <a:lnTo>
                    <a:pt x="6" y="41"/>
                  </a:lnTo>
                  <a:lnTo>
                    <a:pt x="2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159"/>
                  </a:lnTo>
                  <a:lnTo>
                    <a:pt x="2" y="173"/>
                  </a:lnTo>
                  <a:lnTo>
                    <a:pt x="6" y="187"/>
                  </a:lnTo>
                  <a:lnTo>
                    <a:pt x="11" y="198"/>
                  </a:lnTo>
                  <a:lnTo>
                    <a:pt x="21" y="208"/>
                  </a:lnTo>
                  <a:lnTo>
                    <a:pt x="31" y="216"/>
                  </a:lnTo>
                  <a:lnTo>
                    <a:pt x="43" y="224"/>
                  </a:lnTo>
                  <a:lnTo>
                    <a:pt x="56" y="227"/>
                  </a:lnTo>
                  <a:lnTo>
                    <a:pt x="70" y="227"/>
                  </a:lnTo>
                  <a:lnTo>
                    <a:pt x="70" y="227"/>
                  </a:lnTo>
                  <a:lnTo>
                    <a:pt x="1069" y="227"/>
                  </a:lnTo>
                  <a:lnTo>
                    <a:pt x="1069" y="227"/>
                  </a:lnTo>
                </a:path>
              </a:pathLst>
            </a:custGeom>
            <a:noFill/>
            <a:ln w="3175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8997EC50-5239-C162-6D4E-0A18ADA4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218" y="5490719"/>
              <a:ext cx="1169592" cy="169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/>
                  <a:cs typeface="+mn-cs"/>
                </a:rPr>
                <a:t>Transformer block</a:t>
              </a:r>
              <a:endPara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E4A7E930-6FEF-B85C-8589-86EA8A302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085" y="4799790"/>
              <a:ext cx="92110" cy="81390"/>
            </a:xfrm>
            <a:custGeom>
              <a:avLst/>
              <a:gdLst>
                <a:gd name="T0" fmla="*/ 27 w 56"/>
                <a:gd name="T1" fmla="*/ 0 h 56"/>
                <a:gd name="T2" fmla="*/ 56 w 56"/>
                <a:gd name="T3" fmla="*/ 56 h 56"/>
                <a:gd name="T4" fmla="*/ 43 w 56"/>
                <a:gd name="T5" fmla="*/ 52 h 56"/>
                <a:gd name="T6" fmla="*/ 27 w 56"/>
                <a:gd name="T7" fmla="*/ 50 h 56"/>
                <a:gd name="T8" fmla="*/ 14 w 56"/>
                <a:gd name="T9" fmla="*/ 52 h 56"/>
                <a:gd name="T10" fmla="*/ 0 w 56"/>
                <a:gd name="T11" fmla="*/ 56 h 56"/>
                <a:gd name="T12" fmla="*/ 27 w 56"/>
                <a:gd name="T13" fmla="*/ 0 h 56"/>
                <a:gd name="T14" fmla="*/ 27 w 5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27" y="0"/>
                  </a:moveTo>
                  <a:lnTo>
                    <a:pt x="56" y="56"/>
                  </a:lnTo>
                  <a:lnTo>
                    <a:pt x="43" y="52"/>
                  </a:lnTo>
                  <a:lnTo>
                    <a:pt x="27" y="50"/>
                  </a:lnTo>
                  <a:lnTo>
                    <a:pt x="14" y="52"/>
                  </a:lnTo>
                  <a:lnTo>
                    <a:pt x="0" y="56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8" name="Line 44">
              <a:extLst>
                <a:ext uri="{FF2B5EF4-FFF2-40B4-BE49-F238E27FC236}">
                  <a16:creationId xmlns:a16="http://schemas.microsoft.com/office/drawing/2014/main" id="{B0607E59-0E32-A061-06F8-8BF1AA0B2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2493" y="4849002"/>
              <a:ext cx="0" cy="71217"/>
            </a:xfrm>
            <a:prstGeom prst="line">
              <a:avLst/>
            </a:prstGeom>
            <a:noFill/>
            <a:ln w="12700">
              <a:solidFill>
                <a:srgbClr val="3B3B3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9" name="Freeform 45">
              <a:extLst>
                <a:ext uri="{FF2B5EF4-FFF2-40B4-BE49-F238E27FC236}">
                  <a16:creationId xmlns:a16="http://schemas.microsoft.com/office/drawing/2014/main" id="{CFA35FC6-1B21-D122-0EBA-20AFE8D1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795" y="4787959"/>
              <a:ext cx="93756" cy="84297"/>
            </a:xfrm>
            <a:custGeom>
              <a:avLst/>
              <a:gdLst>
                <a:gd name="T0" fmla="*/ 29 w 57"/>
                <a:gd name="T1" fmla="*/ 0 h 58"/>
                <a:gd name="T2" fmla="*/ 57 w 57"/>
                <a:gd name="T3" fmla="*/ 58 h 58"/>
                <a:gd name="T4" fmla="*/ 43 w 57"/>
                <a:gd name="T5" fmla="*/ 52 h 58"/>
                <a:gd name="T6" fmla="*/ 29 w 57"/>
                <a:gd name="T7" fmla="*/ 50 h 58"/>
                <a:gd name="T8" fmla="*/ 14 w 57"/>
                <a:gd name="T9" fmla="*/ 52 h 58"/>
                <a:gd name="T10" fmla="*/ 0 w 57"/>
                <a:gd name="T11" fmla="*/ 56 h 58"/>
                <a:gd name="T12" fmla="*/ 0 w 57"/>
                <a:gd name="T13" fmla="*/ 56 h 58"/>
                <a:gd name="T14" fmla="*/ 29 w 57"/>
                <a:gd name="T15" fmla="*/ 0 h 58"/>
                <a:gd name="T16" fmla="*/ 29 w 57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lnTo>
                    <a:pt x="57" y="58"/>
                  </a:lnTo>
                  <a:lnTo>
                    <a:pt x="43" y="52"/>
                  </a:lnTo>
                  <a:lnTo>
                    <a:pt x="29" y="50"/>
                  </a:lnTo>
                  <a:lnTo>
                    <a:pt x="14" y="5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40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jasonyu</dc:creator>
  <cp:lastModifiedBy>jasonyu</cp:lastModifiedBy>
  <cp:revision>1</cp:revision>
  <dcterms:created xsi:type="dcterms:W3CDTF">2023-08-31T21:38:26Z</dcterms:created>
  <dcterms:modified xsi:type="dcterms:W3CDTF">2023-08-31T21:39:43Z</dcterms:modified>
</cp:coreProperties>
</file>