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6" r:id="rId3"/>
    <p:sldId id="300" r:id="rId4"/>
    <p:sldId id="301" r:id="rId5"/>
    <p:sldId id="310" r:id="rId6"/>
    <p:sldId id="313" r:id="rId7"/>
    <p:sldId id="333" r:id="rId8"/>
    <p:sldId id="335" r:id="rId9"/>
    <p:sldId id="314" r:id="rId10"/>
    <p:sldId id="315" r:id="rId11"/>
    <p:sldId id="320" r:id="rId12"/>
    <p:sldId id="319" r:id="rId13"/>
    <p:sldId id="323" r:id="rId14"/>
    <p:sldId id="325" r:id="rId15"/>
    <p:sldId id="327" r:id="rId16"/>
    <p:sldId id="328" r:id="rId17"/>
    <p:sldId id="331" r:id="rId18"/>
    <p:sldId id="329" r:id="rId19"/>
    <p:sldId id="330" r:id="rId20"/>
    <p:sldId id="316" r:id="rId21"/>
    <p:sldId id="332" r:id="rId22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Lora" panose="020B0604020202020204" charset="0"/>
      <p:regular r:id="rId28"/>
      <p:bold r:id="rId29"/>
      <p:italic r:id="rId30"/>
      <p:boldItalic r:id="rId31"/>
    </p:embeddedFont>
    <p:embeddedFont>
      <p:font typeface="Quattrocento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10E3B3-484E-475D-AFFF-4162BB188E33}">
  <a:tblStyle styleId="{9810E3B3-484E-475D-AFFF-4162BB188E3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4793" autoAdjust="0"/>
  </p:normalViewPr>
  <p:slideViewPr>
    <p:cSldViewPr>
      <p:cViewPr>
        <p:scale>
          <a:sx n="75" d="100"/>
          <a:sy n="75" d="100"/>
        </p:scale>
        <p:origin x="-1088" y="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919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Make the people comment the difference</a:t>
            </a:r>
          </a:p>
          <a:p>
            <a:pPr>
              <a:buNone/>
            </a:pPr>
            <a:r>
              <a:rPr lang="en-US" dirty="0" smtClean="0"/>
              <a:t>Boll has 3 states</a:t>
            </a:r>
          </a:p>
          <a:p>
            <a:pPr>
              <a:buNone/>
            </a:pPr>
            <a:r>
              <a:rPr lang="en-US" dirty="0" smtClean="0"/>
              <a:t>Char(n) vs varchar</a:t>
            </a:r>
          </a:p>
          <a:p>
            <a:pPr>
              <a:buNone/>
            </a:pPr>
            <a:r>
              <a:rPr lang="en-US" dirty="0" smtClean="0"/>
              <a:t>Exact/approximate</a:t>
            </a:r>
          </a:p>
          <a:p>
            <a:pPr>
              <a:buNone/>
            </a:pPr>
            <a:r>
              <a:rPr lang="en-US" dirty="0" smtClean="0"/>
              <a:t>Date-interval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xfrm>
            <a:off x="3884513" y="8685408"/>
            <a:ext cx="2971906" cy="457127"/>
          </a:xfrm>
          <a:prstGeom prst="rect">
            <a:avLst/>
          </a:prstGeom>
          <a:ln/>
        </p:spPr>
        <p:txBody>
          <a:bodyPr lIns="87142" tIns="43571" rIns="87142" bIns="43571"/>
          <a:lstStyle/>
          <a:p>
            <a:fld id="{0F451B08-04B2-414B-B666-B80B420DAA29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963221" y="687156"/>
            <a:ext cx="4933141" cy="342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142" tIns="43571" rIns="87142" bIns="43571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189" y="4342704"/>
            <a:ext cx="5028041" cy="4114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Make the people comment the difference</a:t>
            </a:r>
          </a:p>
          <a:p>
            <a:pPr>
              <a:buNone/>
            </a:pPr>
            <a:r>
              <a:rPr lang="en-US" dirty="0" smtClean="0"/>
              <a:t>Boll has 3 states</a:t>
            </a:r>
          </a:p>
          <a:p>
            <a:pPr>
              <a:buNone/>
            </a:pPr>
            <a:r>
              <a:rPr lang="en-US" dirty="0" smtClean="0"/>
              <a:t>Char(n) vs varchar</a:t>
            </a:r>
          </a:p>
          <a:p>
            <a:pPr>
              <a:buNone/>
            </a:pPr>
            <a:r>
              <a:rPr lang="en-US" dirty="0" smtClean="0"/>
              <a:t>Exact/approximate</a:t>
            </a:r>
          </a:p>
          <a:p>
            <a:pPr>
              <a:buNone/>
            </a:pPr>
            <a:r>
              <a:rPr lang="en-US" dirty="0" smtClean="0"/>
              <a:t>Date-interval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Make the people comment the difference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has 3 states</a:t>
            </a:r>
          </a:p>
          <a:p>
            <a:pPr>
              <a:buNone/>
            </a:pPr>
            <a:r>
              <a:rPr lang="en-US" dirty="0" smtClean="0"/>
              <a:t>Char(n) vs varchar</a:t>
            </a:r>
          </a:p>
          <a:p>
            <a:pPr>
              <a:buNone/>
            </a:pPr>
            <a:r>
              <a:rPr lang="en-US" dirty="0" smtClean="0"/>
              <a:t>Exact/approximate</a:t>
            </a:r>
          </a:p>
          <a:p>
            <a:pPr>
              <a:buNone/>
            </a:pPr>
            <a:r>
              <a:rPr lang="en-US" dirty="0" smtClean="0"/>
              <a:t>Date-interval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  <a:solidFill>
            <a:schemeClr val="bg1"/>
          </a:solidFill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>
          <a:xfrm>
            <a:off x="7162801" y="4743450"/>
            <a:ext cx="1901825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88CE8E-DAF6-46FC-A14F-A6C5E18C998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1" y="2003888"/>
            <a:ext cx="4079426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Introducción a SQL (y un poco de diseño de bases de datos)</a:t>
            </a:r>
            <a:endParaRPr lang="en" dirty="0"/>
          </a:p>
        </p:txBody>
      </p:sp>
      <p:pic>
        <p:nvPicPr>
          <p:cNvPr id="2" name="Picture 2" descr="Image result for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84" y="267494"/>
            <a:ext cx="4028543" cy="22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Torneo</a:t>
            </a:r>
            <a:r>
              <a:rPr lang="en-US" dirty="0" smtClean="0"/>
              <a:t> de </a:t>
            </a:r>
            <a:r>
              <a:rPr lang="en-US" dirty="0" err="1" smtClean="0"/>
              <a:t>ajedrez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1835696" y="1491630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Requerimientos</a:t>
            </a:r>
            <a:r>
              <a:rPr lang="es-ES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Quien (jugador y arbitro)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Donde (habitación)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Cuando (hora y día)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Piezas blancas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Asume que no se juegan dos partidas simultáneamente</a:t>
            </a:r>
          </a:p>
        </p:txBody>
      </p:sp>
    </p:spTree>
    <p:extLst>
      <p:ext uri="{BB962C8B-B14F-4D97-AF65-F5344CB8AC3E}">
        <p14:creationId xmlns:p14="http://schemas.microsoft.com/office/powerpoint/2010/main" val="9634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FA0375-205C-472B-9036-15E19A06243B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9" y="-164554"/>
            <a:ext cx="7793037" cy="744141"/>
          </a:xfrm>
          <a:ln/>
        </p:spPr>
        <p:txBody>
          <a:bodyPr lIns="90000" tIns="46800" rIns="90000" bIns="46800" anchor="b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DDL/DML/DCL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64146"/>
            <a:ext cx="8116888" cy="3400425"/>
          </a:xfrm>
          <a:ln/>
        </p:spPr>
        <p:txBody>
          <a:bodyPr lIns="90000" tIns="46800" rIns="90000" bIns="46800"/>
          <a:lstStyle/>
          <a:p>
            <a:pPr>
              <a:lnSpc>
                <a:spcPct val="75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dirty="0"/>
              <a:t>DDL </a:t>
            </a:r>
            <a:r>
              <a:rPr lang="en-GB" altLang="en-US" sz="1600" b="1" dirty="0" smtClean="0"/>
              <a:t> </a:t>
            </a:r>
            <a:r>
              <a:rPr lang="en-GB" altLang="en-US" sz="1600" b="1" dirty="0"/>
              <a:t>Data Definition Language: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CREATE - to create objects in the database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ALTER - alters the structure of the database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DROP - delete objects from the database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GRANT - gives user's access privileges to database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REVOKE - withdraw access privileges given with the GRANT command </a:t>
            </a:r>
          </a:p>
          <a:p>
            <a:pPr>
              <a:lnSpc>
                <a:spcPct val="75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dirty="0"/>
              <a:t>DML </a:t>
            </a:r>
            <a:r>
              <a:rPr lang="en-GB" altLang="en-US" sz="1600" b="1" dirty="0" smtClean="0"/>
              <a:t>Data </a:t>
            </a:r>
            <a:r>
              <a:rPr lang="en-GB" altLang="en-US" sz="1600" b="1" dirty="0"/>
              <a:t>Manipulation Language statements. </a:t>
            </a:r>
            <a:endParaRPr lang="en-GB" altLang="en-US" sz="1600" dirty="0"/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SELECT - retrieve data from the a database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INSERT - insert data into a table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UPDATE - updates existing data within a table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DELETE - deletes all records from a table, the space for the records remain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EXPLAIN PLAN - explain access path to data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LOCK TABLE - control concurrency </a:t>
            </a:r>
          </a:p>
          <a:p>
            <a:pPr>
              <a:lnSpc>
                <a:spcPct val="75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b="1" dirty="0"/>
              <a:t>DCL </a:t>
            </a:r>
            <a:r>
              <a:rPr lang="en-GB" altLang="en-US" sz="1600" b="1" dirty="0" smtClean="0"/>
              <a:t>Data </a:t>
            </a:r>
            <a:r>
              <a:rPr lang="en-GB" altLang="en-US" sz="1600" b="1" dirty="0"/>
              <a:t>Control Language </a:t>
            </a:r>
            <a:r>
              <a:rPr lang="en-GB" altLang="en-US" sz="1600" b="1" dirty="0" smtClean="0"/>
              <a:t>statements.</a:t>
            </a:r>
            <a:endParaRPr lang="en-GB" altLang="en-US" sz="1600" dirty="0"/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COMMIT - save work done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SAVEPOINT - identify a point in a transaction to which you can later roll back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ROLLBACK - restore database to original since the last COMMIT </a:t>
            </a:r>
          </a:p>
          <a:p>
            <a:pPr marL="357188" lvl="1">
              <a:lnSpc>
                <a:spcPct val="75000"/>
              </a:lnSpc>
              <a:spcBef>
                <a:spcPts val="3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dirty="0"/>
              <a:t>SET TRANSACTION - Change transaction options like what rollback segment to use </a:t>
            </a:r>
          </a:p>
          <a:p>
            <a:pPr lvl="1">
              <a:lnSpc>
                <a:spcPct val="75000"/>
              </a:lnSpc>
              <a:spcBef>
                <a:spcPts val="350"/>
              </a:spcBef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400" dirty="0"/>
          </a:p>
        </p:txBody>
      </p:sp>
      <p:pic>
        <p:nvPicPr>
          <p:cNvPr id="4098" name="Picture 2" descr="Resultado de imagen de transaction databas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3398"/>
            <a:ext cx="44577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27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Types</a:t>
            </a:r>
            <a:endParaRPr lang="en-US" dirty="0"/>
          </a:p>
        </p:txBody>
      </p:sp>
      <p:pic>
        <p:nvPicPr>
          <p:cNvPr id="3" name="Picture 4" descr="DS3-Table 06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63638"/>
            <a:ext cx="7772400" cy="265509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67544" y="4587974"/>
            <a:ext cx="7257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3 </a:t>
            </a:r>
            <a:r>
              <a:rPr lang="en-US" dirty="0" err="1" smtClean="0"/>
              <a:t>estados</a:t>
            </a:r>
            <a:r>
              <a:rPr lang="en-US" dirty="0" smtClean="0"/>
              <a:t>: unknown, char(3) vs varchar, exact vs approximate, date vs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250" y="424155"/>
            <a:ext cx="6809700" cy="435599"/>
          </a:xfrm>
        </p:spPr>
        <p:txBody>
          <a:bodyPr/>
          <a:lstStyle/>
          <a:p>
            <a:r>
              <a:rPr lang="en-US" altLang="en-US" dirty="0"/>
              <a:t>Create Table </a:t>
            </a:r>
            <a:r>
              <a:rPr lang="en-US" altLang="en-US" dirty="0" smtClean="0"/>
              <a:t>command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0677"/>
            <a:ext cx="6800850" cy="3393281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s-ES" altLang="en-US" dirty="0" smtClean="0"/>
              <a:t>Una relación (tabla) se define usando el comando  </a:t>
            </a:r>
            <a:r>
              <a:rPr lang="es-ES" altLang="en-US" b="1" dirty="0" err="1" smtClean="0"/>
              <a:t>create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table</a:t>
            </a:r>
            <a:r>
              <a:rPr lang="es-ES" altLang="en-US" dirty="0" smtClean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s-ES" altLang="en-US" b="1" dirty="0" smtClean="0"/>
              <a:t>       </a:t>
            </a:r>
            <a:r>
              <a:rPr lang="es-ES" altLang="en-US" b="1" dirty="0" err="1" smtClean="0"/>
              <a:t>create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table</a:t>
            </a:r>
            <a:r>
              <a:rPr lang="es-ES" altLang="en-US" b="1" dirty="0" smtClean="0"/>
              <a:t> </a:t>
            </a:r>
            <a:r>
              <a:rPr lang="es-ES" altLang="en-US" i="1" dirty="0" smtClean="0"/>
              <a:t>r </a:t>
            </a:r>
            <a:r>
              <a:rPr lang="es-ES" altLang="en-US" dirty="0" smtClean="0"/>
              <a:t>(</a:t>
            </a:r>
            <a:r>
              <a:rPr lang="es-ES" altLang="en-US" i="1" dirty="0" smtClean="0"/>
              <a:t>A</a:t>
            </a:r>
            <a:r>
              <a:rPr lang="es-ES" altLang="en-US" baseline="-25000" dirty="0" smtClean="0"/>
              <a:t>1</a:t>
            </a:r>
            <a:r>
              <a:rPr lang="es-ES" altLang="en-US" dirty="0" smtClean="0"/>
              <a:t> </a:t>
            </a:r>
            <a:r>
              <a:rPr lang="es-ES" altLang="en-US" i="1" dirty="0" smtClean="0"/>
              <a:t>D</a:t>
            </a:r>
            <a:r>
              <a:rPr lang="es-ES" altLang="en-US" baseline="-25000" dirty="0" smtClean="0"/>
              <a:t>1</a:t>
            </a:r>
            <a:r>
              <a:rPr lang="es-ES" altLang="en-US" dirty="0" smtClean="0"/>
              <a:t>, </a:t>
            </a:r>
            <a:r>
              <a:rPr lang="es-ES" altLang="en-US" i="1" dirty="0" smtClean="0"/>
              <a:t>A</a:t>
            </a:r>
            <a:r>
              <a:rPr lang="es-ES" altLang="en-US" baseline="-25000" dirty="0" smtClean="0"/>
              <a:t>2</a:t>
            </a:r>
            <a:r>
              <a:rPr lang="es-ES" altLang="en-US" dirty="0" smtClean="0"/>
              <a:t> </a:t>
            </a:r>
            <a:r>
              <a:rPr lang="es-ES" altLang="en-US" i="1" dirty="0" smtClean="0"/>
              <a:t>D</a:t>
            </a:r>
            <a:r>
              <a:rPr lang="es-ES" altLang="en-US" baseline="-25000" dirty="0" smtClean="0"/>
              <a:t>2</a:t>
            </a:r>
            <a:r>
              <a:rPr lang="es-ES" altLang="en-US" dirty="0" smtClean="0"/>
              <a:t>, ..., </a:t>
            </a:r>
            <a:r>
              <a:rPr lang="es-ES" altLang="en-US" i="1" dirty="0" err="1" smtClean="0"/>
              <a:t>A</a:t>
            </a:r>
            <a:r>
              <a:rPr lang="es-ES" altLang="en-US" i="1" baseline="-25000" dirty="0" err="1" smtClean="0"/>
              <a:t>n</a:t>
            </a:r>
            <a:r>
              <a:rPr lang="es-ES" altLang="en-US" i="1" dirty="0" smtClean="0"/>
              <a:t> </a:t>
            </a:r>
            <a:r>
              <a:rPr lang="es-ES" altLang="en-US" i="1" dirty="0" err="1" smtClean="0"/>
              <a:t>D</a:t>
            </a:r>
            <a:r>
              <a:rPr lang="es-ES" altLang="en-US" i="1" baseline="-25000" dirty="0" err="1" smtClean="0"/>
              <a:t>n</a:t>
            </a:r>
            <a:r>
              <a:rPr lang="es-ES" altLang="en-US" i="1" dirty="0" smtClean="0"/>
              <a:t>,</a:t>
            </a:r>
            <a:br>
              <a:rPr lang="es-ES" altLang="en-US" i="1" dirty="0" smtClean="0"/>
            </a:br>
            <a:r>
              <a:rPr lang="es-ES" altLang="en-US" i="1" dirty="0" smtClean="0"/>
              <a:t>		</a:t>
            </a:r>
            <a:r>
              <a:rPr lang="es-ES" altLang="en-US" dirty="0" smtClean="0"/>
              <a:t>(restricción de integridad),</a:t>
            </a:r>
            <a:br>
              <a:rPr lang="es-ES" altLang="en-US" dirty="0" smtClean="0"/>
            </a:br>
            <a:r>
              <a:rPr lang="es-ES" altLang="en-US" dirty="0" smtClean="0"/>
              <a:t>		...,</a:t>
            </a:r>
            <a:br>
              <a:rPr lang="es-ES" altLang="en-US" dirty="0" smtClean="0"/>
            </a:br>
            <a:r>
              <a:rPr lang="es-ES" altLang="en-US" dirty="0" smtClean="0"/>
              <a:t>		(restricción de integridad </a:t>
            </a:r>
            <a:r>
              <a:rPr lang="es-ES" altLang="en-US" baseline="-25000" dirty="0" smtClean="0"/>
              <a:t>k</a:t>
            </a:r>
            <a:r>
              <a:rPr lang="es-ES" altLang="en-US" dirty="0" smtClean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s-ES" altLang="en-US" i="1" dirty="0" smtClean="0"/>
              <a:t>r</a:t>
            </a:r>
            <a:r>
              <a:rPr lang="es-ES" altLang="en-US" dirty="0" smtClean="0"/>
              <a:t> nombre de la relación 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s-ES" altLang="en-US" dirty="0" smtClean="0"/>
              <a:t>cada </a:t>
            </a:r>
            <a:r>
              <a:rPr lang="es-ES" altLang="en-US" i="1" dirty="0" err="1" smtClean="0"/>
              <a:t>A</a:t>
            </a:r>
            <a:r>
              <a:rPr lang="es-ES" altLang="en-US" i="1" baseline="-25000" dirty="0" err="1" smtClean="0"/>
              <a:t>i</a:t>
            </a:r>
            <a:r>
              <a:rPr lang="es-ES" altLang="en-US" dirty="0" smtClean="0"/>
              <a:t> nombres de los atributos </a:t>
            </a:r>
            <a:endParaRPr lang="es-ES" altLang="en-US" i="1" dirty="0" smtClean="0"/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s-ES" altLang="en-US" i="1" dirty="0" smtClean="0"/>
              <a:t>D</a:t>
            </a:r>
            <a:r>
              <a:rPr lang="es-ES" altLang="en-US" i="1" baseline="-25000" dirty="0" smtClean="0"/>
              <a:t>i</a:t>
            </a:r>
            <a:r>
              <a:rPr lang="es-ES" altLang="en-US" dirty="0" smtClean="0"/>
              <a:t> tipo de dato del atributo </a:t>
            </a:r>
            <a:r>
              <a:rPr lang="es-ES" altLang="en-US" i="1" dirty="0" err="1" smtClean="0"/>
              <a:t>A</a:t>
            </a:r>
            <a:r>
              <a:rPr lang="es-ES" altLang="en-US" i="1" baseline="-25000" dirty="0" err="1" smtClean="0"/>
              <a:t>i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6164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250" y="424155"/>
            <a:ext cx="6809700" cy="435599"/>
          </a:xfrm>
        </p:spPr>
        <p:txBody>
          <a:bodyPr/>
          <a:lstStyle/>
          <a:p>
            <a:r>
              <a:rPr lang="en-US" altLang="en-US" dirty="0"/>
              <a:t>Create </a:t>
            </a:r>
            <a:r>
              <a:rPr lang="en-US" altLang="en-US" dirty="0" smtClean="0"/>
              <a:t>Table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0677"/>
            <a:ext cx="6800850" cy="3393281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 err="1" smtClean="0"/>
              <a:t>Ejemplo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b="1" dirty="0" smtClean="0"/>
              <a:t>      create </a:t>
            </a:r>
            <a:r>
              <a:rPr lang="en-US" altLang="en-US" b="1" dirty="0"/>
              <a:t>table </a:t>
            </a:r>
            <a:r>
              <a:rPr lang="en-US" altLang="en-US" i="1" dirty="0" err="1" smtClean="0"/>
              <a:t>sucursal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                           (</a:t>
            </a:r>
            <a:r>
              <a:rPr lang="en-US" altLang="en-US" dirty="0" err="1" smtClean="0"/>
              <a:t>nombre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char(15</a:t>
            </a:r>
            <a:r>
              <a:rPr lang="en-US" altLang="en-US" dirty="0"/>
              <a:t>) </a:t>
            </a:r>
            <a:r>
              <a:rPr lang="en-US" altLang="en-US" b="1" dirty="0"/>
              <a:t>not null,</a:t>
            </a:r>
            <a:br>
              <a:rPr lang="en-US" altLang="en-US" b="1" dirty="0"/>
            </a:br>
            <a:r>
              <a:rPr lang="en-US" altLang="en-US" dirty="0"/>
              <a:t>		</a:t>
            </a:r>
            <a:r>
              <a:rPr lang="en-US" altLang="en-US" dirty="0" smtClean="0"/>
              <a:t>  </a:t>
            </a:r>
            <a:r>
              <a:rPr lang="en-US" altLang="en-US" i="1" dirty="0" smtClean="0"/>
              <a:t>ciudad</a:t>
            </a:r>
            <a:r>
              <a:rPr lang="en-US" altLang="en-US" dirty="0" smtClean="0"/>
              <a:t> char(30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 smtClean="0"/>
              <a:t>  </a:t>
            </a:r>
            <a:r>
              <a:rPr lang="en-US" altLang="en-US" i="1" dirty="0" err="1" smtClean="0"/>
              <a:t>saldo</a:t>
            </a:r>
            <a:r>
              <a:rPr lang="en-US" altLang="en-US" i="1" dirty="0"/>
              <a:t>	</a:t>
            </a:r>
            <a:r>
              <a:rPr lang="en-US" altLang="en-US" dirty="0" smtClean="0"/>
              <a:t>numeric(10,2))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2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494"/>
            <a:ext cx="8280920" cy="435599"/>
          </a:xfrm>
        </p:spPr>
        <p:txBody>
          <a:bodyPr/>
          <a:lstStyle/>
          <a:p>
            <a:r>
              <a:rPr lang="en-US" altLang="en-US" dirty="0" err="1" smtClean="0"/>
              <a:t>Restriciones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integridad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asociadas</a:t>
            </a:r>
            <a:r>
              <a:rPr lang="en-US" altLang="en-US" dirty="0" smtClean="0"/>
              <a:t> al </a:t>
            </a:r>
            <a:r>
              <a:rPr lang="en-US" altLang="en-US" dirty="0" err="1" smtClean="0"/>
              <a:t>comando</a:t>
            </a:r>
            <a:r>
              <a:rPr lang="en-US" altLang="en-US" dirty="0" smtClean="0"/>
              <a:t> create table</a:t>
            </a:r>
            <a:endParaRPr lang="en-US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27534"/>
            <a:ext cx="6800850" cy="935831"/>
          </a:xfrm>
        </p:spPr>
        <p:txBody>
          <a:bodyPr/>
          <a:lstStyle/>
          <a:p>
            <a:r>
              <a:rPr lang="en-US" altLang="en-US" b="1" dirty="0"/>
              <a:t>not null</a:t>
            </a:r>
          </a:p>
          <a:p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i="1" dirty="0" smtClean="0"/>
              <a:t>), </a:t>
            </a:r>
            <a:r>
              <a:rPr lang="en-US" altLang="en-US" b="1" i="1" dirty="0" smtClean="0"/>
              <a:t>serial</a:t>
            </a:r>
            <a:endParaRPr lang="en-US" altLang="en-US" b="1" i="1" dirty="0"/>
          </a:p>
          <a:p>
            <a:r>
              <a:rPr lang="en-US" altLang="en-US" b="1" dirty="0"/>
              <a:t>check </a:t>
            </a:r>
            <a:r>
              <a:rPr lang="en-US" altLang="en-US" i="1" dirty="0"/>
              <a:t>(P),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dirty="0"/>
              <a:t> is a predicate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2053952"/>
            <a:ext cx="6800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2000" dirty="0" err="1" smtClean="0">
                <a:latin typeface="Helvetica" pitchFamily="34" charset="0"/>
              </a:rPr>
              <a:t>Ejemplo</a:t>
            </a:r>
            <a:r>
              <a:rPr lang="en-US" altLang="en-US" sz="2000" dirty="0" smtClean="0">
                <a:latin typeface="Helvetica" pitchFamily="34" charset="0"/>
              </a:rPr>
              <a:t>:  </a:t>
            </a:r>
            <a:r>
              <a:rPr lang="en-US" altLang="en-US" sz="2000" dirty="0" err="1" smtClean="0">
                <a:latin typeface="Helvetica" pitchFamily="34" charset="0"/>
              </a:rPr>
              <a:t>haz</a:t>
            </a:r>
            <a:r>
              <a:rPr lang="en-US" altLang="en-US" sz="2000" dirty="0" smtClean="0">
                <a:latin typeface="Helvetica" pitchFamily="34" charset="0"/>
              </a:rPr>
              <a:t> </a:t>
            </a:r>
            <a:r>
              <a:rPr lang="en-US" altLang="en-US" sz="2000" dirty="0" err="1" smtClean="0">
                <a:latin typeface="Helvetica" pitchFamily="34" charset="0"/>
              </a:rPr>
              <a:t>que</a:t>
            </a:r>
            <a:r>
              <a:rPr lang="en-US" altLang="en-US" sz="2000" dirty="0" smtClean="0">
                <a:latin typeface="Helvetica" pitchFamily="34" charset="0"/>
              </a:rPr>
              <a:t> </a:t>
            </a:r>
            <a:r>
              <a:rPr lang="en-US" altLang="en-US" sz="2000" i="1" dirty="0" smtClean="0">
                <a:latin typeface="Helvetica" pitchFamily="34" charset="0"/>
              </a:rPr>
              <a:t>“</a:t>
            </a:r>
            <a:r>
              <a:rPr lang="en-US" altLang="en-US" sz="2000" i="1" dirty="0" err="1" smtClean="0">
                <a:latin typeface="Helvetica" pitchFamily="34" charset="0"/>
              </a:rPr>
              <a:t>nombre</a:t>
            </a:r>
            <a:r>
              <a:rPr lang="en-US" altLang="en-US" sz="2000" i="1" dirty="0" smtClean="0">
                <a:latin typeface="Helvetica" pitchFamily="34" charset="0"/>
              </a:rPr>
              <a:t>” sea la clave </a:t>
            </a:r>
            <a:r>
              <a:rPr lang="en-US" altLang="en-US" sz="2000" i="1" dirty="0" err="1" smtClean="0">
                <a:latin typeface="Helvetica" pitchFamily="34" charset="0"/>
              </a:rPr>
              <a:t>primaria</a:t>
            </a:r>
            <a:r>
              <a:rPr lang="en-US" altLang="en-US" sz="2000" i="1" dirty="0" smtClean="0">
                <a:latin typeface="Helvetica" pitchFamily="34" charset="0"/>
              </a:rPr>
              <a:t> de la </a:t>
            </a:r>
            <a:r>
              <a:rPr lang="en-US" altLang="en-US" sz="2000" i="1" dirty="0" err="1" smtClean="0">
                <a:latin typeface="Helvetica" pitchFamily="34" charset="0"/>
              </a:rPr>
              <a:t>relación</a:t>
            </a:r>
            <a:r>
              <a:rPr lang="en-US" altLang="en-US" sz="2000" i="1" dirty="0" smtClean="0">
                <a:latin typeface="Helvetica" pitchFamily="34" charset="0"/>
              </a:rPr>
              <a:t> “</a:t>
            </a:r>
            <a:r>
              <a:rPr lang="en-US" altLang="en-US" sz="2000" dirty="0" err="1" smtClean="0">
                <a:latin typeface="Helvetica" pitchFamily="34" charset="0"/>
              </a:rPr>
              <a:t>sucursal</a:t>
            </a:r>
            <a:r>
              <a:rPr lang="en-US" altLang="en-US" sz="2000" dirty="0" smtClean="0">
                <a:latin typeface="Helvetica" pitchFamily="34" charset="0"/>
              </a:rPr>
              <a:t>” y </a:t>
            </a:r>
            <a:r>
              <a:rPr lang="en-US" altLang="en-US" sz="2000" dirty="0" err="1" smtClean="0">
                <a:latin typeface="Helvetica" pitchFamily="34" charset="0"/>
              </a:rPr>
              <a:t>que</a:t>
            </a:r>
            <a:r>
              <a:rPr lang="en-US" altLang="en-US" sz="2000" dirty="0" smtClean="0">
                <a:latin typeface="Helvetica" pitchFamily="34" charset="0"/>
              </a:rPr>
              <a:t> el </a:t>
            </a:r>
            <a:r>
              <a:rPr lang="en-US" altLang="en-US" sz="2000" dirty="0" err="1" smtClean="0">
                <a:latin typeface="Helvetica" pitchFamily="34" charset="0"/>
              </a:rPr>
              <a:t>saldo</a:t>
            </a:r>
            <a:r>
              <a:rPr lang="en-US" altLang="en-US" sz="2000" dirty="0" smtClean="0">
                <a:latin typeface="Helvetica" pitchFamily="34" charset="0"/>
              </a:rPr>
              <a:t> no </a:t>
            </a:r>
            <a:r>
              <a:rPr lang="en-US" altLang="en-US" sz="2000" dirty="0" err="1" smtClean="0">
                <a:latin typeface="Helvetica" pitchFamily="34" charset="0"/>
              </a:rPr>
              <a:t>pueda</a:t>
            </a:r>
            <a:r>
              <a:rPr lang="en-US" altLang="en-US" sz="2000" dirty="0" smtClean="0">
                <a:latin typeface="Helvetica" pitchFamily="34" charset="0"/>
              </a:rPr>
              <a:t> </a:t>
            </a:r>
            <a:r>
              <a:rPr lang="en-US" altLang="en-US" sz="2000" dirty="0" err="1" smtClean="0">
                <a:latin typeface="Helvetica" pitchFamily="34" charset="0"/>
              </a:rPr>
              <a:t>ser</a:t>
            </a:r>
            <a:r>
              <a:rPr lang="en-US" altLang="en-US" sz="2000" dirty="0" smtClean="0">
                <a:latin typeface="Helvetica" pitchFamily="34" charset="0"/>
              </a:rPr>
              <a:t> </a:t>
            </a:r>
            <a:r>
              <a:rPr lang="en-US" altLang="en-US" sz="2000" dirty="0" err="1" smtClean="0">
                <a:latin typeface="Helvetica" pitchFamily="34" charset="0"/>
              </a:rPr>
              <a:t>negativo</a:t>
            </a:r>
            <a:r>
              <a:rPr lang="en-US" altLang="en-US" sz="2000" dirty="0" smtClean="0">
                <a:latin typeface="Helvetica" pitchFamily="34" charset="0"/>
              </a:rPr>
              <a:t>. </a:t>
            </a:r>
          </a:p>
          <a:p>
            <a:endParaRPr lang="en-US" altLang="en-US" sz="2000" b="1" dirty="0">
              <a:latin typeface="Helvetica" pitchFamily="34" charset="0"/>
            </a:endParaRPr>
          </a:p>
          <a:p>
            <a:r>
              <a:rPr lang="en-US" altLang="en-US" sz="2000" dirty="0">
                <a:latin typeface="Helvetica" pitchFamily="34" charset="0"/>
              </a:rPr>
              <a:t>	</a:t>
            </a:r>
            <a:r>
              <a:rPr lang="en-US" altLang="en-US" sz="2000" b="1" dirty="0">
                <a:latin typeface="Helvetica" pitchFamily="34" charset="0"/>
              </a:rPr>
              <a:t>create table </a:t>
            </a:r>
            <a:r>
              <a:rPr lang="en-US" altLang="en-US" sz="2000" i="1" dirty="0" err="1" smtClean="0">
                <a:latin typeface="Helvetica" pitchFamily="34" charset="0"/>
              </a:rPr>
              <a:t>sucursal</a:t>
            </a:r>
            <a:r>
              <a:rPr lang="en-US" altLang="en-US" sz="2000" i="1" dirty="0">
                <a:latin typeface="Helvetica" pitchFamily="34" charset="0"/>
              </a:rPr>
              <a:t/>
            </a:r>
            <a:br>
              <a:rPr lang="en-US" altLang="en-US" sz="2000" i="1" dirty="0">
                <a:latin typeface="Helvetica" pitchFamily="34" charset="0"/>
              </a:rPr>
            </a:br>
            <a:r>
              <a:rPr lang="en-US" altLang="en-US" sz="2000" i="1" dirty="0">
                <a:latin typeface="Helvetica" pitchFamily="34" charset="0"/>
              </a:rPr>
              <a:t>		</a:t>
            </a:r>
            <a:r>
              <a:rPr lang="en-US" altLang="en-US" sz="2000" i="1" dirty="0" smtClean="0">
                <a:latin typeface="Helvetica" pitchFamily="34" charset="0"/>
              </a:rPr>
              <a:t>(</a:t>
            </a:r>
            <a:r>
              <a:rPr lang="en-US" altLang="en-US" sz="2000" i="1" dirty="0" err="1" smtClean="0">
                <a:latin typeface="Helvetica" pitchFamily="34" charset="0"/>
              </a:rPr>
              <a:t>nombre</a:t>
            </a:r>
            <a:r>
              <a:rPr lang="en-US" altLang="en-US" sz="2000" i="1" dirty="0" smtClean="0">
                <a:latin typeface="Helvetica" pitchFamily="34" charset="0"/>
              </a:rPr>
              <a:t> </a:t>
            </a:r>
            <a:r>
              <a:rPr lang="en-US" altLang="en-US" sz="2000" i="1" dirty="0">
                <a:latin typeface="Helvetica" pitchFamily="34" charset="0"/>
              </a:rPr>
              <a:t>	</a:t>
            </a:r>
            <a:r>
              <a:rPr lang="en-US" altLang="en-US" sz="2000" dirty="0">
                <a:latin typeface="Helvetica" pitchFamily="34" charset="0"/>
              </a:rPr>
              <a:t>char(15)</a:t>
            </a:r>
            <a:r>
              <a:rPr lang="en-US" altLang="en-US" sz="2000" b="1" dirty="0">
                <a:latin typeface="Helvetica" pitchFamily="34" charset="0"/>
              </a:rPr>
              <a:t>,</a:t>
            </a:r>
            <a:br>
              <a:rPr lang="en-US" altLang="en-US" sz="2000" b="1" dirty="0">
                <a:latin typeface="Helvetica" pitchFamily="34" charset="0"/>
              </a:rPr>
            </a:br>
            <a:r>
              <a:rPr lang="en-US" altLang="en-US" sz="2000" b="1" dirty="0">
                <a:latin typeface="Helvetica" pitchFamily="34" charset="0"/>
              </a:rPr>
              <a:t>		</a:t>
            </a:r>
            <a:r>
              <a:rPr lang="en-US" altLang="en-US" sz="2000" i="1" dirty="0" smtClean="0">
                <a:latin typeface="Helvetica" pitchFamily="34" charset="0"/>
              </a:rPr>
              <a:t>ciudad</a:t>
            </a:r>
            <a:r>
              <a:rPr lang="en-US" altLang="en-US" sz="2000" i="1" dirty="0">
                <a:latin typeface="Helvetica" pitchFamily="34" charset="0"/>
              </a:rPr>
              <a:t>	</a:t>
            </a:r>
            <a:r>
              <a:rPr lang="en-US" altLang="en-US" sz="2000" dirty="0">
                <a:latin typeface="Helvetica" pitchFamily="34" charset="0"/>
              </a:rPr>
              <a:t>char(30</a:t>
            </a:r>
            <a:r>
              <a:rPr lang="en-US" altLang="en-US" sz="2000" dirty="0" smtClean="0">
                <a:latin typeface="Helvetica" pitchFamily="34" charset="0"/>
              </a:rPr>
              <a:t>),</a:t>
            </a:r>
            <a:r>
              <a:rPr lang="en-US" altLang="en-US" sz="2000" dirty="0">
                <a:latin typeface="Helvetica" pitchFamily="34" charset="0"/>
              </a:rPr>
              <a:t/>
            </a:r>
            <a:br>
              <a:rPr lang="en-US" altLang="en-US" sz="2000" dirty="0">
                <a:latin typeface="Helvetica" pitchFamily="34" charset="0"/>
              </a:rPr>
            </a:br>
            <a:r>
              <a:rPr lang="en-US" altLang="en-US" sz="2000" dirty="0">
                <a:latin typeface="Helvetica" pitchFamily="34" charset="0"/>
              </a:rPr>
              <a:t>		</a:t>
            </a:r>
            <a:r>
              <a:rPr lang="en-US" altLang="en-US" sz="2000" i="1" dirty="0" err="1" smtClean="0">
                <a:latin typeface="Helvetica" pitchFamily="34" charset="0"/>
              </a:rPr>
              <a:t>saldo</a:t>
            </a:r>
            <a:r>
              <a:rPr lang="en-US" altLang="en-US" sz="2000" i="1" dirty="0">
                <a:latin typeface="Helvetica" pitchFamily="34" charset="0"/>
              </a:rPr>
              <a:t>	</a:t>
            </a:r>
            <a:r>
              <a:rPr lang="en-US" altLang="en-US" sz="2000" dirty="0">
                <a:latin typeface="Helvetica" pitchFamily="34" charset="0"/>
              </a:rPr>
              <a:t>integer,</a:t>
            </a:r>
            <a:br>
              <a:rPr lang="en-US" altLang="en-US" sz="2000" dirty="0">
                <a:latin typeface="Helvetica" pitchFamily="34" charset="0"/>
              </a:rPr>
            </a:br>
            <a:r>
              <a:rPr lang="en-US" altLang="en-US" sz="2000" dirty="0">
                <a:latin typeface="Helvetica" pitchFamily="34" charset="0"/>
              </a:rPr>
              <a:t>		</a:t>
            </a:r>
            <a:r>
              <a:rPr lang="en-US" altLang="en-US" sz="2000" b="1" dirty="0">
                <a:latin typeface="Helvetica" pitchFamily="34" charset="0"/>
              </a:rPr>
              <a:t>primary key </a:t>
            </a:r>
            <a:r>
              <a:rPr lang="en-US" altLang="en-US" sz="2000" i="1" dirty="0" smtClean="0">
                <a:latin typeface="Helvetica" pitchFamily="34" charset="0"/>
              </a:rPr>
              <a:t>(</a:t>
            </a:r>
            <a:r>
              <a:rPr lang="en-US" altLang="en-US" sz="2000" i="1" dirty="0" err="1" smtClean="0">
                <a:latin typeface="Helvetica" pitchFamily="34" charset="0"/>
              </a:rPr>
              <a:t>nombre</a:t>
            </a:r>
            <a:r>
              <a:rPr lang="en-US" altLang="en-US" sz="2000" i="1" dirty="0" smtClean="0">
                <a:latin typeface="Helvetica" pitchFamily="34" charset="0"/>
              </a:rPr>
              <a:t>),</a:t>
            </a:r>
            <a:r>
              <a:rPr lang="en-US" altLang="en-US" sz="2000" i="1" dirty="0">
                <a:latin typeface="Helvetica" pitchFamily="34" charset="0"/>
              </a:rPr>
              <a:t/>
            </a:r>
            <a:br>
              <a:rPr lang="en-US" altLang="en-US" sz="2000" i="1" dirty="0">
                <a:latin typeface="Helvetica" pitchFamily="34" charset="0"/>
              </a:rPr>
            </a:br>
            <a:r>
              <a:rPr lang="en-US" altLang="en-US" sz="2000" i="1" dirty="0">
                <a:latin typeface="Helvetica" pitchFamily="34" charset="0"/>
              </a:rPr>
              <a:t>		</a:t>
            </a:r>
            <a:r>
              <a:rPr lang="en-US" altLang="en-US" sz="2000" b="1" dirty="0">
                <a:latin typeface="Helvetica" pitchFamily="34" charset="0"/>
              </a:rPr>
              <a:t>check</a:t>
            </a:r>
            <a:r>
              <a:rPr lang="en-US" altLang="en-US" sz="2000" dirty="0">
                <a:latin typeface="Helvetica" pitchFamily="34" charset="0"/>
              </a:rPr>
              <a:t> </a:t>
            </a:r>
            <a:r>
              <a:rPr lang="en-US" altLang="en-US" sz="2000" i="1" dirty="0" smtClean="0">
                <a:latin typeface="Helvetica" pitchFamily="34" charset="0"/>
              </a:rPr>
              <a:t>(</a:t>
            </a:r>
            <a:r>
              <a:rPr lang="en-US" altLang="en-US" sz="2000" i="1" dirty="0" err="1" smtClean="0">
                <a:latin typeface="Helvetica" pitchFamily="34" charset="0"/>
              </a:rPr>
              <a:t>saldo</a:t>
            </a:r>
            <a:r>
              <a:rPr lang="en-US" altLang="en-US" sz="2000" i="1" dirty="0" smtClean="0">
                <a:latin typeface="Helvetica" pitchFamily="34" charset="0"/>
              </a:rPr>
              <a:t> </a:t>
            </a:r>
            <a:r>
              <a:rPr lang="en-US" altLang="en-US" sz="2000" i="1" dirty="0">
                <a:latin typeface="Helvetica" pitchFamily="34" charset="0"/>
              </a:rPr>
              <a:t>&gt;= </a:t>
            </a:r>
            <a:r>
              <a:rPr lang="en-US" altLang="en-US" sz="2000" dirty="0">
                <a:latin typeface="Helvetica" pitchFamily="34" charset="0"/>
              </a:rPr>
              <a:t>0))</a:t>
            </a:r>
          </a:p>
        </p:txBody>
      </p:sp>
    </p:spTree>
    <p:extLst>
      <p:ext uri="{BB962C8B-B14F-4D97-AF65-F5344CB8AC3E}">
        <p14:creationId xmlns:p14="http://schemas.microsoft.com/office/powerpoint/2010/main" val="3610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494"/>
            <a:ext cx="6809700" cy="435599"/>
          </a:xfrm>
        </p:spPr>
        <p:txBody>
          <a:bodyPr/>
          <a:lstStyle/>
          <a:p>
            <a:r>
              <a:rPr lang="en-US" altLang="en-US" dirty="0" err="1" smtClean="0"/>
              <a:t>Restricciones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Integridad</a:t>
            </a:r>
            <a:r>
              <a:rPr lang="en-US" altLang="en-US" dirty="0" smtClean="0"/>
              <a:t> en </a:t>
            </a:r>
            <a:r>
              <a:rPr lang="en-US" altLang="en-US" i="1" dirty="0" smtClean="0"/>
              <a:t>create table</a:t>
            </a:r>
            <a:endParaRPr lang="en-US" altLang="en-US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27534"/>
            <a:ext cx="6800850" cy="935831"/>
          </a:xfrm>
        </p:spPr>
        <p:txBody>
          <a:bodyPr/>
          <a:lstStyle/>
          <a:p>
            <a:r>
              <a:rPr lang="en-US" altLang="en-US" b="1" dirty="0" smtClean="0"/>
              <a:t> unique</a:t>
            </a:r>
            <a:endParaRPr lang="en-US" altLang="en-US" b="1" dirty="0"/>
          </a:p>
          <a:p>
            <a:r>
              <a:rPr lang="en-US" altLang="en-US" b="1" dirty="0" smtClean="0"/>
              <a:t> foreign key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i="1" dirty="0" smtClean="0"/>
              <a:t>)</a:t>
            </a:r>
            <a:endParaRPr lang="en-US" altLang="en-US" i="1" dirty="0"/>
          </a:p>
          <a:p>
            <a:r>
              <a:rPr lang="en-US" altLang="en-US" b="1" dirty="0" smtClean="0"/>
              <a:t> default</a:t>
            </a:r>
            <a:r>
              <a:rPr lang="en-US" altLang="en-US" i="1" dirty="0"/>
              <a:t> </a:t>
            </a:r>
            <a:r>
              <a:rPr lang="en-US" altLang="en-US" i="1" dirty="0" smtClean="0"/>
              <a:t>valor</a:t>
            </a:r>
          </a:p>
          <a:p>
            <a:r>
              <a:rPr lang="en-US" altLang="en-US" b="1" dirty="0" smtClean="0"/>
              <a:t> create index on table (</a:t>
            </a:r>
            <a:r>
              <a:rPr lang="en-US" altLang="en-US" b="1" dirty="0" err="1" smtClean="0"/>
              <a:t>atributo</a:t>
            </a:r>
            <a:r>
              <a:rPr lang="en-US" altLang="en-US" b="1" dirty="0" smtClean="0"/>
              <a:t>)</a:t>
            </a:r>
            <a:endParaRPr lang="en-US" altLang="en-US" b="1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2630016"/>
            <a:ext cx="6800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2000" dirty="0" err="1" smtClean="0">
                <a:latin typeface="Helvetica" pitchFamily="34" charset="0"/>
              </a:rPr>
              <a:t>Ejemplo</a:t>
            </a:r>
            <a:r>
              <a:rPr lang="en-US" altLang="en-US" sz="2000" dirty="0" smtClean="0">
                <a:latin typeface="Helvetica" pitchFamily="34" charset="0"/>
              </a:rPr>
              <a:t>:</a:t>
            </a:r>
          </a:p>
          <a:p>
            <a:endParaRPr lang="en-US" altLang="en-US" sz="2000" dirty="0">
              <a:latin typeface="Helvetica" pitchFamily="34" charset="0"/>
            </a:endParaRPr>
          </a:p>
          <a:p>
            <a:r>
              <a:rPr lang="en-US" altLang="en-US" sz="2000" dirty="0" smtClean="0">
                <a:latin typeface="Helvetica" pitchFamily="34" charset="0"/>
              </a:rPr>
              <a:t>   </a:t>
            </a:r>
            <a:r>
              <a:rPr lang="en-US" sz="2000" dirty="0"/>
              <a:t>CREATE TABLE </a:t>
            </a:r>
            <a:r>
              <a:rPr lang="en-US" sz="2000" dirty="0" err="1" smtClean="0"/>
              <a:t>pedido</a:t>
            </a:r>
            <a:r>
              <a:rPr lang="en-US" sz="2000" dirty="0" smtClean="0"/>
              <a:t>(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 smtClean="0"/>
              <a:t>pedidoID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PRIMARY KEY,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 smtClean="0"/>
              <a:t>numeroPedido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/>
              <a:t> NOT </a:t>
            </a:r>
            <a:r>
              <a:rPr lang="en-US" sz="2000" dirty="0" smtClean="0"/>
              <a:t>NULL UNIQUE,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 smtClean="0"/>
              <a:t>clienteID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REFERENCES </a:t>
            </a:r>
            <a:r>
              <a:rPr lang="en-US" sz="2000" dirty="0" err="1" smtClean="0"/>
              <a:t>Cliente</a:t>
            </a:r>
            <a:r>
              <a:rPr lang="en-US" sz="2000" dirty="0" smtClean="0"/>
              <a:t>(</a:t>
            </a:r>
            <a:r>
              <a:rPr lang="en-US" sz="2000" dirty="0" err="1" smtClean="0"/>
              <a:t>PersonID</a:t>
            </a:r>
            <a:r>
              <a:rPr lang="en-US" sz="2000" dirty="0" smtClean="0"/>
              <a:t>) );</a:t>
            </a:r>
            <a:endParaRPr lang="en-US" altLang="en-US" sz="20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5486"/>
            <a:ext cx="6809700" cy="435599"/>
          </a:xfrm>
        </p:spPr>
        <p:txBody>
          <a:bodyPr/>
          <a:lstStyle/>
          <a:p>
            <a:r>
              <a:rPr lang="en-US" altLang="en-US" dirty="0"/>
              <a:t>Drop </a:t>
            </a:r>
            <a:r>
              <a:rPr lang="en-US" altLang="en-US" b="0" dirty="0" smtClean="0"/>
              <a:t>y</a:t>
            </a:r>
            <a:r>
              <a:rPr lang="en-US" altLang="en-US" dirty="0" smtClean="0"/>
              <a:t> Alter Table</a:t>
            </a:r>
            <a:endParaRPr lang="en-US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771550"/>
            <a:ext cx="7385050" cy="3869531"/>
          </a:xfrm>
        </p:spPr>
        <p:txBody>
          <a:bodyPr>
            <a:normAutofit lnSpcReduction="10000"/>
          </a:bodyPr>
          <a:lstStyle/>
          <a:p>
            <a:pPr>
              <a:tabLst>
                <a:tab pos="2232025" algn="l"/>
              </a:tabLst>
            </a:pPr>
            <a:r>
              <a:rPr lang="es-ES" altLang="en-US" dirty="0" smtClean="0"/>
              <a:t>La instrucción </a:t>
            </a:r>
            <a:r>
              <a:rPr lang="es-ES" altLang="en-US" b="1" dirty="0" err="1" smtClean="0"/>
              <a:t>drop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table</a:t>
            </a:r>
            <a:r>
              <a:rPr lang="es-ES" altLang="en-US" b="1" dirty="0" smtClean="0"/>
              <a:t> xxx  </a:t>
            </a:r>
            <a:r>
              <a:rPr lang="es-ES" altLang="en-US" dirty="0" smtClean="0"/>
              <a:t>borra la tabla </a:t>
            </a:r>
            <a:r>
              <a:rPr lang="es-ES" altLang="en-US" b="1" dirty="0" smtClean="0"/>
              <a:t>xxx</a:t>
            </a:r>
            <a:r>
              <a:rPr lang="es-ES" altLang="en-US" dirty="0" smtClean="0"/>
              <a:t>.</a:t>
            </a:r>
          </a:p>
          <a:p>
            <a:pPr>
              <a:tabLst>
                <a:tab pos="2232025" algn="l"/>
              </a:tabLst>
            </a:pPr>
            <a:r>
              <a:rPr lang="es-ES" altLang="en-US" dirty="0" smtClean="0"/>
              <a:t>La instrucción </a:t>
            </a:r>
            <a:r>
              <a:rPr lang="es-ES" altLang="en-US" b="1" dirty="0" smtClean="0"/>
              <a:t>alter </a:t>
            </a:r>
            <a:r>
              <a:rPr lang="es-ES" altLang="en-US" b="1" dirty="0" err="1" smtClean="0"/>
              <a:t>table</a:t>
            </a:r>
            <a:r>
              <a:rPr lang="es-ES" altLang="en-US" dirty="0" smtClean="0"/>
              <a:t> se usa para añadir atributos a una tabla ya existente. </a:t>
            </a:r>
          </a:p>
          <a:p>
            <a:pPr>
              <a:buFont typeface="Monotype Sorts" charset="2"/>
              <a:buNone/>
              <a:tabLst>
                <a:tab pos="2232025" algn="l"/>
              </a:tabLst>
            </a:pPr>
            <a:r>
              <a:rPr lang="es-ES" altLang="en-US" sz="2400" b="1" dirty="0" smtClean="0"/>
              <a:t>            </a:t>
            </a:r>
            <a:r>
              <a:rPr lang="es-ES" altLang="en-US" b="1" dirty="0" smtClean="0"/>
              <a:t>alter </a:t>
            </a:r>
            <a:r>
              <a:rPr lang="es-ES" altLang="en-US" b="1" dirty="0" err="1" smtClean="0"/>
              <a:t>table</a:t>
            </a:r>
            <a:r>
              <a:rPr lang="es-ES" altLang="en-US" b="1" dirty="0" smtClean="0"/>
              <a:t> </a:t>
            </a:r>
            <a:r>
              <a:rPr lang="es-ES" altLang="en-US" i="1" dirty="0" smtClean="0"/>
              <a:t>r </a:t>
            </a:r>
            <a:r>
              <a:rPr lang="es-ES" altLang="en-US" b="1" dirty="0" err="1" smtClean="0"/>
              <a:t>add</a:t>
            </a:r>
            <a:r>
              <a:rPr lang="es-ES" altLang="en-US" b="1" dirty="0" smtClean="0"/>
              <a:t> </a:t>
            </a:r>
            <a:r>
              <a:rPr lang="es-ES" altLang="en-US" i="1" dirty="0" smtClean="0"/>
              <a:t>A D</a:t>
            </a:r>
          </a:p>
          <a:p>
            <a:pPr>
              <a:buFont typeface="Monotype Sorts" charset="2"/>
              <a:buNone/>
              <a:tabLst>
                <a:tab pos="2232025" algn="l"/>
              </a:tabLst>
            </a:pPr>
            <a:r>
              <a:rPr lang="es-ES" altLang="en-US" i="1" dirty="0" smtClean="0"/>
              <a:t>     </a:t>
            </a:r>
            <a:r>
              <a:rPr lang="es-ES" altLang="en-US" dirty="0" smtClean="0"/>
              <a:t>donde </a:t>
            </a:r>
            <a:r>
              <a:rPr lang="es-ES" altLang="en-US" i="1" dirty="0" smtClean="0"/>
              <a:t>A</a:t>
            </a:r>
            <a:r>
              <a:rPr lang="es-ES" altLang="en-US" dirty="0" smtClean="0"/>
              <a:t> es el nombre del atributo que deseamos añadir a la tabla </a:t>
            </a:r>
            <a:r>
              <a:rPr lang="es-ES" altLang="en-US" i="1" dirty="0" smtClean="0"/>
              <a:t>r </a:t>
            </a:r>
            <a:r>
              <a:rPr lang="es-ES" altLang="en-US" dirty="0" smtClean="0"/>
              <a:t> y  </a:t>
            </a:r>
            <a:r>
              <a:rPr lang="es-ES" altLang="en-US" i="1" dirty="0" smtClean="0"/>
              <a:t>D</a:t>
            </a:r>
            <a:r>
              <a:rPr lang="es-ES" altLang="en-US" dirty="0" smtClean="0"/>
              <a:t> es el tipo de dato (o dominio)</a:t>
            </a:r>
            <a:r>
              <a:rPr lang="es-ES" altLang="en-US" i="1" dirty="0" smtClean="0"/>
              <a:t>.</a:t>
            </a:r>
            <a:endParaRPr lang="es-ES" altLang="en-US" dirty="0" smtClean="0"/>
          </a:p>
          <a:p>
            <a:pPr>
              <a:tabLst>
                <a:tab pos="2232025" algn="l"/>
              </a:tabLst>
            </a:pPr>
            <a:r>
              <a:rPr lang="es-ES" altLang="en-US" dirty="0" smtClean="0"/>
              <a:t>La instrucción </a:t>
            </a:r>
            <a:r>
              <a:rPr lang="es-ES" altLang="en-US" b="1" dirty="0" smtClean="0"/>
              <a:t>alter </a:t>
            </a:r>
            <a:r>
              <a:rPr lang="es-ES" altLang="en-US" b="1" dirty="0" err="1" smtClean="0"/>
              <a:t>table</a:t>
            </a:r>
            <a:r>
              <a:rPr lang="es-ES" altLang="en-US" dirty="0" smtClean="0"/>
              <a:t> también se puede usar para eliminar atributos de una tabla</a:t>
            </a:r>
            <a:br>
              <a:rPr lang="es-ES" altLang="en-US" dirty="0" smtClean="0"/>
            </a:br>
            <a:r>
              <a:rPr lang="es-ES" altLang="en-US" dirty="0" smtClean="0"/>
              <a:t>	</a:t>
            </a:r>
            <a:r>
              <a:rPr lang="es-ES" altLang="en-US" b="1" dirty="0" smtClean="0"/>
              <a:t>alter </a:t>
            </a:r>
            <a:r>
              <a:rPr lang="es-ES" altLang="en-US" b="1" dirty="0" err="1" smtClean="0"/>
              <a:t>table</a:t>
            </a:r>
            <a:r>
              <a:rPr lang="es-ES" altLang="en-US" b="1" dirty="0" smtClean="0"/>
              <a:t> </a:t>
            </a:r>
            <a:r>
              <a:rPr lang="es-ES" altLang="en-US" i="1" dirty="0" smtClean="0"/>
              <a:t>r</a:t>
            </a:r>
            <a:r>
              <a:rPr lang="es-ES" altLang="en-US" b="1" dirty="0" smtClean="0"/>
              <a:t> </a:t>
            </a:r>
            <a:r>
              <a:rPr lang="es-ES" altLang="en-US" b="1" dirty="0" err="1" smtClean="0"/>
              <a:t>drop</a:t>
            </a:r>
            <a:r>
              <a:rPr lang="es-ES" altLang="en-US" i="1" dirty="0" smtClean="0"/>
              <a:t> A</a:t>
            </a:r>
            <a:r>
              <a:rPr lang="es-ES" altLang="en-US" dirty="0" smtClean="0"/>
              <a:t/>
            </a:r>
            <a:br>
              <a:rPr lang="es-ES" altLang="en-US" dirty="0" smtClean="0"/>
            </a:br>
            <a:r>
              <a:rPr lang="es-ES" altLang="en-US" dirty="0" smtClean="0"/>
              <a:t>donde </a:t>
            </a:r>
            <a:r>
              <a:rPr lang="es-ES" altLang="en-US" i="1" dirty="0" smtClean="0"/>
              <a:t>A</a:t>
            </a:r>
            <a:r>
              <a:rPr lang="es-ES" altLang="en-US" dirty="0" smtClean="0"/>
              <a:t> es el nombre de un atributo de la tabla</a:t>
            </a:r>
            <a:r>
              <a:rPr lang="es-ES" altLang="en-US" i="1" dirty="0" smtClean="0"/>
              <a:t> r</a:t>
            </a:r>
            <a:endParaRPr lang="es-ES" altLang="en-US" i="1" dirty="0"/>
          </a:p>
        </p:txBody>
      </p:sp>
    </p:spTree>
    <p:extLst>
      <p:ext uri="{BB962C8B-B14F-4D97-AF65-F5344CB8AC3E}">
        <p14:creationId xmlns:p14="http://schemas.microsoft.com/office/powerpoint/2010/main" val="9568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Torneo</a:t>
            </a:r>
            <a:r>
              <a:rPr lang="en-US" dirty="0" smtClean="0"/>
              <a:t> de </a:t>
            </a:r>
            <a:r>
              <a:rPr lang="en-US" dirty="0" err="1" smtClean="0"/>
              <a:t>Ajedrez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5" y="1382895"/>
            <a:ext cx="78380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NOT NULL</a:t>
            </a:r>
            <a:r>
              <a:rPr lang="en-US" dirty="0"/>
              <a:t>: </a:t>
            </a:r>
            <a:r>
              <a:rPr lang="en-US" dirty="0" smtClean="0"/>
              <a:t>La variable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tenr</a:t>
            </a:r>
            <a:r>
              <a:rPr lang="en-US" dirty="0" smtClean="0"/>
              <a:t> un valor</a:t>
            </a:r>
          </a:p>
          <a:p>
            <a:pPr fontAlgn="base"/>
            <a:r>
              <a:rPr lang="en-US" b="1" dirty="0" smtClean="0"/>
              <a:t>UNIQUE</a:t>
            </a:r>
            <a:r>
              <a:rPr lang="en-US" dirty="0"/>
              <a:t>: </a:t>
            </a:r>
            <a:r>
              <a:rPr lang="en-US" dirty="0" smtClean="0"/>
              <a:t>Dos </a:t>
            </a:r>
            <a:r>
              <a:rPr lang="en-US" dirty="0" err="1" smtClean="0"/>
              <a:t>tuplas</a:t>
            </a:r>
            <a:r>
              <a:rPr lang="en-US" dirty="0" smtClean="0"/>
              <a:t>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valor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atributo</a:t>
            </a:r>
            <a:endParaRPr lang="en-US" dirty="0" smtClean="0"/>
          </a:p>
          <a:p>
            <a:pPr fontAlgn="base"/>
            <a:r>
              <a:rPr lang="en-US" b="1" dirty="0" smtClean="0"/>
              <a:t>PRIMARY </a:t>
            </a:r>
            <a:r>
              <a:rPr lang="en-US" b="1" dirty="0"/>
              <a:t>KEY</a:t>
            </a:r>
            <a:r>
              <a:rPr lang="en-US" dirty="0" smtClean="0"/>
              <a:t>: Clave </a:t>
            </a:r>
            <a:r>
              <a:rPr lang="en-US" dirty="0" err="1" smtClean="0"/>
              <a:t>primaria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r>
              <a:rPr lang="en-US" dirty="0" smtClean="0"/>
              <a:t> de la </a:t>
            </a:r>
            <a:r>
              <a:rPr lang="en-US" dirty="0" err="1" smtClean="0"/>
              <a:t>tupla</a:t>
            </a:r>
            <a:endParaRPr lang="en-US" dirty="0"/>
          </a:p>
          <a:p>
            <a:pPr fontAlgn="base"/>
            <a:r>
              <a:rPr lang="en-US" b="1" dirty="0"/>
              <a:t>FOREIGN KEY</a:t>
            </a:r>
            <a:r>
              <a:rPr lang="en-US" dirty="0"/>
              <a:t>: </a:t>
            </a:r>
            <a:r>
              <a:rPr lang="en-US" dirty="0" smtClean="0"/>
              <a:t>Clave </a:t>
            </a:r>
            <a:r>
              <a:rPr lang="en-US" dirty="0" err="1" smtClean="0"/>
              <a:t>extranjera</a:t>
            </a:r>
            <a:r>
              <a:rPr lang="en-US" dirty="0" smtClean="0"/>
              <a:t>, </a:t>
            </a:r>
            <a:r>
              <a:rPr lang="en-US" dirty="0" err="1" smtClean="0"/>
              <a:t>apunta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clave </a:t>
            </a:r>
            <a:r>
              <a:rPr lang="en-US" dirty="0" err="1" smtClean="0"/>
              <a:t>primaria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endParaRPr lang="en-US" dirty="0" smtClean="0"/>
          </a:p>
          <a:p>
            <a:pPr fontAlgn="base"/>
            <a:r>
              <a:rPr lang="en-US" b="1" dirty="0" err="1" smtClean="0"/>
              <a:t>CHECK</a:t>
            </a:r>
            <a:r>
              <a:rPr lang="en-US" dirty="0" err="1" smtClean="0"/>
              <a:t>:comprueba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check(</a:t>
            </a:r>
            <a:r>
              <a:rPr lang="en-US" dirty="0" err="1" smtClean="0"/>
              <a:t>edad</a:t>
            </a:r>
            <a:r>
              <a:rPr lang="en-US" dirty="0" smtClean="0"/>
              <a:t>&gt;18)</a:t>
            </a:r>
            <a:endParaRPr lang="en-US" dirty="0"/>
          </a:p>
          <a:p>
            <a:pPr fontAlgn="base"/>
            <a:r>
              <a:rPr lang="en-US" b="1" dirty="0"/>
              <a:t>DEFAULT</a:t>
            </a:r>
            <a:r>
              <a:rPr lang="en-US" dirty="0" smtClean="0"/>
              <a:t>: valor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del </a:t>
            </a:r>
            <a:r>
              <a:rPr lang="en-US" dirty="0" err="1" smtClean="0"/>
              <a:t>atributo</a:t>
            </a:r>
            <a:endParaRPr lang="en-US" dirty="0"/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19548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CREATE TABLE </a:t>
            </a:r>
            <a:r>
              <a:rPr lang="en-US" sz="1800" dirty="0" err="1"/>
              <a:t>sample_table</a:t>
            </a:r>
            <a:r>
              <a:rPr lang="en-US" sz="1800" dirty="0"/>
              <a:t> ( column1 </a:t>
            </a:r>
            <a:r>
              <a:rPr lang="en-US" sz="1800" dirty="0" err="1"/>
              <a:t>data_type</a:t>
            </a:r>
            <a:r>
              <a:rPr lang="en-US" sz="1800" dirty="0"/>
              <a:t>(size) </a:t>
            </a:r>
            <a:r>
              <a:rPr lang="en-US" sz="1800" dirty="0" smtClean="0"/>
              <a:t>constraints, 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column2 </a:t>
            </a:r>
            <a:r>
              <a:rPr lang="en-US" sz="1800" dirty="0" err="1"/>
              <a:t>data_type</a:t>
            </a:r>
            <a:r>
              <a:rPr lang="en-US" sz="1800" dirty="0"/>
              <a:t>(size) </a:t>
            </a:r>
            <a:r>
              <a:rPr lang="en-US" sz="1800" dirty="0" smtClean="0"/>
              <a:t>constraints,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</a:t>
            </a:r>
            <a:r>
              <a:rPr lang="en-US" sz="1800" dirty="0"/>
              <a:t>.... );</a:t>
            </a:r>
          </a:p>
        </p:txBody>
      </p:sp>
    </p:spTree>
    <p:extLst>
      <p:ext uri="{BB962C8B-B14F-4D97-AF65-F5344CB8AC3E}">
        <p14:creationId xmlns:p14="http://schemas.microsoft.com/office/powerpoint/2010/main" val="6750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Diseño de bases de datos (tablas)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Tx/>
            </a:pPr>
            <a:r>
              <a:rPr lang="en" dirty="0" smtClean="0"/>
              <a:t>Crear/borrar tablas</a:t>
            </a:r>
          </a:p>
          <a:p>
            <a:pPr marL="457200" lvl="0" indent="-228600">
              <a:spcBef>
                <a:spcPts val="0"/>
              </a:spcBef>
              <a:buClrTx/>
            </a:pPr>
            <a:r>
              <a:rPr lang="es-ES" dirty="0" smtClean="0"/>
              <a:t>Insertar/borrar datos (en las tablas)</a:t>
            </a:r>
          </a:p>
          <a:p>
            <a:pPr marL="457200" lvl="0" indent="-228600">
              <a:spcBef>
                <a:spcPts val="0"/>
              </a:spcBef>
              <a:buClrTx/>
            </a:pPr>
            <a:r>
              <a:rPr lang="es-ES" dirty="0" smtClean="0"/>
              <a:t>Consultas sencillas</a:t>
            </a:r>
            <a:endParaRPr lang="en"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Tx/>
              <a:buSzPct val="45833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ClrTx/>
              <a:buNone/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examples previous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349975" cy="11597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228600"/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entendidas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tablas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11560" y="335951"/>
            <a:ext cx="6575126" cy="435599"/>
          </a:xfrm>
        </p:spPr>
        <p:txBody>
          <a:bodyPr/>
          <a:lstStyle/>
          <a:p>
            <a:pPr lvl="0"/>
            <a:r>
              <a:rPr lang="en" dirty="0" smtClean="0"/>
              <a:t>Como visualiza un programador una base de datos (relacional)</a:t>
            </a:r>
            <a:endParaRPr lang="en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63985"/>
              </p:ext>
            </p:extLst>
          </p:nvPr>
        </p:nvGraphicFramePr>
        <p:xfrm>
          <a:off x="1511300" y="4761186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r:id="rId4" imgW="6105960" imgH="924120" progId="">
                  <p:embed/>
                </p:oleObj>
              </mc:Choice>
              <mc:Fallback>
                <p:oleObj r:id="rId4" imgW="6105960" imgH="924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761186"/>
                        <a:ext cx="4203700" cy="6365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2325" y="1419622"/>
            <a:ext cx="15635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 smtClean="0"/>
              <a:t>Estudiante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48238" y="1203598"/>
            <a:ext cx="14609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 smtClean="0"/>
              <a:t>Matrícula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14400" y="2978547"/>
            <a:ext cx="10024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 smtClean="0"/>
              <a:t>Curso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2" name="1 Rectángulo"/>
          <p:cNvSpPr/>
          <p:nvPr/>
        </p:nvSpPr>
        <p:spPr>
          <a:xfrm>
            <a:off x="5076056" y="2478782"/>
            <a:ext cx="25922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5076056" y="2766814"/>
            <a:ext cx="25922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63158"/>
              </p:ext>
            </p:extLst>
          </p:nvPr>
        </p:nvGraphicFramePr>
        <p:xfrm>
          <a:off x="891811" y="3492500"/>
          <a:ext cx="6096000" cy="1112520"/>
        </p:xfrm>
        <a:graphic>
          <a:graphicData uri="http://schemas.openxmlformats.org/drawingml/2006/table">
            <a:tbl>
              <a:tblPr firstRow="1" bandRow="1">
                <a:tableStyleId>{9810E3B3-484E-475D-AFFF-4162BB188E33}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Cuatrimestre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Delegado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CSE444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EDAT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123-45-6789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CSE541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PSI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123-45-6789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41589"/>
              </p:ext>
            </p:extLst>
          </p:nvPr>
        </p:nvGraphicFramePr>
        <p:xfrm>
          <a:off x="5508104" y="1779662"/>
          <a:ext cx="2880320" cy="1483360"/>
        </p:xfrm>
        <a:graphic>
          <a:graphicData uri="http://schemas.openxmlformats.org/drawingml/2006/table">
            <a:tbl>
              <a:tblPr firstRow="1" bandRow="1">
                <a:tableStyleId>{9810E3B3-484E-475D-AFFF-4162BB188E33}</a:tableStyleId>
              </a:tblPr>
              <a:tblGrid>
                <a:gridCol w="1584176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CID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123-45-6789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CSE444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234-56-7890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CSE444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234-56-7890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CSE142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8544"/>
              </p:ext>
            </p:extLst>
          </p:nvPr>
        </p:nvGraphicFramePr>
        <p:xfrm>
          <a:off x="539552" y="1883468"/>
          <a:ext cx="4680520" cy="1112520"/>
        </p:xfrm>
        <a:graphic>
          <a:graphicData uri="http://schemas.openxmlformats.org/drawingml/2006/table">
            <a:tbl>
              <a:tblPr firstRow="1" bandRow="1">
                <a:tableStyleId>{9810E3B3-484E-475D-AFFF-4162BB188E33}</a:tableStyleId>
              </a:tblPr>
              <a:tblGrid>
                <a:gridCol w="1728192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Nombre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Tipo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123-45-6789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María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grado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234-56-7890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José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grado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483518"/>
            <a:ext cx="4846934" cy="435599"/>
          </a:xfrm>
        </p:spPr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–informal-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Shape 111"/>
          <p:cNvSpPr txBox="1">
            <a:spLocks/>
          </p:cNvSpPr>
          <p:nvPr/>
        </p:nvSpPr>
        <p:spPr>
          <a:xfrm>
            <a:off x="1187624" y="1275606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 </a:t>
            </a:r>
            <a:r>
              <a:rPr lang="en-US" sz="2400" dirty="0" err="1" smtClean="0"/>
              <a:t>universo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conjunto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cosas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relacionadas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ellas</a:t>
            </a:r>
            <a:endParaRPr lang="en-US" sz="24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Cada tipo de cosa es una tabla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Cada cosa es una línea</a:t>
            </a:r>
            <a:endParaRPr lang="en-US" sz="24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Las </a:t>
            </a:r>
            <a:r>
              <a:rPr lang="en-US" sz="2400" dirty="0" err="1" smtClean="0"/>
              <a:t>cosas</a:t>
            </a:r>
            <a:r>
              <a:rPr lang="en-US" sz="2400" dirty="0" smtClean="0"/>
              <a:t> se </a:t>
            </a:r>
            <a:r>
              <a:rPr lang="en-US" sz="2400" dirty="0" err="1" smtClean="0"/>
              <a:t>describen</a:t>
            </a:r>
            <a:r>
              <a:rPr lang="en-US" sz="2400" dirty="0" smtClean="0"/>
              <a:t> </a:t>
            </a:r>
            <a:r>
              <a:rPr lang="en-US" sz="2400" dirty="0" err="1" smtClean="0"/>
              <a:t>medianet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(</a:t>
            </a:r>
            <a:r>
              <a:rPr lang="en-US" sz="2400" dirty="0" err="1" smtClean="0"/>
              <a:t>columnas</a:t>
            </a:r>
            <a:r>
              <a:rPr lang="en-US" sz="2400" dirty="0" smtClean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cosa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relacionarse</a:t>
            </a:r>
            <a:r>
              <a:rPr lang="en-US" sz="2400" dirty="0" smtClean="0"/>
              <a:t> con </a:t>
            </a:r>
            <a:r>
              <a:rPr lang="en-US" sz="2400" dirty="0" err="1" smtClean="0"/>
              <a:t>otra</a:t>
            </a:r>
            <a:r>
              <a:rPr lang="en-US" sz="2400" dirty="0" smtClean="0"/>
              <a:t> </a:t>
            </a:r>
            <a:r>
              <a:rPr lang="en-US" sz="2400" dirty="0" err="1" smtClean="0"/>
              <a:t>cosa</a:t>
            </a:r>
            <a:endParaRPr lang="en-US" sz="24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Algunas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relaciones</a:t>
            </a:r>
            <a:r>
              <a:rPr lang="en-US" sz="2400" dirty="0" smtClean="0"/>
              <a:t> se </a:t>
            </a:r>
            <a:r>
              <a:rPr lang="en-US" sz="2400" dirty="0" err="1" smtClean="0"/>
              <a:t>describen</a:t>
            </a:r>
            <a:r>
              <a:rPr lang="en-US" sz="2400" dirty="0" smtClean="0"/>
              <a:t> con </a:t>
            </a:r>
            <a:r>
              <a:rPr lang="en-US" sz="2400" dirty="0" err="1" smtClean="0"/>
              <a:t>tablas</a:t>
            </a:r>
            <a:endParaRPr lang="en-US" sz="2400" dirty="0" smtClean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Otras</a:t>
            </a:r>
            <a:r>
              <a:rPr lang="en-US" sz="2400" dirty="0" smtClean="0"/>
              <a:t> </a:t>
            </a:r>
            <a:r>
              <a:rPr lang="en-US" sz="2400" dirty="0" err="1" smtClean="0"/>
              <a:t>mediante</a:t>
            </a:r>
            <a:r>
              <a:rPr lang="en-US" sz="2400" dirty="0" smtClean="0"/>
              <a:t> </a:t>
            </a:r>
            <a:r>
              <a:rPr lang="en-US" sz="2400" dirty="0" err="1" smtClean="0"/>
              <a:t>columnas</a:t>
            </a:r>
            <a:r>
              <a:rPr lang="en-US" sz="2400" dirty="0" smtClean="0"/>
              <a:t> extra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SzPct val="45833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SzPct val="45833"/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(</a:t>
            </a:r>
            <a:r>
              <a:rPr lang="en-US" dirty="0" err="1" smtClean="0"/>
              <a:t>Esquema</a:t>
            </a:r>
            <a:r>
              <a:rPr lang="en-US" dirty="0" smtClean="0"/>
              <a:t> sin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AutoShape 2" descr="Image result for relational database diagram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relational database diagram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Resultado de imagen de relational model library foreign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3598"/>
            <a:ext cx="6336704" cy="3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3568" y="4731990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Problemas existentes en este diseño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851920" y="4814556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Author</a:t>
            </a:r>
            <a:r>
              <a:rPr lang="es-ES" dirty="0" smtClean="0"/>
              <a:t> 1-N, load  </a:t>
            </a:r>
            <a:r>
              <a:rPr lang="es-ES" dirty="0" err="1" smtClean="0"/>
              <a:t>multiples</a:t>
            </a:r>
            <a:r>
              <a:rPr lang="es-ES" dirty="0" smtClean="0"/>
              <a:t> copias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Relacional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1851670"/>
            <a:ext cx="5976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Author</a:t>
            </a:r>
            <a:r>
              <a:rPr lang="es-ES" sz="2000" dirty="0"/>
              <a:t>(</a:t>
            </a:r>
            <a:r>
              <a:rPr lang="es-ES" sz="2000" dirty="0" err="1"/>
              <a:t>author_id</a:t>
            </a:r>
            <a:r>
              <a:rPr lang="es-ES" sz="2000" dirty="0"/>
              <a:t>, </a:t>
            </a:r>
            <a:r>
              <a:rPr lang="es-ES" sz="2000" dirty="0" err="1" smtClean="0"/>
              <a:t>forename</a:t>
            </a:r>
            <a:r>
              <a:rPr lang="es-ES" sz="2000" dirty="0" smtClean="0"/>
              <a:t>, </a:t>
            </a:r>
            <a:r>
              <a:rPr lang="es-ES" sz="2000" dirty="0" err="1" smtClean="0"/>
              <a:t>surname</a:t>
            </a:r>
            <a:r>
              <a:rPr lang="es-ES" sz="2000" dirty="0" smtClean="0"/>
              <a:t>, </a:t>
            </a:r>
            <a:r>
              <a:rPr lang="es-ES" sz="2000" dirty="0" err="1" smtClean="0"/>
              <a:t>DoB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Book(</a:t>
            </a:r>
            <a:r>
              <a:rPr lang="es-ES" sz="2000" u="sng" dirty="0" err="1" smtClean="0"/>
              <a:t>book_id</a:t>
            </a:r>
            <a:r>
              <a:rPr lang="es-ES" sz="2000" dirty="0" smtClean="0"/>
              <a:t>, </a:t>
            </a:r>
            <a:r>
              <a:rPr lang="es-ES" sz="2000" dirty="0" err="1" smtClean="0"/>
              <a:t>author_id</a:t>
            </a:r>
            <a:r>
              <a:rPr lang="es-ES" sz="2000" dirty="0" smtClean="0"/>
              <a:t>^,  </a:t>
            </a:r>
            <a:r>
              <a:rPr lang="es-ES" sz="2000" dirty="0" err="1" smtClean="0"/>
              <a:t>title</a:t>
            </a:r>
            <a:r>
              <a:rPr lang="es-ES" sz="2000" dirty="0" smtClean="0"/>
              <a:t>,…)</a:t>
            </a:r>
          </a:p>
          <a:p>
            <a:r>
              <a:rPr lang="es-ES" sz="2000" dirty="0" err="1" smtClean="0"/>
              <a:t>Member</a:t>
            </a:r>
            <a:r>
              <a:rPr lang="es-ES" sz="2000" dirty="0" smtClean="0"/>
              <a:t>(</a:t>
            </a:r>
            <a:r>
              <a:rPr lang="es-ES" sz="2000" u="sng" dirty="0" err="1" smtClean="0"/>
              <a:t>member_id</a:t>
            </a:r>
            <a:r>
              <a:rPr lang="es-ES" sz="2000" dirty="0" smtClean="0"/>
              <a:t>, </a:t>
            </a:r>
            <a:r>
              <a:rPr lang="es-ES" sz="2000" dirty="0" err="1"/>
              <a:t>forename</a:t>
            </a:r>
            <a:r>
              <a:rPr lang="es-ES" sz="2000" dirty="0"/>
              <a:t>, </a:t>
            </a:r>
            <a:r>
              <a:rPr lang="es-ES" sz="2000" dirty="0" err="1"/>
              <a:t>surname</a:t>
            </a:r>
            <a:r>
              <a:rPr lang="es-ES" sz="2000" dirty="0"/>
              <a:t>, </a:t>
            </a:r>
            <a:r>
              <a:rPr lang="es-ES" sz="2000" dirty="0" err="1" smtClean="0"/>
              <a:t>DoB</a:t>
            </a:r>
            <a:r>
              <a:rPr lang="es-ES" sz="2000" dirty="0" smtClean="0"/>
              <a:t>, …)</a:t>
            </a:r>
          </a:p>
          <a:p>
            <a:r>
              <a:rPr lang="es-ES" sz="2000" dirty="0" smtClean="0"/>
              <a:t>Loan(</a:t>
            </a:r>
            <a:r>
              <a:rPr lang="es-ES" sz="2000" u="sng" dirty="0" err="1" smtClean="0"/>
              <a:t>loan_id</a:t>
            </a:r>
            <a:r>
              <a:rPr lang="es-ES" sz="2000" dirty="0" smtClean="0"/>
              <a:t>, </a:t>
            </a:r>
            <a:r>
              <a:rPr lang="es-ES" sz="2000" dirty="0" err="1" smtClean="0"/>
              <a:t>member_id</a:t>
            </a:r>
            <a:r>
              <a:rPr lang="es-ES" sz="2000" dirty="0" smtClean="0"/>
              <a:t>^, </a:t>
            </a:r>
            <a:r>
              <a:rPr lang="es-ES" sz="2000" dirty="0" err="1" smtClean="0"/>
              <a:t>book_id</a:t>
            </a:r>
            <a:r>
              <a:rPr lang="es-ES" sz="2000" dirty="0" smtClean="0"/>
              <a:t>^,…)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195486"/>
            <a:ext cx="8424936" cy="43088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Se desea almacenar la información de una compañía aérea en una base de </a:t>
            </a:r>
            <a:r>
              <a:rPr lang="es-ES" sz="2000" dirty="0" smtClean="0"/>
              <a:t>datos. </a:t>
            </a:r>
            <a:r>
              <a:rPr lang="es-ES" sz="2000" dirty="0"/>
              <a:t>La compañía aérea tiene tres recursos principales: aviones, pilotos y miembros de tripulación. De cada piloto se desea conocer su código, nombre y horas de vuelo. De los miembros de tripulación sólo mantendremos su código y </a:t>
            </a:r>
            <a:r>
              <a:rPr lang="es-ES" sz="2000" dirty="0" smtClean="0"/>
              <a:t>nombre. </a:t>
            </a:r>
            <a:r>
              <a:rPr lang="es-ES" sz="2000" dirty="0"/>
              <a:t>Un vuelo </a:t>
            </a:r>
            <a:r>
              <a:rPr lang="es-ES" sz="2000" dirty="0" smtClean="0"/>
              <a:t>va </a:t>
            </a:r>
            <a:r>
              <a:rPr lang="es-ES" sz="2000" dirty="0"/>
              <a:t>desde un origen a un destino y a una hora determinada, tiene un número de vuelo (por ejemplo, el vuelo de Palma a Alicante de las 13:50 es el vuelo IB-8830</a:t>
            </a:r>
            <a:r>
              <a:rPr lang="es-ES" sz="2000" dirty="0" smtClean="0"/>
              <a:t>) y se repite todos los días. </a:t>
            </a:r>
            <a:r>
              <a:rPr lang="es-ES" sz="2000" dirty="0"/>
              <a:t>De cada vuelo que se va a realizar durante los próximos tres meses, así como de los vuelos que ya se han realizado, se desea saber el avión en que se va a hacer o en el que se ha hecho, el piloto y cada uno de los miembros de la tripulación. Cada avión tiene un código, es de un tipo (por ejemplo, BOEING-747) y tiene </a:t>
            </a:r>
            <a:r>
              <a:rPr lang="es-ES" sz="2000" dirty="0" smtClean="0"/>
              <a:t>un aeropuerto donde </a:t>
            </a:r>
            <a:r>
              <a:rPr lang="es-ES" sz="2000" dirty="0"/>
              <a:t>es sometido a las revisiones periódicas de mantenimiento</a:t>
            </a:r>
            <a:r>
              <a:rPr lang="es-ES" sz="2000" dirty="0" smtClean="0"/>
              <a:t>.</a:t>
            </a:r>
            <a:r>
              <a:rPr lang="es-ES" sz="2000" dirty="0"/>
              <a:t/>
            </a:r>
            <a:br>
              <a:rPr lang="es-E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537" y="123478"/>
            <a:ext cx="3878399" cy="435599"/>
          </a:xfrm>
        </p:spPr>
        <p:txBody>
          <a:bodyPr/>
          <a:lstStyle/>
          <a:p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783158"/>
            <a:ext cx="8424936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 </a:t>
            </a:r>
            <a:r>
              <a:rPr lang="en-US" sz="2400" dirty="0" err="1" smtClean="0"/>
              <a:t>una</a:t>
            </a:r>
            <a:r>
              <a:rPr lang="en-US" sz="2400" dirty="0" smtClean="0"/>
              <a:t> base de </a:t>
            </a:r>
            <a:r>
              <a:rPr lang="en-US" sz="2400" dirty="0" err="1" smtClean="0"/>
              <a:t>datos</a:t>
            </a:r>
            <a:r>
              <a:rPr lang="en-US" sz="2400" dirty="0" smtClean="0"/>
              <a:t> [</a:t>
            </a:r>
            <a:r>
              <a:rPr lang="en-US" sz="2400" dirty="0" err="1" smtClean="0"/>
              <a:t>relacional</a:t>
            </a:r>
            <a:r>
              <a:rPr lang="en-US" sz="2400" dirty="0" smtClean="0"/>
              <a:t>] los </a:t>
            </a:r>
            <a:r>
              <a:rPr lang="en-US" sz="2400" b="1" dirty="0" err="1" smtClean="0"/>
              <a:t>datos</a:t>
            </a:r>
            <a:r>
              <a:rPr lang="en-US" sz="2400" b="1" dirty="0" smtClean="0"/>
              <a:t> se </a:t>
            </a:r>
            <a:r>
              <a:rPr lang="en-US" sz="2400" b="1" dirty="0" err="1" smtClean="0"/>
              <a:t>almacenan</a:t>
            </a:r>
            <a:r>
              <a:rPr lang="en-US" sz="2400" b="1" dirty="0" smtClean="0"/>
              <a:t> en </a:t>
            </a:r>
            <a:r>
              <a:rPr lang="en-US" sz="2400" b="1" dirty="0" err="1" smtClean="0"/>
              <a:t>tablas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relationes</a:t>
            </a:r>
            <a:r>
              <a:rPr lang="en-US" sz="2400" dirty="0" smtClean="0"/>
              <a:t>),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línea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tupla</a:t>
            </a:r>
            <a:r>
              <a:rPr lang="en-US" sz="2400" dirty="0" smtClean="0"/>
              <a:t>)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y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columna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propiedad</a:t>
            </a:r>
            <a:r>
              <a:rPr lang="en-US" sz="2400" dirty="0" smtClean="0"/>
              <a:t> del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(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tupla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definida</a:t>
            </a:r>
            <a:r>
              <a:rPr lang="en-US" sz="2400" dirty="0" smtClean="0"/>
              <a:t> </a:t>
            </a:r>
            <a:r>
              <a:rPr lang="en-US" sz="2400" dirty="0" err="1" smtClean="0"/>
              <a:t>univocamente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un/</a:t>
            </a:r>
            <a:r>
              <a:rPr lang="en-US" sz="2400" dirty="0" err="1" smtClean="0"/>
              <a:t>unos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/s (clave).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tablas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comparten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(claves </a:t>
            </a:r>
            <a:r>
              <a:rPr lang="en-US" sz="2400" dirty="0" err="1" smtClean="0"/>
              <a:t>extranjeras</a:t>
            </a:r>
            <a:r>
              <a:rPr lang="en-US" sz="2400" dirty="0" smtClean="0"/>
              <a:t>)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crean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relaciones</a:t>
            </a:r>
            <a:r>
              <a:rPr lang="en-US" sz="2400" dirty="0" smtClean="0"/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</a:t>
            </a:r>
            <a:r>
              <a:rPr lang="en-US" sz="2400" dirty="0" err="1" smtClean="0"/>
              <a:t>posibilitan</a:t>
            </a:r>
            <a:r>
              <a:rPr lang="en-US" sz="2400" dirty="0" smtClean="0"/>
              <a:t> la </a:t>
            </a:r>
            <a:r>
              <a:rPr lang="en-US" sz="2400" dirty="0" err="1" smtClean="0"/>
              <a:t>realización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consultas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complejas</a:t>
            </a:r>
            <a:r>
              <a:rPr lang="en-US" sz="2400" b="1" dirty="0" smtClean="0"/>
              <a:t> </a:t>
            </a:r>
            <a:r>
              <a:rPr lang="en-US" sz="2400" dirty="0" smtClean="0"/>
              <a:t>(queries).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1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995</Words>
  <Application>Microsoft Office PowerPoint</Application>
  <PresentationFormat>Presentación en pantalla (16:9)</PresentationFormat>
  <Paragraphs>153</Paragraphs>
  <Slides>21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Wingdings</vt:lpstr>
      <vt:lpstr>Helvetica</vt:lpstr>
      <vt:lpstr>Lora</vt:lpstr>
      <vt:lpstr>Quattrocento Sans</vt:lpstr>
      <vt:lpstr>Times New Roman</vt:lpstr>
      <vt:lpstr>Noto Sans CJK SC Regular</vt:lpstr>
      <vt:lpstr>Monotype Sorts</vt:lpstr>
      <vt:lpstr>Viola template</vt:lpstr>
      <vt:lpstr>Introducción a SQL (y un poco de diseño de bases de datos)</vt:lpstr>
      <vt:lpstr>Contenido</vt:lpstr>
      <vt:lpstr>Bases de datos entendidas como conjuntos de tablas</vt:lpstr>
      <vt:lpstr>Como visualiza un programador una base de datos (relacional)</vt:lpstr>
      <vt:lpstr>Diseño –informal- de bases de datos</vt:lpstr>
      <vt:lpstr>Ejemplo: (Esquema sin datos)</vt:lpstr>
      <vt:lpstr>Esquema Relacional</vt:lpstr>
      <vt:lpstr>Presentación de PowerPoint</vt:lpstr>
      <vt:lpstr>Resumen</vt:lpstr>
      <vt:lpstr>Torneo de ajedrez</vt:lpstr>
      <vt:lpstr>SQL</vt:lpstr>
      <vt:lpstr>DDL/DML/DCL</vt:lpstr>
      <vt:lpstr>SQL Types</vt:lpstr>
      <vt:lpstr>Create Table command</vt:lpstr>
      <vt:lpstr>Create Table</vt:lpstr>
      <vt:lpstr>Restriciones de integridad asociadas al comando create table</vt:lpstr>
      <vt:lpstr>Restricciones de Integridad en create table</vt:lpstr>
      <vt:lpstr>Drop y Alter Table</vt:lpstr>
      <vt:lpstr>Torneo de Ajedrez</vt:lpstr>
      <vt:lpstr>The END</vt:lpstr>
      <vt:lpstr>DDL examples previous chapter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EDAT (Data Bases) First Day Stuff</dc:title>
  <dc:creator>bioinfo</dc:creator>
  <cp:lastModifiedBy>CARMEN SAN MARTIN</cp:lastModifiedBy>
  <cp:revision>75</cp:revision>
  <dcterms:modified xsi:type="dcterms:W3CDTF">2019-09-06T09:02:09Z</dcterms:modified>
</cp:coreProperties>
</file>