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67" r:id="rId2"/>
    <p:sldId id="259" r:id="rId3"/>
    <p:sldId id="256" r:id="rId4"/>
    <p:sldId id="260" r:id="rId5"/>
    <p:sldId id="261" r:id="rId6"/>
    <p:sldId id="262" r:id="rId7"/>
    <p:sldId id="263" r:id="rId8"/>
    <p:sldId id="264" r:id="rId9"/>
    <p:sldId id="265" r:id="rId10"/>
    <p:sldId id="269" r:id="rId11"/>
    <p:sldId id="270" r:id="rId12"/>
    <p:sldId id="271" r:id="rId13"/>
    <p:sldId id="272" r:id="rId14"/>
    <p:sldId id="273" r:id="rId15"/>
    <p:sldId id="274" r:id="rId16"/>
    <p:sldId id="275" r:id="rId17"/>
    <p:sldId id="268"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300" autoAdjust="0"/>
    <p:restoredTop sz="94660"/>
  </p:normalViewPr>
  <p:slideViewPr>
    <p:cSldViewPr snapToGrid="0">
      <p:cViewPr varScale="1">
        <p:scale>
          <a:sx n="84" d="100"/>
          <a:sy n="84" d="100"/>
        </p:scale>
        <p:origin x="91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BEB172-CFBC-4E1D-860E-6E6F138D721A}" type="datetimeFigureOut">
              <a:rPr lang="en-US" smtClean="0"/>
              <a:t>7/17/2025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B50EB6-DDFF-4184-B462-0930605C357B}" type="slidenum">
              <a:rPr lang="en-US" smtClean="0"/>
              <a:t>‹#›</a:t>
            </a:fld>
            <a:endParaRPr lang="en-US"/>
          </a:p>
        </p:txBody>
      </p:sp>
    </p:spTree>
    <p:extLst>
      <p:ext uri="{BB962C8B-B14F-4D97-AF65-F5344CB8AC3E}">
        <p14:creationId xmlns:p14="http://schemas.microsoft.com/office/powerpoint/2010/main" val="1009876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814594-ACCB-B406-A807-D0C9A2F41E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7742E9A-581F-D08E-B888-9538EF79F0A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FA42FC-BE05-59F6-4E49-023C9A377585}"/>
              </a:ext>
            </a:extLst>
          </p:cNvPr>
          <p:cNvSpPr>
            <a:spLocks noGrp="1"/>
          </p:cNvSpPr>
          <p:nvPr>
            <p:ph type="dt" sz="half" idx="10"/>
          </p:nvPr>
        </p:nvSpPr>
        <p:spPr/>
        <p:txBody>
          <a:bodyPr/>
          <a:lstStyle/>
          <a:p>
            <a:fld id="{90D58D37-4730-4CC2-BED0-3CE63A8760BF}" type="datetime1">
              <a:rPr lang="en-US" smtClean="0"/>
              <a:t>7/17/2025</a:t>
            </a:fld>
            <a:endParaRPr lang="en-US"/>
          </a:p>
        </p:txBody>
      </p:sp>
      <p:sp>
        <p:nvSpPr>
          <p:cNvPr id="5" name="Footer Placeholder 4">
            <a:extLst>
              <a:ext uri="{FF2B5EF4-FFF2-40B4-BE49-F238E27FC236}">
                <a16:creationId xmlns:a16="http://schemas.microsoft.com/office/drawing/2014/main" id="{4F56EEE8-954F-02AC-E144-AD0ECC3035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14C5FD-80CD-EBD2-F9CF-34DAF4B9FC7F}"/>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2185288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203F-E5AA-B790-171D-DC3134FC7AA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2E3961-2389-FD83-7664-58A46D585F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543444-E4A7-CB60-0092-B8E026318FCF}"/>
              </a:ext>
            </a:extLst>
          </p:cNvPr>
          <p:cNvSpPr>
            <a:spLocks noGrp="1"/>
          </p:cNvSpPr>
          <p:nvPr>
            <p:ph type="dt" sz="half" idx="10"/>
          </p:nvPr>
        </p:nvSpPr>
        <p:spPr/>
        <p:txBody>
          <a:bodyPr/>
          <a:lstStyle/>
          <a:p>
            <a:fld id="{E821B968-DB8E-48C3-B537-ECFBBC686352}" type="datetime1">
              <a:rPr lang="en-US" smtClean="0"/>
              <a:t>7/17/2025</a:t>
            </a:fld>
            <a:endParaRPr lang="en-US"/>
          </a:p>
        </p:txBody>
      </p:sp>
      <p:sp>
        <p:nvSpPr>
          <p:cNvPr id="5" name="Footer Placeholder 4">
            <a:extLst>
              <a:ext uri="{FF2B5EF4-FFF2-40B4-BE49-F238E27FC236}">
                <a16:creationId xmlns:a16="http://schemas.microsoft.com/office/drawing/2014/main" id="{53A978AE-A509-A61C-CE73-737C587A2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E7E04A-540D-EAC5-555E-D72A0E3B0E59}"/>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5624230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EDEC67-045A-6866-7708-673CFF58AE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7B6206-B4C4-20BB-528C-D25052E32A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3595F-12D8-01FC-7256-253023264801}"/>
              </a:ext>
            </a:extLst>
          </p:cNvPr>
          <p:cNvSpPr>
            <a:spLocks noGrp="1"/>
          </p:cNvSpPr>
          <p:nvPr>
            <p:ph type="dt" sz="half" idx="10"/>
          </p:nvPr>
        </p:nvSpPr>
        <p:spPr/>
        <p:txBody>
          <a:bodyPr/>
          <a:lstStyle/>
          <a:p>
            <a:fld id="{E4EFE665-6C2B-42D4-8E2B-6D78CC3E8D13}" type="datetime1">
              <a:rPr lang="en-US" smtClean="0"/>
              <a:t>7/17/2025</a:t>
            </a:fld>
            <a:endParaRPr lang="en-US"/>
          </a:p>
        </p:txBody>
      </p:sp>
      <p:sp>
        <p:nvSpPr>
          <p:cNvPr id="5" name="Footer Placeholder 4">
            <a:extLst>
              <a:ext uri="{FF2B5EF4-FFF2-40B4-BE49-F238E27FC236}">
                <a16:creationId xmlns:a16="http://schemas.microsoft.com/office/drawing/2014/main" id="{88CA5F65-2AD2-81E5-7E03-768DD72AA9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06294-CBC1-8CB7-856D-D22F346E34B3}"/>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101791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F426E-44B4-7847-E969-B820F971385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FB8825-47C5-3BE8-68F6-5593D77C1B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25B6B2-4615-6673-4F9A-DA26C2BE5391}"/>
              </a:ext>
            </a:extLst>
          </p:cNvPr>
          <p:cNvSpPr>
            <a:spLocks noGrp="1"/>
          </p:cNvSpPr>
          <p:nvPr>
            <p:ph type="dt" sz="half" idx="10"/>
          </p:nvPr>
        </p:nvSpPr>
        <p:spPr/>
        <p:txBody>
          <a:bodyPr/>
          <a:lstStyle/>
          <a:p>
            <a:fld id="{C55C07E0-58BD-4F44-95E7-C6E61699F406}" type="datetime1">
              <a:rPr lang="en-US" smtClean="0"/>
              <a:t>7/17/2025</a:t>
            </a:fld>
            <a:endParaRPr lang="en-US"/>
          </a:p>
        </p:txBody>
      </p:sp>
      <p:sp>
        <p:nvSpPr>
          <p:cNvPr id="5" name="Footer Placeholder 4">
            <a:extLst>
              <a:ext uri="{FF2B5EF4-FFF2-40B4-BE49-F238E27FC236}">
                <a16:creationId xmlns:a16="http://schemas.microsoft.com/office/drawing/2014/main" id="{608A8244-09FA-3FAB-8C20-4D75BFAF4A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AAA5D8-646E-390A-AA90-24E3CD20F2DB}"/>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34649697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EA76C-F475-4702-794F-E7CF94564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5D040A6-BE09-9BC9-D480-7C8EAFE0DC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7E0119-1BBA-4FB9-8239-DEAB58DCF67C}"/>
              </a:ext>
            </a:extLst>
          </p:cNvPr>
          <p:cNvSpPr>
            <a:spLocks noGrp="1"/>
          </p:cNvSpPr>
          <p:nvPr>
            <p:ph type="dt" sz="half" idx="10"/>
          </p:nvPr>
        </p:nvSpPr>
        <p:spPr/>
        <p:txBody>
          <a:bodyPr/>
          <a:lstStyle/>
          <a:p>
            <a:fld id="{2A1F7225-E8B2-4134-9FE6-0513DCB714BE}" type="datetime1">
              <a:rPr lang="en-US" smtClean="0"/>
              <a:t>7/17/2025</a:t>
            </a:fld>
            <a:endParaRPr lang="en-US"/>
          </a:p>
        </p:txBody>
      </p:sp>
      <p:sp>
        <p:nvSpPr>
          <p:cNvPr id="5" name="Footer Placeholder 4">
            <a:extLst>
              <a:ext uri="{FF2B5EF4-FFF2-40B4-BE49-F238E27FC236}">
                <a16:creationId xmlns:a16="http://schemas.microsoft.com/office/drawing/2014/main" id="{72832403-6023-A428-3F21-1CDA35C45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94A29A-A99A-D9EB-CD96-931B771558AA}"/>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3631787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D5DCB-4963-5A07-1420-942A61FC92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B2A0CE-15B2-C675-DDD5-062B602889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3F379C5-2F6B-C82C-C13C-2A506A5EB07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CCB2B48-6258-8D2C-E868-B39ED9812B83}"/>
              </a:ext>
            </a:extLst>
          </p:cNvPr>
          <p:cNvSpPr>
            <a:spLocks noGrp="1"/>
          </p:cNvSpPr>
          <p:nvPr>
            <p:ph type="dt" sz="half" idx="10"/>
          </p:nvPr>
        </p:nvSpPr>
        <p:spPr/>
        <p:txBody>
          <a:bodyPr/>
          <a:lstStyle/>
          <a:p>
            <a:fld id="{3C9DC55B-2C81-4710-8189-499CF252E12A}" type="datetime1">
              <a:rPr lang="en-US" smtClean="0"/>
              <a:t>7/17/2025</a:t>
            </a:fld>
            <a:endParaRPr lang="en-US"/>
          </a:p>
        </p:txBody>
      </p:sp>
      <p:sp>
        <p:nvSpPr>
          <p:cNvPr id="6" name="Footer Placeholder 5">
            <a:extLst>
              <a:ext uri="{FF2B5EF4-FFF2-40B4-BE49-F238E27FC236}">
                <a16:creationId xmlns:a16="http://schemas.microsoft.com/office/drawing/2014/main" id="{862F2DDF-3813-D16F-74C8-03E47137F57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000AA5-6114-ED26-E195-8F7E247F48EC}"/>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3905687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B2636-C97F-D508-268D-518DDC17AB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F3E9663-1218-CC76-BFA0-14BDB6CFA3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3154DA-B270-3A33-A000-24D5D6ADEBC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25AB39-0626-BEB1-11C7-DD7C826261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0AD265-2009-ED8F-3FC1-269A94CA28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3B9C651-C791-A58D-EC7B-DD9FE6596FA4}"/>
              </a:ext>
            </a:extLst>
          </p:cNvPr>
          <p:cNvSpPr>
            <a:spLocks noGrp="1"/>
          </p:cNvSpPr>
          <p:nvPr>
            <p:ph type="dt" sz="half" idx="10"/>
          </p:nvPr>
        </p:nvSpPr>
        <p:spPr/>
        <p:txBody>
          <a:bodyPr/>
          <a:lstStyle/>
          <a:p>
            <a:fld id="{19B9C897-22ED-47E7-8BEA-65F899CE2913}" type="datetime1">
              <a:rPr lang="en-US" smtClean="0"/>
              <a:t>7/17/2025</a:t>
            </a:fld>
            <a:endParaRPr lang="en-US"/>
          </a:p>
        </p:txBody>
      </p:sp>
      <p:sp>
        <p:nvSpPr>
          <p:cNvPr id="8" name="Footer Placeholder 7">
            <a:extLst>
              <a:ext uri="{FF2B5EF4-FFF2-40B4-BE49-F238E27FC236}">
                <a16:creationId xmlns:a16="http://schemas.microsoft.com/office/drawing/2014/main" id="{7D48AE6B-7325-07DB-4FD9-AE3FAC69B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E151A1-B932-5441-AD61-7DC9ACFC422C}"/>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2065199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5A0267-172D-3C54-E904-D20F05D11A7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30F0F-A743-7799-A434-5026F95CE0DD}"/>
              </a:ext>
            </a:extLst>
          </p:cNvPr>
          <p:cNvSpPr>
            <a:spLocks noGrp="1"/>
          </p:cNvSpPr>
          <p:nvPr>
            <p:ph type="dt" sz="half" idx="10"/>
          </p:nvPr>
        </p:nvSpPr>
        <p:spPr/>
        <p:txBody>
          <a:bodyPr/>
          <a:lstStyle/>
          <a:p>
            <a:fld id="{96F0DA7A-8B03-448A-A05D-704E612B94CC}" type="datetime1">
              <a:rPr lang="en-US" smtClean="0"/>
              <a:t>7/17/2025</a:t>
            </a:fld>
            <a:endParaRPr lang="en-US"/>
          </a:p>
        </p:txBody>
      </p:sp>
      <p:sp>
        <p:nvSpPr>
          <p:cNvPr id="4" name="Footer Placeholder 3">
            <a:extLst>
              <a:ext uri="{FF2B5EF4-FFF2-40B4-BE49-F238E27FC236}">
                <a16:creationId xmlns:a16="http://schemas.microsoft.com/office/drawing/2014/main" id="{ECE137AD-5D30-D874-512A-5FD523640E4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426353-6933-34DA-6404-9D59604DDFD8}"/>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3637945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02646-AB92-B4D4-9841-25A6F7AC240B}"/>
              </a:ext>
            </a:extLst>
          </p:cNvPr>
          <p:cNvSpPr>
            <a:spLocks noGrp="1"/>
          </p:cNvSpPr>
          <p:nvPr>
            <p:ph type="dt" sz="half" idx="10"/>
          </p:nvPr>
        </p:nvSpPr>
        <p:spPr/>
        <p:txBody>
          <a:bodyPr/>
          <a:lstStyle/>
          <a:p>
            <a:fld id="{B5E96105-EE27-40CC-88A8-6B2947F47EF7}" type="datetime1">
              <a:rPr lang="en-US" smtClean="0"/>
              <a:t>7/17/2025</a:t>
            </a:fld>
            <a:endParaRPr lang="en-US"/>
          </a:p>
        </p:txBody>
      </p:sp>
      <p:sp>
        <p:nvSpPr>
          <p:cNvPr id="3" name="Footer Placeholder 2">
            <a:extLst>
              <a:ext uri="{FF2B5EF4-FFF2-40B4-BE49-F238E27FC236}">
                <a16:creationId xmlns:a16="http://schemas.microsoft.com/office/drawing/2014/main" id="{5C8096B5-53E3-EAA6-BD47-F7F6F1BA0F2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135415-689B-C362-DC02-99EB51914DD5}"/>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2614306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E954C-978E-E032-A791-418A3DA759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4946E75-B81E-9AA0-A109-AD789B8DA10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02C6D7A-E82E-BA54-FAB7-D1E97C61B82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0F47E9E-C323-7496-FE4C-675DD5D53ECC}"/>
              </a:ext>
            </a:extLst>
          </p:cNvPr>
          <p:cNvSpPr>
            <a:spLocks noGrp="1"/>
          </p:cNvSpPr>
          <p:nvPr>
            <p:ph type="dt" sz="half" idx="10"/>
          </p:nvPr>
        </p:nvSpPr>
        <p:spPr/>
        <p:txBody>
          <a:bodyPr/>
          <a:lstStyle/>
          <a:p>
            <a:fld id="{1F6D5597-BE2F-4140-BDB3-B834C01F75D6}" type="datetime1">
              <a:rPr lang="en-US" smtClean="0"/>
              <a:t>7/17/2025</a:t>
            </a:fld>
            <a:endParaRPr lang="en-US"/>
          </a:p>
        </p:txBody>
      </p:sp>
      <p:sp>
        <p:nvSpPr>
          <p:cNvPr id="6" name="Footer Placeholder 5">
            <a:extLst>
              <a:ext uri="{FF2B5EF4-FFF2-40B4-BE49-F238E27FC236}">
                <a16:creationId xmlns:a16="http://schemas.microsoft.com/office/drawing/2014/main" id="{0286E3F0-D3CB-B4B8-038F-F2E45CA1FD9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DC22DC-79D9-ECC1-DDC6-6291541A8E21}"/>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2283990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9B84D-BEDD-F5DB-48D9-2489EA8BD1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0F2046-7BB2-76E7-4E23-6B7324BE07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1D73927-B89A-7038-6A74-005AF5BD63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DF0EE4-F454-6202-FB25-A0D2E777FCFE}"/>
              </a:ext>
            </a:extLst>
          </p:cNvPr>
          <p:cNvSpPr>
            <a:spLocks noGrp="1"/>
          </p:cNvSpPr>
          <p:nvPr>
            <p:ph type="dt" sz="half" idx="10"/>
          </p:nvPr>
        </p:nvSpPr>
        <p:spPr/>
        <p:txBody>
          <a:bodyPr/>
          <a:lstStyle/>
          <a:p>
            <a:fld id="{994E289B-4340-44BA-A304-AF5E548665E1}" type="datetime1">
              <a:rPr lang="en-US" smtClean="0"/>
              <a:t>7/17/2025</a:t>
            </a:fld>
            <a:endParaRPr lang="en-US"/>
          </a:p>
        </p:txBody>
      </p:sp>
      <p:sp>
        <p:nvSpPr>
          <p:cNvPr id="6" name="Footer Placeholder 5">
            <a:extLst>
              <a:ext uri="{FF2B5EF4-FFF2-40B4-BE49-F238E27FC236}">
                <a16:creationId xmlns:a16="http://schemas.microsoft.com/office/drawing/2014/main" id="{F5945BE0-5C8E-438F-A9E2-339A6C0D9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1934A2A-B220-4593-CE29-7E3380546C07}"/>
              </a:ext>
            </a:extLst>
          </p:cNvPr>
          <p:cNvSpPr>
            <a:spLocks noGrp="1"/>
          </p:cNvSpPr>
          <p:nvPr>
            <p:ph type="sldNum" sz="quarter" idx="12"/>
          </p:nvPr>
        </p:nvSpPr>
        <p:spPr/>
        <p:txBody>
          <a:bodyPr/>
          <a:lstStyle/>
          <a:p>
            <a:fld id="{42102169-DAA7-497F-92C0-23EDA0A592CA}" type="slidenum">
              <a:rPr lang="en-US" smtClean="0"/>
              <a:t>‹#›</a:t>
            </a:fld>
            <a:endParaRPr lang="en-US"/>
          </a:p>
        </p:txBody>
      </p:sp>
    </p:spTree>
    <p:extLst>
      <p:ext uri="{BB962C8B-B14F-4D97-AF65-F5344CB8AC3E}">
        <p14:creationId xmlns:p14="http://schemas.microsoft.com/office/powerpoint/2010/main" val="289875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F2E3CA-7411-7609-2CAE-D99DF66540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B12A2C7-9030-8E58-25D7-268536A4364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AB9669-0A0A-4EDE-4B71-48EE3EEBBA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737216-3258-4522-B592-797D36A27A80}" type="datetime1">
              <a:rPr lang="en-US" smtClean="0"/>
              <a:t>7/17/2025</a:t>
            </a:fld>
            <a:endParaRPr lang="en-US"/>
          </a:p>
        </p:txBody>
      </p:sp>
      <p:sp>
        <p:nvSpPr>
          <p:cNvPr id="5" name="Footer Placeholder 4">
            <a:extLst>
              <a:ext uri="{FF2B5EF4-FFF2-40B4-BE49-F238E27FC236}">
                <a16:creationId xmlns:a16="http://schemas.microsoft.com/office/drawing/2014/main" id="{8D674BA6-C9FA-F41E-CD64-CA18A800AE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8BCB834-7F9A-EAFA-AA9F-9C30E00AD0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102169-DAA7-497F-92C0-23EDA0A592CA}" type="slidenum">
              <a:rPr lang="en-US" smtClean="0"/>
              <a:t>‹#›</a:t>
            </a:fld>
            <a:endParaRPr lang="en-US"/>
          </a:p>
        </p:txBody>
      </p:sp>
    </p:spTree>
    <p:extLst>
      <p:ext uri="{BB962C8B-B14F-4D97-AF65-F5344CB8AC3E}">
        <p14:creationId xmlns:p14="http://schemas.microsoft.com/office/powerpoint/2010/main" val="10595955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tring-db.org/" TargetMode="External"/><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3.jpeg"/><Relationship Id="rId4" Type="http://schemas.openxmlformats.org/officeDocument/2006/relationships/image" Target="../media/image25.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www.gtexportal.org/home/" TargetMode="Externa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gif"/></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tatquest.org/"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n abstract genetic concept">
            <a:extLst>
              <a:ext uri="{FF2B5EF4-FFF2-40B4-BE49-F238E27FC236}">
                <a16:creationId xmlns:a16="http://schemas.microsoft.com/office/drawing/2014/main" id="{654A5B3F-D85F-749E-112B-F6F539E014BA}"/>
              </a:ext>
            </a:extLst>
          </p:cNvPr>
          <p:cNvPicPr>
            <a:picLocks noChangeAspect="1"/>
          </p:cNvPicPr>
          <p:nvPr/>
        </p:nvPicPr>
        <p:blipFill rotWithShape="1">
          <a:blip r:embed="rId2">
            <a:alphaModFix amt="35000"/>
          </a:blip>
          <a:srcRect t="25613" b="18137"/>
          <a:stretch/>
        </p:blipFill>
        <p:spPr>
          <a:xfrm>
            <a:off x="20" y="10"/>
            <a:ext cx="12191980" cy="6857990"/>
          </a:xfrm>
          <a:prstGeom prst="rect">
            <a:avLst/>
          </a:prstGeom>
        </p:spPr>
      </p:pic>
      <p:sp>
        <p:nvSpPr>
          <p:cNvPr id="2" name="Title 1">
            <a:extLst>
              <a:ext uri="{FF2B5EF4-FFF2-40B4-BE49-F238E27FC236}">
                <a16:creationId xmlns:a16="http://schemas.microsoft.com/office/drawing/2014/main" id="{5EF96336-5DC6-7CD3-53FD-679813053D7C}"/>
              </a:ext>
            </a:extLst>
          </p:cNvPr>
          <p:cNvSpPr>
            <a:spLocks noGrp="1"/>
          </p:cNvSpPr>
          <p:nvPr>
            <p:ph type="ctrTitle"/>
          </p:nvPr>
        </p:nvSpPr>
        <p:spPr>
          <a:xfrm>
            <a:off x="1097280" y="758952"/>
            <a:ext cx="10058400" cy="3566160"/>
          </a:xfrm>
        </p:spPr>
        <p:txBody>
          <a:bodyPr>
            <a:normAutofit/>
          </a:bodyPr>
          <a:lstStyle/>
          <a:p>
            <a:pPr algn="ctr"/>
            <a:r>
              <a:rPr lang="en-US" sz="4400" dirty="0">
                <a:latin typeface="Abadi" panose="020B0604020104020204" pitchFamily="34" charset="0"/>
              </a:rPr>
              <a:t>Differential Gene Expression Analysis</a:t>
            </a:r>
          </a:p>
        </p:txBody>
      </p:sp>
      <p:sp>
        <p:nvSpPr>
          <p:cNvPr id="3" name="Subtitle 2">
            <a:extLst>
              <a:ext uri="{FF2B5EF4-FFF2-40B4-BE49-F238E27FC236}">
                <a16:creationId xmlns:a16="http://schemas.microsoft.com/office/drawing/2014/main" id="{3E3B3BF6-A709-5399-0F3D-5B4DC4C066B8}"/>
              </a:ext>
            </a:extLst>
          </p:cNvPr>
          <p:cNvSpPr>
            <a:spLocks noGrp="1"/>
          </p:cNvSpPr>
          <p:nvPr>
            <p:ph type="subTitle" idx="1"/>
          </p:nvPr>
        </p:nvSpPr>
        <p:spPr>
          <a:xfrm>
            <a:off x="1100051" y="4645152"/>
            <a:ext cx="10058400" cy="1143000"/>
          </a:xfrm>
        </p:spPr>
        <p:txBody>
          <a:bodyPr>
            <a:normAutofit/>
          </a:bodyPr>
          <a:lstStyle/>
          <a:p>
            <a:pPr algn="ctr"/>
            <a:r>
              <a:rPr lang="en-US" sz="2000" cap="none" dirty="0">
                <a:latin typeface="Abadi" panose="020B0604020104020204" pitchFamily="34" charset="0"/>
              </a:rPr>
              <a:t>By: Rodrigo Espinoza – TIGP Bioinformatics PhD Candidate</a:t>
            </a:r>
          </a:p>
          <a:p>
            <a:pPr algn="ctr"/>
            <a:r>
              <a:rPr lang="en-US" sz="2000" cap="none" dirty="0">
                <a:latin typeface="Abadi" panose="020B0604020104020204" pitchFamily="34" charset="0"/>
              </a:rPr>
              <a:t>Advisor: Dr. Hsuan-Yu Chen</a:t>
            </a:r>
          </a:p>
        </p:txBody>
      </p:sp>
    </p:spTree>
    <p:extLst>
      <p:ext uri="{BB962C8B-B14F-4D97-AF65-F5344CB8AC3E}">
        <p14:creationId xmlns:p14="http://schemas.microsoft.com/office/powerpoint/2010/main" val="1983406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44F28CD-B177-6C64-9BBD-045020905B75}"/>
              </a:ext>
            </a:extLst>
          </p:cNvPr>
          <p:cNvPicPr>
            <a:picLocks noChangeAspect="1"/>
          </p:cNvPicPr>
          <p:nvPr/>
        </p:nvPicPr>
        <p:blipFill>
          <a:blip r:embed="rId2"/>
          <a:stretch>
            <a:fillRect/>
          </a:stretch>
        </p:blipFill>
        <p:spPr>
          <a:xfrm>
            <a:off x="5084064" y="2584863"/>
            <a:ext cx="6648682" cy="2947892"/>
          </a:xfrm>
          <a:prstGeom prst="rect">
            <a:avLst/>
          </a:prstGeom>
        </p:spPr>
      </p:pic>
      <p:sp>
        <p:nvSpPr>
          <p:cNvPr id="2" name="Slide Number Placeholder 1">
            <a:extLst>
              <a:ext uri="{FF2B5EF4-FFF2-40B4-BE49-F238E27FC236}">
                <a16:creationId xmlns:a16="http://schemas.microsoft.com/office/drawing/2014/main" id="{7FDCDA2C-07A5-4973-6E42-225B12D4F146}"/>
              </a:ext>
            </a:extLst>
          </p:cNvPr>
          <p:cNvSpPr>
            <a:spLocks noGrp="1"/>
          </p:cNvSpPr>
          <p:nvPr>
            <p:ph type="sldNum" sz="quarter" idx="12"/>
          </p:nvPr>
        </p:nvSpPr>
        <p:spPr/>
        <p:txBody>
          <a:bodyPr/>
          <a:lstStyle/>
          <a:p>
            <a:fld id="{42102169-DAA7-497F-92C0-23EDA0A592CA}" type="slidenum">
              <a:rPr lang="en-US" smtClean="0"/>
              <a:t>10</a:t>
            </a:fld>
            <a:endParaRPr lang="en-US"/>
          </a:p>
        </p:txBody>
      </p:sp>
      <p:sp>
        <p:nvSpPr>
          <p:cNvPr id="3" name="TextBox 2">
            <a:extLst>
              <a:ext uri="{FF2B5EF4-FFF2-40B4-BE49-F238E27FC236}">
                <a16:creationId xmlns:a16="http://schemas.microsoft.com/office/drawing/2014/main" id="{2BF19A0C-90EE-8344-297B-2A4760989943}"/>
              </a:ext>
            </a:extLst>
          </p:cNvPr>
          <p:cNvSpPr txBox="1"/>
          <p:nvPr/>
        </p:nvSpPr>
        <p:spPr>
          <a:xfrm>
            <a:off x="186989" y="466344"/>
            <a:ext cx="4315968" cy="2893100"/>
          </a:xfrm>
          <a:prstGeom prst="rect">
            <a:avLst/>
          </a:prstGeom>
          <a:noFill/>
        </p:spPr>
        <p:txBody>
          <a:bodyPr wrap="square" rtlCol="0">
            <a:spAutoFit/>
          </a:bodyPr>
          <a:lstStyle/>
          <a:p>
            <a:r>
              <a:rPr lang="en-US" b="1" dirty="0"/>
              <a:t>Over-representation Analysis (ORA) using STRING-PPI</a:t>
            </a:r>
          </a:p>
          <a:p>
            <a:endParaRPr lang="en-US" b="1" dirty="0"/>
          </a:p>
          <a:p>
            <a:pPr marL="285750" indent="-285750">
              <a:buFont typeface="Arial" panose="020B0604020202020204" pitchFamily="34" charset="0"/>
              <a:buChar char="•"/>
            </a:pPr>
            <a:r>
              <a:rPr lang="en-US" sz="1600" dirty="0"/>
              <a:t>Once you reached to this stage, you should have two text files in your working folder, “blood.degs.txt” and “pancreas.degs.txt”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Search string </a:t>
            </a:r>
            <a:r>
              <a:rPr lang="en-US" sz="1600" dirty="0" err="1"/>
              <a:t>ppi</a:t>
            </a:r>
            <a:r>
              <a:rPr lang="en-US" sz="1600" dirty="0"/>
              <a:t> in Google, and go to their website (</a:t>
            </a:r>
            <a:r>
              <a:rPr lang="en-US" sz="1600" dirty="0">
                <a:hlinkClick r:id="rId3"/>
              </a:rPr>
              <a:t>https://string-db.org/</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666C70EA-383C-86EA-F298-2D400E0B7906}"/>
              </a:ext>
            </a:extLst>
          </p:cNvPr>
          <p:cNvPicPr>
            <a:picLocks noChangeAspect="1"/>
          </p:cNvPicPr>
          <p:nvPr/>
        </p:nvPicPr>
        <p:blipFill>
          <a:blip r:embed="rId4"/>
          <a:stretch>
            <a:fillRect/>
          </a:stretch>
        </p:blipFill>
        <p:spPr>
          <a:xfrm>
            <a:off x="5084064" y="466344"/>
            <a:ext cx="6536899" cy="1649188"/>
          </a:xfrm>
          <a:prstGeom prst="rect">
            <a:avLst/>
          </a:prstGeom>
        </p:spPr>
      </p:pic>
    </p:spTree>
    <p:extLst>
      <p:ext uri="{BB962C8B-B14F-4D97-AF65-F5344CB8AC3E}">
        <p14:creationId xmlns:p14="http://schemas.microsoft.com/office/powerpoint/2010/main" val="2965004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06FACD8-10A8-ED18-6D9F-6171C4307996}"/>
              </a:ext>
            </a:extLst>
          </p:cNvPr>
          <p:cNvSpPr>
            <a:spLocks noGrp="1"/>
          </p:cNvSpPr>
          <p:nvPr>
            <p:ph type="sldNum" sz="quarter" idx="12"/>
          </p:nvPr>
        </p:nvSpPr>
        <p:spPr/>
        <p:txBody>
          <a:bodyPr/>
          <a:lstStyle/>
          <a:p>
            <a:fld id="{42102169-DAA7-497F-92C0-23EDA0A592CA}" type="slidenum">
              <a:rPr lang="en-US" smtClean="0"/>
              <a:t>11</a:t>
            </a:fld>
            <a:endParaRPr lang="en-US"/>
          </a:p>
        </p:txBody>
      </p:sp>
      <p:pic>
        <p:nvPicPr>
          <p:cNvPr id="4" name="Picture 3">
            <a:extLst>
              <a:ext uri="{FF2B5EF4-FFF2-40B4-BE49-F238E27FC236}">
                <a16:creationId xmlns:a16="http://schemas.microsoft.com/office/drawing/2014/main" id="{169B0C75-5B27-B5C4-409E-CFA9B1309F0A}"/>
              </a:ext>
            </a:extLst>
          </p:cNvPr>
          <p:cNvPicPr>
            <a:picLocks noChangeAspect="1"/>
          </p:cNvPicPr>
          <p:nvPr/>
        </p:nvPicPr>
        <p:blipFill>
          <a:blip r:embed="rId2"/>
          <a:stretch>
            <a:fillRect/>
          </a:stretch>
        </p:blipFill>
        <p:spPr>
          <a:xfrm>
            <a:off x="5213176" y="656070"/>
            <a:ext cx="6794848" cy="3991379"/>
          </a:xfrm>
          <a:prstGeom prst="rect">
            <a:avLst/>
          </a:prstGeom>
        </p:spPr>
      </p:pic>
      <p:sp>
        <p:nvSpPr>
          <p:cNvPr id="5" name="TextBox 4">
            <a:extLst>
              <a:ext uri="{FF2B5EF4-FFF2-40B4-BE49-F238E27FC236}">
                <a16:creationId xmlns:a16="http://schemas.microsoft.com/office/drawing/2014/main" id="{AE7B1CF7-55A3-FAFA-FE03-28B847F317E6}"/>
              </a:ext>
            </a:extLst>
          </p:cNvPr>
          <p:cNvSpPr txBox="1"/>
          <p:nvPr/>
        </p:nvSpPr>
        <p:spPr>
          <a:xfrm>
            <a:off x="183976" y="535900"/>
            <a:ext cx="4315968" cy="4370427"/>
          </a:xfrm>
          <a:prstGeom prst="rect">
            <a:avLst/>
          </a:prstGeom>
          <a:noFill/>
        </p:spPr>
        <p:txBody>
          <a:bodyPr wrap="square" rtlCol="0">
            <a:spAutoFit/>
          </a:bodyPr>
          <a:lstStyle/>
          <a:p>
            <a:r>
              <a:rPr lang="en-US" b="1" dirty="0"/>
              <a:t>Over-representation Analysis (ORA) using STRING-PPI</a:t>
            </a:r>
          </a:p>
          <a:p>
            <a:endParaRPr lang="en-US" b="1" dirty="0"/>
          </a:p>
          <a:p>
            <a:pPr marL="285750" indent="-285750">
              <a:buFont typeface="Arial" panose="020B0604020202020204" pitchFamily="34" charset="0"/>
              <a:buChar char="•"/>
            </a:pPr>
            <a:r>
              <a:rPr lang="en-US" sz="1600" dirty="0"/>
              <a:t>Navigate to “Multiple proteins” and you should see this window.</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Click “Browse” to upload one of our text files. Make sure that the Organism is “Homo sapiens”. Then click Search.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It will list the genes from our file that matches their database for Homo sapiens. Click “Continue”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
        <p:nvSpPr>
          <p:cNvPr id="6" name="Rectangle 5">
            <a:extLst>
              <a:ext uri="{FF2B5EF4-FFF2-40B4-BE49-F238E27FC236}">
                <a16:creationId xmlns:a16="http://schemas.microsoft.com/office/drawing/2014/main" id="{FD36D926-8996-01F2-6225-13612182DA19}"/>
              </a:ext>
            </a:extLst>
          </p:cNvPr>
          <p:cNvSpPr/>
          <p:nvPr/>
        </p:nvSpPr>
        <p:spPr>
          <a:xfrm>
            <a:off x="9973056" y="2734056"/>
            <a:ext cx="679704"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9B210A-790D-7CE1-E753-A9202E827C94}"/>
              </a:ext>
            </a:extLst>
          </p:cNvPr>
          <p:cNvSpPr/>
          <p:nvPr/>
        </p:nvSpPr>
        <p:spPr>
          <a:xfrm>
            <a:off x="8369808" y="3278124"/>
            <a:ext cx="2282952"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92D1BB0-7D4C-69E8-2F5C-97400F6E3423}"/>
              </a:ext>
            </a:extLst>
          </p:cNvPr>
          <p:cNvSpPr/>
          <p:nvPr/>
        </p:nvSpPr>
        <p:spPr>
          <a:xfrm>
            <a:off x="8369808" y="3917690"/>
            <a:ext cx="2282952" cy="338328"/>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16186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1992D0B-4555-018E-C935-18C1AAE76255}"/>
              </a:ext>
            </a:extLst>
          </p:cNvPr>
          <p:cNvSpPr>
            <a:spLocks noGrp="1"/>
          </p:cNvSpPr>
          <p:nvPr>
            <p:ph type="sldNum" sz="quarter" idx="12"/>
          </p:nvPr>
        </p:nvSpPr>
        <p:spPr/>
        <p:txBody>
          <a:bodyPr/>
          <a:lstStyle/>
          <a:p>
            <a:fld id="{42102169-DAA7-497F-92C0-23EDA0A592CA}" type="slidenum">
              <a:rPr lang="en-US" smtClean="0"/>
              <a:t>12</a:t>
            </a:fld>
            <a:endParaRPr lang="en-US"/>
          </a:p>
        </p:txBody>
      </p:sp>
      <p:pic>
        <p:nvPicPr>
          <p:cNvPr id="4" name="Picture 3">
            <a:extLst>
              <a:ext uri="{FF2B5EF4-FFF2-40B4-BE49-F238E27FC236}">
                <a16:creationId xmlns:a16="http://schemas.microsoft.com/office/drawing/2014/main" id="{4442DFDA-DF76-8B6B-E6C2-396A8D5AFED5}"/>
              </a:ext>
            </a:extLst>
          </p:cNvPr>
          <p:cNvPicPr>
            <a:picLocks noChangeAspect="1"/>
          </p:cNvPicPr>
          <p:nvPr/>
        </p:nvPicPr>
        <p:blipFill>
          <a:blip r:embed="rId2"/>
          <a:stretch>
            <a:fillRect/>
          </a:stretch>
        </p:blipFill>
        <p:spPr>
          <a:xfrm>
            <a:off x="4809744" y="419552"/>
            <a:ext cx="7126224" cy="3902861"/>
          </a:xfrm>
          <a:prstGeom prst="rect">
            <a:avLst/>
          </a:prstGeom>
        </p:spPr>
      </p:pic>
      <p:sp>
        <p:nvSpPr>
          <p:cNvPr id="5" name="TextBox 4">
            <a:extLst>
              <a:ext uri="{FF2B5EF4-FFF2-40B4-BE49-F238E27FC236}">
                <a16:creationId xmlns:a16="http://schemas.microsoft.com/office/drawing/2014/main" id="{6A0CF9D6-923D-30D2-D8A3-9E62F18CBCC7}"/>
              </a:ext>
            </a:extLst>
          </p:cNvPr>
          <p:cNvSpPr txBox="1"/>
          <p:nvPr/>
        </p:nvSpPr>
        <p:spPr>
          <a:xfrm>
            <a:off x="183976" y="535900"/>
            <a:ext cx="4315968" cy="3385542"/>
          </a:xfrm>
          <a:prstGeom prst="rect">
            <a:avLst/>
          </a:prstGeom>
          <a:noFill/>
        </p:spPr>
        <p:txBody>
          <a:bodyPr wrap="square" rtlCol="0">
            <a:spAutoFit/>
          </a:bodyPr>
          <a:lstStyle/>
          <a:p>
            <a:r>
              <a:rPr lang="en-US" b="1" dirty="0"/>
              <a:t>Over-representation Analysis (ORA) using STRING-PPI</a:t>
            </a:r>
          </a:p>
          <a:p>
            <a:endParaRPr lang="en-US" b="1" dirty="0"/>
          </a:p>
          <a:p>
            <a:pPr marL="285750" indent="-285750">
              <a:buFont typeface="Arial" panose="020B0604020202020204" pitchFamily="34" charset="0"/>
              <a:buChar char="•"/>
            </a:pPr>
            <a:r>
              <a:rPr lang="en-US" sz="1600" dirty="0"/>
              <a:t>It should show a very big and ugly network. This is because we selected 250 genes and most of them matched the reference.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They also seem to interact densely.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Scroll down and go to the “Analysis” tab.</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6746573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CB2889E-89A9-F4AF-015A-63D958E7141D}"/>
              </a:ext>
            </a:extLst>
          </p:cNvPr>
          <p:cNvSpPr>
            <a:spLocks noGrp="1"/>
          </p:cNvSpPr>
          <p:nvPr>
            <p:ph type="sldNum" sz="quarter" idx="12"/>
          </p:nvPr>
        </p:nvSpPr>
        <p:spPr/>
        <p:txBody>
          <a:bodyPr/>
          <a:lstStyle/>
          <a:p>
            <a:fld id="{42102169-DAA7-497F-92C0-23EDA0A592CA}" type="slidenum">
              <a:rPr lang="en-US" smtClean="0"/>
              <a:t>13</a:t>
            </a:fld>
            <a:endParaRPr lang="en-US"/>
          </a:p>
        </p:txBody>
      </p:sp>
      <p:pic>
        <p:nvPicPr>
          <p:cNvPr id="4" name="Picture 3">
            <a:extLst>
              <a:ext uri="{FF2B5EF4-FFF2-40B4-BE49-F238E27FC236}">
                <a16:creationId xmlns:a16="http://schemas.microsoft.com/office/drawing/2014/main" id="{0F69137C-F39B-0919-92D3-01B246091588}"/>
              </a:ext>
            </a:extLst>
          </p:cNvPr>
          <p:cNvPicPr>
            <a:picLocks noChangeAspect="1"/>
          </p:cNvPicPr>
          <p:nvPr/>
        </p:nvPicPr>
        <p:blipFill>
          <a:blip r:embed="rId2"/>
          <a:stretch>
            <a:fillRect/>
          </a:stretch>
        </p:blipFill>
        <p:spPr>
          <a:xfrm>
            <a:off x="4607783" y="1061261"/>
            <a:ext cx="6580469" cy="4735478"/>
          </a:xfrm>
          <a:prstGeom prst="rect">
            <a:avLst/>
          </a:prstGeom>
        </p:spPr>
      </p:pic>
      <p:sp>
        <p:nvSpPr>
          <p:cNvPr id="5" name="TextBox 4">
            <a:extLst>
              <a:ext uri="{FF2B5EF4-FFF2-40B4-BE49-F238E27FC236}">
                <a16:creationId xmlns:a16="http://schemas.microsoft.com/office/drawing/2014/main" id="{CAC440A1-E864-75AA-58F8-4FFCBB50E60A}"/>
              </a:ext>
            </a:extLst>
          </p:cNvPr>
          <p:cNvSpPr txBox="1"/>
          <p:nvPr/>
        </p:nvSpPr>
        <p:spPr>
          <a:xfrm>
            <a:off x="183976" y="535900"/>
            <a:ext cx="4315968" cy="6093976"/>
          </a:xfrm>
          <a:prstGeom prst="rect">
            <a:avLst/>
          </a:prstGeom>
          <a:noFill/>
        </p:spPr>
        <p:txBody>
          <a:bodyPr wrap="square" rtlCol="0">
            <a:spAutoFit/>
          </a:bodyPr>
          <a:lstStyle/>
          <a:p>
            <a:r>
              <a:rPr lang="en-US" b="1" dirty="0"/>
              <a:t>Over-representation Analysis (ORA) using STRING-PPI</a:t>
            </a:r>
          </a:p>
          <a:p>
            <a:endParaRPr lang="en-US" b="1" dirty="0"/>
          </a:p>
          <a:p>
            <a:pPr marL="285750" indent="-285750">
              <a:buFont typeface="Arial" panose="020B0604020202020204" pitchFamily="34" charset="0"/>
              <a:buChar char="•"/>
            </a:pPr>
            <a:r>
              <a:rPr lang="en-US" sz="1600" dirty="0"/>
              <a:t>This will show you the significant gene sets that resulted from our ORA. The first 3 boxes are from Gene Ontology.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We can see a lot of immune response gene sets, hemoglobin binding, oxygen carriers, secretory granules, etc. </a:t>
            </a:r>
          </a:p>
          <a:p>
            <a:pPr marL="742950" lvl="1" indent="-285750">
              <a:buFont typeface="Arial" panose="020B0604020202020204" pitchFamily="34" charset="0"/>
              <a:buChar char="•"/>
            </a:pPr>
            <a:r>
              <a:rPr lang="en-US" sz="1600" dirty="0"/>
              <a:t>All of these match what we can expect in blood cells!</a:t>
            </a:r>
          </a:p>
          <a:p>
            <a:pPr marL="1200150" lvl="2" indent="-285750">
              <a:buFont typeface="Arial" panose="020B0604020202020204" pitchFamily="34" charset="0"/>
              <a:buChar char="•"/>
            </a:pPr>
            <a:r>
              <a:rPr lang="en-US" sz="1600" dirty="0"/>
              <a:t>Red-blood cells,</a:t>
            </a:r>
          </a:p>
          <a:p>
            <a:pPr marL="1200150" lvl="2" indent="-285750">
              <a:buFont typeface="Arial" panose="020B0604020202020204" pitchFamily="34" charset="0"/>
              <a:buChar char="•"/>
            </a:pPr>
            <a:r>
              <a:rPr lang="en-US" sz="1600" dirty="0"/>
              <a:t>White  blood cells,</a:t>
            </a:r>
          </a:p>
          <a:p>
            <a:pPr marL="1657350" lvl="3" indent="-285750">
              <a:buFont typeface="Arial" panose="020B0604020202020204" pitchFamily="34" charset="0"/>
              <a:buChar char="•"/>
            </a:pPr>
            <a:r>
              <a:rPr lang="en-US" sz="1600" dirty="0"/>
              <a:t>Leukocytes</a:t>
            </a:r>
          </a:p>
          <a:p>
            <a:pPr marL="1657350" lvl="3" indent="-285750">
              <a:buFont typeface="Arial" panose="020B0604020202020204" pitchFamily="34" charset="0"/>
              <a:buChar char="•"/>
            </a:pPr>
            <a:r>
              <a:rPr lang="en-US" sz="1600" dirty="0"/>
              <a:t>Lymphocytes</a:t>
            </a:r>
          </a:p>
          <a:p>
            <a:pPr marL="1657350" lvl="3" indent="-285750">
              <a:buFont typeface="Arial" panose="020B0604020202020204" pitchFamily="34" charset="0"/>
              <a:buChar char="•"/>
            </a:pPr>
            <a:r>
              <a:rPr lang="en-US" sz="1600" dirty="0"/>
              <a:t>Macrophages,</a:t>
            </a:r>
          </a:p>
          <a:p>
            <a:pPr marL="1657350" lvl="3" indent="-285750">
              <a:buFont typeface="Arial" panose="020B0604020202020204" pitchFamily="34" charset="0"/>
              <a:buChar char="•"/>
            </a:pPr>
            <a:r>
              <a:rPr lang="en-US" sz="1600" dirty="0"/>
              <a:t>etc...</a:t>
            </a:r>
          </a:p>
          <a:p>
            <a:pPr marL="1657350" lvl="3"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you keep scrolling down, you will see more boxes with different annotations.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6" name="Picture 4" descr="Whole Blood Cells | Fisher Scientific">
            <a:extLst>
              <a:ext uri="{FF2B5EF4-FFF2-40B4-BE49-F238E27FC236}">
                <a16:creationId xmlns:a16="http://schemas.microsoft.com/office/drawing/2014/main" id="{73B1E4F9-920F-4250-2B8B-04E363B1DC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10652" y="0"/>
            <a:ext cx="1686296" cy="134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1771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FD4F69-673A-D4AB-D675-CBAC44665A47}"/>
              </a:ext>
            </a:extLst>
          </p:cNvPr>
          <p:cNvSpPr>
            <a:spLocks noGrp="1"/>
          </p:cNvSpPr>
          <p:nvPr>
            <p:ph type="sldNum" sz="quarter" idx="12"/>
          </p:nvPr>
        </p:nvSpPr>
        <p:spPr/>
        <p:txBody>
          <a:bodyPr/>
          <a:lstStyle/>
          <a:p>
            <a:fld id="{42102169-DAA7-497F-92C0-23EDA0A592CA}" type="slidenum">
              <a:rPr lang="en-US" smtClean="0"/>
              <a:t>14</a:t>
            </a:fld>
            <a:endParaRPr lang="en-US"/>
          </a:p>
        </p:txBody>
      </p:sp>
      <p:pic>
        <p:nvPicPr>
          <p:cNvPr id="4" name="Graphic 3">
            <a:extLst>
              <a:ext uri="{FF2B5EF4-FFF2-40B4-BE49-F238E27FC236}">
                <a16:creationId xmlns:a16="http://schemas.microsoft.com/office/drawing/2014/main" id="{05D86FF8-F7F5-565F-DB4B-A8393901BA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05072" y="1246228"/>
            <a:ext cx="8103338" cy="4526438"/>
          </a:xfrm>
          <a:prstGeom prst="rect">
            <a:avLst/>
          </a:prstGeom>
        </p:spPr>
      </p:pic>
      <p:sp>
        <p:nvSpPr>
          <p:cNvPr id="5" name="TextBox 4">
            <a:extLst>
              <a:ext uri="{FF2B5EF4-FFF2-40B4-BE49-F238E27FC236}">
                <a16:creationId xmlns:a16="http://schemas.microsoft.com/office/drawing/2014/main" id="{28714819-03A7-5379-C967-B49AEE0802F1}"/>
              </a:ext>
            </a:extLst>
          </p:cNvPr>
          <p:cNvSpPr txBox="1"/>
          <p:nvPr/>
        </p:nvSpPr>
        <p:spPr>
          <a:xfrm>
            <a:off x="183976" y="535900"/>
            <a:ext cx="4315968" cy="2646878"/>
          </a:xfrm>
          <a:prstGeom prst="rect">
            <a:avLst/>
          </a:prstGeom>
          <a:noFill/>
        </p:spPr>
        <p:txBody>
          <a:bodyPr wrap="square" rtlCol="0">
            <a:spAutoFit/>
          </a:bodyPr>
          <a:lstStyle/>
          <a:p>
            <a:r>
              <a:rPr lang="en-US" b="1" dirty="0"/>
              <a:t>Over-representation Analysis (ORA) using STRING-PPI</a:t>
            </a:r>
          </a:p>
          <a:p>
            <a:endParaRPr lang="en-US" b="1" dirty="0"/>
          </a:p>
          <a:p>
            <a:pPr marL="285750" indent="-285750">
              <a:buFont typeface="Arial" panose="020B0604020202020204" pitchFamily="34" charset="0"/>
              <a:buChar char="•"/>
            </a:pPr>
            <a:r>
              <a:rPr lang="en-US" sz="1600" dirty="0"/>
              <a:t>At the bottom, you can see a panel where you can generate these nice plots to show the strength of the enrichment, and their FDR values.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6" name="Picture 4" descr="Whole Blood Cells | Fisher Scientific">
            <a:extLst>
              <a:ext uri="{FF2B5EF4-FFF2-40B4-BE49-F238E27FC236}">
                <a16:creationId xmlns:a16="http://schemas.microsoft.com/office/drawing/2014/main" id="{49A2EC7F-B1F7-E918-F238-693C50DAE0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10652" y="0"/>
            <a:ext cx="1686296" cy="1349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9114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028E3A-4430-D5C0-304E-D746456636C2}"/>
              </a:ext>
            </a:extLst>
          </p:cNvPr>
          <p:cNvSpPr>
            <a:spLocks noGrp="1"/>
          </p:cNvSpPr>
          <p:nvPr>
            <p:ph type="sldNum" sz="quarter" idx="12"/>
          </p:nvPr>
        </p:nvSpPr>
        <p:spPr/>
        <p:txBody>
          <a:bodyPr/>
          <a:lstStyle/>
          <a:p>
            <a:fld id="{42102169-DAA7-497F-92C0-23EDA0A592CA}" type="slidenum">
              <a:rPr lang="en-US" smtClean="0"/>
              <a:t>15</a:t>
            </a:fld>
            <a:endParaRPr lang="en-US"/>
          </a:p>
        </p:txBody>
      </p:sp>
      <p:sp>
        <p:nvSpPr>
          <p:cNvPr id="3" name="TextBox 2">
            <a:extLst>
              <a:ext uri="{FF2B5EF4-FFF2-40B4-BE49-F238E27FC236}">
                <a16:creationId xmlns:a16="http://schemas.microsoft.com/office/drawing/2014/main" id="{28BBBFE4-A358-0F5D-4924-388FA16EAAA2}"/>
              </a:ext>
            </a:extLst>
          </p:cNvPr>
          <p:cNvSpPr txBox="1"/>
          <p:nvPr/>
        </p:nvSpPr>
        <p:spPr>
          <a:xfrm>
            <a:off x="183976" y="535900"/>
            <a:ext cx="4315968" cy="1908215"/>
          </a:xfrm>
          <a:prstGeom prst="rect">
            <a:avLst/>
          </a:prstGeom>
          <a:noFill/>
        </p:spPr>
        <p:txBody>
          <a:bodyPr wrap="square" rtlCol="0">
            <a:spAutoFit/>
          </a:bodyPr>
          <a:lstStyle/>
          <a:p>
            <a:r>
              <a:rPr lang="en-US" b="1" dirty="0"/>
              <a:t>Over-representation Analysis (ORA) using STRING-PPI</a:t>
            </a:r>
          </a:p>
          <a:p>
            <a:endParaRPr lang="en-US" b="1" dirty="0"/>
          </a:p>
          <a:p>
            <a:pPr marL="285750" indent="-285750">
              <a:buFont typeface="Arial" panose="020B0604020202020204" pitchFamily="34" charset="0"/>
              <a:buChar char="•"/>
            </a:pPr>
            <a:r>
              <a:rPr lang="en-US" sz="1600" dirty="0"/>
              <a:t>Try doing the same with Pancreatic DEGs!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pic>
        <p:nvPicPr>
          <p:cNvPr id="5" name="Picture 4">
            <a:extLst>
              <a:ext uri="{FF2B5EF4-FFF2-40B4-BE49-F238E27FC236}">
                <a16:creationId xmlns:a16="http://schemas.microsoft.com/office/drawing/2014/main" id="{A3F3395A-4C1D-AF2E-19B1-4C815684086E}"/>
              </a:ext>
            </a:extLst>
          </p:cNvPr>
          <p:cNvPicPr>
            <a:picLocks noChangeAspect="1"/>
          </p:cNvPicPr>
          <p:nvPr/>
        </p:nvPicPr>
        <p:blipFill>
          <a:blip r:embed="rId2"/>
          <a:stretch>
            <a:fillRect/>
          </a:stretch>
        </p:blipFill>
        <p:spPr>
          <a:xfrm>
            <a:off x="183976" y="2071985"/>
            <a:ext cx="5725000" cy="3272381"/>
          </a:xfrm>
          <a:prstGeom prst="rect">
            <a:avLst/>
          </a:prstGeom>
        </p:spPr>
      </p:pic>
      <p:pic>
        <p:nvPicPr>
          <p:cNvPr id="7" name="Graphic 6">
            <a:extLst>
              <a:ext uri="{FF2B5EF4-FFF2-40B4-BE49-F238E27FC236}">
                <a16:creationId xmlns:a16="http://schemas.microsoft.com/office/drawing/2014/main" id="{ABA7423A-BC50-7FC7-E55B-4635737614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96000" y="2071985"/>
            <a:ext cx="6078024" cy="3395119"/>
          </a:xfrm>
          <a:prstGeom prst="rect">
            <a:avLst/>
          </a:prstGeom>
        </p:spPr>
      </p:pic>
      <p:pic>
        <p:nvPicPr>
          <p:cNvPr id="8" name="Picture 2" descr="Cary Gastroenterology Associates | Acute Pancreatitis: Causes,…">
            <a:extLst>
              <a:ext uri="{FF2B5EF4-FFF2-40B4-BE49-F238E27FC236}">
                <a16:creationId xmlns:a16="http://schemas.microsoft.com/office/drawing/2014/main" id="{A26A89F7-E73A-4CB7-FB3A-DFB54C9A5C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70444" y="0"/>
            <a:ext cx="1921556" cy="1152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5106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99EBC42-B4C6-EFF9-132D-7ACC7DD4F8D5}"/>
              </a:ext>
            </a:extLst>
          </p:cNvPr>
          <p:cNvSpPr>
            <a:spLocks noGrp="1"/>
          </p:cNvSpPr>
          <p:nvPr>
            <p:ph type="sldNum" sz="quarter" idx="12"/>
          </p:nvPr>
        </p:nvSpPr>
        <p:spPr/>
        <p:txBody>
          <a:bodyPr/>
          <a:lstStyle/>
          <a:p>
            <a:fld id="{42102169-DAA7-497F-92C0-23EDA0A592CA}" type="slidenum">
              <a:rPr lang="en-US" smtClean="0"/>
              <a:t>16</a:t>
            </a:fld>
            <a:endParaRPr lang="en-US"/>
          </a:p>
        </p:txBody>
      </p:sp>
      <p:sp>
        <p:nvSpPr>
          <p:cNvPr id="3" name="TextBox 2">
            <a:extLst>
              <a:ext uri="{FF2B5EF4-FFF2-40B4-BE49-F238E27FC236}">
                <a16:creationId xmlns:a16="http://schemas.microsoft.com/office/drawing/2014/main" id="{B25F5F98-4EF2-9E92-898D-05DD87A83727}"/>
              </a:ext>
            </a:extLst>
          </p:cNvPr>
          <p:cNvSpPr txBox="1"/>
          <p:nvPr/>
        </p:nvSpPr>
        <p:spPr>
          <a:xfrm>
            <a:off x="183976" y="535900"/>
            <a:ext cx="6847760" cy="2616101"/>
          </a:xfrm>
          <a:prstGeom prst="rect">
            <a:avLst/>
          </a:prstGeom>
          <a:noFill/>
        </p:spPr>
        <p:txBody>
          <a:bodyPr wrap="square" rtlCol="0">
            <a:spAutoFit/>
          </a:bodyPr>
          <a:lstStyle/>
          <a:p>
            <a:r>
              <a:rPr lang="en-US" b="1" dirty="0"/>
              <a:t>Challenge (optional)</a:t>
            </a:r>
          </a:p>
          <a:p>
            <a:endParaRPr lang="en-US" b="1" dirty="0"/>
          </a:p>
          <a:p>
            <a:pPr marL="285750" indent="-285750">
              <a:buFont typeface="Arial" panose="020B0604020202020204" pitchFamily="34" charset="0"/>
              <a:buChar char="•"/>
            </a:pPr>
            <a:r>
              <a:rPr lang="en-US" sz="1600" dirty="0"/>
              <a:t>Try using other tissues from GTEx, you will need to edit our code correspondingly.</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can also explore the other mentioned databases, TCGA, GEO, and compare gene expression between diseased and healthy tissues!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endParaRPr lang="en-US" sz="1600" dirty="0"/>
          </a:p>
        </p:txBody>
      </p:sp>
    </p:spTree>
    <p:extLst>
      <p:ext uri="{BB962C8B-B14F-4D97-AF65-F5344CB8AC3E}">
        <p14:creationId xmlns:p14="http://schemas.microsoft.com/office/powerpoint/2010/main" val="6949580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104C911-D353-3A2F-B4C3-E9F6BC1BFA56}"/>
              </a:ext>
            </a:extLst>
          </p:cNvPr>
          <p:cNvSpPr txBox="1"/>
          <p:nvPr/>
        </p:nvSpPr>
        <p:spPr>
          <a:xfrm>
            <a:off x="182880" y="146304"/>
            <a:ext cx="5623560" cy="338554"/>
          </a:xfrm>
          <a:prstGeom prst="rect">
            <a:avLst/>
          </a:prstGeom>
          <a:noFill/>
        </p:spPr>
        <p:txBody>
          <a:bodyPr wrap="square" rtlCol="0">
            <a:spAutoFit/>
          </a:bodyPr>
          <a:lstStyle/>
          <a:p>
            <a:r>
              <a:rPr lang="en-US" sz="1600" b="1" dirty="0">
                <a:latin typeface="Abadi" panose="020B0604020104020204" pitchFamily="34" charset="0"/>
              </a:rPr>
              <a:t>Resources: tutorial, papers &amp; documentation</a:t>
            </a:r>
          </a:p>
        </p:txBody>
      </p:sp>
      <p:pic>
        <p:nvPicPr>
          <p:cNvPr id="6" name="Picture 5">
            <a:extLst>
              <a:ext uri="{FF2B5EF4-FFF2-40B4-BE49-F238E27FC236}">
                <a16:creationId xmlns:a16="http://schemas.microsoft.com/office/drawing/2014/main" id="{582F5B1F-210D-EB31-EB85-E804617B6AA6}"/>
              </a:ext>
            </a:extLst>
          </p:cNvPr>
          <p:cNvPicPr>
            <a:picLocks noChangeAspect="1"/>
          </p:cNvPicPr>
          <p:nvPr/>
        </p:nvPicPr>
        <p:blipFill>
          <a:blip r:embed="rId2"/>
          <a:stretch>
            <a:fillRect/>
          </a:stretch>
        </p:blipFill>
        <p:spPr>
          <a:xfrm>
            <a:off x="551688" y="630295"/>
            <a:ext cx="4848987" cy="1177891"/>
          </a:xfrm>
          <a:prstGeom prst="rect">
            <a:avLst/>
          </a:prstGeom>
          <a:ln>
            <a:solidFill>
              <a:srgbClr val="FF0000"/>
            </a:solidFill>
          </a:ln>
        </p:spPr>
      </p:pic>
      <p:pic>
        <p:nvPicPr>
          <p:cNvPr id="8" name="Picture 7">
            <a:extLst>
              <a:ext uri="{FF2B5EF4-FFF2-40B4-BE49-F238E27FC236}">
                <a16:creationId xmlns:a16="http://schemas.microsoft.com/office/drawing/2014/main" id="{88ED8DDE-FF0B-DBC1-285F-BE4BD2672D7E}"/>
              </a:ext>
            </a:extLst>
          </p:cNvPr>
          <p:cNvPicPr>
            <a:picLocks noChangeAspect="1"/>
          </p:cNvPicPr>
          <p:nvPr/>
        </p:nvPicPr>
        <p:blipFill>
          <a:blip r:embed="rId3"/>
          <a:stretch>
            <a:fillRect/>
          </a:stretch>
        </p:blipFill>
        <p:spPr>
          <a:xfrm>
            <a:off x="551688" y="2309040"/>
            <a:ext cx="4717186" cy="1834461"/>
          </a:xfrm>
          <a:prstGeom prst="rect">
            <a:avLst/>
          </a:prstGeom>
          <a:ln>
            <a:solidFill>
              <a:schemeClr val="bg2"/>
            </a:solidFill>
          </a:ln>
        </p:spPr>
      </p:pic>
      <p:pic>
        <p:nvPicPr>
          <p:cNvPr id="10" name="Picture 9">
            <a:extLst>
              <a:ext uri="{FF2B5EF4-FFF2-40B4-BE49-F238E27FC236}">
                <a16:creationId xmlns:a16="http://schemas.microsoft.com/office/drawing/2014/main" id="{82050437-07F1-98F2-2768-A737A16D9205}"/>
              </a:ext>
            </a:extLst>
          </p:cNvPr>
          <p:cNvPicPr>
            <a:picLocks noChangeAspect="1"/>
          </p:cNvPicPr>
          <p:nvPr/>
        </p:nvPicPr>
        <p:blipFill>
          <a:blip r:embed="rId4"/>
          <a:stretch>
            <a:fillRect/>
          </a:stretch>
        </p:blipFill>
        <p:spPr>
          <a:xfrm>
            <a:off x="551688" y="4518821"/>
            <a:ext cx="4989446" cy="1485658"/>
          </a:xfrm>
          <a:prstGeom prst="rect">
            <a:avLst/>
          </a:prstGeom>
          <a:ln>
            <a:solidFill>
              <a:schemeClr val="bg2"/>
            </a:solidFill>
          </a:ln>
        </p:spPr>
      </p:pic>
      <p:pic>
        <p:nvPicPr>
          <p:cNvPr id="20" name="Picture 19">
            <a:extLst>
              <a:ext uri="{FF2B5EF4-FFF2-40B4-BE49-F238E27FC236}">
                <a16:creationId xmlns:a16="http://schemas.microsoft.com/office/drawing/2014/main" id="{B11ADAF1-D5F9-7FC5-FA26-5ACBE1E7418A}"/>
              </a:ext>
            </a:extLst>
          </p:cNvPr>
          <p:cNvPicPr>
            <a:picLocks noChangeAspect="1"/>
          </p:cNvPicPr>
          <p:nvPr/>
        </p:nvPicPr>
        <p:blipFill>
          <a:blip r:embed="rId5"/>
          <a:stretch>
            <a:fillRect/>
          </a:stretch>
        </p:blipFill>
        <p:spPr>
          <a:xfrm>
            <a:off x="5936228" y="2309040"/>
            <a:ext cx="5301748" cy="1859157"/>
          </a:xfrm>
          <a:prstGeom prst="rect">
            <a:avLst/>
          </a:prstGeom>
          <a:ln>
            <a:solidFill>
              <a:schemeClr val="bg2">
                <a:lumMod val="90000"/>
              </a:schemeClr>
            </a:solidFill>
          </a:ln>
        </p:spPr>
      </p:pic>
      <p:pic>
        <p:nvPicPr>
          <p:cNvPr id="22" name="Picture 21">
            <a:extLst>
              <a:ext uri="{FF2B5EF4-FFF2-40B4-BE49-F238E27FC236}">
                <a16:creationId xmlns:a16="http://schemas.microsoft.com/office/drawing/2014/main" id="{C7FDB0DE-DA71-324E-0F08-877C8E9F0409}"/>
              </a:ext>
            </a:extLst>
          </p:cNvPr>
          <p:cNvPicPr>
            <a:picLocks noChangeAspect="1"/>
          </p:cNvPicPr>
          <p:nvPr/>
        </p:nvPicPr>
        <p:blipFill>
          <a:blip r:embed="rId6"/>
          <a:stretch>
            <a:fillRect/>
          </a:stretch>
        </p:blipFill>
        <p:spPr>
          <a:xfrm>
            <a:off x="5936228" y="388692"/>
            <a:ext cx="5301748" cy="1662542"/>
          </a:xfrm>
          <a:prstGeom prst="rect">
            <a:avLst/>
          </a:prstGeom>
          <a:ln>
            <a:solidFill>
              <a:schemeClr val="bg2">
                <a:lumMod val="90000"/>
              </a:schemeClr>
            </a:solidFill>
          </a:ln>
        </p:spPr>
      </p:pic>
      <p:pic>
        <p:nvPicPr>
          <p:cNvPr id="24" name="Picture 23">
            <a:extLst>
              <a:ext uri="{FF2B5EF4-FFF2-40B4-BE49-F238E27FC236}">
                <a16:creationId xmlns:a16="http://schemas.microsoft.com/office/drawing/2014/main" id="{2A1B2C30-8DCA-371C-5A93-3D8DD127D9B4}"/>
              </a:ext>
            </a:extLst>
          </p:cNvPr>
          <p:cNvPicPr>
            <a:picLocks noChangeAspect="1"/>
          </p:cNvPicPr>
          <p:nvPr/>
        </p:nvPicPr>
        <p:blipFill>
          <a:blip r:embed="rId7"/>
          <a:stretch>
            <a:fillRect/>
          </a:stretch>
        </p:blipFill>
        <p:spPr>
          <a:xfrm>
            <a:off x="5936229" y="4311484"/>
            <a:ext cx="5301748" cy="1692995"/>
          </a:xfrm>
          <a:prstGeom prst="rect">
            <a:avLst/>
          </a:prstGeom>
          <a:ln>
            <a:solidFill>
              <a:schemeClr val="bg2">
                <a:lumMod val="90000"/>
              </a:schemeClr>
            </a:solidFill>
          </a:ln>
        </p:spPr>
      </p:pic>
    </p:spTree>
    <p:extLst>
      <p:ext uri="{BB962C8B-B14F-4D97-AF65-F5344CB8AC3E}">
        <p14:creationId xmlns:p14="http://schemas.microsoft.com/office/powerpoint/2010/main" val="8213744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28F8C4-B569-7234-2AD2-D383B629A0EA}"/>
              </a:ext>
            </a:extLst>
          </p:cNvPr>
          <p:cNvSpPr>
            <a:spLocks noGrp="1"/>
          </p:cNvSpPr>
          <p:nvPr>
            <p:ph type="sldNum" sz="quarter" idx="12"/>
          </p:nvPr>
        </p:nvSpPr>
        <p:spPr/>
        <p:txBody>
          <a:bodyPr/>
          <a:lstStyle/>
          <a:p>
            <a:fld id="{42102169-DAA7-497F-92C0-23EDA0A592CA}" type="slidenum">
              <a:rPr lang="en-US" smtClean="0"/>
              <a:t>18</a:t>
            </a:fld>
            <a:endParaRPr lang="en-US"/>
          </a:p>
        </p:txBody>
      </p:sp>
      <p:pic>
        <p:nvPicPr>
          <p:cNvPr id="3" name="Picture 2" descr="An abstract genetic concept">
            <a:extLst>
              <a:ext uri="{FF2B5EF4-FFF2-40B4-BE49-F238E27FC236}">
                <a16:creationId xmlns:a16="http://schemas.microsoft.com/office/drawing/2014/main" id="{E840660C-EE8E-6046-B106-1E8BBDC2A5B2}"/>
              </a:ext>
            </a:extLst>
          </p:cNvPr>
          <p:cNvPicPr>
            <a:picLocks noChangeAspect="1"/>
          </p:cNvPicPr>
          <p:nvPr/>
        </p:nvPicPr>
        <p:blipFill rotWithShape="1">
          <a:blip r:embed="rId2">
            <a:alphaModFix amt="35000"/>
          </a:blip>
          <a:srcRect t="25613" b="18137"/>
          <a:stretch/>
        </p:blipFill>
        <p:spPr>
          <a:xfrm>
            <a:off x="20" y="10"/>
            <a:ext cx="12191980" cy="6857990"/>
          </a:xfrm>
          <a:prstGeom prst="rect">
            <a:avLst/>
          </a:prstGeom>
        </p:spPr>
      </p:pic>
      <p:sp>
        <p:nvSpPr>
          <p:cNvPr id="4" name="TextBox 3">
            <a:extLst>
              <a:ext uri="{FF2B5EF4-FFF2-40B4-BE49-F238E27FC236}">
                <a16:creationId xmlns:a16="http://schemas.microsoft.com/office/drawing/2014/main" id="{4AEA3C34-A676-C14F-6A87-0A56B1AF8C06}"/>
              </a:ext>
            </a:extLst>
          </p:cNvPr>
          <p:cNvSpPr txBox="1"/>
          <p:nvPr/>
        </p:nvSpPr>
        <p:spPr>
          <a:xfrm>
            <a:off x="7851648" y="5724144"/>
            <a:ext cx="4261104" cy="369332"/>
          </a:xfrm>
          <a:prstGeom prst="rect">
            <a:avLst/>
          </a:prstGeom>
          <a:noFill/>
        </p:spPr>
        <p:txBody>
          <a:bodyPr wrap="square" rtlCol="0">
            <a:spAutoFit/>
          </a:bodyPr>
          <a:lstStyle/>
          <a:p>
            <a:r>
              <a:rPr lang="en-US" b="1" dirty="0"/>
              <a:t>Thank you for your attention!</a:t>
            </a:r>
          </a:p>
        </p:txBody>
      </p:sp>
    </p:spTree>
    <p:extLst>
      <p:ext uri="{BB962C8B-B14F-4D97-AF65-F5344CB8AC3E}">
        <p14:creationId xmlns:p14="http://schemas.microsoft.com/office/powerpoint/2010/main" val="1155501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Picture 18" descr="A graph of blood and pancreas&#10;&#10;AI-generated content may be incorrect.">
            <a:extLst>
              <a:ext uri="{FF2B5EF4-FFF2-40B4-BE49-F238E27FC236}">
                <a16:creationId xmlns:a16="http://schemas.microsoft.com/office/drawing/2014/main" id="{5F456374-7A1E-DFB3-52EE-ED982784E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2597" y="4208667"/>
            <a:ext cx="4594907" cy="2432598"/>
          </a:xfrm>
          <a:prstGeom prst="rect">
            <a:avLst/>
          </a:prstGeom>
        </p:spPr>
      </p:pic>
      <p:sp>
        <p:nvSpPr>
          <p:cNvPr id="2" name="Slide Number Placeholder 1">
            <a:extLst>
              <a:ext uri="{FF2B5EF4-FFF2-40B4-BE49-F238E27FC236}">
                <a16:creationId xmlns:a16="http://schemas.microsoft.com/office/drawing/2014/main" id="{62E007EF-2B28-1F0B-A101-5B66F386EFAD}"/>
              </a:ext>
            </a:extLst>
          </p:cNvPr>
          <p:cNvSpPr>
            <a:spLocks noGrp="1"/>
          </p:cNvSpPr>
          <p:nvPr>
            <p:ph type="sldNum" sz="quarter" idx="12"/>
          </p:nvPr>
        </p:nvSpPr>
        <p:spPr/>
        <p:txBody>
          <a:bodyPr/>
          <a:lstStyle/>
          <a:p>
            <a:fld id="{42102169-DAA7-497F-92C0-23EDA0A592CA}" type="slidenum">
              <a:rPr lang="en-US" smtClean="0"/>
              <a:t>2</a:t>
            </a:fld>
            <a:endParaRPr lang="en-US"/>
          </a:p>
        </p:txBody>
      </p:sp>
      <p:sp>
        <p:nvSpPr>
          <p:cNvPr id="3" name="TextBox 2">
            <a:extLst>
              <a:ext uri="{FF2B5EF4-FFF2-40B4-BE49-F238E27FC236}">
                <a16:creationId xmlns:a16="http://schemas.microsoft.com/office/drawing/2014/main" id="{7DE5A2C5-B610-6728-F77E-F723CACA85F5}"/>
              </a:ext>
            </a:extLst>
          </p:cNvPr>
          <p:cNvSpPr txBox="1"/>
          <p:nvPr/>
        </p:nvSpPr>
        <p:spPr>
          <a:xfrm>
            <a:off x="128016" y="88771"/>
            <a:ext cx="6108192" cy="3785652"/>
          </a:xfrm>
          <a:prstGeom prst="rect">
            <a:avLst/>
          </a:prstGeom>
          <a:noFill/>
        </p:spPr>
        <p:txBody>
          <a:bodyPr wrap="square" rtlCol="0">
            <a:spAutoFit/>
          </a:bodyPr>
          <a:lstStyle/>
          <a:p>
            <a:r>
              <a:rPr lang="en-US" sz="1600" b="1" dirty="0"/>
              <a:t>Outline</a:t>
            </a:r>
          </a:p>
          <a:p>
            <a:pPr marL="342900" indent="-342900">
              <a:buFont typeface="+mj-lt"/>
              <a:buAutoNum type="arabicPeriod"/>
            </a:pPr>
            <a:r>
              <a:rPr lang="en-US" sz="1600" dirty="0"/>
              <a:t>Download and prepare data</a:t>
            </a:r>
          </a:p>
          <a:p>
            <a:pPr marL="342900" indent="-342900">
              <a:buFont typeface="+mj-lt"/>
              <a:buAutoNum type="arabicPeriod"/>
            </a:pPr>
            <a:r>
              <a:rPr lang="en-US" sz="1600" dirty="0"/>
              <a:t>Import to RStudio</a:t>
            </a:r>
          </a:p>
          <a:p>
            <a:pPr marL="342900" indent="-342900">
              <a:buFont typeface="+mj-lt"/>
              <a:buAutoNum type="arabicPeriod"/>
            </a:pPr>
            <a:r>
              <a:rPr lang="en-US" sz="1600" dirty="0"/>
              <a:t>Preprocessing:</a:t>
            </a:r>
          </a:p>
          <a:p>
            <a:pPr marL="800100" lvl="1" indent="-342900">
              <a:buFont typeface="+mj-lt"/>
              <a:buAutoNum type="arabicPeriod"/>
            </a:pPr>
            <a:r>
              <a:rPr lang="en-US" sz="1600" dirty="0"/>
              <a:t>Load (and install) libraries</a:t>
            </a:r>
          </a:p>
          <a:p>
            <a:pPr marL="800100" lvl="1" indent="-342900">
              <a:buFont typeface="+mj-lt"/>
              <a:buAutoNum type="arabicPeriod"/>
            </a:pPr>
            <a:r>
              <a:rPr lang="en-US" sz="1600" dirty="0"/>
              <a:t>Tidy gene expression tables, prepare metadata tables</a:t>
            </a:r>
          </a:p>
          <a:p>
            <a:pPr marL="800100" lvl="1" indent="-342900">
              <a:buFont typeface="+mj-lt"/>
              <a:buAutoNum type="arabicPeriod"/>
            </a:pPr>
            <a:r>
              <a:rPr lang="en-US" sz="1600" dirty="0"/>
              <a:t>Filter genes, Normalize.</a:t>
            </a:r>
          </a:p>
          <a:p>
            <a:pPr marL="342900" indent="-342900">
              <a:buFont typeface="+mj-lt"/>
              <a:buAutoNum type="arabicPeriod"/>
            </a:pPr>
            <a:r>
              <a:rPr lang="en-US" sz="1600" dirty="0"/>
              <a:t>Differential expression analysis</a:t>
            </a:r>
          </a:p>
          <a:p>
            <a:pPr marL="800100" lvl="1" indent="-342900">
              <a:buFont typeface="+mj-lt"/>
              <a:buAutoNum type="arabicPeriod"/>
            </a:pPr>
            <a:r>
              <a:rPr lang="en-US" sz="1600" dirty="0"/>
              <a:t>Apply comparison test across groups</a:t>
            </a:r>
          </a:p>
          <a:p>
            <a:pPr marL="342900" indent="-342900">
              <a:buFont typeface="+mj-lt"/>
              <a:buAutoNum type="arabicPeriod"/>
            </a:pPr>
            <a:r>
              <a:rPr lang="en-US" sz="1600" dirty="0"/>
              <a:t>Visualization</a:t>
            </a:r>
          </a:p>
          <a:p>
            <a:pPr marL="800100" lvl="1" indent="-342900">
              <a:buFont typeface="+mj-lt"/>
              <a:buAutoNum type="arabicPeriod"/>
            </a:pPr>
            <a:r>
              <a:rPr lang="en-US" sz="1600" dirty="0"/>
              <a:t>PCA - scatterplot</a:t>
            </a:r>
          </a:p>
          <a:p>
            <a:pPr marL="800100" lvl="1" indent="-342900">
              <a:buFont typeface="+mj-lt"/>
              <a:buAutoNum type="arabicPeriod"/>
            </a:pPr>
            <a:r>
              <a:rPr lang="en-US" sz="1600" dirty="0"/>
              <a:t>Volcano plot</a:t>
            </a:r>
          </a:p>
          <a:p>
            <a:pPr marL="800100" lvl="1" indent="-342900">
              <a:buFont typeface="+mj-lt"/>
              <a:buAutoNum type="arabicPeriod"/>
            </a:pPr>
            <a:r>
              <a:rPr lang="en-US" sz="1600" dirty="0"/>
              <a:t>Heatmap</a:t>
            </a:r>
          </a:p>
          <a:p>
            <a:pPr marL="800100" lvl="1" indent="-342900">
              <a:buFont typeface="+mj-lt"/>
              <a:buAutoNum type="arabicPeriod"/>
            </a:pPr>
            <a:endParaRPr lang="en-US" sz="1600" dirty="0"/>
          </a:p>
          <a:p>
            <a:pPr marL="342900" indent="-342900">
              <a:buFont typeface="+mj-lt"/>
              <a:buAutoNum type="arabicPeriod"/>
            </a:pPr>
            <a:endParaRPr lang="en-US" sz="1600" dirty="0"/>
          </a:p>
        </p:txBody>
      </p:sp>
      <p:grpSp>
        <p:nvGrpSpPr>
          <p:cNvPr id="7" name="Group 6">
            <a:extLst>
              <a:ext uri="{FF2B5EF4-FFF2-40B4-BE49-F238E27FC236}">
                <a16:creationId xmlns:a16="http://schemas.microsoft.com/office/drawing/2014/main" id="{CE93CBCC-1E26-A545-AB14-55275983035D}"/>
              </a:ext>
            </a:extLst>
          </p:cNvPr>
          <p:cNvGrpSpPr/>
          <p:nvPr/>
        </p:nvGrpSpPr>
        <p:grpSpPr>
          <a:xfrm>
            <a:off x="7683631" y="136525"/>
            <a:ext cx="3823321" cy="1180365"/>
            <a:chOff x="6605432" y="311026"/>
            <a:chExt cx="3823321" cy="1180365"/>
          </a:xfrm>
        </p:grpSpPr>
        <p:pic>
          <p:nvPicPr>
            <p:cNvPr id="2050" name="Picture 2" descr="Cary Gastroenterology Associates | Acute Pancreatitis: Causes,…">
              <a:extLst>
                <a:ext uri="{FF2B5EF4-FFF2-40B4-BE49-F238E27FC236}">
                  <a16:creationId xmlns:a16="http://schemas.microsoft.com/office/drawing/2014/main" id="{5A29123F-883F-BE7E-7E57-4403EF2FF0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5432" y="311026"/>
              <a:ext cx="1921556" cy="1152933"/>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Whole Blood Cells | Fisher Scientific">
              <a:extLst>
                <a:ext uri="{FF2B5EF4-FFF2-40B4-BE49-F238E27FC236}">
                  <a16:creationId xmlns:a16="http://schemas.microsoft.com/office/drawing/2014/main" id="{10A5BFB0-06B4-956C-F75E-F94A2D91BD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0955" y="453152"/>
              <a:ext cx="1297798" cy="103823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7B33299-4F5F-95D2-6965-0E381945F64E}"/>
                </a:ext>
              </a:extLst>
            </p:cNvPr>
            <p:cNvSpPr txBox="1"/>
            <p:nvPr/>
          </p:nvSpPr>
          <p:spPr>
            <a:xfrm>
              <a:off x="8420862" y="894326"/>
              <a:ext cx="633984" cy="369332"/>
            </a:xfrm>
            <a:prstGeom prst="rect">
              <a:avLst/>
            </a:prstGeom>
            <a:noFill/>
          </p:spPr>
          <p:txBody>
            <a:bodyPr wrap="square" rtlCol="0">
              <a:spAutoFit/>
            </a:bodyPr>
            <a:lstStyle/>
            <a:p>
              <a:r>
                <a:rPr lang="en-US" dirty="0"/>
                <a:t>vs.</a:t>
              </a:r>
            </a:p>
          </p:txBody>
        </p:sp>
      </p:grpSp>
      <p:pic>
        <p:nvPicPr>
          <p:cNvPr id="15" name="Picture 14" descr="A diagram of a tissue&#10;&#10;AI-generated content may be incorrect.">
            <a:extLst>
              <a:ext uri="{FF2B5EF4-FFF2-40B4-BE49-F238E27FC236}">
                <a16:creationId xmlns:a16="http://schemas.microsoft.com/office/drawing/2014/main" id="{58C92D40-7682-E75E-4988-2A2CF08DBC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571346" y="2899484"/>
            <a:ext cx="4024215" cy="3275524"/>
          </a:xfrm>
          <a:prstGeom prst="rect">
            <a:avLst/>
          </a:prstGeom>
        </p:spPr>
      </p:pic>
      <p:pic>
        <p:nvPicPr>
          <p:cNvPr id="17" name="Picture 16" descr="A graph of blood type&#10;&#10;AI-generated content may be incorrect.">
            <a:extLst>
              <a:ext uri="{FF2B5EF4-FFF2-40B4-BE49-F238E27FC236}">
                <a16:creationId xmlns:a16="http://schemas.microsoft.com/office/drawing/2014/main" id="{86E92BCD-4A29-6097-7628-004EE809A13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73150" y="1397422"/>
            <a:ext cx="4233802" cy="2811245"/>
          </a:xfrm>
          <a:prstGeom prst="rect">
            <a:avLst/>
          </a:prstGeom>
        </p:spPr>
      </p:pic>
    </p:spTree>
    <p:extLst>
      <p:ext uri="{BB962C8B-B14F-4D97-AF65-F5344CB8AC3E}">
        <p14:creationId xmlns:p14="http://schemas.microsoft.com/office/powerpoint/2010/main" val="16524460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0E58B1-3340-AC22-B685-AD618847D23D}"/>
              </a:ext>
            </a:extLst>
          </p:cNvPr>
          <p:cNvSpPr txBox="1"/>
          <p:nvPr/>
        </p:nvSpPr>
        <p:spPr>
          <a:xfrm>
            <a:off x="192024" y="1203424"/>
            <a:ext cx="7178040" cy="5201424"/>
          </a:xfrm>
          <a:prstGeom prst="rect">
            <a:avLst/>
          </a:prstGeom>
          <a:noFill/>
        </p:spPr>
        <p:txBody>
          <a:bodyPr wrap="square" rtlCol="0">
            <a:spAutoFit/>
          </a:bodyPr>
          <a:lstStyle/>
          <a:p>
            <a:pPr marL="342900" indent="-342900">
              <a:spcAft>
                <a:spcPts val="600"/>
              </a:spcAft>
              <a:buFont typeface="+mj-lt"/>
              <a:buAutoNum type="arabicPeriod"/>
            </a:pPr>
            <a:r>
              <a:rPr lang="en-US" sz="1600" dirty="0"/>
              <a:t>Search “GTEx Portal” in Google and go into their website (</a:t>
            </a:r>
            <a:r>
              <a:rPr lang="en-US" sz="1600" dirty="0">
                <a:hlinkClick r:id="rId2"/>
              </a:rPr>
              <a:t>https://www.gtexportal.org/home/</a:t>
            </a:r>
            <a:r>
              <a:rPr lang="en-US" sz="1600" dirty="0"/>
              <a:t>)</a:t>
            </a:r>
          </a:p>
          <a:p>
            <a:pPr marL="342900" indent="-342900">
              <a:spcAft>
                <a:spcPts val="600"/>
              </a:spcAft>
              <a:buFont typeface="+mj-lt"/>
              <a:buAutoNum type="arabicPeriod"/>
            </a:pPr>
            <a:r>
              <a:rPr lang="en-US" sz="1600" dirty="0"/>
              <a:t>Go to Downloads &gt; Open Access Data</a:t>
            </a:r>
          </a:p>
          <a:p>
            <a:pPr marL="800100" lvl="1" indent="-342900">
              <a:spcAft>
                <a:spcPts val="600"/>
              </a:spcAft>
              <a:buFont typeface="+mj-lt"/>
              <a:buAutoNum type="arabicPeriod"/>
            </a:pPr>
            <a:r>
              <a:rPr lang="en-US" sz="1600" dirty="0"/>
              <a:t>Bulk tissue expression tab</a:t>
            </a:r>
          </a:p>
          <a:p>
            <a:pPr marL="342900" indent="-342900">
              <a:spcAft>
                <a:spcPts val="600"/>
              </a:spcAft>
              <a:buFont typeface="+mj-lt"/>
              <a:buAutoNum type="arabicPeriod"/>
            </a:pPr>
            <a:r>
              <a:rPr lang="en-US" sz="1600" dirty="0"/>
              <a:t>Under the GTEx Analysis v10 panel, open the “Gene read counts by tissue” tab. You should see a list of several human tissues. Choose any two tissues you are interested in comparing. I chose pancreas and whole blood.</a:t>
            </a:r>
          </a:p>
          <a:p>
            <a:pPr marL="800100" lvl="1" indent="-342900">
              <a:spcAft>
                <a:spcPts val="600"/>
              </a:spcAft>
              <a:buFont typeface="+mj-lt"/>
              <a:buAutoNum type="arabicPeriod"/>
            </a:pPr>
            <a:r>
              <a:rPr lang="en-US" sz="1600" dirty="0"/>
              <a:t>Click the download icon on the right, and save it in some folder you can easily find from RStudio.</a:t>
            </a:r>
          </a:p>
          <a:p>
            <a:pPr marL="800100" lvl="1" indent="-342900">
              <a:spcAft>
                <a:spcPts val="600"/>
              </a:spcAft>
              <a:buFont typeface="+mj-lt"/>
              <a:buAutoNum type="arabicPeriod"/>
            </a:pPr>
            <a:r>
              <a:rPr lang="en-US" sz="1600" dirty="0"/>
              <a:t>I saved it in “Desktop/DEA_Workshop_2025”</a:t>
            </a:r>
          </a:p>
          <a:p>
            <a:pPr lvl="1">
              <a:spcAft>
                <a:spcPts val="600"/>
              </a:spcAft>
            </a:pPr>
            <a:endParaRPr lang="en-US" sz="1600" dirty="0"/>
          </a:p>
          <a:p>
            <a:pPr>
              <a:spcAft>
                <a:spcPts val="600"/>
              </a:spcAft>
            </a:pPr>
            <a:r>
              <a:rPr lang="en-US" sz="1600" dirty="0"/>
              <a:t>Other open source databases you might be interested:</a:t>
            </a:r>
          </a:p>
          <a:p>
            <a:pPr marL="285750" indent="-285750">
              <a:spcAft>
                <a:spcPts val="600"/>
              </a:spcAft>
              <a:buFont typeface="Arial" panose="020B0604020202020204" pitchFamily="34" charset="0"/>
              <a:buChar char="•"/>
            </a:pPr>
            <a:r>
              <a:rPr lang="en-US" sz="1600" dirty="0"/>
              <a:t>Gene Expression Omnibus</a:t>
            </a:r>
          </a:p>
          <a:p>
            <a:pPr marL="285750" indent="-285750">
              <a:spcAft>
                <a:spcPts val="600"/>
              </a:spcAft>
              <a:buFont typeface="Arial" panose="020B0604020202020204" pitchFamily="34" charset="0"/>
              <a:buChar char="•"/>
            </a:pPr>
            <a:r>
              <a:rPr lang="en-US" sz="1600" dirty="0"/>
              <a:t>Recount3</a:t>
            </a:r>
          </a:p>
          <a:p>
            <a:pPr marL="285750" indent="-285750">
              <a:spcAft>
                <a:spcPts val="600"/>
              </a:spcAft>
              <a:buFont typeface="Arial" panose="020B0604020202020204" pitchFamily="34" charset="0"/>
              <a:buChar char="•"/>
            </a:pPr>
            <a:r>
              <a:rPr lang="en-US" sz="1600" dirty="0"/>
              <a:t>The Cancer Genome Atlas (TCGA)(GDC Data Portal)</a:t>
            </a:r>
          </a:p>
          <a:p>
            <a:pPr marL="285750" indent="-285750">
              <a:spcAft>
                <a:spcPts val="600"/>
              </a:spcAft>
              <a:buFont typeface="Arial" panose="020B0604020202020204" pitchFamily="34" charset="0"/>
              <a:buChar char="•"/>
            </a:pPr>
            <a:endParaRPr lang="en-US" sz="1600" dirty="0"/>
          </a:p>
          <a:p>
            <a:pPr marL="342900" indent="-342900">
              <a:spcAft>
                <a:spcPts val="600"/>
              </a:spcAft>
              <a:buFont typeface="+mj-lt"/>
              <a:buAutoNum type="arabicPeriod"/>
            </a:pPr>
            <a:endParaRPr lang="en-US" sz="1600" dirty="0"/>
          </a:p>
        </p:txBody>
      </p:sp>
      <p:pic>
        <p:nvPicPr>
          <p:cNvPr id="6" name="Picture 5">
            <a:extLst>
              <a:ext uri="{FF2B5EF4-FFF2-40B4-BE49-F238E27FC236}">
                <a16:creationId xmlns:a16="http://schemas.microsoft.com/office/drawing/2014/main" id="{0EBBD002-4E79-B2CE-7375-88788B252A45}"/>
              </a:ext>
            </a:extLst>
          </p:cNvPr>
          <p:cNvPicPr>
            <a:picLocks noChangeAspect="1"/>
          </p:cNvPicPr>
          <p:nvPr/>
        </p:nvPicPr>
        <p:blipFill>
          <a:blip r:embed="rId3"/>
          <a:stretch>
            <a:fillRect/>
          </a:stretch>
        </p:blipFill>
        <p:spPr>
          <a:xfrm>
            <a:off x="6840178" y="1045204"/>
            <a:ext cx="4848902" cy="752580"/>
          </a:xfrm>
          <a:prstGeom prst="rect">
            <a:avLst/>
          </a:prstGeom>
        </p:spPr>
      </p:pic>
      <p:sp>
        <p:nvSpPr>
          <p:cNvPr id="7" name="TextBox 6">
            <a:extLst>
              <a:ext uri="{FF2B5EF4-FFF2-40B4-BE49-F238E27FC236}">
                <a16:creationId xmlns:a16="http://schemas.microsoft.com/office/drawing/2014/main" id="{531E91FA-80FF-CB04-CCB8-27759E6E93A0}"/>
              </a:ext>
            </a:extLst>
          </p:cNvPr>
          <p:cNvSpPr txBox="1"/>
          <p:nvPr/>
        </p:nvSpPr>
        <p:spPr>
          <a:xfrm>
            <a:off x="192024" y="569716"/>
            <a:ext cx="1993392" cy="369332"/>
          </a:xfrm>
          <a:prstGeom prst="rect">
            <a:avLst/>
          </a:prstGeom>
          <a:noFill/>
        </p:spPr>
        <p:txBody>
          <a:bodyPr wrap="square" rtlCol="0">
            <a:spAutoFit/>
          </a:bodyPr>
          <a:lstStyle/>
          <a:p>
            <a:r>
              <a:rPr lang="en-US" b="1" dirty="0"/>
              <a:t>Download Data</a:t>
            </a:r>
          </a:p>
        </p:txBody>
      </p:sp>
      <p:pic>
        <p:nvPicPr>
          <p:cNvPr id="1026" name="Picture 2" descr="GEO Logo">
            <a:extLst>
              <a:ext uri="{FF2B5EF4-FFF2-40B4-BE49-F238E27FC236}">
                <a16:creationId xmlns:a16="http://schemas.microsoft.com/office/drawing/2014/main" id="{E3E45F3A-A697-9053-3E65-509BFED2A2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43991" y="2307951"/>
            <a:ext cx="2371162" cy="108813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9EB86DD8-57C7-0143-C7BE-F836FD431D7E}"/>
              </a:ext>
            </a:extLst>
          </p:cNvPr>
          <p:cNvPicPr>
            <a:picLocks noChangeAspect="1"/>
          </p:cNvPicPr>
          <p:nvPr/>
        </p:nvPicPr>
        <p:blipFill>
          <a:blip r:embed="rId5"/>
          <a:stretch>
            <a:fillRect/>
          </a:stretch>
        </p:blipFill>
        <p:spPr>
          <a:xfrm>
            <a:off x="7736315" y="4510202"/>
            <a:ext cx="3852761" cy="752580"/>
          </a:xfrm>
          <a:prstGeom prst="rect">
            <a:avLst/>
          </a:prstGeom>
        </p:spPr>
      </p:pic>
      <p:sp>
        <p:nvSpPr>
          <p:cNvPr id="12" name="Slide Number Placeholder 11">
            <a:extLst>
              <a:ext uri="{FF2B5EF4-FFF2-40B4-BE49-F238E27FC236}">
                <a16:creationId xmlns:a16="http://schemas.microsoft.com/office/drawing/2014/main" id="{81D28879-DDC5-54BC-B04C-CB6A5578E1F9}"/>
              </a:ext>
            </a:extLst>
          </p:cNvPr>
          <p:cNvSpPr>
            <a:spLocks noGrp="1"/>
          </p:cNvSpPr>
          <p:nvPr>
            <p:ph type="sldNum" sz="quarter" idx="12"/>
          </p:nvPr>
        </p:nvSpPr>
        <p:spPr/>
        <p:txBody>
          <a:bodyPr/>
          <a:lstStyle/>
          <a:p>
            <a:fld id="{42102169-DAA7-497F-92C0-23EDA0A592CA}" type="slidenum">
              <a:rPr lang="en-US" smtClean="0"/>
              <a:t>3</a:t>
            </a:fld>
            <a:endParaRPr lang="en-US"/>
          </a:p>
        </p:txBody>
      </p:sp>
      <p:pic>
        <p:nvPicPr>
          <p:cNvPr id="14" name="Picture 13">
            <a:extLst>
              <a:ext uri="{FF2B5EF4-FFF2-40B4-BE49-F238E27FC236}">
                <a16:creationId xmlns:a16="http://schemas.microsoft.com/office/drawing/2014/main" id="{80FB2432-7952-9300-233C-DCECBDBCB0EB}"/>
              </a:ext>
            </a:extLst>
          </p:cNvPr>
          <p:cNvPicPr>
            <a:picLocks noChangeAspect="1"/>
          </p:cNvPicPr>
          <p:nvPr/>
        </p:nvPicPr>
        <p:blipFill>
          <a:blip r:embed="rId6"/>
          <a:stretch>
            <a:fillRect/>
          </a:stretch>
        </p:blipFill>
        <p:spPr>
          <a:xfrm>
            <a:off x="8000925" y="3396087"/>
            <a:ext cx="3352875" cy="941158"/>
          </a:xfrm>
          <a:prstGeom prst="rect">
            <a:avLst/>
          </a:prstGeom>
        </p:spPr>
      </p:pic>
    </p:spTree>
    <p:extLst>
      <p:ext uri="{BB962C8B-B14F-4D97-AF65-F5344CB8AC3E}">
        <p14:creationId xmlns:p14="http://schemas.microsoft.com/office/powerpoint/2010/main" val="144242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67F0C1-9E97-8D79-799A-49AD72499D82}"/>
              </a:ext>
            </a:extLst>
          </p:cNvPr>
          <p:cNvSpPr>
            <a:spLocks noGrp="1"/>
          </p:cNvSpPr>
          <p:nvPr>
            <p:ph type="sldNum" sz="quarter" idx="12"/>
          </p:nvPr>
        </p:nvSpPr>
        <p:spPr/>
        <p:txBody>
          <a:bodyPr/>
          <a:lstStyle/>
          <a:p>
            <a:fld id="{42102169-DAA7-497F-92C0-23EDA0A592CA}" type="slidenum">
              <a:rPr lang="en-US" smtClean="0"/>
              <a:t>4</a:t>
            </a:fld>
            <a:endParaRPr lang="en-US"/>
          </a:p>
        </p:txBody>
      </p:sp>
      <p:pic>
        <p:nvPicPr>
          <p:cNvPr id="4" name="Picture 3">
            <a:extLst>
              <a:ext uri="{FF2B5EF4-FFF2-40B4-BE49-F238E27FC236}">
                <a16:creationId xmlns:a16="http://schemas.microsoft.com/office/drawing/2014/main" id="{F6BFCBA3-18F3-AFAC-DF97-9F28502CB8D5}"/>
              </a:ext>
            </a:extLst>
          </p:cNvPr>
          <p:cNvPicPr>
            <a:picLocks noChangeAspect="1"/>
          </p:cNvPicPr>
          <p:nvPr/>
        </p:nvPicPr>
        <p:blipFill>
          <a:blip r:embed="rId2"/>
          <a:stretch>
            <a:fillRect/>
          </a:stretch>
        </p:blipFill>
        <p:spPr>
          <a:xfrm>
            <a:off x="1935196" y="3664495"/>
            <a:ext cx="8047004" cy="2271457"/>
          </a:xfrm>
          <a:prstGeom prst="rect">
            <a:avLst/>
          </a:prstGeom>
        </p:spPr>
      </p:pic>
      <p:sp>
        <p:nvSpPr>
          <p:cNvPr id="5" name="TextBox 4">
            <a:extLst>
              <a:ext uri="{FF2B5EF4-FFF2-40B4-BE49-F238E27FC236}">
                <a16:creationId xmlns:a16="http://schemas.microsoft.com/office/drawing/2014/main" id="{FDE19DA3-0CFA-993B-0FCD-4417C62374FA}"/>
              </a:ext>
            </a:extLst>
          </p:cNvPr>
          <p:cNvSpPr txBox="1"/>
          <p:nvPr/>
        </p:nvSpPr>
        <p:spPr>
          <a:xfrm>
            <a:off x="356616" y="1069848"/>
            <a:ext cx="7269480" cy="2123658"/>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The downloaded files are “.</a:t>
            </a:r>
            <a:r>
              <a:rPr lang="en-US" sz="1600" dirty="0" err="1"/>
              <a:t>gz</a:t>
            </a:r>
            <a:r>
              <a:rPr lang="en-US" sz="1600" dirty="0"/>
              <a:t>”, which means they are compressed folders.</a:t>
            </a:r>
          </a:p>
          <a:p>
            <a:pPr marL="285750" indent="-285750">
              <a:spcAft>
                <a:spcPts val="600"/>
              </a:spcAft>
              <a:buFont typeface="Arial" panose="020B0604020202020204" pitchFamily="34" charset="0"/>
              <a:buChar char="•"/>
            </a:pPr>
            <a:r>
              <a:rPr lang="en-US" sz="1600" dirty="0"/>
              <a:t>Extract the data (right click, Extract All), and locate them together in the same folder.</a:t>
            </a:r>
          </a:p>
          <a:p>
            <a:pPr marL="285750" indent="-285750">
              <a:spcAft>
                <a:spcPts val="600"/>
              </a:spcAft>
              <a:buFont typeface="Arial" panose="020B0604020202020204" pitchFamily="34" charset="0"/>
              <a:buChar char="•"/>
            </a:pPr>
            <a:r>
              <a:rPr lang="en-US" sz="1600" dirty="0"/>
              <a:t>You should have two “</a:t>
            </a:r>
            <a:r>
              <a:rPr lang="en-US" sz="1600" dirty="0" err="1"/>
              <a:t>gene_reads</a:t>
            </a:r>
            <a:r>
              <a:rPr lang="en-US" sz="1600" dirty="0"/>
              <a:t>” files that end in “.</a:t>
            </a:r>
            <a:r>
              <a:rPr lang="en-US" sz="1600" dirty="0" err="1"/>
              <a:t>gct</a:t>
            </a:r>
            <a:r>
              <a:rPr lang="en-US" sz="1600" dirty="0"/>
              <a:t>”.</a:t>
            </a:r>
          </a:p>
          <a:p>
            <a:pPr marL="285750" indent="-285750">
              <a:spcAft>
                <a:spcPts val="600"/>
              </a:spcAft>
              <a:buFont typeface="Arial" panose="020B0604020202020204" pitchFamily="34" charset="0"/>
              <a:buChar char="•"/>
            </a:pPr>
            <a:r>
              <a:rPr lang="en-US" sz="1600" dirty="0"/>
              <a:t>Open one of them to check how a “</a:t>
            </a:r>
            <a:r>
              <a:rPr lang="en-US" sz="1600" dirty="0" err="1"/>
              <a:t>gct</a:t>
            </a:r>
            <a:r>
              <a:rPr lang="en-US" sz="1600" dirty="0"/>
              <a:t>” looks like.</a:t>
            </a:r>
          </a:p>
          <a:p>
            <a:pPr marL="742950" lvl="1" indent="-285750">
              <a:spcAft>
                <a:spcPts val="600"/>
              </a:spcAft>
              <a:buFont typeface="Arial" panose="020B0604020202020204" pitchFamily="34" charset="0"/>
              <a:buChar char="•"/>
            </a:pPr>
            <a:r>
              <a:rPr lang="en-US" sz="1600" dirty="0"/>
              <a:t>If your computer asks to select a program to open with, just select the </a:t>
            </a:r>
            <a:r>
              <a:rPr lang="en-US" sz="1600" b="1" dirty="0"/>
              <a:t>Notepad</a:t>
            </a:r>
            <a:r>
              <a:rPr lang="en-US" sz="1600" dirty="0"/>
              <a:t>, </a:t>
            </a:r>
            <a:r>
              <a:rPr lang="en-US" sz="1600" dirty="0" err="1"/>
              <a:t>gct</a:t>
            </a:r>
            <a:r>
              <a:rPr lang="en-US" sz="1600" dirty="0"/>
              <a:t> files are just plain text.</a:t>
            </a:r>
            <a:endParaRPr lang="en-US" sz="1600" b="1" dirty="0"/>
          </a:p>
        </p:txBody>
      </p:sp>
    </p:spTree>
    <p:extLst>
      <p:ext uri="{BB962C8B-B14F-4D97-AF65-F5344CB8AC3E}">
        <p14:creationId xmlns:p14="http://schemas.microsoft.com/office/powerpoint/2010/main" val="819673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A8B1142-39F3-3B41-FC7D-216319227256}"/>
              </a:ext>
            </a:extLst>
          </p:cNvPr>
          <p:cNvSpPr>
            <a:spLocks noGrp="1"/>
          </p:cNvSpPr>
          <p:nvPr>
            <p:ph type="sldNum" sz="quarter" idx="12"/>
          </p:nvPr>
        </p:nvSpPr>
        <p:spPr/>
        <p:txBody>
          <a:bodyPr/>
          <a:lstStyle/>
          <a:p>
            <a:fld id="{42102169-DAA7-497F-92C0-23EDA0A592CA}" type="slidenum">
              <a:rPr lang="en-US" smtClean="0"/>
              <a:t>5</a:t>
            </a:fld>
            <a:endParaRPr lang="en-US"/>
          </a:p>
        </p:txBody>
      </p:sp>
      <p:pic>
        <p:nvPicPr>
          <p:cNvPr id="7" name="Picture 6">
            <a:extLst>
              <a:ext uri="{FF2B5EF4-FFF2-40B4-BE49-F238E27FC236}">
                <a16:creationId xmlns:a16="http://schemas.microsoft.com/office/drawing/2014/main" id="{4430EA60-32EA-5672-E5A8-C494047DFCBF}"/>
              </a:ext>
            </a:extLst>
          </p:cNvPr>
          <p:cNvPicPr>
            <a:picLocks noChangeAspect="1"/>
          </p:cNvPicPr>
          <p:nvPr/>
        </p:nvPicPr>
        <p:blipFill>
          <a:blip r:embed="rId2"/>
          <a:stretch>
            <a:fillRect/>
          </a:stretch>
        </p:blipFill>
        <p:spPr>
          <a:xfrm>
            <a:off x="4712544" y="603504"/>
            <a:ext cx="7222213" cy="5450899"/>
          </a:xfrm>
          <a:prstGeom prst="rect">
            <a:avLst/>
          </a:prstGeom>
        </p:spPr>
      </p:pic>
      <p:sp>
        <p:nvSpPr>
          <p:cNvPr id="3" name="TextBox 2">
            <a:extLst>
              <a:ext uri="{FF2B5EF4-FFF2-40B4-BE49-F238E27FC236}">
                <a16:creationId xmlns:a16="http://schemas.microsoft.com/office/drawing/2014/main" id="{438D125B-9EAF-26C5-AB97-5658B6FAA2ED}"/>
              </a:ext>
            </a:extLst>
          </p:cNvPr>
          <p:cNvSpPr txBox="1"/>
          <p:nvPr/>
        </p:nvSpPr>
        <p:spPr>
          <a:xfrm>
            <a:off x="0" y="212001"/>
            <a:ext cx="4712544" cy="6509474"/>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600" dirty="0"/>
              <a:t>You should see something like this:</a:t>
            </a:r>
          </a:p>
          <a:p>
            <a:pPr marL="285750" indent="-285750">
              <a:spcAft>
                <a:spcPts val="600"/>
              </a:spcAft>
              <a:buFont typeface="Arial" panose="020B0604020202020204" pitchFamily="34" charset="0"/>
              <a:buChar char="•"/>
            </a:pPr>
            <a:endParaRPr lang="en-US" sz="1600" b="1" dirty="0"/>
          </a:p>
          <a:p>
            <a:pPr marL="285750" indent="-285750">
              <a:spcAft>
                <a:spcPts val="600"/>
              </a:spcAft>
              <a:buFont typeface="Arial" panose="020B0604020202020204" pitchFamily="34" charset="0"/>
              <a:buChar char="•"/>
            </a:pPr>
            <a:r>
              <a:rPr lang="en-US" sz="1600" dirty="0"/>
              <a:t>The first line starts with a “#”, and indicates a version number.</a:t>
            </a:r>
          </a:p>
          <a:p>
            <a:pPr marL="285750" indent="-285750">
              <a:spcAft>
                <a:spcPts val="600"/>
              </a:spcAft>
              <a:buFont typeface="Arial" panose="020B0604020202020204" pitchFamily="34" charset="0"/>
              <a:buChar char="•"/>
            </a:pPr>
            <a:r>
              <a:rPr lang="en-US" sz="1600" dirty="0"/>
              <a:t>The second line has two columns.</a:t>
            </a:r>
          </a:p>
          <a:p>
            <a:pPr marL="742950" lvl="1" indent="-285750">
              <a:spcAft>
                <a:spcPts val="600"/>
              </a:spcAft>
              <a:buFont typeface="Arial" panose="020B0604020202020204" pitchFamily="34" charset="0"/>
              <a:buChar char="•"/>
            </a:pPr>
            <a:r>
              <a:rPr lang="en-US" sz="1600" dirty="0"/>
              <a:t>The first column indicates the number of rows in the file (number of genes).</a:t>
            </a:r>
          </a:p>
          <a:p>
            <a:pPr marL="742950" lvl="1" indent="-285750">
              <a:spcAft>
                <a:spcPts val="600"/>
              </a:spcAft>
              <a:buFont typeface="Arial" panose="020B0604020202020204" pitchFamily="34" charset="0"/>
              <a:buChar char="•"/>
            </a:pPr>
            <a:r>
              <a:rPr lang="en-US" sz="1600" dirty="0"/>
              <a:t>The second column, the number of columns (number of samples/patients)</a:t>
            </a:r>
          </a:p>
          <a:p>
            <a:pPr marL="285750" indent="-285750">
              <a:spcAft>
                <a:spcPts val="600"/>
              </a:spcAft>
              <a:buFont typeface="Arial" panose="020B0604020202020204" pitchFamily="34" charset="0"/>
              <a:buChar char="•"/>
            </a:pPr>
            <a:r>
              <a:rPr lang="en-US" sz="1600" dirty="0"/>
              <a:t>The table is so huge we cannot see it all, we are just looking at a snippet of the first 3 lines.</a:t>
            </a:r>
          </a:p>
          <a:p>
            <a:pPr marL="742950" lvl="1" indent="-285750">
              <a:spcAft>
                <a:spcPts val="600"/>
              </a:spcAft>
              <a:buFont typeface="Arial" panose="020B0604020202020204" pitchFamily="34" charset="0"/>
              <a:buChar char="•"/>
            </a:pPr>
            <a:r>
              <a:rPr lang="en-US" sz="1600" dirty="0"/>
              <a:t>Starting from the 3</a:t>
            </a:r>
            <a:r>
              <a:rPr lang="en-US" sz="1600" baseline="30000" dirty="0"/>
              <a:t>rd</a:t>
            </a:r>
            <a:r>
              <a:rPr lang="en-US" sz="1600" dirty="0"/>
              <a:t> line (which are the column names), we can see “Name”, “Description”, and some GTEX ID’s.</a:t>
            </a:r>
          </a:p>
          <a:p>
            <a:pPr marL="742950" lvl="1" indent="-285750">
              <a:spcAft>
                <a:spcPts val="600"/>
              </a:spcAft>
              <a:buFont typeface="Arial" panose="020B0604020202020204" pitchFamily="34" charset="0"/>
              <a:buChar char="•"/>
            </a:pPr>
            <a:r>
              <a:rPr lang="en-US" sz="1600" dirty="0"/>
              <a:t>Name: is the </a:t>
            </a:r>
            <a:r>
              <a:rPr lang="en-US" sz="1600" i="1" dirty="0" err="1"/>
              <a:t>Ensembl</a:t>
            </a:r>
            <a:r>
              <a:rPr lang="en-US" sz="1600" i="1" dirty="0"/>
              <a:t> Gene ID</a:t>
            </a:r>
          </a:p>
          <a:p>
            <a:pPr marL="742950" lvl="1" indent="-285750">
              <a:spcAft>
                <a:spcPts val="600"/>
              </a:spcAft>
              <a:buFont typeface="Arial" panose="020B0604020202020204" pitchFamily="34" charset="0"/>
              <a:buChar char="•"/>
            </a:pPr>
            <a:r>
              <a:rPr lang="en-US" sz="1600" dirty="0"/>
              <a:t>Description: is the </a:t>
            </a:r>
            <a:r>
              <a:rPr lang="en-US" sz="1600" i="1" dirty="0"/>
              <a:t>gene symbol</a:t>
            </a:r>
            <a:endParaRPr lang="en-US" sz="1600" dirty="0"/>
          </a:p>
          <a:p>
            <a:pPr marL="742950" lvl="1"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So we have 59k genes and 362 samples in the pancreas dataset.</a:t>
            </a:r>
          </a:p>
          <a:p>
            <a:pPr marL="285750" indent="-285750">
              <a:spcAft>
                <a:spcPts val="600"/>
              </a:spcAft>
              <a:buFont typeface="Arial" panose="020B0604020202020204" pitchFamily="34" charset="0"/>
              <a:buChar char="•"/>
            </a:pPr>
            <a:endParaRPr lang="en-US" sz="1600" dirty="0"/>
          </a:p>
          <a:p>
            <a:pPr marL="285750" indent="-285750">
              <a:spcAft>
                <a:spcPts val="600"/>
              </a:spcAft>
              <a:buFont typeface="Arial" panose="020B0604020202020204" pitchFamily="34" charset="0"/>
              <a:buChar char="•"/>
            </a:pPr>
            <a:r>
              <a:rPr lang="en-US" sz="1600" dirty="0"/>
              <a:t>In whole blood, we have the same 59k genes, and 803 samples!</a:t>
            </a:r>
          </a:p>
        </p:txBody>
      </p:sp>
    </p:spTree>
    <p:extLst>
      <p:ext uri="{BB962C8B-B14F-4D97-AF65-F5344CB8AC3E}">
        <p14:creationId xmlns:p14="http://schemas.microsoft.com/office/powerpoint/2010/main" val="35688692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77522BB-86CC-260E-C787-F0CC7150B755}"/>
              </a:ext>
            </a:extLst>
          </p:cNvPr>
          <p:cNvSpPr>
            <a:spLocks noGrp="1"/>
          </p:cNvSpPr>
          <p:nvPr>
            <p:ph type="sldNum" sz="quarter" idx="12"/>
          </p:nvPr>
        </p:nvSpPr>
        <p:spPr/>
        <p:txBody>
          <a:bodyPr/>
          <a:lstStyle/>
          <a:p>
            <a:fld id="{42102169-DAA7-497F-92C0-23EDA0A592CA}" type="slidenum">
              <a:rPr lang="en-US" smtClean="0"/>
              <a:t>6</a:t>
            </a:fld>
            <a:endParaRPr lang="en-US"/>
          </a:p>
        </p:txBody>
      </p:sp>
      <p:sp>
        <p:nvSpPr>
          <p:cNvPr id="3" name="TextBox 2">
            <a:extLst>
              <a:ext uri="{FF2B5EF4-FFF2-40B4-BE49-F238E27FC236}">
                <a16:creationId xmlns:a16="http://schemas.microsoft.com/office/drawing/2014/main" id="{068BD237-0A77-E21C-288F-C26C0B226202}"/>
              </a:ext>
            </a:extLst>
          </p:cNvPr>
          <p:cNvSpPr txBox="1"/>
          <p:nvPr/>
        </p:nvSpPr>
        <p:spPr>
          <a:xfrm>
            <a:off x="384048" y="1033272"/>
            <a:ext cx="6528816" cy="1077218"/>
          </a:xfrm>
          <a:prstGeom prst="rect">
            <a:avLst/>
          </a:prstGeom>
          <a:noFill/>
        </p:spPr>
        <p:txBody>
          <a:bodyPr wrap="square" rtlCol="0">
            <a:spAutoFit/>
          </a:bodyPr>
          <a:lstStyle/>
          <a:p>
            <a:r>
              <a:rPr lang="en-US" sz="1600" dirty="0"/>
              <a:t>Open RStudio, and open the “.</a:t>
            </a:r>
            <a:r>
              <a:rPr lang="en-US" sz="1600" dirty="0" err="1"/>
              <a:t>Rmd</a:t>
            </a:r>
            <a:r>
              <a:rPr lang="en-US" sz="1600" dirty="0"/>
              <a:t>” file from this workshop session. (I will give it as handout). If you downloaded pancreas and whole blood, you should be able to just run the code and have the same results. If not, you should edit the code to fit your own data.</a:t>
            </a:r>
          </a:p>
        </p:txBody>
      </p:sp>
      <p:pic>
        <p:nvPicPr>
          <p:cNvPr id="5" name="Picture 4">
            <a:extLst>
              <a:ext uri="{FF2B5EF4-FFF2-40B4-BE49-F238E27FC236}">
                <a16:creationId xmlns:a16="http://schemas.microsoft.com/office/drawing/2014/main" id="{995304BF-D3E7-D461-D9A9-D21DFCF9F522}"/>
              </a:ext>
            </a:extLst>
          </p:cNvPr>
          <p:cNvPicPr>
            <a:picLocks noChangeAspect="1"/>
          </p:cNvPicPr>
          <p:nvPr/>
        </p:nvPicPr>
        <p:blipFill>
          <a:blip r:embed="rId2"/>
          <a:stretch>
            <a:fillRect/>
          </a:stretch>
        </p:blipFill>
        <p:spPr>
          <a:xfrm>
            <a:off x="1272268" y="2459698"/>
            <a:ext cx="9354856" cy="1476581"/>
          </a:xfrm>
          <a:prstGeom prst="rect">
            <a:avLst/>
          </a:prstGeom>
        </p:spPr>
      </p:pic>
      <p:sp>
        <p:nvSpPr>
          <p:cNvPr id="6" name="TextBox 5">
            <a:extLst>
              <a:ext uri="{FF2B5EF4-FFF2-40B4-BE49-F238E27FC236}">
                <a16:creationId xmlns:a16="http://schemas.microsoft.com/office/drawing/2014/main" id="{62D1538F-EF63-1DAF-E617-BC362E38C809}"/>
              </a:ext>
            </a:extLst>
          </p:cNvPr>
          <p:cNvSpPr txBox="1"/>
          <p:nvPr/>
        </p:nvSpPr>
        <p:spPr>
          <a:xfrm>
            <a:off x="384048" y="4285488"/>
            <a:ext cx="6528816" cy="584775"/>
          </a:xfrm>
          <a:prstGeom prst="rect">
            <a:avLst/>
          </a:prstGeom>
          <a:noFill/>
        </p:spPr>
        <p:txBody>
          <a:bodyPr wrap="square" rtlCol="0">
            <a:spAutoFit/>
          </a:bodyPr>
          <a:lstStyle/>
          <a:p>
            <a:r>
              <a:rPr lang="en-US" sz="1600" dirty="0"/>
              <a:t>Also, you must change this address to your own PC!</a:t>
            </a:r>
          </a:p>
          <a:p>
            <a:r>
              <a:rPr lang="en-US" sz="1600" dirty="0"/>
              <a:t>This is set for my PC so it won’t work in yours!</a:t>
            </a:r>
          </a:p>
        </p:txBody>
      </p:sp>
    </p:spTree>
    <p:extLst>
      <p:ext uri="{BB962C8B-B14F-4D97-AF65-F5344CB8AC3E}">
        <p14:creationId xmlns:p14="http://schemas.microsoft.com/office/powerpoint/2010/main" val="1425312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231D30B-9A02-E990-E194-08851C028DB3}"/>
              </a:ext>
            </a:extLst>
          </p:cNvPr>
          <p:cNvSpPr>
            <a:spLocks noGrp="1"/>
          </p:cNvSpPr>
          <p:nvPr>
            <p:ph type="sldNum" sz="quarter" idx="12"/>
          </p:nvPr>
        </p:nvSpPr>
        <p:spPr/>
        <p:txBody>
          <a:bodyPr/>
          <a:lstStyle/>
          <a:p>
            <a:fld id="{42102169-DAA7-497F-92C0-23EDA0A592CA}" type="slidenum">
              <a:rPr lang="en-US" smtClean="0"/>
              <a:t>7</a:t>
            </a:fld>
            <a:endParaRPr lang="en-US"/>
          </a:p>
        </p:txBody>
      </p:sp>
      <p:pic>
        <p:nvPicPr>
          <p:cNvPr id="8" name="Picture 7">
            <a:extLst>
              <a:ext uri="{FF2B5EF4-FFF2-40B4-BE49-F238E27FC236}">
                <a16:creationId xmlns:a16="http://schemas.microsoft.com/office/drawing/2014/main" id="{DEFC56C2-BBAE-141B-AA83-B78995F7A579}"/>
              </a:ext>
            </a:extLst>
          </p:cNvPr>
          <p:cNvPicPr>
            <a:picLocks noChangeAspect="1"/>
          </p:cNvPicPr>
          <p:nvPr/>
        </p:nvPicPr>
        <p:blipFill>
          <a:blip r:embed="rId2"/>
          <a:stretch>
            <a:fillRect/>
          </a:stretch>
        </p:blipFill>
        <p:spPr>
          <a:xfrm>
            <a:off x="6519570" y="985496"/>
            <a:ext cx="4182059" cy="4887007"/>
          </a:xfrm>
          <a:prstGeom prst="rect">
            <a:avLst/>
          </a:prstGeom>
        </p:spPr>
      </p:pic>
      <p:sp>
        <p:nvSpPr>
          <p:cNvPr id="3" name="TextBox 2">
            <a:extLst>
              <a:ext uri="{FF2B5EF4-FFF2-40B4-BE49-F238E27FC236}">
                <a16:creationId xmlns:a16="http://schemas.microsoft.com/office/drawing/2014/main" id="{1BA173BB-0519-7460-BAC2-C397349BC4E8}"/>
              </a:ext>
            </a:extLst>
          </p:cNvPr>
          <p:cNvSpPr txBox="1"/>
          <p:nvPr/>
        </p:nvSpPr>
        <p:spPr>
          <a:xfrm>
            <a:off x="374904" y="905256"/>
            <a:ext cx="5647944" cy="2031325"/>
          </a:xfrm>
          <a:prstGeom prst="rect">
            <a:avLst/>
          </a:prstGeom>
          <a:noFill/>
        </p:spPr>
        <p:txBody>
          <a:bodyPr wrap="square" rtlCol="0">
            <a:spAutoFit/>
          </a:bodyPr>
          <a:lstStyle/>
          <a:p>
            <a:r>
              <a:rPr lang="en-US" dirty="0"/>
              <a:t>(Optional)</a:t>
            </a:r>
          </a:p>
          <a:p>
            <a:endParaRPr lang="en-US" dirty="0"/>
          </a:p>
          <a:p>
            <a:r>
              <a:rPr lang="en-US" dirty="0"/>
              <a:t>You can set your “Chunk Output in Console”, so that the plots and results we generate are displayed in the “Plots” panel instead of the R Markdown itself.</a:t>
            </a:r>
          </a:p>
          <a:p>
            <a:endParaRPr lang="en-US" dirty="0"/>
          </a:p>
          <a:p>
            <a:r>
              <a:rPr lang="en-US" dirty="0"/>
              <a:t>Click the gear button and change from Inline to Console</a:t>
            </a:r>
          </a:p>
        </p:txBody>
      </p:sp>
      <p:sp>
        <p:nvSpPr>
          <p:cNvPr id="4" name="Rectangle 3">
            <a:extLst>
              <a:ext uri="{FF2B5EF4-FFF2-40B4-BE49-F238E27FC236}">
                <a16:creationId xmlns:a16="http://schemas.microsoft.com/office/drawing/2014/main" id="{87587BE6-43A1-6B48-7D69-2E4F0586F1DA}"/>
              </a:ext>
            </a:extLst>
          </p:cNvPr>
          <p:cNvSpPr/>
          <p:nvPr/>
        </p:nvSpPr>
        <p:spPr>
          <a:xfrm>
            <a:off x="7388352" y="1106424"/>
            <a:ext cx="466344" cy="329184"/>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3C381B4-77CA-E405-DF9C-B3B3C8F5135B}"/>
              </a:ext>
            </a:extLst>
          </p:cNvPr>
          <p:cNvSpPr/>
          <p:nvPr/>
        </p:nvSpPr>
        <p:spPr>
          <a:xfrm>
            <a:off x="7388352" y="3584448"/>
            <a:ext cx="2679192" cy="40233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CBB3838-9B08-A9B8-E2DF-A51B39F4676E}"/>
              </a:ext>
            </a:extLst>
          </p:cNvPr>
          <p:cNvPicPr>
            <a:picLocks noChangeAspect="1"/>
          </p:cNvPicPr>
          <p:nvPr/>
        </p:nvPicPr>
        <p:blipFill>
          <a:blip r:embed="rId3"/>
          <a:stretch>
            <a:fillRect/>
          </a:stretch>
        </p:blipFill>
        <p:spPr>
          <a:xfrm>
            <a:off x="1503373" y="3241054"/>
            <a:ext cx="4382112" cy="1619476"/>
          </a:xfrm>
          <a:prstGeom prst="rect">
            <a:avLst/>
          </a:prstGeom>
        </p:spPr>
      </p:pic>
      <p:sp>
        <p:nvSpPr>
          <p:cNvPr id="9" name="Rectangle 8">
            <a:extLst>
              <a:ext uri="{FF2B5EF4-FFF2-40B4-BE49-F238E27FC236}">
                <a16:creationId xmlns:a16="http://schemas.microsoft.com/office/drawing/2014/main" id="{94028208-6A24-543A-D8C8-D198C86CC5F1}"/>
              </a:ext>
            </a:extLst>
          </p:cNvPr>
          <p:cNvSpPr/>
          <p:nvPr/>
        </p:nvSpPr>
        <p:spPr>
          <a:xfrm>
            <a:off x="2048256" y="3922774"/>
            <a:ext cx="3749040" cy="429769"/>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8FE9395-9713-CE4A-26A4-786828212E4F}"/>
              </a:ext>
            </a:extLst>
          </p:cNvPr>
          <p:cNvSpPr txBox="1"/>
          <p:nvPr/>
        </p:nvSpPr>
        <p:spPr>
          <a:xfrm>
            <a:off x="448056" y="5172918"/>
            <a:ext cx="5647944" cy="369332"/>
          </a:xfrm>
          <a:prstGeom prst="rect">
            <a:avLst/>
          </a:prstGeom>
          <a:noFill/>
        </p:spPr>
        <p:txBody>
          <a:bodyPr wrap="square" rtlCol="0">
            <a:spAutoFit/>
          </a:bodyPr>
          <a:lstStyle/>
          <a:p>
            <a:r>
              <a:rPr lang="en-US" dirty="0"/>
              <a:t>It will ask to Keep or Remove Output, click “Remove”</a:t>
            </a:r>
          </a:p>
        </p:txBody>
      </p:sp>
    </p:spTree>
    <p:extLst>
      <p:ext uri="{BB962C8B-B14F-4D97-AF65-F5344CB8AC3E}">
        <p14:creationId xmlns:p14="http://schemas.microsoft.com/office/powerpoint/2010/main" val="26490115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CA132C-3DC9-176D-B2E0-EAD4ED4915C7}"/>
              </a:ext>
            </a:extLst>
          </p:cNvPr>
          <p:cNvSpPr>
            <a:spLocks noGrp="1"/>
          </p:cNvSpPr>
          <p:nvPr>
            <p:ph type="sldNum" sz="quarter" idx="12"/>
          </p:nvPr>
        </p:nvSpPr>
        <p:spPr/>
        <p:txBody>
          <a:bodyPr/>
          <a:lstStyle/>
          <a:p>
            <a:fld id="{42102169-DAA7-497F-92C0-23EDA0A592CA}" type="slidenum">
              <a:rPr lang="en-US" smtClean="0"/>
              <a:t>8</a:t>
            </a:fld>
            <a:endParaRPr lang="en-US"/>
          </a:p>
        </p:txBody>
      </p:sp>
      <p:sp>
        <p:nvSpPr>
          <p:cNvPr id="3" name="TextBox 2">
            <a:extLst>
              <a:ext uri="{FF2B5EF4-FFF2-40B4-BE49-F238E27FC236}">
                <a16:creationId xmlns:a16="http://schemas.microsoft.com/office/drawing/2014/main" id="{EC0A70FE-B997-3E6C-114C-D3C8DA0CFA12}"/>
              </a:ext>
            </a:extLst>
          </p:cNvPr>
          <p:cNvSpPr txBox="1"/>
          <p:nvPr/>
        </p:nvSpPr>
        <p:spPr>
          <a:xfrm>
            <a:off x="374904" y="905256"/>
            <a:ext cx="5647944" cy="369332"/>
          </a:xfrm>
          <a:prstGeom prst="rect">
            <a:avLst/>
          </a:prstGeom>
          <a:noFill/>
        </p:spPr>
        <p:txBody>
          <a:bodyPr wrap="square" rtlCol="0">
            <a:spAutoFit/>
          </a:bodyPr>
          <a:lstStyle/>
          <a:p>
            <a:r>
              <a:rPr lang="en-US" dirty="0"/>
              <a:t>Follow the R Markdown!</a:t>
            </a:r>
          </a:p>
        </p:txBody>
      </p:sp>
    </p:spTree>
    <p:extLst>
      <p:ext uri="{BB962C8B-B14F-4D97-AF65-F5344CB8AC3E}">
        <p14:creationId xmlns:p14="http://schemas.microsoft.com/office/powerpoint/2010/main" val="8614054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073ABF-AA58-2BD0-C978-F644D3C637A6}"/>
              </a:ext>
            </a:extLst>
          </p:cNvPr>
          <p:cNvSpPr>
            <a:spLocks noGrp="1"/>
          </p:cNvSpPr>
          <p:nvPr>
            <p:ph type="sldNum" sz="quarter" idx="12"/>
          </p:nvPr>
        </p:nvSpPr>
        <p:spPr/>
        <p:txBody>
          <a:bodyPr/>
          <a:lstStyle/>
          <a:p>
            <a:fld id="{42102169-DAA7-497F-92C0-23EDA0A592CA}" type="slidenum">
              <a:rPr lang="en-US" smtClean="0"/>
              <a:t>9</a:t>
            </a:fld>
            <a:endParaRPr lang="en-US"/>
          </a:p>
        </p:txBody>
      </p:sp>
      <p:sp>
        <p:nvSpPr>
          <p:cNvPr id="4" name="TextBox 3">
            <a:extLst>
              <a:ext uri="{FF2B5EF4-FFF2-40B4-BE49-F238E27FC236}">
                <a16:creationId xmlns:a16="http://schemas.microsoft.com/office/drawing/2014/main" id="{40B6DDEB-1E00-A2D9-1B6D-B2398C9C1CA1}"/>
              </a:ext>
            </a:extLst>
          </p:cNvPr>
          <p:cNvSpPr txBox="1"/>
          <p:nvPr/>
        </p:nvSpPr>
        <p:spPr>
          <a:xfrm>
            <a:off x="600456" y="1418642"/>
            <a:ext cx="3886200" cy="2862322"/>
          </a:xfrm>
          <a:prstGeom prst="rect">
            <a:avLst/>
          </a:prstGeom>
          <a:noFill/>
        </p:spPr>
        <p:txBody>
          <a:bodyPr wrap="square" rtlCol="0">
            <a:spAutoFit/>
          </a:bodyPr>
          <a:lstStyle/>
          <a:p>
            <a:r>
              <a:rPr lang="en-US" dirty="0"/>
              <a:t>What is PCA? How is it calculated? What is variance explained? How to interpret?</a:t>
            </a:r>
          </a:p>
          <a:p>
            <a:endParaRPr lang="en-US" b="1" dirty="0"/>
          </a:p>
          <a:p>
            <a:r>
              <a:rPr lang="en-US" b="1" dirty="0"/>
              <a:t>Recommended resource:</a:t>
            </a:r>
          </a:p>
          <a:p>
            <a:endParaRPr lang="en-US" dirty="0"/>
          </a:p>
          <a:p>
            <a:r>
              <a:rPr lang="en-US" dirty="0"/>
              <a:t>Josh Starmer’s Stat Quest</a:t>
            </a:r>
          </a:p>
          <a:p>
            <a:pPr marL="285750" indent="-285750">
              <a:buFont typeface="Arial" panose="020B0604020202020204" pitchFamily="34" charset="0"/>
              <a:buChar char="•"/>
            </a:pPr>
            <a:r>
              <a:rPr lang="en-US" dirty="0">
                <a:hlinkClick r:id="rId2"/>
              </a:rPr>
              <a:t>https://statquest.org/</a:t>
            </a:r>
            <a:endParaRPr lang="en-US" dirty="0"/>
          </a:p>
          <a:p>
            <a:pPr marL="285750" indent="-285750">
              <a:buFont typeface="Arial" panose="020B0604020202020204" pitchFamily="34" charset="0"/>
              <a:buChar char="•"/>
            </a:pPr>
            <a:endParaRPr lang="en-US" dirty="0"/>
          </a:p>
          <a:p>
            <a:r>
              <a:rPr lang="en-US" dirty="0"/>
              <a:t>Also available in </a:t>
            </a:r>
            <a:r>
              <a:rPr lang="en-US" dirty="0" err="1"/>
              <a:t>youtube</a:t>
            </a:r>
            <a:r>
              <a:rPr lang="en-US" dirty="0"/>
              <a:t>.</a:t>
            </a:r>
          </a:p>
        </p:txBody>
      </p:sp>
      <p:pic>
        <p:nvPicPr>
          <p:cNvPr id="6" name="Picture 5" descr="A graph of blood type&#10;&#10;AI-generated content may be incorrect.">
            <a:extLst>
              <a:ext uri="{FF2B5EF4-FFF2-40B4-BE49-F238E27FC236}">
                <a16:creationId xmlns:a16="http://schemas.microsoft.com/office/drawing/2014/main" id="{A049A089-F106-394B-46B7-30BCEFEC2A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9614" y="1251118"/>
            <a:ext cx="5953956" cy="3953427"/>
          </a:xfrm>
          <a:prstGeom prst="rect">
            <a:avLst/>
          </a:prstGeom>
        </p:spPr>
      </p:pic>
    </p:spTree>
    <p:extLst>
      <p:ext uri="{BB962C8B-B14F-4D97-AF65-F5344CB8AC3E}">
        <p14:creationId xmlns:p14="http://schemas.microsoft.com/office/powerpoint/2010/main" val="42826511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320</TotalTime>
  <Words>1014</Words>
  <Application>Microsoft Office PowerPoint</Application>
  <PresentationFormat>Widescreen</PresentationFormat>
  <Paragraphs>135</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Abadi</vt:lpstr>
      <vt:lpstr>Aptos</vt:lpstr>
      <vt:lpstr>Aptos Display</vt:lpstr>
      <vt:lpstr>Arial</vt:lpstr>
      <vt:lpstr>Office Theme</vt:lpstr>
      <vt:lpstr>Differential Gene Expression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Rodrigo Espinosa Silva</dc:creator>
  <cp:lastModifiedBy>Rodrigo Espinosa Silva</cp:lastModifiedBy>
  <cp:revision>4</cp:revision>
  <dcterms:created xsi:type="dcterms:W3CDTF">2025-07-17T02:01:16Z</dcterms:created>
  <dcterms:modified xsi:type="dcterms:W3CDTF">2025-07-17T07:22:15Z</dcterms:modified>
</cp:coreProperties>
</file>