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68" r:id="rId6"/>
    <p:sldId id="270" r:id="rId7"/>
    <p:sldId id="282" r:id="rId8"/>
    <p:sldId id="264" r:id="rId9"/>
    <p:sldId id="285" r:id="rId10"/>
    <p:sldId id="286" r:id="rId11"/>
    <p:sldId id="279" r:id="rId12"/>
    <p:sldId id="267" r:id="rId13"/>
    <p:sldId id="274" r:id="rId14"/>
    <p:sldId id="283" r:id="rId15"/>
    <p:sldId id="284" r:id="rId16"/>
    <p:sldId id="262" r:id="rId17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동희" initials="최" lastIdx="7" clrIdx="0">
    <p:extLst>
      <p:ext uri="{19B8F6BF-5375-455C-9EA6-DF929625EA0E}">
        <p15:presenceInfo xmlns:p15="http://schemas.microsoft.com/office/powerpoint/2012/main" userId="최동희" providerId="None"/>
      </p:ext>
    </p:extLst>
  </p:cmAuthor>
  <p:cmAuthor id="2" name="Kum Ahhyun" initials="KA" lastIdx="3" clrIdx="1">
    <p:extLst>
      <p:ext uri="{19B8F6BF-5375-455C-9EA6-DF929625EA0E}">
        <p15:presenceInfo xmlns:p15="http://schemas.microsoft.com/office/powerpoint/2012/main" userId="16e63b09aa8e3d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7T00:52:46.105" idx="1">
    <p:pos x="10" y="10"/>
    <p:text>NPU에 대한 간략한 설명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7T00:53:00.328" idx="2">
    <p:pos x="10" y="10"/>
    <p:text>현재 일반 환자들을 위한 음압 병실은 존재하지만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7T00:53:23.419" idx="3">
    <p:pos x="10" y="10"/>
    <p:text>정신질환자들을 위해 특수 설계된 음압 병실은 존재하지 않는다.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7T00:53:41.946" idx="4">
    <p:pos x="10" y="10"/>
    <p:text>먼저, 사용자들을 세분화해보았을 때, (정신질환) 환자와 의료진이 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0-17T02:04:03.957" idx="1">
    <p:pos x="10" y="10"/>
    <p:text>동성학우님께서 찾으신 내용 넣으면 될거 같아요. 비용에 대한 자료도 찾으면 좋을 거 같아요.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7T00:54:17.692" idx="5">
    <p:pos x="10" y="10"/>
    <p:text>실제로 현직 간호사에게 질문했더니, 정신질환자들은 일반환자보다 정서적으로 많이 불안하므로 정신적 지지가 필수적이라고 답변하였다.</p:text>
    <p:extLst>
      <p:ext uri="{C676402C-5697-4E1C-873F-D02D1690AC5C}">
        <p15:threadingInfo xmlns:p15="http://schemas.microsoft.com/office/powerpoint/2012/main" timeZoneBias="-540"/>
      </p:ext>
    </p:extLst>
  </p:cm>
  <p:cm authorId="2" dt="2020-10-17T02:05:25.220" idx="2">
    <p:pos x="146" y="146"/>
    <p:text>Q. 정신질환자들이 일반환자와 다른 점은?
A. 정서적으로 불안정하다.</p:text>
    <p:extLst>
      <p:ext uri="{C676402C-5697-4E1C-873F-D02D1690AC5C}">
        <p15:threadingInfo xmlns:p15="http://schemas.microsoft.com/office/powerpoint/2012/main" timeZoneBias="-540"/>
      </p:ext>
    </p:extLst>
  </p:cm>
  <p:cm authorId="2" dt="2020-10-17T02:07:13.896" idx="3">
    <p:pos x="282" y="282"/>
    <p:text>Q. 격리되었을 때 무엇을 고려해야하는가?
A. 불안함을 느낄 수 있다. 그럴수록 정서적 지지가 필요하다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7T00:55:15.413" idx="6">
    <p:pos x="10" y="10"/>
    <p:text>따라서 우리는 문제점을 크게 비용, 심리적인 불안함, 그리고 인터폰의 사용으로 잡았다.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2763447" y="2230827"/>
            <a:ext cx="6665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NPU for Patient With Mental Illness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98275" y="4653489"/>
            <a:ext cx="23954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Group 1</a:t>
            </a:r>
          </a:p>
          <a:p>
            <a:pPr algn="ctr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 </a:t>
            </a:r>
          </a:p>
          <a:p>
            <a:pPr algn="ctr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 21700045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권동성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 21700302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박준석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 21900055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금아현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 21900740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최동희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723295" y="1383606"/>
            <a:ext cx="3010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2020 IED TEAM PROJECT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458364" y="1692986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A100D1-317C-41D4-A2BC-1EA83E0DE423}"/>
              </a:ext>
            </a:extLst>
          </p:cNvPr>
          <p:cNvSpPr txBox="1"/>
          <p:nvPr/>
        </p:nvSpPr>
        <p:spPr>
          <a:xfrm>
            <a:off x="1914614" y="4448649"/>
            <a:ext cx="939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Cost</a:t>
            </a:r>
            <a:endParaRPr lang="ko-KR" altLang="en-US" sz="2800" b="1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37FBFCE-C2E3-4E38-B14A-A39411DC52C9}"/>
              </a:ext>
            </a:extLst>
          </p:cNvPr>
          <p:cNvGrpSpPr/>
          <p:nvPr/>
        </p:nvGrpSpPr>
        <p:grpSpPr>
          <a:xfrm>
            <a:off x="1127465" y="1721645"/>
            <a:ext cx="2513980" cy="2539405"/>
            <a:chOff x="1714790" y="1721645"/>
            <a:chExt cx="2513980" cy="253940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D39C27F-CE90-4C97-B56D-60BF8A06C62D}"/>
                </a:ext>
              </a:extLst>
            </p:cNvPr>
            <p:cNvSpPr/>
            <p:nvPr/>
          </p:nvSpPr>
          <p:spPr>
            <a:xfrm>
              <a:off x="1714790" y="1721645"/>
              <a:ext cx="2513980" cy="25394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3267" y="2134054"/>
              <a:ext cx="1602112" cy="1602112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A03D2A5-A382-4D1E-A6B3-9F15E0739DCF}"/>
              </a:ext>
            </a:extLst>
          </p:cNvPr>
          <p:cNvGrpSpPr/>
          <p:nvPr/>
        </p:nvGrpSpPr>
        <p:grpSpPr>
          <a:xfrm>
            <a:off x="371227" y="328654"/>
            <a:ext cx="1852488" cy="854227"/>
            <a:chOff x="640080" y="-971550"/>
            <a:chExt cx="1660746" cy="76581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DDBD7DF-AC34-465D-A16C-1758181337D1}"/>
                </a:ext>
              </a:extLst>
            </p:cNvPr>
            <p:cNvSpPr txBox="1"/>
            <p:nvPr/>
          </p:nvSpPr>
          <p:spPr>
            <a:xfrm>
              <a:off x="682196" y="-792765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Problems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27FC665-8717-4E9C-9C0D-5184E96B3AA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5F6CF06-1DE6-4FEA-807E-2E68618F3555}"/>
              </a:ext>
            </a:extLst>
          </p:cNvPr>
          <p:cNvGrpSpPr/>
          <p:nvPr/>
        </p:nvGrpSpPr>
        <p:grpSpPr>
          <a:xfrm>
            <a:off x="4839010" y="1721645"/>
            <a:ext cx="2513980" cy="2539405"/>
            <a:chOff x="4839010" y="1721645"/>
            <a:chExt cx="2513980" cy="2539405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5FB69D1-EE56-41F6-91E9-1A853D09B0A6}"/>
                </a:ext>
              </a:extLst>
            </p:cNvPr>
            <p:cNvSpPr/>
            <p:nvPr/>
          </p:nvSpPr>
          <p:spPr>
            <a:xfrm>
              <a:off x="4839010" y="1721645"/>
              <a:ext cx="2513980" cy="25394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3184" y="2147019"/>
              <a:ext cx="1625631" cy="1625631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31146B1-EA5C-466A-9EB6-E47EE375A754}"/>
              </a:ext>
            </a:extLst>
          </p:cNvPr>
          <p:cNvSpPr txBox="1"/>
          <p:nvPr/>
        </p:nvSpPr>
        <p:spPr>
          <a:xfrm>
            <a:off x="5222202" y="444864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Anxiety</a:t>
            </a:r>
            <a:endParaRPr lang="ko-KR" altLang="en-US" sz="2800" b="1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7E57F4-6423-4511-8F2C-991E2FA291ED}"/>
              </a:ext>
            </a:extLst>
          </p:cNvPr>
          <p:cNvSpPr txBox="1"/>
          <p:nvPr/>
        </p:nvSpPr>
        <p:spPr>
          <a:xfrm>
            <a:off x="1043733" y="5104900"/>
            <a:ext cx="2646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Installation cost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Maintenance cost 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7E57F4-6423-4511-8F2C-991E2FA291ED}"/>
              </a:ext>
            </a:extLst>
          </p:cNvPr>
          <p:cNvSpPr txBox="1"/>
          <p:nvPr/>
        </p:nvSpPr>
        <p:spPr>
          <a:xfrm>
            <a:off x="4652477" y="5258788"/>
            <a:ext cx="2887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Environmental changes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7177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A100D1-317C-41D4-A2BC-1EA83E0DE423}"/>
              </a:ext>
            </a:extLst>
          </p:cNvPr>
          <p:cNvSpPr txBox="1"/>
          <p:nvPr/>
        </p:nvSpPr>
        <p:spPr>
          <a:xfrm>
            <a:off x="1914614" y="4448649"/>
            <a:ext cx="939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Cost</a:t>
            </a:r>
            <a:endParaRPr lang="ko-KR" altLang="en-US" sz="2800" b="1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37FBFCE-C2E3-4E38-B14A-A39411DC52C9}"/>
              </a:ext>
            </a:extLst>
          </p:cNvPr>
          <p:cNvGrpSpPr/>
          <p:nvPr/>
        </p:nvGrpSpPr>
        <p:grpSpPr>
          <a:xfrm>
            <a:off x="1127465" y="1721645"/>
            <a:ext cx="2513980" cy="2539405"/>
            <a:chOff x="1714790" y="1721645"/>
            <a:chExt cx="2513980" cy="253940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D39C27F-CE90-4C97-B56D-60BF8A06C62D}"/>
                </a:ext>
              </a:extLst>
            </p:cNvPr>
            <p:cNvSpPr/>
            <p:nvPr/>
          </p:nvSpPr>
          <p:spPr>
            <a:xfrm>
              <a:off x="1714790" y="1721645"/>
              <a:ext cx="2513980" cy="25394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3267" y="2134054"/>
              <a:ext cx="1602112" cy="1602112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A03D2A5-A382-4D1E-A6B3-9F15E0739DCF}"/>
              </a:ext>
            </a:extLst>
          </p:cNvPr>
          <p:cNvGrpSpPr/>
          <p:nvPr/>
        </p:nvGrpSpPr>
        <p:grpSpPr>
          <a:xfrm>
            <a:off x="371227" y="328654"/>
            <a:ext cx="1852488" cy="854227"/>
            <a:chOff x="640080" y="-971550"/>
            <a:chExt cx="1660746" cy="76581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DDBD7DF-AC34-465D-A16C-1758181337D1}"/>
                </a:ext>
              </a:extLst>
            </p:cNvPr>
            <p:cNvSpPr txBox="1"/>
            <p:nvPr/>
          </p:nvSpPr>
          <p:spPr>
            <a:xfrm>
              <a:off x="682196" y="-792765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Problems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27FC665-8717-4E9C-9C0D-5184E96B3AA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5F6CF06-1DE6-4FEA-807E-2E68618F3555}"/>
              </a:ext>
            </a:extLst>
          </p:cNvPr>
          <p:cNvGrpSpPr/>
          <p:nvPr/>
        </p:nvGrpSpPr>
        <p:grpSpPr>
          <a:xfrm>
            <a:off x="4839010" y="1721645"/>
            <a:ext cx="2513980" cy="2539405"/>
            <a:chOff x="4839010" y="1721645"/>
            <a:chExt cx="2513980" cy="2539405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5FB69D1-EE56-41F6-91E9-1A853D09B0A6}"/>
                </a:ext>
              </a:extLst>
            </p:cNvPr>
            <p:cNvSpPr/>
            <p:nvPr/>
          </p:nvSpPr>
          <p:spPr>
            <a:xfrm>
              <a:off x="4839010" y="1721645"/>
              <a:ext cx="2513980" cy="25394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3184" y="2147019"/>
              <a:ext cx="1625631" cy="1625631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31146B1-EA5C-466A-9EB6-E47EE375A754}"/>
              </a:ext>
            </a:extLst>
          </p:cNvPr>
          <p:cNvSpPr txBox="1"/>
          <p:nvPr/>
        </p:nvSpPr>
        <p:spPr>
          <a:xfrm>
            <a:off x="5222202" y="444864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Anxiety</a:t>
            </a:r>
            <a:endParaRPr lang="ko-KR" altLang="en-US" sz="2800" b="1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7E57F4-6423-4511-8F2C-991E2FA291ED}"/>
              </a:ext>
            </a:extLst>
          </p:cNvPr>
          <p:cNvSpPr txBox="1"/>
          <p:nvPr/>
        </p:nvSpPr>
        <p:spPr>
          <a:xfrm>
            <a:off x="1043733" y="5104900"/>
            <a:ext cx="2646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Installation cost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Maintenance cost 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7E57F4-6423-4511-8F2C-991E2FA291ED}"/>
              </a:ext>
            </a:extLst>
          </p:cNvPr>
          <p:cNvSpPr txBox="1"/>
          <p:nvPr/>
        </p:nvSpPr>
        <p:spPr>
          <a:xfrm>
            <a:off x="4652477" y="5258788"/>
            <a:ext cx="2887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Environmental changes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F56C90F-ADC1-4A82-BC3D-705E5A1E7646}"/>
              </a:ext>
            </a:extLst>
          </p:cNvPr>
          <p:cNvGrpSpPr/>
          <p:nvPr/>
        </p:nvGrpSpPr>
        <p:grpSpPr>
          <a:xfrm>
            <a:off x="8605893" y="1721645"/>
            <a:ext cx="2513980" cy="2539405"/>
            <a:chOff x="7797164" y="1721645"/>
            <a:chExt cx="2513980" cy="2539405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80FD3D3-3821-465F-B2FB-AF369648CC9C}"/>
                </a:ext>
              </a:extLst>
            </p:cNvPr>
            <p:cNvSpPr/>
            <p:nvPr/>
          </p:nvSpPr>
          <p:spPr>
            <a:xfrm>
              <a:off x="7797164" y="1721645"/>
              <a:ext cx="2513980" cy="25394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2565" y="2262290"/>
              <a:ext cx="1543178" cy="1543178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31146B1-EA5C-466A-9EB6-E47EE375A754}"/>
              </a:ext>
            </a:extLst>
          </p:cNvPr>
          <p:cNvSpPr txBox="1"/>
          <p:nvPr/>
        </p:nvSpPr>
        <p:spPr>
          <a:xfrm>
            <a:off x="8320670" y="4452480"/>
            <a:ext cx="3195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Communication</a:t>
            </a:r>
            <a:endParaRPr lang="ko-KR" altLang="en-US" sz="2800" b="1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7E57F4-6423-4511-8F2C-991E2FA291ED}"/>
              </a:ext>
            </a:extLst>
          </p:cNvPr>
          <p:cNvSpPr txBox="1"/>
          <p:nvPr/>
        </p:nvSpPr>
        <p:spPr>
          <a:xfrm>
            <a:off x="7924263" y="5107359"/>
            <a:ext cx="3987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Absence of mental support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Lack of direct communication</a:t>
            </a:r>
          </a:p>
        </p:txBody>
      </p:sp>
    </p:spTree>
    <p:extLst>
      <p:ext uri="{BB962C8B-B14F-4D97-AF65-F5344CB8AC3E}">
        <p14:creationId xmlns:p14="http://schemas.microsoft.com/office/powerpoint/2010/main" val="407978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385908"/>
              </p:ext>
            </p:extLst>
          </p:nvPr>
        </p:nvGraphicFramePr>
        <p:xfrm>
          <a:off x="803030" y="1529862"/>
          <a:ext cx="10515600" cy="460717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298710">
                  <a:extLst>
                    <a:ext uri="{9D8B030D-6E8A-4147-A177-3AD203B41FA5}">
                      <a16:colId xmlns:a16="http://schemas.microsoft.com/office/drawing/2014/main" val="4017028987"/>
                    </a:ext>
                  </a:extLst>
                </a:gridCol>
                <a:gridCol w="1972727">
                  <a:extLst>
                    <a:ext uri="{9D8B030D-6E8A-4147-A177-3AD203B41FA5}">
                      <a16:colId xmlns:a16="http://schemas.microsoft.com/office/drawing/2014/main" val="2334622195"/>
                    </a:ext>
                  </a:extLst>
                </a:gridCol>
                <a:gridCol w="2298710">
                  <a:extLst>
                    <a:ext uri="{9D8B030D-6E8A-4147-A177-3AD203B41FA5}">
                      <a16:colId xmlns:a16="http://schemas.microsoft.com/office/drawing/2014/main" val="2918604703"/>
                    </a:ext>
                  </a:extLst>
                </a:gridCol>
                <a:gridCol w="1997964">
                  <a:extLst>
                    <a:ext uri="{9D8B030D-6E8A-4147-A177-3AD203B41FA5}">
                      <a16:colId xmlns:a16="http://schemas.microsoft.com/office/drawing/2014/main" val="1485513633"/>
                    </a:ext>
                  </a:extLst>
                </a:gridCol>
                <a:gridCol w="1947489">
                  <a:extLst>
                    <a:ext uri="{9D8B030D-6E8A-4147-A177-3AD203B41FA5}">
                      <a16:colId xmlns:a16="http://schemas.microsoft.com/office/drawing/2014/main" val="3797939310"/>
                    </a:ext>
                  </a:extLst>
                </a:gridCol>
              </a:tblGrid>
              <a:tr h="9377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Goals</a:t>
                      </a:r>
                      <a:endParaRPr lang="ko-KR" sz="2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Cost</a:t>
                      </a:r>
                      <a:endParaRPr lang="ko-KR" sz="2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kern="100" dirty="0">
                          <a:effectLst/>
                        </a:rPr>
                        <a:t>Communication</a:t>
                      </a:r>
                      <a:endParaRPr lang="ko-KR" altLang="ko-KR" sz="22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200" kern="100" dirty="0">
                          <a:effectLst/>
                        </a:rPr>
                        <a:t>Anxiety</a:t>
                      </a:r>
                      <a:endParaRPr lang="ko-KR" sz="2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Sum/Win</a:t>
                      </a:r>
                      <a:endParaRPr lang="ko-KR" sz="2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13086228"/>
                  </a:ext>
                </a:extLst>
              </a:tr>
              <a:tr h="8969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Cost</a:t>
                      </a:r>
                      <a:endParaRPr lang="ko-KR" sz="2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b="1" kern="100" dirty="0">
                          <a:effectLst/>
                        </a:rPr>
                        <a:t>····</a:t>
                      </a:r>
                      <a:endParaRPr lang="ko-KR" sz="1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1+1+1+1</a:t>
                      </a:r>
                      <a:endParaRPr lang="ko-KR" sz="14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1+1+1+1</a:t>
                      </a:r>
                      <a:endParaRPr lang="ko-KR" sz="14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8</a:t>
                      </a:r>
                      <a:endParaRPr lang="ko-KR" sz="1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2518580"/>
                  </a:ext>
                </a:extLst>
              </a:tr>
              <a:tr h="9377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Communication</a:t>
                      </a:r>
                      <a:endParaRPr lang="ko-KR" sz="2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0+0+0+0</a:t>
                      </a:r>
                      <a:endParaRPr lang="ko-KR" sz="14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b="1" kern="100" dirty="0">
                          <a:effectLst/>
                        </a:rPr>
                        <a:t>····</a:t>
                      </a:r>
                      <a:endParaRPr lang="ko-KR" sz="1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0+0+0+0</a:t>
                      </a:r>
                      <a:endParaRPr lang="ko-KR" sz="14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</a:t>
                      </a:r>
                      <a:endParaRPr lang="ko-KR" sz="14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1265799"/>
                  </a:ext>
                </a:extLst>
              </a:tr>
              <a:tr h="9377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Anxiety</a:t>
                      </a:r>
                      <a:endParaRPr lang="ko-KR" sz="2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0+0+0+0</a:t>
                      </a:r>
                      <a:endParaRPr lang="ko-KR" sz="14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1+1+1+1</a:t>
                      </a:r>
                      <a:endParaRPr lang="ko-KR" sz="1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b="1" kern="100" dirty="0">
                          <a:effectLst/>
                        </a:rPr>
                        <a:t>····</a:t>
                      </a:r>
                      <a:endParaRPr lang="ko-KR" sz="1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4</a:t>
                      </a:r>
                      <a:endParaRPr lang="ko-KR" sz="14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4990314"/>
                  </a:ext>
                </a:extLst>
              </a:tr>
              <a:tr h="8969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Sum/Lose</a:t>
                      </a:r>
                      <a:endParaRPr lang="ko-KR" sz="2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</a:t>
                      </a:r>
                      <a:endParaRPr lang="ko-KR" sz="14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8</a:t>
                      </a:r>
                      <a:endParaRPr lang="ko-KR" sz="14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4</a:t>
                      </a:r>
                      <a:endParaRPr lang="ko-KR" sz="1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b="1" kern="100" dirty="0">
                          <a:effectLst/>
                        </a:rPr>
                        <a:t>····</a:t>
                      </a:r>
                      <a:endParaRPr lang="ko-KR" sz="1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199282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A95CE834-3EF1-4828-8473-6661726D7E8E}"/>
              </a:ext>
            </a:extLst>
          </p:cNvPr>
          <p:cNvGrpSpPr/>
          <p:nvPr/>
        </p:nvGrpSpPr>
        <p:grpSpPr>
          <a:xfrm>
            <a:off x="371227" y="328654"/>
            <a:ext cx="1852488" cy="854227"/>
            <a:chOff x="640080" y="-971550"/>
            <a:chExt cx="1660746" cy="7658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453CA1-93FD-43D1-B4F1-CADE30B0F0BD}"/>
                </a:ext>
              </a:extLst>
            </p:cNvPr>
            <p:cNvSpPr txBox="1"/>
            <p:nvPr/>
          </p:nvSpPr>
          <p:spPr>
            <a:xfrm>
              <a:off x="682196" y="-795587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Conclusion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C38B528-A09F-4ECD-9BA8-CA5A42E8BF92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79AB6F4-C2F3-4896-A003-60B728F5FD76}"/>
              </a:ext>
            </a:extLst>
          </p:cNvPr>
          <p:cNvSpPr txBox="1"/>
          <p:nvPr/>
        </p:nvSpPr>
        <p:spPr>
          <a:xfrm>
            <a:off x="2494886" y="494156"/>
            <a:ext cx="404668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Prioritization</a:t>
            </a:r>
            <a:endParaRPr lang="ko-KR" altLang="en-US" sz="2800" b="1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1692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BA4F7A4-621B-49F1-BEBD-747C053661C8}"/>
              </a:ext>
            </a:extLst>
          </p:cNvPr>
          <p:cNvGrpSpPr/>
          <p:nvPr/>
        </p:nvGrpSpPr>
        <p:grpSpPr>
          <a:xfrm>
            <a:off x="371227" y="328654"/>
            <a:ext cx="1852488" cy="854227"/>
            <a:chOff x="640080" y="-971550"/>
            <a:chExt cx="1660746" cy="7658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C26466B-2638-4B62-B007-D593ACE4F2C3}"/>
                </a:ext>
              </a:extLst>
            </p:cNvPr>
            <p:cNvSpPr txBox="1"/>
            <p:nvPr/>
          </p:nvSpPr>
          <p:spPr>
            <a:xfrm>
              <a:off x="682196" y="-795587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Conclusion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CD69B72-7097-4B92-AD4F-23AC84FEFC87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래픽 2">
            <a:extLst>
              <a:ext uri="{FF2B5EF4-FFF2-40B4-BE49-F238E27FC236}">
                <a16:creationId xmlns:a16="http://schemas.microsoft.com/office/drawing/2014/main" id="{E75A3F95-482F-45C7-BAEE-7864E01D3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0" y="1213655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63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9AB6F4-C2F3-4896-A003-60B728F5FD76}"/>
              </a:ext>
            </a:extLst>
          </p:cNvPr>
          <p:cNvSpPr txBox="1"/>
          <p:nvPr/>
        </p:nvSpPr>
        <p:spPr>
          <a:xfrm>
            <a:off x="2494886" y="494156"/>
            <a:ext cx="404668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Question</a:t>
            </a:r>
            <a:endParaRPr lang="ko-KR" altLang="en-US" sz="2800" b="1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05BBF73-219F-41E4-A37D-9EA28B89E668}"/>
              </a:ext>
            </a:extLst>
          </p:cNvPr>
          <p:cNvGrpSpPr/>
          <p:nvPr/>
        </p:nvGrpSpPr>
        <p:grpSpPr>
          <a:xfrm>
            <a:off x="371227" y="328654"/>
            <a:ext cx="1852488" cy="854227"/>
            <a:chOff x="640080" y="-971550"/>
            <a:chExt cx="1660746" cy="7658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DF3DAAA-0377-4DB7-923C-311221902AD9}"/>
                </a:ext>
              </a:extLst>
            </p:cNvPr>
            <p:cNvSpPr txBox="1"/>
            <p:nvPr/>
          </p:nvSpPr>
          <p:spPr>
            <a:xfrm>
              <a:off x="682196" y="-795587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Conclusion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84938C6-0527-4C9C-BAB1-B248CF62355E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C9108AD-F852-4F74-BF01-80B9D41BF3C8}"/>
              </a:ext>
            </a:extLst>
          </p:cNvPr>
          <p:cNvSpPr txBox="1"/>
          <p:nvPr/>
        </p:nvSpPr>
        <p:spPr>
          <a:xfrm>
            <a:off x="1156416" y="1558504"/>
            <a:ext cx="10022572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Would</a:t>
            </a:r>
            <a:r>
              <a:rPr lang="ko-KR" altLang="en-US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there</a:t>
            </a:r>
            <a:r>
              <a:rPr lang="ko-KR" altLang="en-US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be</a:t>
            </a:r>
            <a:r>
              <a:rPr lang="ko-KR" altLang="en-US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any</a:t>
            </a:r>
            <a:r>
              <a:rPr lang="ko-KR" altLang="en-US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method</a:t>
            </a:r>
            <a:r>
              <a:rPr lang="ko-KR" altLang="en-US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to figure out the amount of pain if patients with mental illness cannot express it themselves?</a:t>
            </a:r>
            <a:endParaRPr lang="ko-KR" altLang="en-US" sz="2800" b="1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7513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A95CE834-3EF1-4828-8473-6661726D7E8E}"/>
              </a:ext>
            </a:extLst>
          </p:cNvPr>
          <p:cNvGrpSpPr/>
          <p:nvPr/>
        </p:nvGrpSpPr>
        <p:grpSpPr>
          <a:xfrm>
            <a:off x="371227" y="328654"/>
            <a:ext cx="1852488" cy="854227"/>
            <a:chOff x="640080" y="-971550"/>
            <a:chExt cx="1660746" cy="7658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453CA1-93FD-43D1-B4F1-CADE30B0F0BD}"/>
                </a:ext>
              </a:extLst>
            </p:cNvPr>
            <p:cNvSpPr txBox="1"/>
            <p:nvPr/>
          </p:nvSpPr>
          <p:spPr>
            <a:xfrm>
              <a:off x="682196" y="-850770"/>
              <a:ext cx="1576513" cy="524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Source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C38B528-A09F-4ECD-9BA8-CA5A42E8BF92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32EB39B-DB7A-4EF2-8951-CE5A581EA514}"/>
              </a:ext>
            </a:extLst>
          </p:cNvPr>
          <p:cNvSpPr txBox="1"/>
          <p:nvPr/>
        </p:nvSpPr>
        <p:spPr>
          <a:xfrm>
            <a:off x="1156416" y="1558504"/>
            <a:ext cx="470104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https://www.flaticon.com/</a:t>
            </a:r>
            <a:endParaRPr lang="ko-KR" altLang="en-US" sz="2800" b="1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34F44-6172-48A1-A777-C0CF7F99DDBB}"/>
              </a:ext>
            </a:extLst>
          </p:cNvPr>
          <p:cNvSpPr txBox="1"/>
          <p:nvPr/>
        </p:nvSpPr>
        <p:spPr>
          <a:xfrm>
            <a:off x="1156415" y="2302162"/>
            <a:ext cx="740448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http://ojsfile.ohmynews.com/PHT_IMG_FILE/2020/0310/IE002614208_PHT.jpg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0F4291-DC6C-4C1B-9DC4-88BE897F87C4}"/>
              </a:ext>
            </a:extLst>
          </p:cNvPr>
          <p:cNvSpPr txBox="1"/>
          <p:nvPr/>
        </p:nvSpPr>
        <p:spPr>
          <a:xfrm>
            <a:off x="1156414" y="3429000"/>
            <a:ext cx="74044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https://www.kha.or.kr/main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CEB985-7F88-4CC8-A51D-062E226AC95F}"/>
              </a:ext>
            </a:extLst>
          </p:cNvPr>
          <p:cNvSpPr txBox="1"/>
          <p:nvPr/>
        </p:nvSpPr>
        <p:spPr>
          <a:xfrm>
            <a:off x="1156414" y="4188349"/>
            <a:ext cx="740448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https://www.pharmnews.com/news/articleView.html?idxno=100043</a:t>
            </a:r>
          </a:p>
        </p:txBody>
      </p:sp>
    </p:spTree>
    <p:extLst>
      <p:ext uri="{BB962C8B-B14F-4D97-AF65-F5344CB8AC3E}">
        <p14:creationId xmlns:p14="http://schemas.microsoft.com/office/powerpoint/2010/main" val="1085922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1EEE18-52E8-4BE2-BCC3-B1067754555E}"/>
              </a:ext>
            </a:extLst>
          </p:cNvPr>
          <p:cNvSpPr txBox="1"/>
          <p:nvPr/>
        </p:nvSpPr>
        <p:spPr>
          <a:xfrm>
            <a:off x="3525517" y="2875002"/>
            <a:ext cx="514096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Thank You!</a:t>
            </a:r>
            <a:endParaRPr lang="ko-KR" altLang="en-US" sz="6600" b="1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905478" y="665433"/>
            <a:ext cx="2084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4007671" y="1065658"/>
            <a:ext cx="4176658" cy="51759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736619" y="1728451"/>
            <a:ext cx="29231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Introduction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NPU for mental patients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4736617" y="2637983"/>
            <a:ext cx="29231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Research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Interview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Articles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4736617" y="3819710"/>
            <a:ext cx="29231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Problems</a:t>
            </a:r>
          </a:p>
          <a:p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9189D7-8C56-435A-8DD9-504E21564A52}"/>
              </a:ext>
            </a:extLst>
          </p:cNvPr>
          <p:cNvSpPr txBox="1"/>
          <p:nvPr/>
        </p:nvSpPr>
        <p:spPr>
          <a:xfrm>
            <a:off x="4736617" y="4387061"/>
            <a:ext cx="29231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Conclusion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Prioritizing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Questions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81355" y="328654"/>
            <a:ext cx="2232228" cy="854227"/>
            <a:chOff x="469861" y="-971550"/>
            <a:chExt cx="2001182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469861" y="-767995"/>
              <a:ext cx="2001182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Introduction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27520B-595E-44EA-9870-5F8432471AF4}"/>
              </a:ext>
            </a:extLst>
          </p:cNvPr>
          <p:cNvSpPr/>
          <p:nvPr/>
        </p:nvSpPr>
        <p:spPr>
          <a:xfrm>
            <a:off x="3888519" y="2514946"/>
            <a:ext cx="4394090" cy="5877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1207E-2105-4BD4-8BB3-B2D4005B9F37}"/>
              </a:ext>
            </a:extLst>
          </p:cNvPr>
          <p:cNvSpPr txBox="1"/>
          <p:nvPr/>
        </p:nvSpPr>
        <p:spPr>
          <a:xfrm>
            <a:off x="5535535" y="2575370"/>
            <a:ext cx="1100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NPU</a:t>
            </a:r>
            <a:endParaRPr lang="ko-KR" altLang="en-US" sz="2800" b="1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35833959-7577-47CE-9CD7-98D1BD896CCF}"/>
              </a:ext>
            </a:extLst>
          </p:cNvPr>
          <p:cNvSpPr/>
          <p:nvPr/>
        </p:nvSpPr>
        <p:spPr>
          <a:xfrm flipV="1">
            <a:off x="7865093" y="2729948"/>
            <a:ext cx="287976" cy="23721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6FCED7-F6E9-4003-BFF2-824C54C1CE89}"/>
              </a:ext>
            </a:extLst>
          </p:cNvPr>
          <p:cNvSpPr txBox="1"/>
          <p:nvPr/>
        </p:nvSpPr>
        <p:spPr>
          <a:xfrm>
            <a:off x="3924401" y="3343849"/>
            <a:ext cx="4358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Negative Pressure Unit</a:t>
            </a:r>
            <a:endParaRPr lang="ko-KR" altLang="en-US" sz="28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BA2D70-3117-4022-BC0F-724D28D94258}"/>
              </a:ext>
            </a:extLst>
          </p:cNvPr>
          <p:cNvSpPr txBox="1"/>
          <p:nvPr/>
        </p:nvSpPr>
        <p:spPr>
          <a:xfrm>
            <a:off x="3888518" y="3867069"/>
            <a:ext cx="54675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an </a:t>
            </a:r>
            <a:r>
              <a: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isolated room 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that </a:t>
            </a:r>
            <a:r>
              <a: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prevents cross-contamination 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from room to room </a:t>
            </a:r>
            <a:endParaRPr lang="ko-KR" altLang="en-US" sz="28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494887" y="494156"/>
            <a:ext cx="332613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What is NPU?</a:t>
            </a:r>
            <a:endParaRPr lang="ko-KR" altLang="en-US" sz="2800" b="1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464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ojsfile.ohmynews.com/PHT_IMG_FILE/2020/0310/IE002614208_PHT.jpg">
            <a:extLst>
              <a:ext uri="{FF2B5EF4-FFF2-40B4-BE49-F238E27FC236}">
                <a16:creationId xmlns:a16="http://schemas.microsoft.com/office/drawing/2014/main" id="{E8241BD3-6C65-41B4-B506-3024FEB791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96" b="7608"/>
          <a:stretch/>
        </p:blipFill>
        <p:spPr bwMode="auto">
          <a:xfrm>
            <a:off x="947561" y="-11142"/>
            <a:ext cx="10334728" cy="688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ojsfile.ohmynews.com/PHT_IMG_FILE/2020/0310/IE002614208_PHT.jpg">
            <a:extLst>
              <a:ext uri="{FF2B5EF4-FFF2-40B4-BE49-F238E27FC236}">
                <a16:creationId xmlns:a16="http://schemas.microsoft.com/office/drawing/2014/main" id="{D30C1842-CE96-40B2-B9D2-73EAE67F0F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96" b="7608"/>
          <a:stretch/>
        </p:blipFill>
        <p:spPr bwMode="auto">
          <a:xfrm>
            <a:off x="947561" y="-11142"/>
            <a:ext cx="10334728" cy="688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86A8B99-EB18-4954-A110-BB6808B10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201" y="1179443"/>
            <a:ext cx="4011791" cy="401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18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793889E-DED1-4DA1-BCDD-C57B23F110CB}"/>
              </a:ext>
            </a:extLst>
          </p:cNvPr>
          <p:cNvSpPr txBox="1"/>
          <p:nvPr/>
        </p:nvSpPr>
        <p:spPr>
          <a:xfrm>
            <a:off x="2494887" y="494156"/>
            <a:ext cx="332613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Specify Users</a:t>
            </a:r>
            <a:endParaRPr lang="ko-KR" altLang="en-US" sz="2800" b="1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313613-F151-4C6F-9CED-9CA2F71C6839}"/>
              </a:ext>
            </a:extLst>
          </p:cNvPr>
          <p:cNvGrpSpPr/>
          <p:nvPr/>
        </p:nvGrpSpPr>
        <p:grpSpPr>
          <a:xfrm>
            <a:off x="181355" y="328654"/>
            <a:ext cx="2232228" cy="854227"/>
            <a:chOff x="469861" y="-971550"/>
            <a:chExt cx="2001182" cy="7658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1532056-8F01-4ECD-8D08-9F001FEA93BA}"/>
                </a:ext>
              </a:extLst>
            </p:cNvPr>
            <p:cNvSpPr txBox="1"/>
            <p:nvPr/>
          </p:nvSpPr>
          <p:spPr>
            <a:xfrm>
              <a:off x="469861" y="-767995"/>
              <a:ext cx="2001182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Introduction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AE3A742-1CDF-4227-9022-30A987644863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C7EF2A7-CA3F-4D4E-8D0E-86031233F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192" y="1761024"/>
            <a:ext cx="3816460" cy="38164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3B02820-8818-40FF-B59E-5022A1341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348" y="1761024"/>
            <a:ext cx="3816460" cy="381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5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3DA9DC15-7F1C-4D38-9A27-7FB26261599A}"/>
              </a:ext>
            </a:extLst>
          </p:cNvPr>
          <p:cNvSpPr/>
          <p:nvPr/>
        </p:nvSpPr>
        <p:spPr>
          <a:xfrm>
            <a:off x="1855304" y="2146852"/>
            <a:ext cx="4240696" cy="3067046"/>
          </a:xfrm>
          <a:prstGeom prst="wedgeRectCallout">
            <a:avLst>
              <a:gd name="adj1" fmla="val 67256"/>
              <a:gd name="adj2" fmla="val 5351"/>
            </a:avLst>
          </a:prstGeom>
          <a:solidFill>
            <a:schemeClr val="bg2">
              <a:lumMod val="90000"/>
              <a:alpha val="77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Pub돋움체 Bold"/>
              <a:ea typeface="KoPub돋움체 Light" panose="0202060302010102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28A800-0969-4A92-917B-949B68A3FDC8}"/>
              </a:ext>
            </a:extLst>
          </p:cNvPr>
          <p:cNvSpPr txBox="1"/>
          <p:nvPr/>
        </p:nvSpPr>
        <p:spPr>
          <a:xfrm>
            <a:off x="2024017" y="3197531"/>
            <a:ext cx="3912958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KoPub돋움체 Bold"/>
                <a:ea typeface="KoPub돋움체 Light" panose="02020603020101020101"/>
              </a:rPr>
              <a:t>- Cost</a:t>
            </a:r>
          </a:p>
          <a:p>
            <a:r>
              <a:rPr lang="en-US" altLang="ko-KR" sz="2800" b="1" dirty="0">
                <a:latin typeface="KoPub돋움체 Bold"/>
                <a:ea typeface="KoPub돋움체 Light" panose="02020603020101020101"/>
              </a:rPr>
              <a:t>- How they communicate</a:t>
            </a:r>
            <a:endParaRPr lang="ko-KR" altLang="en-US" sz="2800" b="1" dirty="0">
              <a:latin typeface="KoPub돋움체 Bold"/>
              <a:ea typeface="KoPub돋움체 Light" panose="02020603020101020101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E1499D5-AD75-4003-BFA3-48ECB17BDDE7}"/>
              </a:ext>
            </a:extLst>
          </p:cNvPr>
          <p:cNvGrpSpPr/>
          <p:nvPr/>
        </p:nvGrpSpPr>
        <p:grpSpPr>
          <a:xfrm>
            <a:off x="371227" y="328654"/>
            <a:ext cx="1852488" cy="854227"/>
            <a:chOff x="640080" y="-971550"/>
            <a:chExt cx="1660746" cy="7658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A4CB89-E425-49D3-8F0B-2D0F909664CD}"/>
                </a:ext>
              </a:extLst>
            </p:cNvPr>
            <p:cNvSpPr txBox="1"/>
            <p:nvPr/>
          </p:nvSpPr>
          <p:spPr>
            <a:xfrm>
              <a:off x="682196" y="-792765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Research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7D4ADCF-FCFF-4D9B-A555-8FBF0260625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A44FF70-F2C0-44BC-9468-8FBB95A3DA0E}"/>
              </a:ext>
            </a:extLst>
          </p:cNvPr>
          <p:cNvSpPr txBox="1"/>
          <p:nvPr/>
        </p:nvSpPr>
        <p:spPr>
          <a:xfrm>
            <a:off x="2494886" y="494156"/>
            <a:ext cx="58851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Articles</a:t>
            </a:r>
            <a:endParaRPr lang="ko-KR" altLang="en-US" sz="2800" b="1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0" name="AutoShape 6" descr="Article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04314" cy="300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811" y="2058680"/>
            <a:ext cx="3405435" cy="340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27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276" y="2366344"/>
            <a:ext cx="2895826" cy="28958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886" y="2410837"/>
            <a:ext cx="2895826" cy="2895826"/>
          </a:xfrm>
          <a:prstGeom prst="rect">
            <a:avLst/>
          </a:prstGeom>
        </p:spPr>
      </p:pic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3DA9DC15-7F1C-4D38-9A27-7FB26261599A}"/>
              </a:ext>
            </a:extLst>
          </p:cNvPr>
          <p:cNvSpPr/>
          <p:nvPr/>
        </p:nvSpPr>
        <p:spPr>
          <a:xfrm>
            <a:off x="5880539" y="2195124"/>
            <a:ext cx="4512550" cy="3067046"/>
          </a:xfrm>
          <a:prstGeom prst="wedgeRectCallout">
            <a:avLst>
              <a:gd name="adj1" fmla="val -67119"/>
              <a:gd name="adj2" fmla="val -7611"/>
            </a:avLst>
          </a:prstGeom>
          <a:solidFill>
            <a:schemeClr val="bg2">
              <a:lumMod val="90000"/>
              <a:alpha val="77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Pub돋움체 Bold"/>
              <a:ea typeface="KoPub돋움체 Light" panose="0202060302010102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28A800-0969-4A92-917B-949B68A3FDC8}"/>
              </a:ext>
            </a:extLst>
          </p:cNvPr>
          <p:cNvSpPr txBox="1"/>
          <p:nvPr/>
        </p:nvSpPr>
        <p:spPr>
          <a:xfrm>
            <a:off x="6398905" y="2820706"/>
            <a:ext cx="3475818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KoPub돋움체 Bold"/>
                <a:ea typeface="KoPub돋움체 Light" panose="02020603020101020101"/>
              </a:rPr>
              <a:t>They are </a:t>
            </a:r>
            <a:r>
              <a:rPr lang="en-US" altLang="ko-KR" sz="2800" b="1" dirty="0">
                <a:solidFill>
                  <a:srgbClr val="FF0000"/>
                </a:solidFill>
                <a:latin typeface="KoPub돋움체 Bold"/>
                <a:ea typeface="KoPub돋움체 Light" panose="02020603020101020101"/>
              </a:rPr>
              <a:t>emotionally unstable</a:t>
            </a:r>
            <a:r>
              <a:rPr lang="en-US" altLang="ko-KR" sz="2800" b="1" dirty="0">
                <a:latin typeface="KoPub돋움체 Bold"/>
                <a:ea typeface="KoPub돋움체 Light" panose="02020603020101020101"/>
              </a:rPr>
              <a:t>.</a:t>
            </a:r>
          </a:p>
          <a:p>
            <a:r>
              <a:rPr lang="en-US" altLang="ko-KR" sz="2800" b="1" dirty="0">
                <a:solidFill>
                  <a:srgbClr val="FF0000"/>
                </a:solidFill>
                <a:latin typeface="KoPub돋움체 Bold"/>
                <a:ea typeface="KoPub돋움체 Light" panose="02020603020101020101"/>
              </a:rPr>
              <a:t>Emotional support </a:t>
            </a:r>
            <a:r>
              <a:rPr lang="en-US" altLang="ko-KR" sz="2800" b="1" dirty="0">
                <a:latin typeface="KoPub돋움체 Bold"/>
                <a:ea typeface="KoPub돋움체 Light" panose="02020603020101020101"/>
              </a:rPr>
              <a:t>is therefore essential.</a:t>
            </a:r>
            <a:endParaRPr lang="ko-KR" altLang="en-US" sz="2800" b="1" dirty="0">
              <a:latin typeface="KoPub돋움체 Bold"/>
              <a:ea typeface="KoPub돋움체 Light" panose="02020603020101020101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E1499D5-AD75-4003-BFA3-48ECB17BDDE7}"/>
              </a:ext>
            </a:extLst>
          </p:cNvPr>
          <p:cNvGrpSpPr/>
          <p:nvPr/>
        </p:nvGrpSpPr>
        <p:grpSpPr>
          <a:xfrm>
            <a:off x="371227" y="328654"/>
            <a:ext cx="1852488" cy="854227"/>
            <a:chOff x="640080" y="-971550"/>
            <a:chExt cx="1660746" cy="7658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A4CB89-E425-49D3-8F0B-2D0F909664CD}"/>
                </a:ext>
              </a:extLst>
            </p:cNvPr>
            <p:cNvSpPr txBox="1"/>
            <p:nvPr/>
          </p:nvSpPr>
          <p:spPr>
            <a:xfrm>
              <a:off x="682196" y="-792765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Research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7D4ADCF-FCFF-4D9B-A555-8FBF0260625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A44FF70-F2C0-44BC-9468-8FBB95A3DA0E}"/>
              </a:ext>
            </a:extLst>
          </p:cNvPr>
          <p:cNvSpPr txBox="1"/>
          <p:nvPr/>
        </p:nvSpPr>
        <p:spPr>
          <a:xfrm>
            <a:off x="2494886" y="494156"/>
            <a:ext cx="58851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Interview with a potential user</a:t>
            </a:r>
            <a:endParaRPr lang="ko-KR" altLang="en-US" sz="2800" b="1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18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A100D1-317C-41D4-A2BC-1EA83E0DE423}"/>
              </a:ext>
            </a:extLst>
          </p:cNvPr>
          <p:cNvSpPr txBox="1"/>
          <p:nvPr/>
        </p:nvSpPr>
        <p:spPr>
          <a:xfrm>
            <a:off x="1914614" y="4448649"/>
            <a:ext cx="939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Cost</a:t>
            </a:r>
            <a:endParaRPr lang="ko-KR" altLang="en-US" sz="2800" b="1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37FBFCE-C2E3-4E38-B14A-A39411DC52C9}"/>
              </a:ext>
            </a:extLst>
          </p:cNvPr>
          <p:cNvGrpSpPr/>
          <p:nvPr/>
        </p:nvGrpSpPr>
        <p:grpSpPr>
          <a:xfrm>
            <a:off x="1127465" y="1721645"/>
            <a:ext cx="2513980" cy="2539405"/>
            <a:chOff x="1714790" y="1721645"/>
            <a:chExt cx="2513980" cy="253940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D39C27F-CE90-4C97-B56D-60BF8A06C62D}"/>
                </a:ext>
              </a:extLst>
            </p:cNvPr>
            <p:cNvSpPr/>
            <p:nvPr/>
          </p:nvSpPr>
          <p:spPr>
            <a:xfrm>
              <a:off x="1714790" y="1721645"/>
              <a:ext cx="2513980" cy="25394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3267" y="2134054"/>
              <a:ext cx="1602112" cy="1602112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A03D2A5-A382-4D1E-A6B3-9F15E0739DCF}"/>
              </a:ext>
            </a:extLst>
          </p:cNvPr>
          <p:cNvGrpSpPr/>
          <p:nvPr/>
        </p:nvGrpSpPr>
        <p:grpSpPr>
          <a:xfrm>
            <a:off x="371227" y="328654"/>
            <a:ext cx="1852488" cy="854227"/>
            <a:chOff x="640080" y="-971550"/>
            <a:chExt cx="1660746" cy="76581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DDBD7DF-AC34-465D-A16C-1758181337D1}"/>
                </a:ext>
              </a:extLst>
            </p:cNvPr>
            <p:cNvSpPr txBox="1"/>
            <p:nvPr/>
          </p:nvSpPr>
          <p:spPr>
            <a:xfrm>
              <a:off x="682196" y="-792765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Problems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27FC665-8717-4E9C-9C0D-5184E96B3AA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E7E57F4-6423-4511-8F2C-991E2FA291ED}"/>
              </a:ext>
            </a:extLst>
          </p:cNvPr>
          <p:cNvSpPr txBox="1"/>
          <p:nvPr/>
        </p:nvSpPr>
        <p:spPr>
          <a:xfrm>
            <a:off x="1043733" y="5104900"/>
            <a:ext cx="2646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Installation cost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Maintenance cost 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6299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241</Words>
  <Application>Microsoft Office PowerPoint</Application>
  <PresentationFormat>와이드스크린</PresentationFormat>
  <Paragraphs>89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KoPub돋움체 Light</vt:lpstr>
      <vt:lpstr>210 옴니고딕 030</vt:lpstr>
      <vt:lpstr>KoPub돋움체 Medium</vt:lpstr>
      <vt:lpstr>맑은 고딕</vt:lpstr>
      <vt:lpstr>KoPub돋움체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권동성</cp:lastModifiedBy>
  <cp:revision>69</cp:revision>
  <dcterms:created xsi:type="dcterms:W3CDTF">2017-11-16T00:50:54Z</dcterms:created>
  <dcterms:modified xsi:type="dcterms:W3CDTF">2020-10-18T18:40:26Z</dcterms:modified>
</cp:coreProperties>
</file>