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8" r:id="rId5"/>
    <p:sldId id="403" r:id="rId6"/>
    <p:sldId id="404" r:id="rId7"/>
    <p:sldId id="405" r:id="rId8"/>
    <p:sldId id="406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36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12" y="176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12/28/21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12/28/21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10798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400" dirty="0">
                <a:latin typeface="Tw Cen MT" pitchFamily="34" charset="-18"/>
              </a:rPr>
              <a:t>UNIVERZITET</a:t>
            </a:r>
            <a:r>
              <a:rPr lang="sr-Latn-RS" sz="2400" baseline="0" dirty="0">
                <a:latin typeface="Tw Cen MT" pitchFamily="34" charset="-18"/>
              </a:rPr>
              <a:t> U NOVOM SADU</a:t>
            </a:r>
          </a:p>
          <a:p>
            <a:pPr algn="ctr"/>
            <a:r>
              <a:rPr lang="sr-Latn-RS" sz="2800" baseline="0" dirty="0">
                <a:latin typeface="Tw Cen MT" pitchFamily="34" charset="-18"/>
              </a:rPr>
              <a:t>FAKULTET TEHNIČKIH NAUKA</a:t>
            </a:r>
            <a:endParaRPr sz="2800">
              <a:latin typeface="Tw Cen MT" pitchFamily="34" charset="-1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469" y="0"/>
            <a:ext cx="944478" cy="1524676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0000" endPos="30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728760"/>
            <a:ext cx="9906000" cy="1267535"/>
          </a:xfrm>
        </p:spPr>
        <p:txBody>
          <a:bodyPr anchor="ctr">
            <a:normAutofit/>
          </a:bodyPr>
          <a:lstStyle>
            <a:lvl1pPr algn="ctr">
              <a:defRPr sz="4400" cap="all" baseline="0"/>
            </a:lvl1pPr>
          </a:lstStyle>
          <a:p>
            <a:r>
              <a:rPr lang="sr-Latn-RS" dirty="0"/>
              <a:t>NAZIV PREDMETA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0778" y="3894364"/>
            <a:ext cx="8392885" cy="5101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 dirty="0"/>
              <a:t>NAZIV PREDAVANJA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906000" cy="10798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57301" y="5837464"/>
            <a:ext cx="39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Laboratorija za geoinformatiku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1" name="Picture 20" descr="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128" y="97971"/>
            <a:ext cx="941840" cy="8719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 descr="4WmH8VBW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825593" y="97972"/>
            <a:ext cx="940084" cy="8899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3861707"/>
            <a:ext cx="99060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4392386"/>
            <a:ext cx="99060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80" y="117021"/>
            <a:ext cx="8396755" cy="10969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80" y="1412423"/>
            <a:ext cx="8975102" cy="4759779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 marL="211455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30CE-6B9A-402F-9A51-898719B78E31}" type="datetime1">
              <a:rPr lang="en-US" smtClean="0"/>
              <a:pPr/>
              <a:t>12/28/21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014" y="1404258"/>
            <a:ext cx="4294074" cy="476794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412422"/>
            <a:ext cx="4543935" cy="475977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A056-BEA8-49B3-9C10-D490B72DED02}" type="datetime1">
              <a:rPr lang="en-US" smtClean="0"/>
              <a:pPr/>
              <a:t>12/28/21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015" y="1404257"/>
            <a:ext cx="4297788" cy="52251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015" y="1975757"/>
            <a:ext cx="4297788" cy="41964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6599" y="1412423"/>
            <a:ext cx="4548883" cy="51435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9965" y="1983921"/>
            <a:ext cx="4548883" cy="41882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5FD4-52B8-43EE-885E-3BF6E9D0DE13}" type="datetime1">
              <a:rPr lang="en-US" smtClean="0"/>
              <a:pPr/>
              <a:t>12/28/21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79" y="1404257"/>
            <a:ext cx="3869797" cy="476794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002" y="1396094"/>
            <a:ext cx="4974846" cy="47761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B7EA-2DDB-40DA-8AE1-167FC6E6A395}" type="datetime1">
              <a:rPr lang="en-US" smtClean="0"/>
              <a:pPr/>
              <a:t>12/28/21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22C5-2600-4EFD-A021-4CDE9D19BD74}" type="datetime1">
              <a:rPr lang="en-US" smtClean="0"/>
              <a:pPr/>
              <a:t>12/28/21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6B49-8E13-49E1-8C64-B4E643B5770D}" type="datetime1">
              <a:rPr lang="en-US" smtClean="0"/>
              <a:pPr/>
              <a:t>12/28/21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47" y="76200"/>
            <a:ext cx="8423290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380" y="1387929"/>
            <a:ext cx="8975102" cy="47842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80" y="6356353"/>
            <a:ext cx="181376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61D6B49-8E13-49E1-8C64-B4E643B5770D}" type="datetime1">
              <a:rPr lang="en-US" smtClean="0"/>
              <a:pPr/>
              <a:t>12/28/21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248" y="6356350"/>
            <a:ext cx="5476429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7309" y="6356353"/>
            <a:ext cx="169153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83747" y="1232807"/>
            <a:ext cx="8988367" cy="70798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484245" y="6359979"/>
            <a:ext cx="442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Laboratorija za geoinformatiku</a:t>
            </a:r>
            <a:endParaRPr lang="en-US" sz="1600" dirty="0"/>
          </a:p>
        </p:txBody>
      </p:sp>
      <p:pic>
        <p:nvPicPr>
          <p:cNvPr id="22" name="Picture 21" descr="download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523514" y="293917"/>
            <a:ext cx="1126671" cy="955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w Cen MT" pitchFamily="34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w Cen MT" pitchFamily="34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geofabrik.de/europ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en/latest/examples/wms-tiled.html" TargetMode="External"/><Relationship Id="rId2" Type="http://schemas.openxmlformats.org/officeDocument/2006/relationships/hyperlink" Target="https://openlayers.org/en/latest/examples/sim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layers.org/en/latest/examples/vector-wf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en/latest/examples/select-features.html" TargetMode="External"/><Relationship Id="rId2" Type="http://schemas.openxmlformats.org/officeDocument/2006/relationships/hyperlink" Target="https://openlayers.org/en/latest/examples/bing-map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layers.org/en/latest/examples/icon.html" TargetMode="External"/><Relationship Id="rId5" Type="http://schemas.openxmlformats.org/officeDocument/2006/relationships/hyperlink" Target="https://openlayers.org/en/latest/examples/select-multiple-features.html" TargetMode="External"/><Relationship Id="rId4" Type="http://schemas.openxmlformats.org/officeDocument/2006/relationships/hyperlink" Target="https://openlayers.org/en/latest/examples/select-hover-featur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en/latest/examples/full-screen.html" TargetMode="External"/><Relationship Id="rId7" Type="http://schemas.openxmlformats.org/officeDocument/2006/relationships/hyperlink" Target="https://openlayers.org/en/latest/examples/draw-shapes.html" TargetMode="External"/><Relationship Id="rId2" Type="http://schemas.openxmlformats.org/officeDocument/2006/relationships/hyperlink" Target="https://openlayers.org/en/latest/examples/export-m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layers.org/en/latest/examples/measure.html" TargetMode="External"/><Relationship Id="rId5" Type="http://schemas.openxmlformats.org/officeDocument/2006/relationships/hyperlink" Target="https://jsfiddle.net/expedio/a8ck0yj9/" TargetMode="External"/><Relationship Id="rId4" Type="http://schemas.openxmlformats.org/officeDocument/2006/relationships/hyperlink" Target="https://openlayers.org/en/latest/examples/getfeatureinfo-ti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4431"/>
            <a:ext cx="9906000" cy="1118371"/>
          </a:xfrm>
        </p:spPr>
        <p:txBody>
          <a:bodyPr/>
          <a:lstStyle/>
          <a:p>
            <a:pPr algn="ctr"/>
            <a:r>
              <a:rPr lang="sr-Latn-CS" dirty="0"/>
              <a:t>IGP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dirty="0"/>
              <a:t>PROJEKTNI ZADATAK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500E-D7A4-8942-B9D3-50C34B4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Projektni 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8D7-6C17-7448-9F50-A2EF26A9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 dirty="0"/>
              <a:t>Učitati OpenLayers biblioteku u lokalno Node JS okruženje sa TypeScript kompajlerom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realizovati</a:t>
            </a:r>
            <a:r>
              <a:rPr lang="en-GB" dirty="0"/>
              <a:t> </a:t>
            </a:r>
            <a:r>
              <a:rPr lang="en-GB" dirty="0" err="1"/>
              <a:t>sledeće</a:t>
            </a:r>
            <a:r>
              <a:rPr lang="en-GB" dirty="0"/>
              <a:t> </a:t>
            </a:r>
            <a:r>
              <a:rPr lang="en-GB" dirty="0" err="1"/>
              <a:t>funkcionalnosti</a:t>
            </a:r>
            <a:r>
              <a:rPr lang="en-GB" dirty="0"/>
              <a:t>:</a:t>
            </a:r>
          </a:p>
          <a:p>
            <a:r>
              <a:rPr lang="en-GB" dirty="0" err="1"/>
              <a:t>Kreirati</a:t>
            </a:r>
            <a:r>
              <a:rPr lang="en-GB" dirty="0"/>
              <a:t> </a:t>
            </a:r>
            <a:r>
              <a:rPr lang="en-GB" dirty="0" err="1"/>
              <a:t>mapu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OSM </a:t>
            </a:r>
            <a:r>
              <a:rPr lang="en-GB" dirty="0" err="1"/>
              <a:t>podlogom</a:t>
            </a:r>
            <a:endParaRPr lang="en-GB" dirty="0"/>
          </a:p>
          <a:p>
            <a:r>
              <a:rPr lang="en-GB" dirty="0" err="1"/>
              <a:t>Učitati</a:t>
            </a:r>
            <a:r>
              <a:rPr lang="en-GB" dirty="0"/>
              <a:t> WMS </a:t>
            </a:r>
            <a:r>
              <a:rPr lang="en-GB" dirty="0" err="1"/>
              <a:t>i</a:t>
            </a:r>
            <a:r>
              <a:rPr lang="en-GB" dirty="0"/>
              <a:t> WFS </a:t>
            </a:r>
            <a:r>
              <a:rPr lang="en-GB" dirty="0" err="1"/>
              <a:t>lejere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lokalnog</a:t>
            </a:r>
            <a:r>
              <a:rPr lang="en-GB" dirty="0"/>
              <a:t> </a:t>
            </a:r>
            <a:r>
              <a:rPr lang="en-GB" dirty="0" err="1"/>
              <a:t>geoservera</a:t>
            </a:r>
            <a:endParaRPr lang="en-GB" dirty="0"/>
          </a:p>
          <a:p>
            <a:pPr lvl="1"/>
            <a:r>
              <a:rPr lang="en-GB" dirty="0" err="1"/>
              <a:t>Lejere</a:t>
            </a:r>
            <a:r>
              <a:rPr lang="en-GB" dirty="0"/>
              <a:t> u </a:t>
            </a:r>
            <a:r>
              <a:rPr lang="en-GB" dirty="0" err="1"/>
              <a:t>shp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preuzeti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geofabrika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https://download.geofabrik.de/europe.html</a:t>
            </a:r>
            <a:endParaRPr lang="en-GB" dirty="0"/>
          </a:p>
          <a:p>
            <a:r>
              <a:rPr lang="en-GB" dirty="0" err="1"/>
              <a:t>Implementirati</a:t>
            </a:r>
            <a:r>
              <a:rPr lang="en-GB" dirty="0"/>
              <a:t> </a:t>
            </a:r>
            <a:r>
              <a:rPr lang="en-GB" dirty="0" err="1"/>
              <a:t>neke</a:t>
            </a:r>
            <a:r>
              <a:rPr lang="en-GB" dirty="0"/>
              <a:t> od </a:t>
            </a:r>
            <a:r>
              <a:rPr lang="en-GB" dirty="0" err="1"/>
              <a:t>opcionih</a:t>
            </a:r>
            <a:r>
              <a:rPr lang="en-GB" dirty="0"/>
              <a:t> </a:t>
            </a:r>
            <a:r>
              <a:rPr lang="en-GB" dirty="0" err="1"/>
              <a:t>primera</a:t>
            </a:r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415B-764F-1F47-B549-5F90DDF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RS" smtClean="0"/>
              <a:pPr/>
              <a:t>2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061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7D3C-8855-5F43-8BCB-973E3232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Primeri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E16B-7561-184E-8A5F-F971B33D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 dirty="0"/>
              <a:t>Kreiranje OSM mape</a:t>
            </a:r>
          </a:p>
          <a:p>
            <a:pPr lvl="1"/>
            <a:r>
              <a:rPr lang="en-GB" dirty="0">
                <a:hlinkClick r:id="rId2"/>
              </a:rPr>
              <a:t>https://openlayers.org/en/latest/examples/simple.html</a:t>
            </a:r>
            <a:endParaRPr lang="en-GB" dirty="0"/>
          </a:p>
          <a:p>
            <a:r>
              <a:rPr lang="en-GB" dirty="0" err="1"/>
              <a:t>Učitavanje</a:t>
            </a:r>
            <a:r>
              <a:rPr lang="en-GB" dirty="0"/>
              <a:t> WMS </a:t>
            </a:r>
            <a:r>
              <a:rPr lang="en-GB" dirty="0" err="1"/>
              <a:t>lejera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https://openlayers.org/en/latest/examples/wms-tiled.html</a:t>
            </a:r>
            <a:endParaRPr lang="en-GB" dirty="0"/>
          </a:p>
          <a:p>
            <a:r>
              <a:rPr lang="en-GB" dirty="0" err="1"/>
              <a:t>Učitavanje</a:t>
            </a:r>
            <a:r>
              <a:rPr lang="en-GB" dirty="0"/>
              <a:t> WFS </a:t>
            </a:r>
            <a:r>
              <a:rPr lang="en-GB" dirty="0" err="1"/>
              <a:t>lejera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https://openlayers.org/en/latest/examples/vector-wfs.html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D70C8-27C7-E842-A40C-6ECB055E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RS" smtClean="0"/>
              <a:pPr/>
              <a:t>3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267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334-4F2E-8A49-80CB-8F20F362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Opcioni primeri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34EC-465F-B94D-BE83-73386D0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 dirty="0"/>
              <a:t>Bing maps učitati kao podlogu</a:t>
            </a:r>
          </a:p>
          <a:p>
            <a:pPr lvl="1"/>
            <a:r>
              <a:rPr lang="en-GB" dirty="0">
                <a:hlinkClick r:id="rId2"/>
              </a:rPr>
              <a:t>https://openlayers.org/en/latest/examples/bing-maps.html</a:t>
            </a:r>
            <a:endParaRPr lang="en-GB" dirty="0"/>
          </a:p>
          <a:p>
            <a:r>
              <a:rPr lang="en-GB" dirty="0" err="1"/>
              <a:t>Selekcija</a:t>
            </a:r>
            <a:r>
              <a:rPr lang="en-GB" dirty="0"/>
              <a:t> </a:t>
            </a:r>
            <a:r>
              <a:rPr lang="en-GB" dirty="0" err="1"/>
              <a:t>fičera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WFS. </a:t>
            </a:r>
            <a:r>
              <a:rPr lang="en-GB" dirty="0" err="1"/>
              <a:t>Primeri</a:t>
            </a:r>
            <a:r>
              <a:rPr lang="en-GB" dirty="0"/>
              <a:t>:</a:t>
            </a:r>
          </a:p>
          <a:p>
            <a:pPr lvl="1"/>
            <a:r>
              <a:rPr lang="en-GB" dirty="0">
                <a:hlinkClick r:id="rId3"/>
              </a:rPr>
              <a:t>https://openlayers.org/en/latest/examples/select-features.html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https://openlayers.org/en/latest/examples/select-hover-features.html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https://openlayers.org/en/latest/examples/select-multiple-features.html</a:t>
            </a:r>
            <a:endParaRPr lang="en-GB" dirty="0"/>
          </a:p>
          <a:p>
            <a:pPr lvl="1"/>
            <a:r>
              <a:rPr lang="en-GB" dirty="0"/>
              <a:t>U </a:t>
            </a:r>
            <a:r>
              <a:rPr lang="en-GB" dirty="0" err="1"/>
              <a:t>ovim</a:t>
            </a:r>
            <a:r>
              <a:rPr lang="en-GB" dirty="0"/>
              <a:t> </a:t>
            </a:r>
            <a:r>
              <a:rPr lang="en-GB" dirty="0" err="1"/>
              <a:t>primerima</a:t>
            </a:r>
            <a:r>
              <a:rPr lang="en-GB" dirty="0"/>
              <a:t> </a:t>
            </a:r>
            <a:r>
              <a:rPr lang="en-GB" dirty="0" err="1"/>
              <a:t>oni</a:t>
            </a:r>
            <a:r>
              <a:rPr lang="en-GB" dirty="0"/>
              <a:t> </a:t>
            </a:r>
            <a:r>
              <a:rPr lang="en-GB" dirty="0" err="1"/>
              <a:t>učitaju</a:t>
            </a:r>
            <a:r>
              <a:rPr lang="en-GB" dirty="0"/>
              <a:t> </a:t>
            </a:r>
            <a:r>
              <a:rPr lang="en-GB" dirty="0" err="1"/>
              <a:t>geojson</a:t>
            </a:r>
            <a:r>
              <a:rPr lang="en-GB" dirty="0"/>
              <a:t> </a:t>
            </a:r>
            <a:r>
              <a:rPr lang="en-GB" dirty="0" err="1"/>
              <a:t>loklani</a:t>
            </a:r>
            <a:r>
              <a:rPr lang="en-GB" dirty="0"/>
              <a:t> </a:t>
            </a:r>
            <a:r>
              <a:rPr lang="en-GB" dirty="0" err="1"/>
              <a:t>fajl</a:t>
            </a:r>
            <a:r>
              <a:rPr lang="en-GB" dirty="0"/>
              <a:t>, a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učitati</a:t>
            </a:r>
            <a:r>
              <a:rPr lang="en-GB" dirty="0"/>
              <a:t> </a:t>
            </a:r>
            <a:r>
              <a:rPr lang="en-GB" dirty="0" err="1"/>
              <a:t>geojson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geoservera</a:t>
            </a:r>
            <a:r>
              <a:rPr lang="en-GB" dirty="0"/>
              <a:t> </a:t>
            </a:r>
            <a:r>
              <a:rPr lang="en-GB" dirty="0" err="1"/>
              <a:t>preko</a:t>
            </a:r>
            <a:r>
              <a:rPr lang="en-GB" dirty="0"/>
              <a:t> WFS </a:t>
            </a:r>
            <a:r>
              <a:rPr lang="en-GB" dirty="0" err="1"/>
              <a:t>servisa</a:t>
            </a:r>
            <a:endParaRPr lang="en-GB" dirty="0"/>
          </a:p>
          <a:p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markera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tačke</a:t>
            </a:r>
            <a:r>
              <a:rPr lang="en-GB" dirty="0"/>
              <a:t> od </a:t>
            </a:r>
            <a:r>
              <a:rPr lang="en-GB" dirty="0" err="1"/>
              <a:t>interesa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https://openlayers.org/en/latest/examples/icon.html</a:t>
            </a:r>
            <a:r>
              <a:rPr lang="en-GB" dirty="0"/>
              <a:t> </a:t>
            </a:r>
            <a:endParaRPr lang="en-RS" dirty="0"/>
          </a:p>
          <a:p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6BC3D-C1DF-9D41-B2C2-6872C4C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RS" smtClean="0"/>
              <a:pPr/>
              <a:t>4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4542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FDAA-701A-2040-9F82-A2A753C1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Opcioni primeri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8C5B-5FD5-974B-914A-F31CC9AE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S" dirty="0"/>
              <a:t>Eksport mape u png</a:t>
            </a:r>
          </a:p>
          <a:p>
            <a:pPr lvl="1"/>
            <a:r>
              <a:rPr lang="en-GB" dirty="0">
                <a:hlinkClick r:id="rId2"/>
              </a:rPr>
              <a:t>https://openlayers.org/en/latest/examples/export-map.html</a:t>
            </a:r>
            <a:r>
              <a:rPr lang="en-GB" dirty="0"/>
              <a:t> </a:t>
            </a:r>
            <a:endParaRPr lang="en-RS" dirty="0"/>
          </a:p>
          <a:p>
            <a:r>
              <a:rPr lang="en-RS" dirty="0"/>
              <a:t>Dodavanje full screen kontrole</a:t>
            </a:r>
          </a:p>
          <a:p>
            <a:pPr lvl="1"/>
            <a:r>
              <a:rPr lang="en-GB" dirty="0">
                <a:hlinkClick r:id="rId3"/>
              </a:rPr>
              <a:t>https://openlayers.org/en/latest/examples/full-screen.html</a:t>
            </a:r>
            <a:endParaRPr lang="en-RS" dirty="0"/>
          </a:p>
          <a:p>
            <a:r>
              <a:rPr lang="en-RS" dirty="0"/>
              <a:t>Dodavanje getFeatureInfo</a:t>
            </a:r>
          </a:p>
          <a:p>
            <a:pPr lvl="1"/>
            <a:r>
              <a:rPr lang="en-GB" dirty="0">
                <a:hlinkClick r:id="rId4"/>
              </a:rPr>
              <a:t>https://openlayers.org/en/latest/examples/getfeatureinfo-tile.html</a:t>
            </a:r>
            <a:r>
              <a:rPr lang="en-GB" dirty="0"/>
              <a:t> </a:t>
            </a:r>
            <a:endParaRPr lang="en-RS" dirty="0"/>
          </a:p>
          <a:p>
            <a:r>
              <a:rPr lang="en-RS" dirty="0"/>
              <a:t>Napraviti layer switcher (check box za svaki lejer) koji omogućava paljenje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gašenje</a:t>
            </a:r>
            <a:r>
              <a:rPr lang="en-GB" dirty="0"/>
              <a:t> </a:t>
            </a:r>
            <a:r>
              <a:rPr lang="en-GB" dirty="0" err="1"/>
              <a:t>lejera</a:t>
            </a:r>
            <a:endParaRPr lang="en-GB" dirty="0"/>
          </a:p>
          <a:p>
            <a:pPr lvl="1"/>
            <a:r>
              <a:rPr lang="en-GB" dirty="0" err="1"/>
              <a:t>Upotreba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setVisibility</a:t>
            </a:r>
            <a:r>
              <a:rPr lang="en-GB" dirty="0"/>
              <a:t>(true/false)</a:t>
            </a:r>
          </a:p>
          <a:p>
            <a:pPr lvl="1"/>
            <a:r>
              <a:rPr lang="en-GB" dirty="0">
                <a:hlinkClick r:id="rId5"/>
              </a:rPr>
              <a:t>https://jsfiddle.net/expedio/a8ck0yj9/</a:t>
            </a:r>
            <a:r>
              <a:rPr lang="en-GB" dirty="0"/>
              <a:t> </a:t>
            </a:r>
          </a:p>
          <a:p>
            <a:r>
              <a:rPr lang="en-GB" dirty="0" err="1"/>
              <a:t>Dodati</a:t>
            </a:r>
            <a:r>
              <a:rPr lang="en-GB" dirty="0"/>
              <a:t> </a:t>
            </a:r>
            <a:r>
              <a:rPr lang="en-GB" dirty="0" err="1"/>
              <a:t>crtanje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merenje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https://openlayers.org/en/latest/examples/measure.html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https://openlayers.org/en/latest/examples/draw-shapes.html</a:t>
            </a:r>
            <a:r>
              <a:rPr lang="en-GB"/>
              <a:t> </a:t>
            </a:r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8694-0DC6-3E44-9D1A-E9FC188E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RS" smtClean="0"/>
              <a:pPr/>
              <a:t>5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4630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5809</TotalTime>
  <Words>354</Words>
  <Application>Microsoft Macintosh PowerPoint</Application>
  <PresentationFormat>A4 Paper (210x297 mm)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Euphemia</vt:lpstr>
      <vt:lpstr>Tw Cen MT</vt:lpstr>
      <vt:lpstr>Wingdings</vt:lpstr>
      <vt:lpstr>tf03431380</vt:lpstr>
      <vt:lpstr>IGP</vt:lpstr>
      <vt:lpstr>Projektni zadatak</vt:lpstr>
      <vt:lpstr>Primeri</vt:lpstr>
      <vt:lpstr>Opcioni primeri</vt:lpstr>
      <vt:lpstr>Opcioni primeri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eTerraSoft</dc:creator>
  <cp:lastModifiedBy>Dubravka Sladic</cp:lastModifiedBy>
  <cp:revision>486</cp:revision>
  <dcterms:created xsi:type="dcterms:W3CDTF">2017-10-21T10:44:44Z</dcterms:created>
  <dcterms:modified xsi:type="dcterms:W3CDTF">2021-12-28T11:24:47Z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