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59" r:id="rId2"/>
    <p:sldMasterId id="2147483769" r:id="rId3"/>
    <p:sldMasterId id="2147483779" r:id="rId4"/>
    <p:sldMasterId id="2147483789" r:id="rId5"/>
    <p:sldMasterId id="2147483799" r:id="rId6"/>
    <p:sldMasterId id="2147483827" r:id="rId7"/>
  </p:sldMasterIdLst>
  <p:notesMasterIdLst>
    <p:notesMasterId r:id="rId18"/>
  </p:notesMasterIdLst>
  <p:sldIdLst>
    <p:sldId id="267" r:id="rId8"/>
    <p:sldId id="359" r:id="rId9"/>
    <p:sldId id="363" r:id="rId10"/>
    <p:sldId id="369" r:id="rId11"/>
    <p:sldId id="362" r:id="rId12"/>
    <p:sldId id="368" r:id="rId13"/>
    <p:sldId id="367" r:id="rId14"/>
    <p:sldId id="365" r:id="rId15"/>
    <p:sldId id="370" r:id="rId16"/>
    <p:sldId id="3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F92"/>
    <a:srgbClr val="262626"/>
    <a:srgbClr val="CE9D00"/>
    <a:srgbClr val="00C2E2"/>
    <a:srgbClr val="ED037C"/>
    <a:srgbClr val="7C98AE"/>
    <a:srgbClr val="FF8C3F"/>
    <a:srgbClr val="3989C9"/>
    <a:srgbClr val="0AAD88"/>
    <a:srgbClr val="3F2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5499" autoAdjust="0"/>
  </p:normalViewPr>
  <p:slideViewPr>
    <p:cSldViewPr>
      <p:cViewPr varScale="1">
        <p:scale>
          <a:sx n="105" d="100"/>
          <a:sy n="105" d="100"/>
        </p:scale>
        <p:origin x="200" y="4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26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xiao/Documents/project/SOBSS%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xiao/Documents/project/SOBSS%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ily/Dropbox/Sob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xiao/Documents/project/SOBSS%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Lily/Dropbox/Sob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787115739042695"/>
          <c:y val="2.349090944963450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Sheet4!$C$15</c:f>
              <c:strCache>
                <c:ptCount val="1"/>
                <c:pt idx="0">
                  <c:v>Conversion Rate</c:v>
                </c:pt>
              </c:strCache>
            </c:strRef>
          </c:tx>
          <c:spPr>
            <a:solidFill>
              <a:schemeClr val="accent1"/>
            </a:solidFill>
            <a:ln>
              <a:noFill/>
            </a:ln>
            <a:effectLst/>
          </c:spPr>
          <c:invertIfNegative val="0"/>
          <c:dPt>
            <c:idx val="0"/>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2-2B68-C74E-8BD1-436841832BAE}"/>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1-A967-6243-908B-82384C55780E}"/>
              </c:ext>
            </c:extLst>
          </c:dPt>
          <c:cat>
            <c:strRef>
              <c:f>Sheet4!$B$16:$B$17</c:f>
              <c:strCache>
                <c:ptCount val="2"/>
                <c:pt idx="0">
                  <c:v>Non-branded</c:v>
                </c:pt>
                <c:pt idx="1">
                  <c:v>Branded</c:v>
                </c:pt>
              </c:strCache>
            </c:strRef>
          </c:cat>
          <c:val>
            <c:numRef>
              <c:f>Sheet4!$C$16:$C$17</c:f>
              <c:numCache>
                <c:formatCode>0%</c:formatCode>
                <c:ptCount val="2"/>
                <c:pt idx="0">
                  <c:v>0.56999999999999995</c:v>
                </c:pt>
                <c:pt idx="1">
                  <c:v>0.11</c:v>
                </c:pt>
              </c:numCache>
            </c:numRef>
          </c:val>
          <c:extLst>
            <c:ext xmlns:c16="http://schemas.microsoft.com/office/drawing/2014/chart" uri="{C3380CC4-5D6E-409C-BE32-E72D297353CC}">
              <c16:uniqueId val="{00000002-A967-6243-908B-82384C55780E}"/>
            </c:ext>
          </c:extLst>
        </c:ser>
        <c:dLbls>
          <c:showLegendKey val="0"/>
          <c:showVal val="0"/>
          <c:showCatName val="0"/>
          <c:showSerName val="0"/>
          <c:showPercent val="0"/>
          <c:showBubbleSize val="0"/>
        </c:dLbls>
        <c:gapWidth val="219"/>
        <c:axId val="1217595695"/>
        <c:axId val="1217024175"/>
      </c:barChart>
      <c:catAx>
        <c:axId val="121759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17024175"/>
        <c:crosses val="autoZero"/>
        <c:auto val="1"/>
        <c:lblAlgn val="ctr"/>
        <c:lblOffset val="100"/>
        <c:noMultiLvlLbl val="0"/>
      </c:catAx>
      <c:valAx>
        <c:axId val="12170241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17595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dirty="0"/>
              <a:t>Marketing Spend</a:t>
            </a:r>
            <a:r>
              <a:rPr lang="zh-CN" altLang="en-US" dirty="0"/>
              <a:t> </a:t>
            </a:r>
            <a:r>
              <a:rPr lang="en-US" altLang="zh-CN" dirty="0"/>
              <a:t>(millions)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Sheet4!$C$11</c:f>
              <c:strCache>
                <c:ptCount val="1"/>
                <c:pt idx="0">
                  <c:v>Marketing Spend</c:v>
                </c:pt>
              </c:strCache>
            </c:strRef>
          </c:tx>
          <c:spPr>
            <a:solidFill>
              <a:schemeClr val="accent1"/>
            </a:solidFill>
            <a:ln>
              <a:noFill/>
            </a:ln>
            <a:effectLst/>
          </c:spPr>
          <c:invertIfNegative val="0"/>
          <c:dPt>
            <c:idx val="0"/>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2-528E-1A41-8358-17D62C5AA83F}"/>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1-6816-1642-93B9-4A178B284F7C}"/>
              </c:ext>
            </c:extLst>
          </c:dPt>
          <c:cat>
            <c:strRef>
              <c:f>Sheet4!$B$12:$B$13</c:f>
              <c:strCache>
                <c:ptCount val="2"/>
                <c:pt idx="0">
                  <c:v>Non-branded</c:v>
                </c:pt>
                <c:pt idx="1">
                  <c:v>Branded</c:v>
                </c:pt>
              </c:strCache>
            </c:strRef>
          </c:cat>
          <c:val>
            <c:numRef>
              <c:f>Sheet4!$C$12:$C$13</c:f>
              <c:numCache>
                <c:formatCode>General</c:formatCode>
                <c:ptCount val="2"/>
                <c:pt idx="0">
                  <c:v>4126313</c:v>
                </c:pt>
                <c:pt idx="1">
                  <c:v>244687</c:v>
                </c:pt>
              </c:numCache>
            </c:numRef>
          </c:val>
          <c:extLst>
            <c:ext xmlns:c16="http://schemas.microsoft.com/office/drawing/2014/chart" uri="{C3380CC4-5D6E-409C-BE32-E72D297353CC}">
              <c16:uniqueId val="{00000002-6816-1642-93B9-4A178B284F7C}"/>
            </c:ext>
          </c:extLst>
        </c:ser>
        <c:dLbls>
          <c:showLegendKey val="0"/>
          <c:showVal val="0"/>
          <c:showCatName val="0"/>
          <c:showSerName val="0"/>
          <c:showPercent val="0"/>
          <c:showBubbleSize val="0"/>
        </c:dLbls>
        <c:gapWidth val="219"/>
        <c:overlap val="-27"/>
        <c:axId val="1217503647"/>
        <c:axId val="1217545983"/>
      </c:barChart>
      <c:catAx>
        <c:axId val="12175036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17545983"/>
        <c:crossesAt val="0"/>
        <c:auto val="1"/>
        <c:lblAlgn val="ctr"/>
        <c:lblOffset val="100"/>
        <c:noMultiLvlLbl val="0"/>
      </c:catAx>
      <c:valAx>
        <c:axId val="1217545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17503647"/>
        <c:crosses val="autoZero"/>
        <c:crossBetween val="between"/>
        <c:majorUnit val="1000000"/>
        <c:dispUnits>
          <c:builtInUnit val="millions"/>
        </c:dispUnits>
      </c:valAx>
      <c:spPr>
        <a:noFill/>
        <a:ln>
          <a:noFill/>
        </a:ln>
        <a:effectLst/>
      </c:spPr>
    </c:plotArea>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a:latin typeface="Arial" panose="020B0604020202020204" pitchFamily="34" charset="0"/>
                <a:cs typeface="Arial" panose="020B0604020202020204" pitchFamily="34" charset="0"/>
              </a:rPr>
              <a:t>ROI</a:t>
            </a:r>
            <a:r>
              <a:rPr lang="en-US" b="1" baseline="0">
                <a:latin typeface="Arial" panose="020B0604020202020204" pitchFamily="34" charset="0"/>
                <a:cs typeface="Arial" panose="020B0604020202020204" pitchFamily="34" charset="0"/>
              </a:rPr>
              <a:t> for Branded PS</a:t>
            </a:r>
            <a:endParaRPr lang="en-US" b="1">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'PS_ROI (3)'!$A$43</c:f>
              <c:strCache>
                <c:ptCount val="1"/>
                <c:pt idx="0">
                  <c:v>Canada</c:v>
                </c:pt>
              </c:strCache>
            </c:strRef>
          </c:tx>
          <c:spPr>
            <a:solidFill>
              <a:srgbClr val="FF0000"/>
            </a:solidFill>
            <a:ln>
              <a:solidFill>
                <a:srgbClr val="FF2F9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FF2F92"/>
                </a:solidFill>
                <a:prstDash val="sysDot"/>
              </a:ln>
              <a:effectLst/>
            </c:spPr>
            <c:trendlineType val="log"/>
            <c:dispRSqr val="0"/>
            <c:dispEq val="0"/>
          </c:trendline>
          <c:cat>
            <c:strRef>
              <c:f>'PS_ROI (3)'!$B$42:$F$42</c:f>
              <c:strCache>
                <c:ptCount val="5"/>
                <c:pt idx="0">
                  <c:v>1yr</c:v>
                </c:pt>
                <c:pt idx="1">
                  <c:v>2yr</c:v>
                </c:pt>
                <c:pt idx="2">
                  <c:v>3yr</c:v>
                </c:pt>
                <c:pt idx="3">
                  <c:v>4yr</c:v>
                </c:pt>
                <c:pt idx="4">
                  <c:v>5yr</c:v>
                </c:pt>
              </c:strCache>
            </c:strRef>
          </c:cat>
          <c:val>
            <c:numRef>
              <c:f>'PS_ROI (3)'!$B$43:$F$43</c:f>
              <c:numCache>
                <c:formatCode>0.00%</c:formatCode>
                <c:ptCount val="5"/>
                <c:pt idx="0">
                  <c:v>-0.13896131180966201</c:v>
                </c:pt>
                <c:pt idx="1">
                  <c:v>0.31628970631963199</c:v>
                </c:pt>
                <c:pt idx="2">
                  <c:v>0.64950162245479004</c:v>
                </c:pt>
                <c:pt idx="3">
                  <c:v>0.87082695354320405</c:v>
                </c:pt>
                <c:pt idx="4">
                  <c:v>0.99049563676633801</c:v>
                </c:pt>
              </c:numCache>
            </c:numRef>
          </c:val>
          <c:extLst>
            <c:ext xmlns:c16="http://schemas.microsoft.com/office/drawing/2014/chart" uri="{C3380CC4-5D6E-409C-BE32-E72D297353CC}">
              <c16:uniqueId val="{00000001-3B1D-2D4D-B9F8-3A7C4516E455}"/>
            </c:ext>
          </c:extLst>
        </c:ser>
        <c:ser>
          <c:idx val="1"/>
          <c:order val="1"/>
          <c:tx>
            <c:strRef>
              <c:f>'PS_ROI (3)'!$A$44</c:f>
              <c:strCache>
                <c:ptCount val="1"/>
                <c:pt idx="0">
                  <c:v>US</c:v>
                </c:pt>
              </c:strCache>
            </c:strRef>
          </c:tx>
          <c:spPr>
            <a:solidFill>
              <a:schemeClr val="tx2"/>
            </a:solidFill>
            <a:ln>
              <a:noFill/>
            </a:ln>
            <a:effectLst/>
          </c:spPr>
          <c:invertIfNegative val="0"/>
          <c:cat>
            <c:strRef>
              <c:f>'PS_ROI (3)'!$B$42:$F$42</c:f>
              <c:strCache>
                <c:ptCount val="5"/>
                <c:pt idx="0">
                  <c:v>1yr</c:v>
                </c:pt>
                <c:pt idx="1">
                  <c:v>2yr</c:v>
                </c:pt>
                <c:pt idx="2">
                  <c:v>3yr</c:v>
                </c:pt>
                <c:pt idx="3">
                  <c:v>4yr</c:v>
                </c:pt>
                <c:pt idx="4">
                  <c:v>5yr</c:v>
                </c:pt>
              </c:strCache>
            </c:strRef>
          </c:cat>
          <c:val>
            <c:numRef>
              <c:f>'PS_ROI (3)'!$B$44:$F$44</c:f>
              <c:numCache>
                <c:formatCode>0.00%</c:formatCode>
                <c:ptCount val="5"/>
                <c:pt idx="0">
                  <c:v>9.5216411112114305E-2</c:v>
                </c:pt>
                <c:pt idx="1">
                  <c:v>0.37933234965416301</c:v>
                </c:pt>
                <c:pt idx="2">
                  <c:v>0.58960928294732595</c:v>
                </c:pt>
                <c:pt idx="3">
                  <c:v>0.73677035385315504</c:v>
                </c:pt>
                <c:pt idx="4">
                  <c:v>0.82887815963585199</c:v>
                </c:pt>
              </c:numCache>
            </c:numRef>
          </c:val>
          <c:extLst>
            <c:ext xmlns:c16="http://schemas.microsoft.com/office/drawing/2014/chart" uri="{C3380CC4-5D6E-409C-BE32-E72D297353CC}">
              <c16:uniqueId val="{00000002-3B1D-2D4D-B9F8-3A7C4516E455}"/>
            </c:ext>
          </c:extLst>
        </c:ser>
        <c:ser>
          <c:idx val="2"/>
          <c:order val="2"/>
          <c:tx>
            <c:strRef>
              <c:f>'PS_ROI (3)'!$A$45</c:f>
              <c:strCache>
                <c:ptCount val="1"/>
                <c:pt idx="0">
                  <c:v>Total</c:v>
                </c:pt>
              </c:strCache>
            </c:strRef>
          </c:tx>
          <c:spPr>
            <a:solidFill>
              <a:schemeClr val="accent4">
                <a:lumMod val="60000"/>
                <a:lumOff val="40000"/>
              </a:schemeClr>
            </a:solidFill>
            <a:ln>
              <a:noFill/>
            </a:ln>
            <a:effectLst/>
          </c:spPr>
          <c:invertIfNegative val="0"/>
          <c:cat>
            <c:strRef>
              <c:f>'PS_ROI (3)'!$B$42:$F$42</c:f>
              <c:strCache>
                <c:ptCount val="5"/>
                <c:pt idx="0">
                  <c:v>1yr</c:v>
                </c:pt>
                <c:pt idx="1">
                  <c:v>2yr</c:v>
                </c:pt>
                <c:pt idx="2">
                  <c:v>3yr</c:v>
                </c:pt>
                <c:pt idx="3">
                  <c:v>4yr</c:v>
                </c:pt>
                <c:pt idx="4">
                  <c:v>5yr</c:v>
                </c:pt>
              </c:strCache>
            </c:strRef>
          </c:cat>
          <c:val>
            <c:numRef>
              <c:f>'PS_ROI (3)'!$B$45:$F$45</c:f>
              <c:numCache>
                <c:formatCode>0.00%</c:formatCode>
                <c:ptCount val="5"/>
                <c:pt idx="0">
                  <c:v>-6.6839013017680499E-2</c:v>
                </c:pt>
                <c:pt idx="1">
                  <c:v>0.22443805797015801</c:v>
                </c:pt>
                <c:pt idx="2">
                  <c:v>0.41658811535566898</c:v>
                </c:pt>
                <c:pt idx="3">
                  <c:v>0.52300686611513603</c:v>
                </c:pt>
                <c:pt idx="4">
                  <c:v>0.55596836917411696</c:v>
                </c:pt>
              </c:numCache>
            </c:numRef>
          </c:val>
          <c:extLst>
            <c:ext xmlns:c16="http://schemas.microsoft.com/office/drawing/2014/chart" uri="{C3380CC4-5D6E-409C-BE32-E72D297353CC}">
              <c16:uniqueId val="{00000003-3B1D-2D4D-B9F8-3A7C4516E455}"/>
            </c:ext>
          </c:extLst>
        </c:ser>
        <c:dLbls>
          <c:showLegendKey val="0"/>
          <c:showVal val="0"/>
          <c:showCatName val="0"/>
          <c:showSerName val="0"/>
          <c:showPercent val="0"/>
          <c:showBubbleSize val="0"/>
        </c:dLbls>
        <c:gapWidth val="219"/>
        <c:overlap val="-27"/>
        <c:axId val="-2041058608"/>
        <c:axId val="-2041525584"/>
      </c:barChart>
      <c:catAx>
        <c:axId val="-204105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041525584"/>
        <c:crosses val="autoZero"/>
        <c:auto val="1"/>
        <c:lblAlgn val="ctr"/>
        <c:lblOffset val="100"/>
        <c:noMultiLvlLbl val="0"/>
      </c:catAx>
      <c:valAx>
        <c:axId val="-2041525584"/>
        <c:scaling>
          <c:orientation val="minMax"/>
          <c:min val="-0.05"/>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041058608"/>
        <c:crosses val="autoZero"/>
        <c:crossBetween val="between"/>
      </c:valAx>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47408916892048"/>
          <c:y val="3.7773437026072818E-2"/>
          <c:w val="0.83195217153517087"/>
          <c:h val="0.72313116484476425"/>
        </c:manualLayout>
      </c:layout>
      <c:barChart>
        <c:barDir val="col"/>
        <c:grouping val="stacked"/>
        <c:varyColors val="0"/>
        <c:ser>
          <c:idx val="0"/>
          <c:order val="0"/>
          <c:tx>
            <c:strRef>
              <c:f>Sheet4!$B$3</c:f>
              <c:strCache>
                <c:ptCount val="1"/>
                <c:pt idx="0">
                  <c:v>PPC Branded </c:v>
                </c:pt>
              </c:strCache>
            </c:strRef>
          </c:tx>
          <c:spPr>
            <a:solidFill>
              <a:schemeClr val="accent1"/>
            </a:solidFill>
            <a:ln>
              <a:noFill/>
            </a:ln>
            <a:effectLst/>
          </c:spPr>
          <c:invertIfNegative val="0"/>
          <c:cat>
            <c:multiLvlStrRef>
              <c:f>Sheet4!$C$1:$F$2</c:f>
              <c:multiLvlStrCache>
                <c:ptCount val="4"/>
                <c:lvl>
                  <c:pt idx="0">
                    <c:v>test</c:v>
                  </c:pt>
                  <c:pt idx="1">
                    <c:v>control</c:v>
                  </c:pt>
                  <c:pt idx="2">
                    <c:v>test </c:v>
                  </c:pt>
                  <c:pt idx="3">
                    <c:v>control </c:v>
                  </c:pt>
                </c:lvl>
                <c:lvl>
                  <c:pt idx="0">
                    <c:v>Canada</c:v>
                  </c:pt>
                  <c:pt idx="2">
                    <c:v>United States</c:v>
                  </c:pt>
                </c:lvl>
              </c:multiLvlStrCache>
            </c:multiLvlStrRef>
          </c:cat>
          <c:val>
            <c:numRef>
              <c:f>Sheet4!$C$3:$F$3</c:f>
              <c:numCache>
                <c:formatCode>General</c:formatCode>
                <c:ptCount val="4"/>
                <c:pt idx="0">
                  <c:v>29</c:v>
                </c:pt>
                <c:pt idx="1">
                  <c:v>5</c:v>
                </c:pt>
                <c:pt idx="2">
                  <c:v>197</c:v>
                </c:pt>
                <c:pt idx="3">
                  <c:v>28</c:v>
                </c:pt>
              </c:numCache>
            </c:numRef>
          </c:val>
          <c:extLst>
            <c:ext xmlns:c16="http://schemas.microsoft.com/office/drawing/2014/chart" uri="{C3380CC4-5D6E-409C-BE32-E72D297353CC}">
              <c16:uniqueId val="{00000000-222C-6144-8B7B-49C455423E85}"/>
            </c:ext>
          </c:extLst>
        </c:ser>
        <c:ser>
          <c:idx val="1"/>
          <c:order val="1"/>
          <c:tx>
            <c:strRef>
              <c:f>Sheet4!$B$4</c:f>
              <c:strCache>
                <c:ptCount val="1"/>
                <c:pt idx="0">
                  <c:v>SEO</c:v>
                </c:pt>
              </c:strCache>
            </c:strRef>
          </c:tx>
          <c:spPr>
            <a:solidFill>
              <a:schemeClr val="accent6"/>
            </a:solidFill>
            <a:ln>
              <a:noFill/>
            </a:ln>
            <a:effectLst/>
          </c:spPr>
          <c:invertIfNegative val="0"/>
          <c:cat>
            <c:multiLvlStrRef>
              <c:f>Sheet4!$C$1:$F$2</c:f>
              <c:multiLvlStrCache>
                <c:ptCount val="4"/>
                <c:lvl>
                  <c:pt idx="0">
                    <c:v>test</c:v>
                  </c:pt>
                  <c:pt idx="1">
                    <c:v>control</c:v>
                  </c:pt>
                  <c:pt idx="2">
                    <c:v>test </c:v>
                  </c:pt>
                  <c:pt idx="3">
                    <c:v>control </c:v>
                  </c:pt>
                </c:lvl>
                <c:lvl>
                  <c:pt idx="0">
                    <c:v>Canada</c:v>
                  </c:pt>
                  <c:pt idx="2">
                    <c:v>United States</c:v>
                  </c:pt>
                </c:lvl>
              </c:multiLvlStrCache>
            </c:multiLvlStrRef>
          </c:cat>
          <c:val>
            <c:numRef>
              <c:f>Sheet4!$C$4:$F$4</c:f>
              <c:numCache>
                <c:formatCode>General</c:formatCode>
                <c:ptCount val="4"/>
                <c:pt idx="0">
                  <c:v>42</c:v>
                </c:pt>
                <c:pt idx="1">
                  <c:v>64</c:v>
                </c:pt>
                <c:pt idx="2">
                  <c:v>217</c:v>
                </c:pt>
                <c:pt idx="3">
                  <c:v>276</c:v>
                </c:pt>
              </c:numCache>
            </c:numRef>
          </c:val>
          <c:extLst>
            <c:ext xmlns:c16="http://schemas.microsoft.com/office/drawing/2014/chart" uri="{C3380CC4-5D6E-409C-BE32-E72D297353CC}">
              <c16:uniqueId val="{00000001-222C-6144-8B7B-49C455423E85}"/>
            </c:ext>
          </c:extLst>
        </c:ser>
        <c:dLbls>
          <c:showLegendKey val="0"/>
          <c:showVal val="0"/>
          <c:showCatName val="0"/>
          <c:showSerName val="0"/>
          <c:showPercent val="0"/>
          <c:showBubbleSize val="0"/>
        </c:dLbls>
        <c:gapWidth val="150"/>
        <c:overlap val="100"/>
        <c:axId val="1207659135"/>
        <c:axId val="1207660815"/>
      </c:barChart>
      <c:catAx>
        <c:axId val="1207659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07660815"/>
        <c:crosses val="autoZero"/>
        <c:auto val="1"/>
        <c:lblAlgn val="ctr"/>
        <c:lblOffset val="100"/>
        <c:noMultiLvlLbl val="0"/>
      </c:catAx>
      <c:valAx>
        <c:axId val="12076608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ltLang="zh-CN" sz="1300" dirty="0">
                    <a:latin typeface="Arial" panose="020B0604020202020204" pitchFamily="34" charset="0"/>
                    <a:cs typeface="Arial" panose="020B0604020202020204" pitchFamily="34" charset="0"/>
                  </a:rPr>
                  <a:t>Number</a:t>
                </a:r>
                <a:r>
                  <a:rPr lang="zh-CN" altLang="en-US" sz="1300" dirty="0">
                    <a:latin typeface="Arial" panose="020B0604020202020204" pitchFamily="34" charset="0"/>
                    <a:cs typeface="Arial" panose="020B0604020202020204" pitchFamily="34" charset="0"/>
                  </a:rPr>
                  <a:t> </a:t>
                </a:r>
                <a:r>
                  <a:rPr lang="en-US" altLang="zh-CN" sz="1300" dirty="0">
                    <a:latin typeface="Arial" panose="020B0604020202020204" pitchFamily="34" charset="0"/>
                    <a:cs typeface="Arial" panose="020B0604020202020204" pitchFamily="34" charset="0"/>
                  </a:rPr>
                  <a:t>of</a:t>
                </a:r>
                <a:r>
                  <a:rPr lang="zh-CN" altLang="en-US" sz="1300" dirty="0">
                    <a:latin typeface="Arial" panose="020B0604020202020204" pitchFamily="34" charset="0"/>
                    <a:cs typeface="Arial" panose="020B0604020202020204" pitchFamily="34" charset="0"/>
                  </a:rPr>
                  <a:t> </a:t>
                </a:r>
                <a:r>
                  <a:rPr lang="en-US" altLang="zh-CN" sz="1300" dirty="0">
                    <a:latin typeface="Arial" panose="020B0604020202020204" pitchFamily="34" charset="0"/>
                    <a:cs typeface="Arial" panose="020B0604020202020204" pitchFamily="34" charset="0"/>
                  </a:rPr>
                  <a:t>Trials</a:t>
                </a:r>
                <a:endParaRPr lang="en-US" sz="1300" dirty="0">
                  <a:latin typeface="Arial" panose="020B0604020202020204" pitchFamily="34" charset="0"/>
                  <a:cs typeface="Arial" panose="020B0604020202020204" pitchFamily="34" charset="0"/>
                </a:endParaRPr>
              </a:p>
            </c:rich>
          </c:tx>
          <c:layout>
            <c:manualLayout>
              <c:xMode val="edge"/>
              <c:yMode val="edge"/>
              <c:x val="1.5223596574690771E-2"/>
              <c:y val="0.23698918991058324"/>
            </c:manualLayout>
          </c:layout>
          <c:overlay val="0"/>
          <c:spPr>
            <a:noFill/>
            <a:ln>
              <a:noFill/>
            </a:ln>
            <a:effectLst/>
          </c:spPr>
          <c:txPr>
            <a:bodyPr rot="-540000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07659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CTR!$M$30</c:f>
              <c:strCache>
                <c:ptCount val="1"/>
                <c:pt idx="0">
                  <c:v>CTR(PPC)</c:v>
                </c:pt>
              </c:strCache>
            </c:strRef>
          </c:tx>
          <c:spPr>
            <a:ln w="28575" cap="rnd">
              <a:solidFill>
                <a:schemeClr val="accent1"/>
              </a:solidFill>
              <a:round/>
            </a:ln>
            <a:effectLst/>
          </c:spPr>
          <c:marker>
            <c:symbol val="none"/>
          </c:marker>
          <c:dLbls>
            <c:dLbl>
              <c:idx val="0"/>
              <c:layout>
                <c:manualLayout>
                  <c:x val="-1.0253371300410053E-2"/>
                  <c:y val="-4.14946741014013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B74-4742-AC65-E92D4F19E50E}"/>
                </c:ext>
              </c:extLst>
            </c:dLbl>
            <c:dLbl>
              <c:idx val="1"/>
              <c:layout>
                <c:manualLayout>
                  <c:x val="2.0506742600820108E-3"/>
                  <c:y val="-2.85275884447134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74-4742-AC65-E92D4F19E50E}"/>
                </c:ext>
              </c:extLst>
            </c:dLbl>
            <c:dLbl>
              <c:idx val="3"/>
              <c:layout>
                <c:manualLayout>
                  <c:x val="-8.2026970403280431E-3"/>
                  <c:y val="-1.29670856566879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B74-4742-AC65-E92D4F19E50E}"/>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CTR!$L$31:$L$35</c:f>
              <c:numCache>
                <c:formatCode>General</c:formatCode>
                <c:ptCount val="5"/>
                <c:pt idx="0">
                  <c:v>5</c:v>
                </c:pt>
                <c:pt idx="1">
                  <c:v>6</c:v>
                </c:pt>
                <c:pt idx="2">
                  <c:v>7</c:v>
                </c:pt>
                <c:pt idx="3">
                  <c:v>8</c:v>
                </c:pt>
                <c:pt idx="4">
                  <c:v>9</c:v>
                </c:pt>
              </c:numCache>
            </c:numRef>
          </c:cat>
          <c:val>
            <c:numRef>
              <c:f>CTR!$M$31:$M$35</c:f>
              <c:numCache>
                <c:formatCode>0.00%</c:formatCode>
                <c:ptCount val="5"/>
                <c:pt idx="0">
                  <c:v>0.33285960509207502</c:v>
                </c:pt>
                <c:pt idx="1">
                  <c:v>0.34113323701237502</c:v>
                </c:pt>
                <c:pt idx="2">
                  <c:v>0.32064128256513003</c:v>
                </c:pt>
                <c:pt idx="3">
                  <c:v>0.386006825938566</c:v>
                </c:pt>
                <c:pt idx="4">
                  <c:v>0.367094995923755</c:v>
                </c:pt>
              </c:numCache>
            </c:numRef>
          </c:val>
          <c:smooth val="0"/>
          <c:extLst>
            <c:ext xmlns:c16="http://schemas.microsoft.com/office/drawing/2014/chart" uri="{C3380CC4-5D6E-409C-BE32-E72D297353CC}">
              <c16:uniqueId val="{00000000-FB74-4742-AC65-E92D4F19E50E}"/>
            </c:ext>
          </c:extLst>
        </c:ser>
        <c:ser>
          <c:idx val="1"/>
          <c:order val="1"/>
          <c:tx>
            <c:strRef>
              <c:f>CTR!$N$30</c:f>
              <c:strCache>
                <c:ptCount val="1"/>
                <c:pt idx="0">
                  <c:v>Convertion Rate(PPC)</c:v>
                </c:pt>
              </c:strCache>
            </c:strRef>
          </c:tx>
          <c:spPr>
            <a:ln w="28575" cap="rnd">
              <a:solidFill>
                <a:schemeClr val="accent2"/>
              </a:solidFill>
              <a:round/>
            </a:ln>
            <a:effectLst/>
          </c:spPr>
          <c:marker>
            <c:symbol val="none"/>
          </c:marker>
          <c:cat>
            <c:numRef>
              <c:f>CTR!$L$31:$L$35</c:f>
              <c:numCache>
                <c:formatCode>General</c:formatCode>
                <c:ptCount val="5"/>
                <c:pt idx="0">
                  <c:v>5</c:v>
                </c:pt>
                <c:pt idx="1">
                  <c:v>6</c:v>
                </c:pt>
                <c:pt idx="2">
                  <c:v>7</c:v>
                </c:pt>
                <c:pt idx="3">
                  <c:v>8</c:v>
                </c:pt>
                <c:pt idx="4">
                  <c:v>9</c:v>
                </c:pt>
              </c:numCache>
            </c:numRef>
          </c:cat>
          <c:val>
            <c:numRef>
              <c:f>CTR!$N$31:$N$35</c:f>
              <c:numCache>
                <c:formatCode>0.00%</c:formatCode>
                <c:ptCount val="5"/>
                <c:pt idx="0">
                  <c:v>0.10546875</c:v>
                </c:pt>
                <c:pt idx="1">
                  <c:v>0.10275296933984</c:v>
                </c:pt>
                <c:pt idx="2">
                  <c:v>0.11031976744186001</c:v>
                </c:pt>
                <c:pt idx="3">
                  <c:v>0.10596476909474301</c:v>
                </c:pt>
                <c:pt idx="4">
                  <c:v>0.10554145516074501</c:v>
                </c:pt>
              </c:numCache>
            </c:numRef>
          </c:val>
          <c:smooth val="0"/>
          <c:extLst>
            <c:ext xmlns:c16="http://schemas.microsoft.com/office/drawing/2014/chart" uri="{C3380CC4-5D6E-409C-BE32-E72D297353CC}">
              <c16:uniqueId val="{00000001-FB74-4742-AC65-E92D4F19E50E}"/>
            </c:ext>
          </c:extLst>
        </c:ser>
        <c:ser>
          <c:idx val="2"/>
          <c:order val="2"/>
          <c:tx>
            <c:strRef>
              <c:f>CTR!$O$30</c:f>
              <c:strCache>
                <c:ptCount val="1"/>
                <c:pt idx="0">
                  <c:v>CTR(SEO)</c:v>
                </c:pt>
              </c:strCache>
            </c:strRef>
          </c:tx>
          <c:spPr>
            <a:ln w="28575" cap="rnd">
              <a:solidFill>
                <a:schemeClr val="accent3"/>
              </a:solidFill>
              <a:round/>
            </a:ln>
            <a:effectLst/>
          </c:spPr>
          <c:marker>
            <c:symbol val="none"/>
          </c:marker>
          <c:dLbls>
            <c:dLbl>
              <c:idx val="0"/>
              <c:layout>
                <c:manualLayout>
                  <c:x val="-1.0253371300410053E-2"/>
                  <c:y val="-5.18683426267517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B74-4742-AC65-E92D4F19E50E}"/>
                </c:ext>
              </c:extLst>
            </c:dLbl>
            <c:dLbl>
              <c:idx val="1"/>
              <c:layout>
                <c:manualLayout>
                  <c:x val="-8.2026970403280431E-3"/>
                  <c:y val="-5.70551768894269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B74-4742-AC65-E92D4F19E50E}"/>
                </c:ext>
              </c:extLst>
            </c:dLbl>
            <c:dLbl>
              <c:idx val="2"/>
              <c:layout>
                <c:manualLayout>
                  <c:x val="4.1013485201640216E-3"/>
                  <c:y val="-4.14946741014013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B74-4742-AC65-E92D4F19E50E}"/>
                </c:ext>
              </c:extLst>
            </c:dLbl>
            <c:dLbl>
              <c:idx val="3"/>
              <c:layout>
                <c:manualLayout>
                  <c:x val="-8.2026970403280431E-3"/>
                  <c:y val="-3.63078398387263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B74-4742-AC65-E92D4F19E50E}"/>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CTR!$L$31:$L$35</c:f>
              <c:numCache>
                <c:formatCode>General</c:formatCode>
                <c:ptCount val="5"/>
                <c:pt idx="0">
                  <c:v>5</c:v>
                </c:pt>
                <c:pt idx="1">
                  <c:v>6</c:v>
                </c:pt>
                <c:pt idx="2">
                  <c:v>7</c:v>
                </c:pt>
                <c:pt idx="3">
                  <c:v>8</c:v>
                </c:pt>
                <c:pt idx="4">
                  <c:v>9</c:v>
                </c:pt>
              </c:numCache>
            </c:numRef>
          </c:cat>
          <c:val>
            <c:numRef>
              <c:f>CTR!$O$31:$O$35</c:f>
              <c:numCache>
                <c:formatCode>0.00%</c:formatCode>
                <c:ptCount val="5"/>
                <c:pt idx="0">
                  <c:v>0.18752814047726199</c:v>
                </c:pt>
                <c:pt idx="1">
                  <c:v>0.18525708738972799</c:v>
                </c:pt>
                <c:pt idx="2">
                  <c:v>0.19302647073882501</c:v>
                </c:pt>
                <c:pt idx="3">
                  <c:v>0.19588937437449699</c:v>
                </c:pt>
                <c:pt idx="4">
                  <c:v>0.181075359123756</c:v>
                </c:pt>
              </c:numCache>
            </c:numRef>
          </c:val>
          <c:smooth val="0"/>
          <c:extLst>
            <c:ext xmlns:c16="http://schemas.microsoft.com/office/drawing/2014/chart" uri="{C3380CC4-5D6E-409C-BE32-E72D297353CC}">
              <c16:uniqueId val="{00000002-FB74-4742-AC65-E92D4F19E50E}"/>
            </c:ext>
          </c:extLst>
        </c:ser>
        <c:ser>
          <c:idx val="3"/>
          <c:order val="3"/>
          <c:tx>
            <c:strRef>
              <c:f>CTR!$P$30</c:f>
              <c:strCache>
                <c:ptCount val="1"/>
                <c:pt idx="0">
                  <c:v>Convertion Rate(SEO)</c:v>
                </c:pt>
              </c:strCache>
            </c:strRef>
          </c:tx>
          <c:spPr>
            <a:ln w="28575" cap="rnd">
              <a:solidFill>
                <a:schemeClr val="accent4"/>
              </a:solidFill>
              <a:round/>
            </a:ln>
            <a:effectLst/>
          </c:spPr>
          <c:marker>
            <c:symbol val="none"/>
          </c:marker>
          <c:cat>
            <c:numRef>
              <c:f>CTR!$L$31:$L$35</c:f>
              <c:numCache>
                <c:formatCode>General</c:formatCode>
                <c:ptCount val="5"/>
                <c:pt idx="0">
                  <c:v>5</c:v>
                </c:pt>
                <c:pt idx="1">
                  <c:v>6</c:v>
                </c:pt>
                <c:pt idx="2">
                  <c:v>7</c:v>
                </c:pt>
                <c:pt idx="3">
                  <c:v>8</c:v>
                </c:pt>
                <c:pt idx="4">
                  <c:v>9</c:v>
                </c:pt>
              </c:numCache>
            </c:numRef>
          </c:cat>
          <c:val>
            <c:numRef>
              <c:f>CTR!$P$31:$P$35</c:f>
              <c:numCache>
                <c:formatCode>0.00%</c:formatCode>
                <c:ptCount val="5"/>
                <c:pt idx="0">
                  <c:v>9.9489795918367305E-2</c:v>
                </c:pt>
                <c:pt idx="1">
                  <c:v>8.9690245030050797E-2</c:v>
                </c:pt>
                <c:pt idx="2">
                  <c:v>0.10044208664898301</c:v>
                </c:pt>
                <c:pt idx="3">
                  <c:v>9.6012461059189994E-2</c:v>
                </c:pt>
                <c:pt idx="4">
                  <c:v>0.10542081360517901</c:v>
                </c:pt>
              </c:numCache>
            </c:numRef>
          </c:val>
          <c:smooth val="0"/>
          <c:extLst>
            <c:ext xmlns:c16="http://schemas.microsoft.com/office/drawing/2014/chart" uri="{C3380CC4-5D6E-409C-BE32-E72D297353CC}">
              <c16:uniqueId val="{00000003-FB74-4742-AC65-E92D4F19E50E}"/>
            </c:ext>
          </c:extLst>
        </c:ser>
        <c:dLbls>
          <c:showLegendKey val="0"/>
          <c:showVal val="0"/>
          <c:showCatName val="0"/>
          <c:showSerName val="0"/>
          <c:showPercent val="0"/>
          <c:showBubbleSize val="0"/>
        </c:dLbls>
        <c:smooth val="0"/>
        <c:axId val="-2085987680"/>
        <c:axId val="-2050066368"/>
      </c:lineChart>
      <c:catAx>
        <c:axId val="-208598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050066368"/>
        <c:crosses val="autoZero"/>
        <c:auto val="1"/>
        <c:lblAlgn val="ctr"/>
        <c:lblOffset val="100"/>
        <c:noMultiLvlLbl val="0"/>
      </c:catAx>
      <c:valAx>
        <c:axId val="-2050066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085987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013A6D-A27B-464A-8085-12C2023C33AE}" type="datetimeFigureOut">
              <a:rPr lang="en-US" smtClean="0"/>
              <a:t>10/9/19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B22804-678A-4588-8318-46D4BE492181}" type="slidenum">
              <a:rPr lang="en-US" smtClean="0"/>
              <a:t>‹#›</a:t>
            </a:fld>
            <a:endParaRPr lang="en-US"/>
          </a:p>
        </p:txBody>
      </p:sp>
    </p:spTree>
    <p:extLst>
      <p:ext uri="{BB962C8B-B14F-4D97-AF65-F5344CB8AC3E}">
        <p14:creationId xmlns:p14="http://schemas.microsoft.com/office/powerpoint/2010/main" val="104271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22804-678A-4588-8318-46D4BE492181}" type="slidenum">
              <a:rPr lang="en-US" smtClean="0"/>
              <a:t>1</a:t>
            </a:fld>
            <a:endParaRPr lang="en-US"/>
          </a:p>
        </p:txBody>
      </p:sp>
    </p:spTree>
    <p:extLst>
      <p:ext uri="{BB962C8B-B14F-4D97-AF65-F5344CB8AC3E}">
        <p14:creationId xmlns:p14="http://schemas.microsoft.com/office/powerpoint/2010/main" val="253223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B22804-678A-4588-8318-46D4BE492181}" type="slidenum">
              <a:rPr lang="en-US" smtClean="0"/>
              <a:t>9</a:t>
            </a:fld>
            <a:endParaRPr lang="en-US"/>
          </a:p>
        </p:txBody>
      </p:sp>
    </p:spTree>
    <p:extLst>
      <p:ext uri="{BB962C8B-B14F-4D97-AF65-F5344CB8AC3E}">
        <p14:creationId xmlns:p14="http://schemas.microsoft.com/office/powerpoint/2010/main" val="105842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B22804-678A-4588-8318-46D4BE492181}" type="slidenum">
              <a:rPr lang="en-US" smtClean="0"/>
              <a:t>10</a:t>
            </a:fld>
            <a:endParaRPr lang="en-US"/>
          </a:p>
        </p:txBody>
      </p:sp>
    </p:spTree>
    <p:extLst>
      <p:ext uri="{BB962C8B-B14F-4D97-AF65-F5344CB8AC3E}">
        <p14:creationId xmlns:p14="http://schemas.microsoft.com/office/powerpoint/2010/main" val="3018186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ink Blank - Logo Righ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B2CDFD-E33C-1A4C-BE3E-18B23BC070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77060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Title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chemeClr val="tx1"/>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ED037C"/>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62B4BDB5-DB56-2142-AD5A-5DAF9B468E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pic>
        <p:nvPicPr>
          <p:cNvPr id="12" name="Picture 11">
            <a:extLst>
              <a:ext uri="{FF2B5EF4-FFF2-40B4-BE49-F238E27FC236}">
                <a16:creationId xmlns:a16="http://schemas.microsoft.com/office/drawing/2014/main" id="{4171D495-C219-A746-8610-2F0C983835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26409" y="5651500"/>
            <a:ext cx="2842199" cy="757219"/>
          </a:xfrm>
          <a:prstGeom prst="rect">
            <a:avLst/>
          </a:prstGeom>
        </p:spPr>
      </p:pic>
    </p:spTree>
    <p:extLst>
      <p:ext uri="{BB962C8B-B14F-4D97-AF65-F5344CB8AC3E}">
        <p14:creationId xmlns:p14="http://schemas.microsoft.com/office/powerpoint/2010/main" val="17151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6D93878-B235-46F8-9B0D-4981A02E34AD}"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032061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yan - Blank">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971999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yan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7C4FDDDB-F05D-2E49-9C10-4F6AB949E3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a:solidFill>
            <a:schemeClr val="bg1"/>
          </a:solidFill>
        </p:spPr>
      </p:pic>
      <p:sp>
        <p:nvSpPr>
          <p:cNvPr id="10" name="Rectangle 9">
            <a:extLst>
              <a:ext uri="{FF2B5EF4-FFF2-40B4-BE49-F238E27FC236}">
                <a16:creationId xmlns:a16="http://schemas.microsoft.com/office/drawing/2014/main" id="{E10D783E-D406-104A-8E62-287FB56CA2E9}"/>
              </a:ext>
            </a:extLst>
          </p:cNvPr>
          <p:cNvSpPr/>
          <p:nvPr userDrawn="1"/>
        </p:nvSpPr>
        <p:spPr>
          <a:xfrm>
            <a:off x="10293069" y="6381328"/>
            <a:ext cx="1616364"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yan Title Bar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51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yan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959760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yan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1589390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yan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00C2E2"/>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912132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an Top Bar - Logo Bottom Right">
    <p:spTree>
      <p:nvGrpSpPr>
        <p:cNvPr id="1" name=""/>
        <p:cNvGrpSpPr/>
        <p:nvPr/>
      </p:nvGrpSpPr>
      <p:grpSpPr>
        <a:xfrm>
          <a:off x="0" y="0"/>
          <a:ext cx="0" cy="0"/>
          <a:chOff x="0" y="0"/>
          <a:chExt cx="0" cy="0"/>
        </a:xfrm>
      </p:grpSpPr>
      <p:sp>
        <p:nvSpPr>
          <p:cNvPr id="10" name="Rectangle 9"/>
          <p:cNvSpPr/>
          <p:nvPr userDrawn="1"/>
        </p:nvSpPr>
        <p:spPr>
          <a:xfrm>
            <a:off x="0" y="0"/>
            <a:ext cx="12192000" cy="506016"/>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28819C8-5172-4B4D-8B47-09E995D22C4F}"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7" name="Title 6"/>
          <p:cNvSpPr>
            <a:spLocks noGrp="1"/>
          </p:cNvSpPr>
          <p:nvPr>
            <p:ph type="title"/>
          </p:nvPr>
        </p:nvSpPr>
        <p:spPr>
          <a:xfrm>
            <a:off x="335360" y="5961784"/>
            <a:ext cx="11713301" cy="563563"/>
          </a:xfrm>
        </p:spPr>
        <p:txBody>
          <a:bodyPr anchor="b">
            <a:normAutofit/>
          </a:bodyPr>
          <a:lstStyle>
            <a:lvl1pPr algn="l">
              <a:defRPr sz="1200">
                <a:solidFill>
                  <a:schemeClr val="tx1"/>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3215877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an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3EA6250A-8ADF-EB4F-885B-F0CB952C15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359733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nk Title Bar -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D8F1323-F477-6644-AEBE-9D9CB9F1F2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p:spPr>
      </p:pic>
    </p:spTree>
    <p:extLst>
      <p:ext uri="{BB962C8B-B14F-4D97-AF65-F5344CB8AC3E}">
        <p14:creationId xmlns:p14="http://schemas.microsoft.com/office/powerpoint/2010/main" val="3071208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yan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00C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2487636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Cyan Title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00C2E2"/>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00C2E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22" name="Rectangle 21"/>
          <p:cNvSpPr/>
          <p:nvPr userDrawn="1"/>
        </p:nvSpPr>
        <p:spPr>
          <a:xfrm>
            <a:off x="8688288" y="5733256"/>
            <a:ext cx="2880320" cy="684665"/>
          </a:xfrm>
          <a:prstGeom prst="rect">
            <a:avLst/>
          </a:prstGeom>
          <a:blipFill dpi="0" rotWithShape="1">
            <a:blip r:embed="rId2">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a:p>
        </p:txBody>
      </p:sp>
      <p:pic>
        <p:nvPicPr>
          <p:cNvPr id="10" name="Picture 9">
            <a:extLst>
              <a:ext uri="{FF2B5EF4-FFF2-40B4-BE49-F238E27FC236}">
                <a16:creationId xmlns:a16="http://schemas.microsoft.com/office/drawing/2014/main" id="{63C83386-0603-CB41-B851-86821CFE5E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3" name="Rectangle 2">
            <a:extLst>
              <a:ext uri="{FF2B5EF4-FFF2-40B4-BE49-F238E27FC236}">
                <a16:creationId xmlns:a16="http://schemas.microsoft.com/office/drawing/2014/main" id="{AFD61C1D-0A55-2249-AE5E-EBFB47DADBC4}"/>
              </a:ext>
            </a:extLst>
          </p:cNvPr>
          <p:cNvSpPr/>
          <p:nvPr userDrawn="1"/>
        </p:nvSpPr>
        <p:spPr>
          <a:xfrm>
            <a:off x="10200456" y="6417921"/>
            <a:ext cx="1872208" cy="44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8642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l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solidFill>
                  <a:srgbClr val="0AAD88"/>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223276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l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lumMod val="85000"/>
                    <a:lumOff val="15000"/>
                  </a:schemeClr>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86354232-75E9-3849-996C-18C6731613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a:solidFill>
            <a:schemeClr val="bg1"/>
          </a:solidFill>
        </p:spPr>
      </p:pic>
      <p:sp>
        <p:nvSpPr>
          <p:cNvPr id="7" name="Rectangle 6">
            <a:extLst>
              <a:ext uri="{FF2B5EF4-FFF2-40B4-BE49-F238E27FC236}">
                <a16:creationId xmlns:a16="http://schemas.microsoft.com/office/drawing/2014/main" id="{338248FB-0E2E-BA44-BA49-725257B11DF0}"/>
              </a:ext>
            </a:extLst>
          </p:cNvPr>
          <p:cNvSpPr/>
          <p:nvPr userDrawn="1"/>
        </p:nvSpPr>
        <p:spPr>
          <a:xfrm>
            <a:off x="10293069" y="6381328"/>
            <a:ext cx="1616364"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7457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l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lumMod val="85000"/>
                    <a:lumOff val="15000"/>
                  </a:schemeClr>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2092461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l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4826421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l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1167097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l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0AAD88"/>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855121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l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4000154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l Title with formal logo">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5A9299-A27C-764A-89CC-15B957988E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spTree>
    <p:extLst>
      <p:ext uri="{BB962C8B-B14F-4D97-AF65-F5344CB8AC3E}">
        <p14:creationId xmlns:p14="http://schemas.microsoft.com/office/powerpoint/2010/main" val="407665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nk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EF5C538-ACD3-9047-9076-408BD5ECE0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3372730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l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0AA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1027946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l Title Basic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0AAD88"/>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0AAD88"/>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C58EDF34-BD48-0B48-9259-D5F319867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12" name="Rectangle 11">
            <a:extLst>
              <a:ext uri="{FF2B5EF4-FFF2-40B4-BE49-F238E27FC236}">
                <a16:creationId xmlns:a16="http://schemas.microsoft.com/office/drawing/2014/main" id="{719B4413-1374-5B4E-B988-72DF93ECD468}"/>
              </a:ext>
            </a:extLst>
          </p:cNvPr>
          <p:cNvSpPr/>
          <p:nvPr userDrawn="1"/>
        </p:nvSpPr>
        <p:spPr>
          <a:xfrm>
            <a:off x="8688288" y="5733256"/>
            <a:ext cx="2880320" cy="684665"/>
          </a:xfrm>
          <a:prstGeom prst="rect">
            <a:avLst/>
          </a:prstGeom>
          <a:blipFill dpi="0" rotWithShape="1">
            <a:blip r:embed="rId3">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a:p>
        </p:txBody>
      </p:sp>
      <p:sp>
        <p:nvSpPr>
          <p:cNvPr id="13" name="Rectangle 12">
            <a:extLst>
              <a:ext uri="{FF2B5EF4-FFF2-40B4-BE49-F238E27FC236}">
                <a16:creationId xmlns:a16="http://schemas.microsoft.com/office/drawing/2014/main" id="{DE20C128-7ABB-1B44-A68F-ECCC4C7A0E18}"/>
              </a:ext>
            </a:extLst>
          </p:cNvPr>
          <p:cNvSpPr/>
          <p:nvPr userDrawn="1"/>
        </p:nvSpPr>
        <p:spPr>
          <a:xfrm>
            <a:off x="10200456" y="6417921"/>
            <a:ext cx="1872208" cy="44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4074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ue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5863" y="476672"/>
            <a:ext cx="1510777" cy="240425"/>
          </a:xfrm>
          <a:prstGeom prst="rect">
            <a:avLst/>
          </a:prstGeom>
        </p:spPr>
      </p:pic>
      <p:pic>
        <p:nvPicPr>
          <p:cNvPr id="9" name="Picture 8">
            <a:extLst>
              <a:ext uri="{FF2B5EF4-FFF2-40B4-BE49-F238E27FC236}">
                <a16:creationId xmlns:a16="http://schemas.microsoft.com/office/drawing/2014/main" id="{ED7ADDDE-045B-E44F-BDEA-08AE7E6AC42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a:solidFill>
            <a:schemeClr val="bg1"/>
          </a:solidFill>
        </p:spPr>
      </p:pic>
      <p:sp>
        <p:nvSpPr>
          <p:cNvPr id="14" name="Rectangle 13">
            <a:extLst>
              <a:ext uri="{FF2B5EF4-FFF2-40B4-BE49-F238E27FC236}">
                <a16:creationId xmlns:a16="http://schemas.microsoft.com/office/drawing/2014/main" id="{AA9C1ECB-7705-6B42-B534-5DF04A5F771B}"/>
              </a:ext>
            </a:extLst>
          </p:cNvPr>
          <p:cNvSpPr/>
          <p:nvPr userDrawn="1"/>
        </p:nvSpPr>
        <p:spPr>
          <a:xfrm>
            <a:off x="10345863" y="347241"/>
            <a:ext cx="1616364" cy="360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2477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ue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solidFill>
                  <a:schemeClr val="tx1"/>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1F106571-D4B4-CB4D-AFF2-E200351963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810266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ue Title Bar - Logo Bottom Right 2">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a:extLst>
              <a:ext uri="{FF2B5EF4-FFF2-40B4-BE49-F238E27FC236}">
                <a16:creationId xmlns:a16="http://schemas.microsoft.com/office/drawing/2014/main" id="{D6966EB7-08C0-644A-A74C-686A1A5AA1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7485572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ue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6149733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ue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2206225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ue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a:extLst>
              <a:ext uri="{FF2B5EF4-FFF2-40B4-BE49-F238E27FC236}">
                <a16:creationId xmlns:a16="http://schemas.microsoft.com/office/drawing/2014/main" id="{C7CB554F-7E8A-C74A-8359-B581DCBE9E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5952059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ue Top Bar - Logo Bottom Right">
    <p:spTree>
      <p:nvGrpSpPr>
        <p:cNvPr id="1" name=""/>
        <p:cNvGrpSpPr/>
        <p:nvPr/>
      </p:nvGrpSpPr>
      <p:grpSpPr>
        <a:xfrm>
          <a:off x="0" y="0"/>
          <a:ext cx="0" cy="0"/>
          <a:chOff x="0" y="0"/>
          <a:chExt cx="0" cy="0"/>
        </a:xfrm>
      </p:grpSpPr>
      <p:sp>
        <p:nvSpPr>
          <p:cNvPr id="10" name="Rectangle 9"/>
          <p:cNvSpPr/>
          <p:nvPr userDrawn="1"/>
        </p:nvSpPr>
        <p:spPr>
          <a:xfrm>
            <a:off x="0" y="0"/>
            <a:ext cx="12192000" cy="506016"/>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28819C8-5172-4B4D-8B47-09E995D22C4F}"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7" name="Title 6"/>
          <p:cNvSpPr>
            <a:spLocks noGrp="1"/>
          </p:cNvSpPr>
          <p:nvPr>
            <p:ph type="title"/>
          </p:nvPr>
        </p:nvSpPr>
        <p:spPr>
          <a:xfrm>
            <a:off x="335360" y="5961784"/>
            <a:ext cx="11713301" cy="563563"/>
          </a:xfrm>
        </p:spPr>
        <p:txBody>
          <a:bodyPr anchor="b">
            <a:normAutofit/>
          </a:bodyPr>
          <a:lstStyle>
            <a:lvl1pPr algn="l">
              <a:defRPr sz="1200">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2109075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ue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9EAE487D-F192-E743-AE60-201B1E44F0B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180655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nk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5400940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ue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398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16416689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ue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3989C9"/>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3989C9"/>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22" name="Rectangle 21"/>
          <p:cNvSpPr/>
          <p:nvPr userDrawn="1"/>
        </p:nvSpPr>
        <p:spPr>
          <a:xfrm>
            <a:off x="8688288" y="5733256"/>
            <a:ext cx="2880320" cy="684665"/>
          </a:xfrm>
          <a:prstGeom prst="rect">
            <a:avLst/>
          </a:prstGeom>
          <a:blipFill dpi="0" rotWithShape="1">
            <a:blip r:embed="rId2">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a:p>
        </p:txBody>
      </p:sp>
      <p:pic>
        <p:nvPicPr>
          <p:cNvPr id="10" name="Picture 9">
            <a:extLst>
              <a:ext uri="{FF2B5EF4-FFF2-40B4-BE49-F238E27FC236}">
                <a16:creationId xmlns:a16="http://schemas.microsoft.com/office/drawing/2014/main" id="{A4BDF8EE-4A8A-B342-AC06-48D38C0820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3" name="Rectangle 2">
            <a:extLst>
              <a:ext uri="{FF2B5EF4-FFF2-40B4-BE49-F238E27FC236}">
                <a16:creationId xmlns:a16="http://schemas.microsoft.com/office/drawing/2014/main" id="{EFA79E1E-4059-6D4C-B2DA-D243E675219E}"/>
              </a:ext>
            </a:extLst>
          </p:cNvPr>
          <p:cNvSpPr/>
          <p:nvPr userDrawn="1"/>
        </p:nvSpPr>
        <p:spPr>
          <a:xfrm>
            <a:off x="10200456" y="6417921"/>
            <a:ext cx="1728192" cy="32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6619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range Blank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1D68B75F-E14D-7A49-92B4-6B69003A78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42522892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range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8EAB032D-8B0C-B54B-ACFB-9E5015544A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
        <p:nvSpPr>
          <p:cNvPr id="7" name="Rectangle 6">
            <a:extLst>
              <a:ext uri="{FF2B5EF4-FFF2-40B4-BE49-F238E27FC236}">
                <a16:creationId xmlns:a16="http://schemas.microsoft.com/office/drawing/2014/main" id="{61CC098A-9E4A-0E46-9529-FEABB0D27F62}"/>
              </a:ext>
            </a:extLst>
          </p:cNvPr>
          <p:cNvSpPr/>
          <p:nvPr userDrawn="1"/>
        </p:nvSpPr>
        <p:spPr>
          <a:xfrm>
            <a:off x="10293069" y="6453336"/>
            <a:ext cx="1616364" cy="288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6141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range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102951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range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1072682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range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15272211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range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B12C3CA0-7D87-DF42-9A75-7DA49599E9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7836613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range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D1DC7A54-B9D5-E94C-B605-3E018A17342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31792919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range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96CD6717-8CF2-C142-98B8-BD746B74073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64904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nk Half Vertic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3250437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range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FF8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27244355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range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FF8C3F"/>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FF8C3F"/>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B679AA10-999E-6D46-A415-70759D69E5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12" name="Rectangle 11">
            <a:extLst>
              <a:ext uri="{FF2B5EF4-FFF2-40B4-BE49-F238E27FC236}">
                <a16:creationId xmlns:a16="http://schemas.microsoft.com/office/drawing/2014/main" id="{C1DE75FC-B753-5945-B1F8-09D61C52AB2C}"/>
              </a:ext>
            </a:extLst>
          </p:cNvPr>
          <p:cNvSpPr/>
          <p:nvPr userDrawn="1"/>
        </p:nvSpPr>
        <p:spPr>
          <a:xfrm>
            <a:off x="8688288" y="5733256"/>
            <a:ext cx="2880320" cy="684665"/>
          </a:xfrm>
          <a:prstGeom prst="rect">
            <a:avLst/>
          </a:prstGeom>
          <a:blipFill dpi="0" rotWithShape="1">
            <a:blip r:embed="rId3">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a:p>
        </p:txBody>
      </p:sp>
      <p:sp>
        <p:nvSpPr>
          <p:cNvPr id="9" name="Rectangle 8">
            <a:extLst>
              <a:ext uri="{FF2B5EF4-FFF2-40B4-BE49-F238E27FC236}">
                <a16:creationId xmlns:a16="http://schemas.microsoft.com/office/drawing/2014/main" id="{27F8600E-CCBB-3648-941C-B98583C319F9}"/>
              </a:ext>
            </a:extLst>
          </p:cNvPr>
          <p:cNvSpPr/>
          <p:nvPr userDrawn="1"/>
        </p:nvSpPr>
        <p:spPr>
          <a:xfrm>
            <a:off x="10200456" y="6417921"/>
            <a:ext cx="1728192" cy="32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188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ey Blank with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6D93878-B235-46F8-9B0D-4981A02E34AD}"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8" name="Picture 7">
            <a:extLst>
              <a:ext uri="{FF2B5EF4-FFF2-40B4-BE49-F238E27FC236}">
                <a16:creationId xmlns:a16="http://schemas.microsoft.com/office/drawing/2014/main" id="{6CC52607-021B-1D4D-8DD4-5426141132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7520917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 Logo Top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FC249645-2FFB-E84C-B919-3D41018F23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Tree>
    <p:extLst>
      <p:ext uri="{BB962C8B-B14F-4D97-AF65-F5344CB8AC3E}">
        <p14:creationId xmlns:p14="http://schemas.microsoft.com/office/powerpoint/2010/main" val="7233545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ey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B4FDB5C5-BB5C-764D-A725-9C7180A5E9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Tree>
    <p:extLst>
      <p:ext uri="{BB962C8B-B14F-4D97-AF65-F5344CB8AC3E}">
        <p14:creationId xmlns:p14="http://schemas.microsoft.com/office/powerpoint/2010/main" val="11029365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rey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1" name="Picture 10">
            <a:extLst>
              <a:ext uri="{FF2B5EF4-FFF2-40B4-BE49-F238E27FC236}">
                <a16:creationId xmlns:a16="http://schemas.microsoft.com/office/drawing/2014/main" id="{4551B817-36EF-5049-9172-95EB889077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42764142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rey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40220158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rey Half Vertic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62ED89-E857-F342-8101-D01552358E88}"/>
              </a:ext>
            </a:extLst>
          </p:cNvPr>
          <p:cNvSpPr/>
          <p:nvPr userDrawn="1"/>
        </p:nvSpPr>
        <p:spPr>
          <a:xfrm>
            <a:off x="10200456" y="6381328"/>
            <a:ext cx="1656184"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4274905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ety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9B957393-36AC-8B4D-B3A6-3AA6657203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8764816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ey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FB377F2D-DB98-EC4D-8F60-E28259F90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32955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nk Basic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ED037C"/>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F6F6B8B7-753E-9D45-AD63-E15394D2CD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7836980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ey Title with Formal Logo">
    <p:spTree>
      <p:nvGrpSpPr>
        <p:cNvPr id="1" name=""/>
        <p:cNvGrpSpPr/>
        <p:nvPr/>
      </p:nvGrpSpPr>
      <p:grpSpPr>
        <a:xfrm>
          <a:off x="0" y="0"/>
          <a:ext cx="0" cy="0"/>
          <a:chOff x="0" y="0"/>
          <a:chExt cx="0" cy="0"/>
        </a:xfrm>
      </p:grpSpPr>
      <p:sp>
        <p:nvSpPr>
          <p:cNvPr id="9" name="Rectangle 8"/>
          <p:cNvSpPr/>
          <p:nvPr userDrawn="1"/>
        </p:nvSpPr>
        <p:spPr>
          <a:xfrm>
            <a:off x="0" y="2348880"/>
            <a:ext cx="12192000" cy="450912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pic>
        <p:nvPicPr>
          <p:cNvPr id="10" name="Picture 9">
            <a:extLst>
              <a:ext uri="{FF2B5EF4-FFF2-40B4-BE49-F238E27FC236}">
                <a16:creationId xmlns:a16="http://schemas.microsoft.com/office/drawing/2014/main" id="{C496CD72-10B3-E445-A0D6-660C3F39D03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24991057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7C9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4251946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ty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rgbClr val="7C98AE"/>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7C98AE"/>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22" name="Rectangle 21"/>
          <p:cNvSpPr/>
          <p:nvPr userDrawn="1"/>
        </p:nvSpPr>
        <p:spPr>
          <a:xfrm>
            <a:off x="8688288" y="5733256"/>
            <a:ext cx="2880320" cy="684665"/>
          </a:xfrm>
          <a:prstGeom prst="rect">
            <a:avLst/>
          </a:prstGeom>
          <a:blipFill dpi="0" rotWithShape="1">
            <a:blip r:embed="rId2">
              <a:alphaModFix amt="9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a:p>
        </p:txBody>
      </p:sp>
      <p:pic>
        <p:nvPicPr>
          <p:cNvPr id="10" name="Picture 9">
            <a:extLst>
              <a:ext uri="{FF2B5EF4-FFF2-40B4-BE49-F238E27FC236}">
                <a16:creationId xmlns:a16="http://schemas.microsoft.com/office/drawing/2014/main" id="{840B2DA1-CA63-1840-B11F-5E3D5AB83A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Tree>
    <p:extLst>
      <p:ext uri="{BB962C8B-B14F-4D97-AF65-F5344CB8AC3E}">
        <p14:creationId xmlns:p14="http://schemas.microsoft.com/office/powerpoint/2010/main" val="28009254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Gold Blank - Logo Top Righ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B2CDFD-E33C-1A4C-BE3E-18B23BC070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419026"/>
            <a:ext cx="1616364" cy="417686"/>
          </a:xfrm>
          <a:prstGeom prst="rect">
            <a:avLst/>
          </a:prstGeom>
        </p:spPr>
      </p:pic>
      <p:sp>
        <p:nvSpPr>
          <p:cNvPr id="2" name="Title 1"/>
          <p:cNvSpPr>
            <a:spLocks noGrp="1"/>
          </p:cNvSpPr>
          <p:nvPr>
            <p:ph type="ctrTitle"/>
          </p:nvPr>
        </p:nvSpPr>
        <p:spPr>
          <a:xfrm>
            <a:off x="335361" y="274638"/>
            <a:ext cx="9601067" cy="563564"/>
          </a:xfrm>
        </p:spPr>
        <p:txBody>
          <a:bodyPr anchor="b"/>
          <a:lstStyle>
            <a:lvl1pPr>
              <a:defRPr>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40808B1-F63A-459A-967B-8DFF0485F571}"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15471011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Gold Title Bar - Logo Top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CF302469-71F7-4EB7-9ADA-C10FEDD8CAC6}"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D8F1323-F477-6644-AEBE-9D9CB9F1F2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318420"/>
            <a:ext cx="1616364" cy="417686"/>
          </a:xfrm>
          <a:prstGeom prst="rect">
            <a:avLst/>
          </a:prstGeom>
        </p:spPr>
      </p:pic>
    </p:spTree>
    <p:extLst>
      <p:ext uri="{BB962C8B-B14F-4D97-AF65-F5344CB8AC3E}">
        <p14:creationId xmlns:p14="http://schemas.microsoft.com/office/powerpoint/2010/main" val="978867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old Title Bar - Logo Bottom Right">
    <p:spTree>
      <p:nvGrpSpPr>
        <p:cNvPr id="1" name=""/>
        <p:cNvGrpSpPr/>
        <p:nvPr/>
      </p:nvGrpSpPr>
      <p:grpSpPr>
        <a:xfrm>
          <a:off x="0" y="0"/>
          <a:ext cx="0" cy="0"/>
          <a:chOff x="0" y="0"/>
          <a:chExt cx="0" cy="0"/>
        </a:xfrm>
      </p:grpSpPr>
      <p:sp>
        <p:nvSpPr>
          <p:cNvPr id="15" name="Rectangle 14"/>
          <p:cNvSpPr/>
          <p:nvPr userDrawn="1"/>
        </p:nvSpPr>
        <p:spPr>
          <a:xfrm>
            <a:off x="0" y="838201"/>
            <a:ext cx="12192000" cy="53340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274638"/>
            <a:ext cx="9601067" cy="563564"/>
          </a:xfrm>
        </p:spPr>
        <p:txBody>
          <a:bodyPr anchor="ctr">
            <a:normAutofit/>
          </a:bodyPr>
          <a:lstStyle>
            <a:lvl1pPr>
              <a:defRPr sz="2400">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C8B1D39-4CFA-4E27-9537-9D120A8CD547}" type="datetime1">
              <a:rPr lang="en-US" smtClean="0"/>
              <a:pPr/>
              <a:t>10/9/19</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6712"/>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10" name="Picture 9">
            <a:extLst>
              <a:ext uri="{FF2B5EF4-FFF2-40B4-BE49-F238E27FC236}">
                <a16:creationId xmlns:a16="http://schemas.microsoft.com/office/drawing/2014/main" id="{DEF5C538-ACD3-9047-9076-408BD5ECE0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766627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Gold Half Horizont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0" y="0"/>
            <a:ext cx="12192000" cy="321297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3212976"/>
            <a:ext cx="12192000" cy="3645024"/>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3717032"/>
            <a:ext cx="9601067"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4279106"/>
            <a:ext cx="9601067"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9714276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old Half Vertical">
    <p:spTree>
      <p:nvGrpSpPr>
        <p:cNvPr id="1" name=""/>
        <p:cNvGrpSpPr/>
        <p:nvPr/>
      </p:nvGrpSpPr>
      <p:grpSpPr>
        <a:xfrm>
          <a:off x="0" y="0"/>
          <a:ext cx="0" cy="0"/>
          <a:chOff x="0" y="0"/>
          <a:chExt cx="0" cy="0"/>
        </a:xfrm>
      </p:grpSpPr>
      <p:sp>
        <p:nvSpPr>
          <p:cNvPr id="12" name="Content Placeholder 2"/>
          <p:cNvSpPr>
            <a:spLocks noGrp="1"/>
          </p:cNvSpPr>
          <p:nvPr>
            <p:ph idx="14"/>
          </p:nvPr>
        </p:nvSpPr>
        <p:spPr>
          <a:xfrm>
            <a:off x="6096000" y="0"/>
            <a:ext cx="6096000" cy="6858000"/>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15" name="Rectangle 14"/>
          <p:cNvSpPr/>
          <p:nvPr userDrawn="1"/>
        </p:nvSpPr>
        <p:spPr>
          <a:xfrm>
            <a:off x="0" y="0"/>
            <a:ext cx="6096000" cy="685800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335361" y="1124744"/>
            <a:ext cx="5256583" cy="563564"/>
          </a:xfrm>
        </p:spPr>
        <p:txBody>
          <a:bodyPr anchor="ctr">
            <a:noAutofit/>
          </a:bodyPr>
          <a:lstStyle>
            <a:lvl1pPr>
              <a:defRPr sz="5000">
                <a:solidFill>
                  <a:schemeClr val="bg1"/>
                </a:solidFill>
                <a:latin typeface="Arial" panose="020B0604020202020204" pitchFamily="34" charset="0"/>
                <a:cs typeface="Arial" panose="020B0604020202020204" pitchFamily="34" charset="0"/>
              </a:defRPr>
            </a:lvl1pPr>
          </a:lstStyle>
          <a:p>
            <a:endParaRPr lang="en-US" dirty="0"/>
          </a:p>
        </p:txBody>
      </p:sp>
      <p:sp>
        <p:nvSpPr>
          <p:cNvPr id="3" name="Subtitle 2"/>
          <p:cNvSpPr>
            <a:spLocks noGrp="1"/>
          </p:cNvSpPr>
          <p:nvPr>
            <p:ph type="subTitle" idx="1"/>
          </p:nvPr>
        </p:nvSpPr>
        <p:spPr>
          <a:xfrm>
            <a:off x="335361" y="1844824"/>
            <a:ext cx="5256583" cy="533400"/>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Tree>
    <p:extLst>
      <p:ext uri="{BB962C8B-B14F-4D97-AF65-F5344CB8AC3E}">
        <p14:creationId xmlns:p14="http://schemas.microsoft.com/office/powerpoint/2010/main" val="27743789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old Title No Bar - Logo Bottom Right">
    <p:spTree>
      <p:nvGrpSpPr>
        <p:cNvPr id="1" name=""/>
        <p:cNvGrpSpPr/>
        <p:nvPr/>
      </p:nvGrpSpPr>
      <p:grpSpPr>
        <a:xfrm>
          <a:off x="0" y="0"/>
          <a:ext cx="0" cy="0"/>
          <a:chOff x="0" y="0"/>
          <a:chExt cx="0" cy="0"/>
        </a:xfrm>
      </p:grpSpPr>
      <p:sp>
        <p:nvSpPr>
          <p:cNvPr id="2" name="Title 1"/>
          <p:cNvSpPr>
            <a:spLocks noGrp="1"/>
          </p:cNvSpPr>
          <p:nvPr>
            <p:ph type="ctrTitle"/>
          </p:nvPr>
        </p:nvSpPr>
        <p:spPr>
          <a:xfrm>
            <a:off x="335361" y="274638"/>
            <a:ext cx="9601067" cy="563564"/>
          </a:xfrm>
        </p:spPr>
        <p:txBody>
          <a:bodyPr>
            <a:normAutofit/>
          </a:bodyPr>
          <a:lstStyle>
            <a:lvl1pPr>
              <a:defRPr sz="2400">
                <a:solidFill>
                  <a:srgbClr val="CE9D00"/>
                </a:solidFill>
                <a:latin typeface="Arial" panose="020B0604020202020204" pitchFamily="34" charset="0"/>
                <a:cs typeface="Arial" panose="020B0604020202020204" pitchFamily="34" charset="0"/>
              </a:defRPr>
            </a:lvl1pPr>
          </a:lstStyle>
          <a:p>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D57862B-7FA3-4EE4-8473-CF6C67EBCB39}"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838201"/>
            <a:ext cx="9601067" cy="533400"/>
          </a:xfrm>
        </p:spPr>
        <p:txBody>
          <a:bodyPr anchor="t">
            <a:normAutofit/>
          </a:bodyPr>
          <a:lstStyle>
            <a:lvl1pPr marL="0" indent="0" algn="l">
              <a:buNone/>
              <a:defRPr sz="1800" b="0">
                <a:solidFill>
                  <a:schemeClr val="bg1">
                    <a:lumMod val="6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0" y="1484784"/>
            <a:ext cx="11516853" cy="4752528"/>
          </a:xfrm>
        </p:spPr>
        <p:txBody>
          <a:bodyPr/>
          <a:lstStyle>
            <a:lvl1pPr>
              <a:defRPr>
                <a:latin typeface="Arial" panose="020B0604020202020204" pitchFamily="34" charset="0"/>
                <a:cs typeface="Arial" panose="020B0604020202020204" pitchFamily="34" charset="0"/>
              </a:defRPr>
            </a:lvl1pPr>
          </a:lstStyle>
          <a:p>
            <a:pPr lvl="0"/>
            <a:endParaRPr lang="en-US" dirty="0"/>
          </a:p>
        </p:txBody>
      </p:sp>
      <p:pic>
        <p:nvPicPr>
          <p:cNvPr id="9" name="Picture 8">
            <a:extLst>
              <a:ext uri="{FF2B5EF4-FFF2-40B4-BE49-F238E27FC236}">
                <a16:creationId xmlns:a16="http://schemas.microsoft.com/office/drawing/2014/main" id="{F6F6B8B7-753E-9D45-AD63-E15394D2CD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931865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old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374FB823-31ED-AF43-931F-DF11C90713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72220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nk Top Bar - Logo Bottom Right">
    <p:spTree>
      <p:nvGrpSpPr>
        <p:cNvPr id="1" name=""/>
        <p:cNvGrpSpPr/>
        <p:nvPr/>
      </p:nvGrpSpPr>
      <p:grpSpPr>
        <a:xfrm>
          <a:off x="0" y="0"/>
          <a:ext cx="0" cy="0"/>
          <a:chOff x="0" y="0"/>
          <a:chExt cx="0" cy="0"/>
        </a:xfrm>
      </p:grpSpPr>
      <p:sp>
        <p:nvSpPr>
          <p:cNvPr id="15" name="Rectangle 14"/>
          <p:cNvSpPr/>
          <p:nvPr userDrawn="1"/>
        </p:nvSpPr>
        <p:spPr>
          <a:xfrm>
            <a:off x="0" y="0"/>
            <a:ext cx="12192000" cy="506016"/>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72AAFC7-B302-4CCF-9558-8AB367440633}" type="datetime1">
              <a:rPr lang="en-US" smtClean="0"/>
              <a:pPr/>
              <a:t>10/9/19</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a:p>
        </p:txBody>
      </p:sp>
      <p:sp>
        <p:nvSpPr>
          <p:cNvPr id="3" name="Subtitle 2"/>
          <p:cNvSpPr>
            <a:spLocks noGrp="1"/>
          </p:cNvSpPr>
          <p:nvPr>
            <p:ph type="subTitle" idx="1"/>
          </p:nvPr>
        </p:nvSpPr>
        <p:spPr>
          <a:xfrm>
            <a:off x="335361" y="-27384"/>
            <a:ext cx="9601067" cy="506016"/>
          </a:xfrm>
        </p:spPr>
        <p:txBody>
          <a:bodyPr anchor="ctr">
            <a:normAutofit/>
          </a:bodyPr>
          <a:lstStyle>
            <a:lvl1pPr marL="0" indent="0" algn="l">
              <a:buNone/>
              <a:defRPr sz="1800" b="1">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12" name="Content Placeholder 2"/>
          <p:cNvSpPr>
            <a:spLocks noGrp="1"/>
          </p:cNvSpPr>
          <p:nvPr>
            <p:ph idx="14"/>
          </p:nvPr>
        </p:nvSpPr>
        <p:spPr>
          <a:xfrm>
            <a:off x="335361" y="620688"/>
            <a:ext cx="11617291" cy="5904656"/>
          </a:xfrm>
        </p:spPr>
        <p:txBody>
          <a:bodyPr/>
          <a:lstStyle>
            <a:lvl1pPr>
              <a:defRPr>
                <a:latin typeface="Arial" panose="020B0604020202020204" pitchFamily="34" charset="0"/>
                <a:cs typeface="Arial" panose="020B0604020202020204" pitchFamily="34" charset="0"/>
              </a:defRPr>
            </a:lvl1pPr>
          </a:lstStyle>
          <a:p>
            <a:pPr lvl="0"/>
            <a:endParaRPr lang="en-US" dirty="0"/>
          </a:p>
        </p:txBody>
      </p:sp>
      <p:sp>
        <p:nvSpPr>
          <p:cNvPr id="2" name="Title 1"/>
          <p:cNvSpPr>
            <a:spLocks noGrp="1"/>
          </p:cNvSpPr>
          <p:nvPr>
            <p:ph type="title"/>
          </p:nvPr>
        </p:nvSpPr>
        <p:spPr>
          <a:xfrm>
            <a:off x="335360" y="5961487"/>
            <a:ext cx="9601067" cy="563563"/>
          </a:xfrm>
        </p:spPr>
        <p:txBody>
          <a:bodyPr>
            <a:normAutofit/>
          </a:bodyPr>
          <a:lstStyle>
            <a:lvl1pPr algn="l">
              <a:defRPr sz="1200">
                <a:latin typeface="Arial" panose="020B0604020202020204" pitchFamily="34" charset="0"/>
                <a:cs typeface="Arial" panose="020B0604020202020204" pitchFamily="34" charset="0"/>
              </a:defRPr>
            </a:lvl1pPr>
          </a:lstStyle>
          <a:p>
            <a:endParaRPr lang="en-US" dirty="0"/>
          </a:p>
        </p:txBody>
      </p:sp>
      <p:pic>
        <p:nvPicPr>
          <p:cNvPr id="10" name="Picture 9">
            <a:extLst>
              <a:ext uri="{FF2B5EF4-FFF2-40B4-BE49-F238E27FC236}">
                <a16:creationId xmlns:a16="http://schemas.microsoft.com/office/drawing/2014/main" id="{374FB823-31ED-AF43-931F-DF11C90713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34231812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old Title with Formal Logo">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spTree>
    <p:extLst>
      <p:ext uri="{BB962C8B-B14F-4D97-AF65-F5344CB8AC3E}">
        <p14:creationId xmlns:p14="http://schemas.microsoft.com/office/powerpoint/2010/main" val="56219676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old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CE9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tx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19760403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Gold Title Blank with Formal Logo">
    <p:spTree>
      <p:nvGrpSpPr>
        <p:cNvPr id="1" name=""/>
        <p:cNvGrpSpPr/>
        <p:nvPr/>
      </p:nvGrpSpPr>
      <p:grpSpPr>
        <a:xfrm>
          <a:off x="0" y="0"/>
          <a:ext cx="0" cy="0"/>
          <a:chOff x="0" y="0"/>
          <a:chExt cx="0" cy="0"/>
        </a:xfrm>
      </p:grpSpPr>
      <p:sp>
        <p:nvSpPr>
          <p:cNvPr id="2" name="Title 1"/>
          <p:cNvSpPr>
            <a:spLocks noGrp="1"/>
          </p:cNvSpPr>
          <p:nvPr>
            <p:ph type="title"/>
          </p:nvPr>
        </p:nvSpPr>
        <p:spPr>
          <a:xfrm>
            <a:off x="551384" y="1916832"/>
            <a:ext cx="10363200" cy="2592288"/>
          </a:xfrm>
        </p:spPr>
        <p:txBody>
          <a:bodyPr anchor="ctr">
            <a:noAutofit/>
          </a:bodyPr>
          <a:lstStyle>
            <a:lvl1pPr algn="l">
              <a:lnSpc>
                <a:spcPts val="4800"/>
              </a:lnSpc>
              <a:defRPr sz="4800" b="0" cap="all">
                <a:solidFill>
                  <a:schemeClr val="tx1"/>
                </a:solidFill>
                <a:effectLst/>
                <a:latin typeface="Arial" panose="020B0604020202020204" pitchFamily="34" charset="0"/>
                <a:cs typeface="Arial" panose="020B0604020202020204" pitchFamily="34" charset="0"/>
              </a:defRPr>
            </a:lvl1pPr>
          </a:lstStyle>
          <a:p>
            <a:endParaRPr lang="en-US" dirty="0"/>
          </a:p>
        </p:txBody>
      </p:sp>
      <p:sp>
        <p:nvSpPr>
          <p:cNvPr id="16" name="Date Placeholder 15"/>
          <p:cNvSpPr>
            <a:spLocks noGrp="1"/>
          </p:cNvSpPr>
          <p:nvPr>
            <p:ph type="dt" sz="half" idx="10"/>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B0FB82FD-5AD9-4A54-BFB2-DA41CA3BE211}"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
        <p:nvSpPr>
          <p:cNvPr id="11" name="Text Placeholder 2"/>
          <p:cNvSpPr>
            <a:spLocks noGrp="1"/>
          </p:cNvSpPr>
          <p:nvPr>
            <p:ph type="body" idx="1"/>
          </p:nvPr>
        </p:nvSpPr>
        <p:spPr>
          <a:xfrm>
            <a:off x="551384" y="3506986"/>
            <a:ext cx="10369152" cy="1002134"/>
          </a:xfrm>
        </p:spPr>
        <p:txBody>
          <a:bodyPr anchor="t">
            <a:normAutofit/>
          </a:bodyPr>
          <a:lstStyle>
            <a:lvl1pPr marL="0" indent="0">
              <a:buNone/>
              <a:defRPr sz="2400" b="0">
                <a:solidFill>
                  <a:srgbClr val="CE9D00"/>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10" name="Picture 9">
            <a:extLst>
              <a:ext uri="{FF2B5EF4-FFF2-40B4-BE49-F238E27FC236}">
                <a16:creationId xmlns:a16="http://schemas.microsoft.com/office/drawing/2014/main" id="{62B4BDB5-DB56-2142-AD5A-5DAF9B468E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pic>
        <p:nvPicPr>
          <p:cNvPr id="12" name="Picture 11">
            <a:extLst>
              <a:ext uri="{FF2B5EF4-FFF2-40B4-BE49-F238E27FC236}">
                <a16:creationId xmlns:a16="http://schemas.microsoft.com/office/drawing/2014/main" id="{4171D495-C219-A746-8610-2F0C983835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26409" y="5651500"/>
            <a:ext cx="2842199" cy="757219"/>
          </a:xfrm>
          <a:prstGeom prst="rect">
            <a:avLst/>
          </a:prstGeom>
        </p:spPr>
      </p:pic>
    </p:spTree>
    <p:extLst>
      <p:ext uri="{BB962C8B-B14F-4D97-AF65-F5344CB8AC3E}">
        <p14:creationId xmlns:p14="http://schemas.microsoft.com/office/powerpoint/2010/main" val="122934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nk Title - With Formal Logo ">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all">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35357" y="5756569"/>
            <a:ext cx="2933251" cy="652150"/>
          </a:xfrm>
          <a:prstGeom prst="rect">
            <a:avLst/>
          </a:prstGeom>
        </p:spPr>
      </p:pic>
    </p:spTree>
    <p:extLst>
      <p:ext uri="{BB962C8B-B14F-4D97-AF65-F5344CB8AC3E}">
        <p14:creationId xmlns:p14="http://schemas.microsoft.com/office/powerpoint/2010/main" val="81403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nk Title with HWI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6A7BCC-3077-A84B-BEFB-21DDABC378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9377" y="876468"/>
            <a:ext cx="2736303" cy="707093"/>
          </a:xfrm>
          <a:prstGeom prst="rect">
            <a:avLst/>
          </a:prstGeom>
        </p:spPr>
      </p:pic>
      <p:sp>
        <p:nvSpPr>
          <p:cNvPr id="9" name="Rectangle 8"/>
          <p:cNvSpPr/>
          <p:nvPr userDrawn="1"/>
        </p:nvSpPr>
        <p:spPr>
          <a:xfrm>
            <a:off x="0" y="2348880"/>
            <a:ext cx="12192000" cy="4509120"/>
          </a:xfrm>
          <a:prstGeom prst="rect">
            <a:avLst/>
          </a:prstGeom>
          <a:solidFill>
            <a:srgbClr val="ED03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CA"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51384" y="2348883"/>
            <a:ext cx="10363200" cy="1362075"/>
          </a:xfrm>
        </p:spPr>
        <p:txBody>
          <a:bodyPr anchor="b">
            <a:noAutofit/>
          </a:bodyPr>
          <a:lstStyle>
            <a:lvl1pPr algn="l">
              <a:lnSpc>
                <a:spcPts val="4800"/>
              </a:lnSpc>
              <a:defRPr sz="4800" b="0" cap="none">
                <a:solidFill>
                  <a:schemeClr val="bg1"/>
                </a:solidFill>
                <a:effectLst/>
                <a:latin typeface="Arial" panose="020B0604020202020204" pitchFamily="34" charset="0"/>
                <a:cs typeface="Arial" panose="020B0604020202020204" pitchFamily="34" charset="0"/>
              </a:defRPr>
            </a:lvl1pPr>
          </a:lstStyle>
          <a:p>
            <a:endParaRPr lang="en-US" dirty="0"/>
          </a:p>
        </p:txBody>
      </p:sp>
      <p:sp>
        <p:nvSpPr>
          <p:cNvPr id="3" name="Text Placeholder 2"/>
          <p:cNvSpPr>
            <a:spLocks noGrp="1"/>
          </p:cNvSpPr>
          <p:nvPr>
            <p:ph type="body" idx="1"/>
          </p:nvPr>
        </p:nvSpPr>
        <p:spPr>
          <a:xfrm>
            <a:off x="551384" y="3717032"/>
            <a:ext cx="10369152" cy="1008112"/>
          </a:xfrm>
        </p:spPr>
        <p:txBody>
          <a:bodyPr anchor="t">
            <a:normAutofit/>
          </a:bodyPr>
          <a:lstStyle>
            <a:lvl1pPr marL="0" indent="0">
              <a:buNone/>
              <a:defRPr sz="2400" b="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16" name="Date Placeholder 15"/>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56ED6557-8EC6-45FC-B359-5D206E9600ED}" type="datetime1">
              <a:rPr lang="en-US" smtClean="0"/>
              <a:pPr/>
              <a:t>10/9/19</a:t>
            </a:fld>
            <a:endParaRPr lang="en-US" dirty="0"/>
          </a:p>
        </p:txBody>
      </p:sp>
      <p:sp>
        <p:nvSpPr>
          <p:cNvPr id="17" name="Footer Placeholder 16"/>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19" name="Slide Number Placeholder 18"/>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5" name="Picture 4">
            <a:extLst>
              <a:ext uri="{FF2B5EF4-FFF2-40B4-BE49-F238E27FC236}">
                <a16:creationId xmlns:a16="http://schemas.microsoft.com/office/drawing/2014/main" id="{37DDFF89-8F57-AE40-A965-8A5344176B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16876" y="4581128"/>
            <a:ext cx="2938408" cy="2178820"/>
          </a:xfrm>
          <a:prstGeom prst="rect">
            <a:avLst/>
          </a:prstGeom>
        </p:spPr>
      </p:pic>
    </p:spTree>
    <p:extLst>
      <p:ext uri="{BB962C8B-B14F-4D97-AF65-F5344CB8AC3E}">
        <p14:creationId xmlns:p14="http://schemas.microsoft.com/office/powerpoint/2010/main" val="51278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4.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1.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5.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6.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heme" Target="../theme/theme7.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10/9/19</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Tree>
    <p:extLst>
      <p:ext uri="{BB962C8B-B14F-4D97-AF65-F5344CB8AC3E}">
        <p14:creationId xmlns:p14="http://schemas.microsoft.com/office/powerpoint/2010/main" val="2374070772"/>
      </p:ext>
    </p:extLst>
  </p:cSld>
  <p:clrMap bg1="lt1" tx1="dk1" bg2="lt2" tx2="dk2" accent1="accent1" accent2="accent2" accent3="accent3" accent4="accent4" accent5="accent5" accent6="accent6" hlink="hlink" folHlink="folHlink"/>
  <p:sldLayoutIdLst>
    <p:sldLayoutId id="2147483756" r:id="rId1"/>
    <p:sldLayoutId id="2147483694" r:id="rId2"/>
    <p:sldLayoutId id="2147483757" r:id="rId3"/>
    <p:sldLayoutId id="2147483815" r:id="rId4"/>
    <p:sldLayoutId id="2147483816" r:id="rId5"/>
    <p:sldLayoutId id="2147483695" r:id="rId6"/>
    <p:sldLayoutId id="2147483697" r:id="rId7"/>
    <p:sldLayoutId id="2147483700" r:id="rId8"/>
    <p:sldLayoutId id="2147483809" r:id="rId9"/>
    <p:sldLayoutId id="2147483758" r:id="rId10"/>
  </p:sldLayoutIdLst>
  <p:hf hdr="0"/>
  <p:txStyles>
    <p:titleStyle>
      <a:lvl1pPr algn="l" defTabSz="914400" rtl="0" eaLnBrk="1" latinLnBrk="0" hangingPunct="1">
        <a:spcBef>
          <a:spcPct val="0"/>
        </a:spcBef>
        <a:buNone/>
        <a:defRPr sz="2400" b="1" kern="1200">
          <a:solidFill>
            <a:srgbClr val="ED037C"/>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10/9/19</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8" name="Picture 7">
            <a:extLst>
              <a:ext uri="{FF2B5EF4-FFF2-40B4-BE49-F238E27FC236}">
                <a16:creationId xmlns:a16="http://schemas.microsoft.com/office/drawing/2014/main" id="{68E9D376-1FF6-5540-9794-FA2D4CE6DF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415846191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817" r:id="rId5"/>
    <p:sldLayoutId id="2147483818" r:id="rId6"/>
    <p:sldLayoutId id="2147483764" r:id="rId7"/>
    <p:sldLayoutId id="2147483765" r:id="rId8"/>
    <p:sldLayoutId id="2147483767" r:id="rId9"/>
    <p:sldLayoutId id="2147483810" r:id="rId10"/>
    <p:sldLayoutId id="2147483768" r:id="rId11"/>
  </p:sldLayoutIdLst>
  <p:hf hdr="0"/>
  <p:txStyles>
    <p:titleStyle>
      <a:lvl1pPr algn="l" defTabSz="914400" rtl="0" eaLnBrk="1" latinLnBrk="0" hangingPunct="1">
        <a:spcBef>
          <a:spcPct val="0"/>
        </a:spcBef>
        <a:buNone/>
        <a:defRPr sz="2400" b="1" kern="1200">
          <a:solidFill>
            <a:srgbClr val="00C2E2"/>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10/9/19</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7" name="Picture 6">
            <a:extLst>
              <a:ext uri="{FF2B5EF4-FFF2-40B4-BE49-F238E27FC236}">
                <a16:creationId xmlns:a16="http://schemas.microsoft.com/office/drawing/2014/main" id="{5C13FB75-7A01-084F-9B19-C1794076EFFE}"/>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165482625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819" r:id="rId4"/>
    <p:sldLayoutId id="2147483820" r:id="rId5"/>
    <p:sldLayoutId id="2147483774" r:id="rId6"/>
    <p:sldLayoutId id="2147483776" r:id="rId7"/>
    <p:sldLayoutId id="2147483777" r:id="rId8"/>
    <p:sldLayoutId id="2147483811" r:id="rId9"/>
    <p:sldLayoutId id="2147483778" r:id="rId10"/>
  </p:sldLayoutIdLst>
  <p:hf hdr="0"/>
  <p:txStyles>
    <p:titleStyle>
      <a:lvl1pPr algn="l" defTabSz="914400" rtl="0" eaLnBrk="1" latinLnBrk="0" hangingPunct="1">
        <a:spcBef>
          <a:spcPct val="0"/>
        </a:spcBef>
        <a:buNone/>
        <a:defRPr sz="2400" b="1" kern="1200">
          <a:solidFill>
            <a:srgbClr val="0AAD88"/>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10/9/19</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7" name="Picture 6">
            <a:extLst>
              <a:ext uri="{FF2B5EF4-FFF2-40B4-BE49-F238E27FC236}">
                <a16:creationId xmlns:a16="http://schemas.microsoft.com/office/drawing/2014/main" id="{4F2A9EA3-F2BD-C644-9515-672553C7BD43}"/>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61603585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821" r:id="rId4"/>
    <p:sldLayoutId id="2147483822" r:id="rId5"/>
    <p:sldLayoutId id="2147483784" r:id="rId6"/>
    <p:sldLayoutId id="2147483785" r:id="rId7"/>
    <p:sldLayoutId id="2147483787" r:id="rId8"/>
    <p:sldLayoutId id="2147483812" r:id="rId9"/>
    <p:sldLayoutId id="2147483788" r:id="rId10"/>
  </p:sldLayoutIdLst>
  <p:hf hdr="0"/>
  <p:txStyles>
    <p:titleStyle>
      <a:lvl1pPr algn="l" defTabSz="914400" rtl="0" eaLnBrk="1" latinLnBrk="0" hangingPunct="1">
        <a:spcBef>
          <a:spcPct val="0"/>
        </a:spcBef>
        <a:buNone/>
        <a:defRPr sz="2400" b="1" kern="1200">
          <a:solidFill>
            <a:srgbClr val="3989C9"/>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10/9/19</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pic>
        <p:nvPicPr>
          <p:cNvPr id="7" name="Picture 6">
            <a:extLst>
              <a:ext uri="{FF2B5EF4-FFF2-40B4-BE49-F238E27FC236}">
                <a16:creationId xmlns:a16="http://schemas.microsoft.com/office/drawing/2014/main" id="{A9C02758-ECDB-144C-8CA5-29F80110DAC6}"/>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293069" y="6424516"/>
            <a:ext cx="1616364" cy="417686"/>
          </a:xfrm>
          <a:prstGeom prst="rect">
            <a:avLst/>
          </a:prstGeom>
        </p:spPr>
      </p:pic>
    </p:spTree>
    <p:extLst>
      <p:ext uri="{BB962C8B-B14F-4D97-AF65-F5344CB8AC3E}">
        <p14:creationId xmlns:p14="http://schemas.microsoft.com/office/powerpoint/2010/main" val="246430995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823" r:id="rId4"/>
    <p:sldLayoutId id="2147483824" r:id="rId5"/>
    <p:sldLayoutId id="2147483794" r:id="rId6"/>
    <p:sldLayoutId id="2147483796" r:id="rId7"/>
    <p:sldLayoutId id="2147483797" r:id="rId8"/>
    <p:sldLayoutId id="2147483813" r:id="rId9"/>
    <p:sldLayoutId id="2147483798" r:id="rId10"/>
  </p:sldLayoutIdLst>
  <p:hf hdr="0"/>
  <p:txStyles>
    <p:titleStyle>
      <a:lvl1pPr algn="l" defTabSz="914400" rtl="0" eaLnBrk="1" latinLnBrk="0" hangingPunct="1">
        <a:spcBef>
          <a:spcPct val="0"/>
        </a:spcBef>
        <a:buNone/>
        <a:defRPr sz="2400" b="1" kern="1200">
          <a:solidFill>
            <a:srgbClr val="FF8C3F"/>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10/9/19</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Tree>
    <p:extLst>
      <p:ext uri="{BB962C8B-B14F-4D97-AF65-F5344CB8AC3E}">
        <p14:creationId xmlns:p14="http://schemas.microsoft.com/office/powerpoint/2010/main" val="2336893022"/>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25" r:id="rId5"/>
    <p:sldLayoutId id="2147483826" r:id="rId6"/>
    <p:sldLayoutId id="2147483804" r:id="rId7"/>
    <p:sldLayoutId id="2147483806" r:id="rId8"/>
    <p:sldLayoutId id="2147483807" r:id="rId9"/>
    <p:sldLayoutId id="2147483814" r:id="rId10"/>
    <p:sldLayoutId id="2147483808" r:id="rId11"/>
  </p:sldLayoutIdLst>
  <p:hf hdr="0"/>
  <p:txStyles>
    <p:titleStyle>
      <a:lvl1pPr algn="l" defTabSz="914400" rtl="0" eaLnBrk="1" latinLnBrk="0" hangingPunct="1">
        <a:spcBef>
          <a:spcPct val="0"/>
        </a:spcBef>
        <a:buNone/>
        <a:defRPr sz="2400" b="1" kern="1200">
          <a:solidFill>
            <a:srgbClr val="7C98AE"/>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1" y="274641"/>
            <a:ext cx="9601067" cy="563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35360" y="1484784"/>
            <a:ext cx="11516853" cy="4641380"/>
          </a:xfrm>
          <a:prstGeom prst="rect">
            <a:avLst/>
          </a:prstGeom>
        </p:spPr>
        <p:txBody>
          <a:bodyPr vert="horz" lIns="91440" tIns="45720" rIns="91440" bIns="45720" numCol="1"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US" dirty="0"/>
          </a:p>
        </p:txBody>
      </p:sp>
      <p:sp>
        <p:nvSpPr>
          <p:cNvPr id="4" name="Date Placeholder 3"/>
          <p:cNvSpPr>
            <a:spLocks noGrp="1"/>
          </p:cNvSpPr>
          <p:nvPr>
            <p:ph type="dt" sz="half" idx="2"/>
          </p:nvPr>
        </p:nvSpPr>
        <p:spPr>
          <a:xfrm>
            <a:off x="719403" y="6525348"/>
            <a:ext cx="912101"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fld id="{ABD509AA-7421-49E8-A5AD-4A9AED92AF4F}" type="datetime1">
              <a:rPr lang="en-US" smtClean="0"/>
              <a:pPr/>
              <a:t>10/9/19</a:t>
            </a:fld>
            <a:endParaRPr lang="en-US" dirty="0"/>
          </a:p>
        </p:txBody>
      </p:sp>
      <p:sp>
        <p:nvSpPr>
          <p:cNvPr id="5" name="Footer Placeholder 4"/>
          <p:cNvSpPr>
            <a:spLocks noGrp="1"/>
          </p:cNvSpPr>
          <p:nvPr>
            <p:ph type="ftr" sz="quarter" idx="3"/>
          </p:nvPr>
        </p:nvSpPr>
        <p:spPr>
          <a:xfrm>
            <a:off x="1547561" y="6525348"/>
            <a:ext cx="8220847" cy="216023"/>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cs typeface="Arial" panose="020B0604020202020204" pitchFamily="34" charset="0"/>
              </a:defRPr>
            </a:lvl1pPr>
          </a:lstStyle>
          <a:p>
            <a:r>
              <a:rPr lang="en-CA"/>
              <a:t>This is the slide footer, which can be edited under Header &amp; Footer, along with slide numbers and date</a:t>
            </a:r>
            <a:endParaRPr lang="en-US" dirty="0"/>
          </a:p>
        </p:txBody>
      </p:sp>
      <p:sp>
        <p:nvSpPr>
          <p:cNvPr id="6" name="Slide Number Placeholder 5"/>
          <p:cNvSpPr>
            <a:spLocks noGrp="1"/>
          </p:cNvSpPr>
          <p:nvPr>
            <p:ph type="sldNum" sz="quarter" idx="4"/>
          </p:nvPr>
        </p:nvSpPr>
        <p:spPr>
          <a:xfrm>
            <a:off x="239351" y="6525348"/>
            <a:ext cx="480053" cy="216023"/>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cs typeface="Arial" panose="020B0604020202020204" pitchFamily="34" charset="0"/>
              </a:defRPr>
            </a:lvl1pPr>
          </a:lstStyle>
          <a:p>
            <a:fld id="{9B7CDB38-6350-4CC9-AB0E-B9078CE1CE4B}" type="slidenum">
              <a:rPr lang="en-US" smtClean="0"/>
              <a:pPr/>
              <a:t>‹#›</a:t>
            </a:fld>
            <a:endParaRPr lang="en-US" dirty="0"/>
          </a:p>
        </p:txBody>
      </p:sp>
    </p:spTree>
    <p:extLst>
      <p:ext uri="{BB962C8B-B14F-4D97-AF65-F5344CB8AC3E}">
        <p14:creationId xmlns:p14="http://schemas.microsoft.com/office/powerpoint/2010/main" val="1562372141"/>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5" r:id="rId7"/>
    <p:sldLayoutId id="2147483836" r:id="rId8"/>
    <p:sldLayoutId id="2147483837" r:id="rId9"/>
    <p:sldLayoutId id="2147483838" r:id="rId10"/>
  </p:sldLayoutIdLst>
  <p:hf hdr="0"/>
  <p:txStyles>
    <p:titleStyle>
      <a:lvl1pPr algn="l" defTabSz="914400" rtl="0" eaLnBrk="1" latinLnBrk="0" hangingPunct="1">
        <a:spcBef>
          <a:spcPct val="0"/>
        </a:spcBef>
        <a:buNone/>
        <a:defRPr sz="2400" b="1" kern="1200">
          <a:solidFill>
            <a:srgbClr val="CE9D00"/>
          </a:solidFill>
          <a:latin typeface="Arial" panose="020B0604020202020204" pitchFamily="34" charset="0"/>
          <a:ea typeface="+mj-ea"/>
          <a:cs typeface="Arial" panose="020B0604020202020204" pitchFamily="34" charset="0"/>
        </a:defRPr>
      </a:lvl1pPr>
    </p:titleStyle>
    <p:bodyStyle>
      <a:lvl1pPr marL="177800" indent="-177800" algn="l" defTabSz="914400" rtl="0" eaLnBrk="1" latinLnBrk="0" hangingPunct="1">
        <a:spcBef>
          <a:spcPct val="20000"/>
        </a:spcBef>
        <a:spcAft>
          <a:spcPts val="600"/>
        </a:spcAft>
        <a:buSzPct val="80000"/>
        <a:buFont typeface="Arial" pitchFamily="34" charset="0"/>
        <a:buChar char="•"/>
        <a:defRPr sz="15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27063" indent="-1698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074738" indent="-160338"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524000" indent="-152400"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1973263" indent="-144463" algn="l" defTabSz="914400" rtl="0" eaLnBrk="1" latinLnBrk="0" hangingPunct="1">
        <a:spcBef>
          <a:spcPct val="20000"/>
        </a:spcBef>
        <a:spcAft>
          <a:spcPts val="600"/>
        </a:spcAft>
        <a:buSzPct val="80000"/>
        <a:buFont typeface="Arial" pitchFamily="34" charset="0"/>
        <a:buChar char="•"/>
        <a:defRPr sz="13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4209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6pPr>
      <a:lvl7pPr marL="2870200" indent="-127000" algn="l" defTabSz="914400" rtl="0" eaLnBrk="1" latinLnBrk="0" hangingPunct="1">
        <a:spcBef>
          <a:spcPct val="20000"/>
        </a:spcBef>
        <a:spcAft>
          <a:spcPts val="600"/>
        </a:spcAft>
        <a:buSzPct val="80000"/>
        <a:buFont typeface="Arial" pitchFamily="34" charset="0"/>
        <a:buChar char="•"/>
        <a:tabLst/>
        <a:defRPr sz="1300" kern="1200">
          <a:solidFill>
            <a:schemeClr val="tx1"/>
          </a:solidFill>
          <a:latin typeface="Arial" panose="020B0604020202020204" pitchFamily="34" charset="0"/>
          <a:ea typeface="+mn-ea"/>
          <a:cs typeface="Arial" panose="020B0604020202020204" pitchFamily="34" charset="0"/>
        </a:defRPr>
      </a:lvl7pPr>
      <a:lvl8pPr marL="3319463" indent="-119063" algn="l" defTabSz="914400" rtl="0" eaLnBrk="1" latinLnBrk="0" hangingPunct="1">
        <a:spcBef>
          <a:spcPct val="20000"/>
        </a:spcBef>
        <a:spcAft>
          <a:spcPts val="600"/>
        </a:spcAft>
        <a:buSzPct val="80000"/>
        <a:buFont typeface="Arial" pitchFamily="34" charset="0"/>
        <a:buChar char="•"/>
        <a:defRPr sz="1300" kern="1200" baseline="0">
          <a:solidFill>
            <a:schemeClr val="tx1"/>
          </a:solidFill>
          <a:latin typeface="Arial" panose="020B0604020202020204" pitchFamily="34" charset="0"/>
          <a:ea typeface="+mn-ea"/>
          <a:cs typeface="Arial" panose="020B0604020202020204" pitchFamily="34" charset="0"/>
        </a:defRPr>
      </a:lvl8pPr>
      <a:lvl9pPr marL="3792538" indent="-134938" algn="l" defTabSz="914400" rtl="0" eaLnBrk="1" latinLnBrk="0" hangingPunct="1">
        <a:spcBef>
          <a:spcPct val="20000"/>
        </a:spcBef>
        <a:spcAft>
          <a:spcPts val="600"/>
        </a:spcAft>
        <a:buSzPct val="80000"/>
        <a:buFont typeface="Arial" pitchFamily="34" charset="0"/>
        <a:buChar char="•"/>
        <a:defRPr sz="13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nchor="b"/>
          <a:lstStyle/>
          <a:p>
            <a:r>
              <a:rPr lang="en-US" sz="4000" dirty="0" err="1"/>
              <a:t>Sobss</a:t>
            </a:r>
            <a:r>
              <a:rPr lang="en-US" sz="4000" dirty="0"/>
              <a:t>: ANALYSIS OF effectiveness of </a:t>
            </a:r>
            <a:r>
              <a:rPr lang="en-US" sz="4000" dirty="0" err="1"/>
              <a:t>bRANDED</a:t>
            </a:r>
            <a:r>
              <a:rPr lang="en-US" sz="4000" dirty="0"/>
              <a:t> PAID SEARCH</a:t>
            </a:r>
          </a:p>
        </p:txBody>
      </p:sp>
      <p:sp>
        <p:nvSpPr>
          <p:cNvPr id="20" name="Subtitle 19"/>
          <p:cNvSpPr>
            <a:spLocks noGrp="1"/>
          </p:cNvSpPr>
          <p:nvPr>
            <p:ph type="body" idx="1"/>
          </p:nvPr>
        </p:nvSpPr>
        <p:spPr>
          <a:xfrm>
            <a:off x="551384" y="3717032"/>
            <a:ext cx="11377264" cy="1008112"/>
          </a:xfrm>
        </p:spPr>
        <p:txBody>
          <a:bodyPr numCol="1">
            <a:normAutofit/>
          </a:bodyPr>
          <a:lstStyle/>
          <a:p>
            <a:pPr algn="r"/>
            <a:r>
              <a:rPr lang="en-US" sz="2600" dirty="0"/>
              <a:t>Team Techie Prophets</a:t>
            </a:r>
          </a:p>
          <a:p>
            <a:pPr algn="r"/>
            <a:r>
              <a:rPr lang="en-US" dirty="0"/>
              <a:t>Lily Liu, </a:t>
            </a:r>
            <a:r>
              <a:rPr lang="en-US" dirty="0" err="1"/>
              <a:t>Junduo</a:t>
            </a:r>
            <a:r>
              <a:rPr lang="en-US" dirty="0"/>
              <a:t> Dong, James Chen</a:t>
            </a:r>
          </a:p>
        </p:txBody>
      </p:sp>
      <p:pic>
        <p:nvPicPr>
          <p:cNvPr id="7" name="Picture 6">
            <a:extLst>
              <a:ext uri="{FF2B5EF4-FFF2-40B4-BE49-F238E27FC236}">
                <a16:creationId xmlns:a16="http://schemas.microsoft.com/office/drawing/2014/main" id="{5BF42A99-E1B0-8145-8019-CE0E289E6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72" y="726229"/>
            <a:ext cx="3384376" cy="1736720"/>
          </a:xfrm>
          <a:prstGeom prst="rect">
            <a:avLst/>
          </a:prstGeom>
        </p:spPr>
      </p:pic>
    </p:spTree>
    <p:extLst>
      <p:ext uri="{BB962C8B-B14F-4D97-AF65-F5344CB8AC3E}">
        <p14:creationId xmlns:p14="http://schemas.microsoft.com/office/powerpoint/2010/main" val="2301322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F81F-3CFF-DA43-BEDD-EE6143A9DEA4}"/>
              </a:ext>
            </a:extLst>
          </p:cNvPr>
          <p:cNvSpPr>
            <a:spLocks noGrp="1"/>
          </p:cNvSpPr>
          <p:nvPr>
            <p:ph type="ctrTitle"/>
          </p:nvPr>
        </p:nvSpPr>
        <p:spPr/>
        <p:txBody>
          <a:bodyPr/>
          <a:lstStyle/>
          <a:p>
            <a:r>
              <a:rPr lang="en-US" dirty="0"/>
              <a:t>Appendix #3: Statistical Testing</a:t>
            </a:r>
          </a:p>
        </p:txBody>
      </p:sp>
      <p:sp>
        <p:nvSpPr>
          <p:cNvPr id="3" name="Date Placeholder 2">
            <a:extLst>
              <a:ext uri="{FF2B5EF4-FFF2-40B4-BE49-F238E27FC236}">
                <a16:creationId xmlns:a16="http://schemas.microsoft.com/office/drawing/2014/main" id="{9A3374A8-8CFB-CB49-8F02-CEC8479F4EFB}"/>
              </a:ext>
            </a:extLst>
          </p:cNvPr>
          <p:cNvSpPr>
            <a:spLocks noGrp="1"/>
          </p:cNvSpPr>
          <p:nvPr>
            <p:ph type="dt" sz="half" idx="10"/>
          </p:nvPr>
        </p:nvSpPr>
        <p:spPr/>
        <p:txBody>
          <a:bodyPr/>
          <a:lstStyle/>
          <a:p>
            <a:fld id="{CF302469-71F7-4EB7-9ADA-C10FEDD8CAC6}" type="datetime1">
              <a:rPr lang="en-US" smtClean="0"/>
              <a:pPr/>
              <a:t>10/9/19</a:t>
            </a:fld>
            <a:endParaRPr lang="en-US" dirty="0"/>
          </a:p>
        </p:txBody>
      </p:sp>
      <p:sp>
        <p:nvSpPr>
          <p:cNvPr id="5" name="Slide Number Placeholder 4">
            <a:extLst>
              <a:ext uri="{FF2B5EF4-FFF2-40B4-BE49-F238E27FC236}">
                <a16:creationId xmlns:a16="http://schemas.microsoft.com/office/drawing/2014/main" id="{A434850F-34C6-A348-92CD-6C3F6E1CE503}"/>
              </a:ext>
            </a:extLst>
          </p:cNvPr>
          <p:cNvSpPr>
            <a:spLocks noGrp="1"/>
          </p:cNvSpPr>
          <p:nvPr>
            <p:ph type="sldNum" sz="quarter" idx="12"/>
          </p:nvPr>
        </p:nvSpPr>
        <p:spPr/>
        <p:txBody>
          <a:bodyPr/>
          <a:lstStyle/>
          <a:p>
            <a:fld id="{9B7CDB38-6350-4CC9-AB0E-B9078CE1CE4B}" type="slidenum">
              <a:rPr lang="en-US" smtClean="0"/>
              <a:pPr/>
              <a:t>10</a:t>
            </a:fld>
            <a:endParaRPr lang="en-US"/>
          </a:p>
        </p:txBody>
      </p:sp>
      <p:sp>
        <p:nvSpPr>
          <p:cNvPr id="6" name="Subtitle 5">
            <a:extLst>
              <a:ext uri="{FF2B5EF4-FFF2-40B4-BE49-F238E27FC236}">
                <a16:creationId xmlns:a16="http://schemas.microsoft.com/office/drawing/2014/main" id="{79BE0A8B-3C1E-7F41-A5FB-FBDE847E17A9}"/>
              </a:ext>
            </a:extLst>
          </p:cNvPr>
          <p:cNvSpPr>
            <a:spLocks noGrp="1"/>
          </p:cNvSpPr>
          <p:nvPr>
            <p:ph type="subTitle" idx="1"/>
          </p:nvPr>
        </p:nvSpPr>
        <p:spPr>
          <a:xfrm>
            <a:off x="335361" y="836712"/>
            <a:ext cx="11516852" cy="533400"/>
          </a:xfrm>
        </p:spPr>
        <p:txBody>
          <a:bodyPr/>
          <a:lstStyle/>
          <a:p>
            <a:r>
              <a:rPr lang="en-US" dirty="0"/>
              <a:t>references to all the test of independences </a:t>
            </a:r>
            <a:r>
              <a:rPr lang="en-US" altLang="zh-CN" dirty="0"/>
              <a:t>&amp;</a:t>
            </a:r>
            <a:r>
              <a:rPr lang="en-US" dirty="0"/>
              <a:t> significant differences</a:t>
            </a:r>
          </a:p>
        </p:txBody>
      </p:sp>
      <p:sp>
        <p:nvSpPr>
          <p:cNvPr id="7" name="Content Placeholder 6">
            <a:extLst>
              <a:ext uri="{FF2B5EF4-FFF2-40B4-BE49-F238E27FC236}">
                <a16:creationId xmlns:a16="http://schemas.microsoft.com/office/drawing/2014/main" id="{83B1EE73-4770-134B-8577-5ABDBE870A55}"/>
              </a:ext>
            </a:extLst>
          </p:cNvPr>
          <p:cNvSpPr>
            <a:spLocks noGrp="1"/>
          </p:cNvSpPr>
          <p:nvPr>
            <p:ph idx="14"/>
          </p:nvPr>
        </p:nvSpPr>
        <p:spPr>
          <a:xfrm>
            <a:off x="335360" y="1412776"/>
            <a:ext cx="11516853" cy="5040564"/>
          </a:xfrm>
        </p:spPr>
        <p:txBody>
          <a:bodyPr/>
          <a:lstStyle/>
          <a:p>
            <a:pPr marL="0" indent="0">
              <a:buNone/>
            </a:pPr>
            <a:r>
              <a:rPr lang="en-US" sz="1050" dirty="0"/>
              <a:t>By using the method of </a:t>
            </a:r>
            <a:r>
              <a:rPr lang="en-US" sz="1050" b="1" dirty="0">
                <a:solidFill>
                  <a:srgbClr val="FF2F92"/>
                </a:solidFill>
              </a:rPr>
              <a:t>test of independences</a:t>
            </a:r>
            <a:r>
              <a:rPr lang="en-US" sz="1050" dirty="0"/>
              <a:t>, we are able to find out influences between different levels in each categorical variables with Trials.</a:t>
            </a:r>
          </a:p>
          <a:p>
            <a:r>
              <a:rPr lang="en-US" sz="1050" b="1" dirty="0"/>
              <a:t>Conclusion 1 : The total trials is dependent with Country (US / Canada)</a:t>
            </a:r>
          </a:p>
          <a:p>
            <a:pPr lvl="1"/>
            <a:r>
              <a:rPr lang="en-US" sz="1050" dirty="0"/>
              <a:t>Result: by using chi-square independent test,  </a:t>
            </a:r>
            <a:r>
              <a:rPr lang="en-CA" sz="1050" dirty="0"/>
              <a:t>the total number of trials does not influence by country</a:t>
            </a:r>
          </a:p>
          <a:p>
            <a:r>
              <a:rPr lang="en-US" sz="1050" b="1" dirty="0"/>
              <a:t>Conclusion 2: The total trials is dependent with Channel (PPS Branded / SEO)</a:t>
            </a:r>
          </a:p>
          <a:p>
            <a:pPr lvl="1"/>
            <a:r>
              <a:rPr lang="en-US" sz="1050" dirty="0"/>
              <a:t>Result: by using chi-square independent test, </a:t>
            </a:r>
            <a:r>
              <a:rPr lang="en-CA" sz="1050" dirty="0"/>
              <a:t>the total number of trials in each channel is not independent</a:t>
            </a:r>
            <a:endParaRPr lang="en-US" sz="1050" dirty="0"/>
          </a:p>
          <a:p>
            <a:r>
              <a:rPr lang="en-US" sz="1050" b="1" dirty="0"/>
              <a:t>Conclusion 3: The total trails is dependent with Time Period (Pre / Test / Post)</a:t>
            </a:r>
          </a:p>
          <a:p>
            <a:pPr lvl="1"/>
            <a:r>
              <a:rPr lang="en-US" sz="1050" dirty="0"/>
              <a:t>Result: by using chi-square independent test, </a:t>
            </a:r>
            <a:r>
              <a:rPr lang="en-CA" sz="1050" dirty="0"/>
              <a:t>the performance of total number of trials in each experiment time period is not independent</a:t>
            </a:r>
          </a:p>
          <a:p>
            <a:pPr lvl="1"/>
            <a:endParaRPr lang="en-CA" sz="1050" dirty="0"/>
          </a:p>
          <a:p>
            <a:pPr marL="0" indent="0">
              <a:buNone/>
            </a:pPr>
            <a:r>
              <a:rPr lang="en-US" altLang="zh-CN" sz="1050" b="1" dirty="0">
                <a:solidFill>
                  <a:srgbClr val="FF2F92"/>
                </a:solidFill>
              </a:rPr>
              <a:t>S</a:t>
            </a:r>
            <a:r>
              <a:rPr lang="en-US" sz="1050" b="1" dirty="0">
                <a:solidFill>
                  <a:srgbClr val="FF2F92"/>
                </a:solidFill>
              </a:rPr>
              <a:t>ignificant difference </a:t>
            </a:r>
            <a:r>
              <a:rPr lang="en-US" sz="1050" dirty="0"/>
              <a:t>between the means of two groups </a:t>
            </a:r>
            <a:r>
              <a:rPr lang="en-US" altLang="zh-CN" sz="1050" dirty="0"/>
              <a:t>was</a:t>
            </a:r>
            <a:r>
              <a:rPr lang="zh-CN" altLang="en-US" sz="1050" dirty="0"/>
              <a:t> </a:t>
            </a:r>
            <a:r>
              <a:rPr lang="en-US" altLang="zh-CN" sz="1050" dirty="0"/>
              <a:t>tested</a:t>
            </a:r>
            <a:r>
              <a:rPr lang="zh-CN" altLang="en-US" sz="1050" dirty="0"/>
              <a:t> </a:t>
            </a:r>
            <a:r>
              <a:rPr lang="en-US" altLang="zh-CN" sz="1050" dirty="0"/>
              <a:t>by</a:t>
            </a:r>
            <a:r>
              <a:rPr lang="zh-CN" altLang="en-US" sz="1050" dirty="0"/>
              <a:t> </a:t>
            </a:r>
            <a:r>
              <a:rPr lang="en-US" sz="1050" dirty="0"/>
              <a:t>t-test</a:t>
            </a:r>
            <a:r>
              <a:rPr lang="en-US" altLang="zh-CN" sz="1050" dirty="0"/>
              <a:t>,</a:t>
            </a:r>
            <a:r>
              <a:rPr lang="zh-CN" altLang="en-US" sz="1050" dirty="0"/>
              <a:t> </a:t>
            </a:r>
            <a:r>
              <a:rPr lang="en-US" altLang="zh-CN" sz="1050" dirty="0"/>
              <a:t>which</a:t>
            </a:r>
            <a:r>
              <a:rPr lang="en-US" sz="1050" dirty="0"/>
              <a:t> is a type of inferential statistic</a:t>
            </a:r>
          </a:p>
          <a:p>
            <a:r>
              <a:rPr lang="en-US" sz="1050" b="1" dirty="0"/>
              <a:t>Conclusion 1: During the ‘test’ time period, if I turn off the PPC Branded, the click through rate and conversion rate will not be the same with SEO</a:t>
            </a:r>
          </a:p>
          <a:p>
            <a:pPr lvl="1"/>
            <a:r>
              <a:rPr lang="en-US" sz="1050" dirty="0"/>
              <a:t>Result: using independent t-test, </a:t>
            </a:r>
            <a:r>
              <a:rPr lang="en-CA" sz="1050" dirty="0"/>
              <a:t>the click through rate of users from PPC Branded will less than SEO about 19.79% averagely and conversion rate is less about 5.14%</a:t>
            </a:r>
            <a:endParaRPr lang="en-US" sz="1050" dirty="0"/>
          </a:p>
          <a:p>
            <a:r>
              <a:rPr lang="en-US" sz="1050" b="1" dirty="0"/>
              <a:t>Conclusion 2: During pre, test and post time period, if I turn off PPC Branded, the click through rate from PPC Branded is less than SEO</a:t>
            </a:r>
          </a:p>
          <a:p>
            <a:pPr lvl="1"/>
            <a:r>
              <a:rPr lang="en-US" sz="1050" dirty="0"/>
              <a:t>Result: using dependent t-test, the true difference between SEO and PPC Branded is not equals to 0 and </a:t>
            </a:r>
            <a:r>
              <a:rPr lang="en-CA" sz="1050" dirty="0"/>
              <a:t>the click through rate of users from PPC Branded will less than SEO about 11.89% averagely</a:t>
            </a:r>
            <a:endParaRPr lang="en-US" sz="1050" dirty="0"/>
          </a:p>
          <a:p>
            <a:r>
              <a:rPr lang="en-US" sz="1050" b="1" dirty="0"/>
              <a:t>Conclusion 3: During test time period,  if I turn on the PPC Branded, the conversion of PPC Branded is higher than SEO</a:t>
            </a:r>
          </a:p>
          <a:p>
            <a:pPr lvl="1"/>
            <a:r>
              <a:rPr lang="en-US" sz="1050" dirty="0"/>
              <a:t>Result: using independent test, </a:t>
            </a:r>
            <a:r>
              <a:rPr lang="en-CA" sz="1050" dirty="0"/>
              <a:t>the click through rate of PPC Branded is higher than turned off about 11% averagely in Canada and 14% in United States. The conversion rate is higher about 2% in Canada and 1.5% in United States.</a:t>
            </a:r>
          </a:p>
          <a:p>
            <a:r>
              <a:rPr lang="en-US" sz="1050" b="1" dirty="0"/>
              <a:t>Conclusion 4: During pre, test and post time period, if I turn off PPC Branded, the conversion of trials in each country will not be the same between PPC Branded and SEO</a:t>
            </a:r>
          </a:p>
          <a:p>
            <a:pPr lvl="1"/>
            <a:r>
              <a:rPr lang="en-US" sz="1050" dirty="0"/>
              <a:t>Result: using dependent test, we detect the click through rate of PPC Branded in Canada is higher than SEO about 11.28% and the click through rate of PPC Branded is 12.5% higher than SEO in United States</a:t>
            </a:r>
            <a:endParaRPr lang="en-CA" sz="1050" dirty="0"/>
          </a:p>
        </p:txBody>
      </p:sp>
    </p:spTree>
    <p:extLst>
      <p:ext uri="{BB962C8B-B14F-4D97-AF65-F5344CB8AC3E}">
        <p14:creationId xmlns:p14="http://schemas.microsoft.com/office/powerpoint/2010/main" val="130285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INTRODUCTION</a:t>
            </a:r>
            <a:r>
              <a:rPr lang="zh-CN" altLang="en-US" dirty="0"/>
              <a:t> </a:t>
            </a:r>
            <a:endParaRPr lang="en-US" dirty="0"/>
          </a:p>
        </p:txBody>
      </p:sp>
      <p:sp>
        <p:nvSpPr>
          <p:cNvPr id="3" name="Date Placeholder 2"/>
          <p:cNvSpPr>
            <a:spLocks noGrp="1"/>
          </p:cNvSpPr>
          <p:nvPr>
            <p:ph type="dt" sz="half" idx="10"/>
          </p:nvPr>
        </p:nvSpPr>
        <p:spPr/>
        <p:txBody>
          <a:bodyPr/>
          <a:lstStyle/>
          <a:p>
            <a:fld id="{CF302469-71F7-4EB7-9ADA-C10FEDD8CAC6}" type="datetime1">
              <a:rPr lang="en-US" smtClean="0"/>
              <a:pPr/>
              <a:t>10/9/19</a:t>
            </a:fld>
            <a:endParaRPr lang="en-US" dirty="0"/>
          </a:p>
        </p:txBody>
      </p:sp>
      <p:sp>
        <p:nvSpPr>
          <p:cNvPr id="5" name="Slide Number Placeholder 4"/>
          <p:cNvSpPr>
            <a:spLocks noGrp="1"/>
          </p:cNvSpPr>
          <p:nvPr>
            <p:ph type="sldNum" sz="quarter" idx="12"/>
          </p:nvPr>
        </p:nvSpPr>
        <p:spPr/>
        <p:txBody>
          <a:bodyPr/>
          <a:lstStyle/>
          <a:p>
            <a:fld id="{9B7CDB38-6350-4CC9-AB0E-B9078CE1CE4B}" type="slidenum">
              <a:rPr lang="en-US" smtClean="0"/>
              <a:pPr/>
              <a:t>2</a:t>
            </a:fld>
            <a:endParaRPr lang="en-US"/>
          </a:p>
        </p:txBody>
      </p:sp>
      <p:sp>
        <p:nvSpPr>
          <p:cNvPr id="6" name="Subtitle 5"/>
          <p:cNvSpPr>
            <a:spLocks noGrp="1"/>
          </p:cNvSpPr>
          <p:nvPr>
            <p:ph type="subTitle" idx="1"/>
          </p:nvPr>
        </p:nvSpPr>
        <p:spPr/>
        <p:txBody>
          <a:bodyPr/>
          <a:lstStyle/>
          <a:p>
            <a:r>
              <a:rPr lang="en-US" altLang="zh-CN" dirty="0"/>
              <a:t>Business</a:t>
            </a:r>
            <a:r>
              <a:rPr lang="zh-CN" altLang="en-US" dirty="0"/>
              <a:t> </a:t>
            </a:r>
            <a:r>
              <a:rPr lang="en-US" altLang="zh-CN" dirty="0"/>
              <a:t>Objectives</a:t>
            </a:r>
            <a:r>
              <a:rPr lang="zh-CN" altLang="en-US" dirty="0"/>
              <a:t> </a:t>
            </a:r>
            <a:r>
              <a:rPr lang="en-US" altLang="zh-CN" dirty="0"/>
              <a:t>&amp;</a:t>
            </a:r>
            <a:r>
              <a:rPr lang="zh-CN" altLang="en-US" dirty="0"/>
              <a:t> </a:t>
            </a:r>
            <a:r>
              <a:rPr lang="en-US" altLang="zh-CN" dirty="0"/>
              <a:t>Problems</a:t>
            </a:r>
            <a:endParaRPr lang="en-US" dirty="0"/>
          </a:p>
        </p:txBody>
      </p:sp>
      <p:sp>
        <p:nvSpPr>
          <p:cNvPr id="7" name="Content Placeholder 6"/>
          <p:cNvSpPr>
            <a:spLocks noGrp="1"/>
          </p:cNvSpPr>
          <p:nvPr>
            <p:ph idx="14"/>
          </p:nvPr>
        </p:nvSpPr>
        <p:spPr>
          <a:xfrm>
            <a:off x="335360" y="1571466"/>
            <a:ext cx="9865096" cy="4752528"/>
          </a:xfrm>
        </p:spPr>
        <p:txBody>
          <a:bodyPr/>
          <a:lstStyle/>
          <a:p>
            <a:pPr marL="0" indent="0">
              <a:buNone/>
            </a:pPr>
            <a:r>
              <a:rPr lang="en-US" altLang="zh-CN"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Company</a:t>
            </a:r>
            <a:r>
              <a:rPr lang="zh-CN" altLang="en-US" sz="18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altLang="zh-CN"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tLang="zh-CN" sz="1300" b="1" dirty="0">
                <a:solidFill>
                  <a:srgbClr val="FF2F92"/>
                </a:solidFill>
                <a:ea typeface="Arial Unicode MS" panose="020B0604020202020204" pitchFamily="34" charset="-128"/>
              </a:rPr>
              <a:t>SOBSS</a:t>
            </a:r>
            <a:r>
              <a:rPr lang="zh-CN" altLang="en-US" sz="1300" dirty="0">
                <a:ea typeface="Arial Unicode MS" panose="020B0604020202020204" pitchFamily="34" charset="-128"/>
              </a:rPr>
              <a:t> </a:t>
            </a:r>
            <a:r>
              <a:rPr lang="en-US" altLang="zh-CN" sz="1300" dirty="0">
                <a:ea typeface="Arial Unicode MS" panose="020B0604020202020204" pitchFamily="34" charset="-128"/>
              </a:rPr>
              <a:t>is</a:t>
            </a:r>
            <a:r>
              <a:rPr lang="zh-CN" altLang="en-US" sz="1300" dirty="0">
                <a:ea typeface="Arial Unicode MS" panose="020B0604020202020204" pitchFamily="34" charset="-128"/>
              </a:rPr>
              <a:t> </a:t>
            </a:r>
            <a:r>
              <a:rPr lang="en-US" altLang="zh-CN" sz="1300" dirty="0">
                <a:ea typeface="Arial Unicode MS" panose="020B0604020202020204" pitchFamily="34" charset="-128"/>
              </a:rPr>
              <a:t>a</a:t>
            </a:r>
            <a:r>
              <a:rPr lang="zh-CN" altLang="en-US" sz="1300" dirty="0">
                <a:ea typeface="Arial Unicode MS" panose="020B0604020202020204" pitchFamily="34" charset="-128"/>
              </a:rPr>
              <a:t> </a:t>
            </a:r>
            <a:r>
              <a:rPr lang="en-US" altLang="zh-CN" sz="1300" dirty="0">
                <a:ea typeface="Arial Unicode MS" panose="020B0604020202020204" pitchFamily="34" charset="-128"/>
              </a:rPr>
              <a:t>cloud-based</a:t>
            </a:r>
            <a:r>
              <a:rPr lang="zh-CN" altLang="en-US" sz="1300" dirty="0">
                <a:ea typeface="Arial Unicode MS" panose="020B0604020202020204" pitchFamily="34" charset="-128"/>
              </a:rPr>
              <a:t> </a:t>
            </a:r>
            <a:r>
              <a:rPr lang="en-US" altLang="zh-CN" sz="1300" dirty="0">
                <a:ea typeface="Arial Unicode MS" panose="020B0604020202020204" pitchFamily="34" charset="-128"/>
              </a:rPr>
              <a:t>Software</a:t>
            </a:r>
            <a:r>
              <a:rPr lang="zh-CN" altLang="en-US" sz="1300" dirty="0">
                <a:ea typeface="Arial Unicode MS" panose="020B0604020202020204" pitchFamily="34" charset="-128"/>
              </a:rPr>
              <a:t> </a:t>
            </a:r>
            <a:r>
              <a:rPr lang="en-US" altLang="zh-CN" sz="1300" dirty="0">
                <a:ea typeface="Arial Unicode MS" panose="020B0604020202020204" pitchFamily="34" charset="-128"/>
              </a:rPr>
              <a:t>as</a:t>
            </a:r>
            <a:r>
              <a:rPr lang="zh-CN" altLang="en-US" sz="1300" dirty="0">
                <a:ea typeface="Arial Unicode MS" panose="020B0604020202020204" pitchFamily="34" charset="-128"/>
              </a:rPr>
              <a:t> </a:t>
            </a:r>
            <a:r>
              <a:rPr lang="en-US" altLang="zh-CN" sz="1300" dirty="0">
                <a:ea typeface="Arial Unicode MS" panose="020B0604020202020204" pitchFamily="34" charset="-128"/>
              </a:rPr>
              <a:t>a</a:t>
            </a:r>
            <a:r>
              <a:rPr lang="zh-CN" altLang="en-US" sz="1300" dirty="0">
                <a:ea typeface="Arial Unicode MS" panose="020B0604020202020204" pitchFamily="34" charset="-128"/>
              </a:rPr>
              <a:t> </a:t>
            </a:r>
            <a:r>
              <a:rPr lang="en-US" altLang="zh-CN" sz="1300" dirty="0">
                <a:ea typeface="Arial Unicode MS" panose="020B0604020202020204" pitchFamily="34" charset="-128"/>
              </a:rPr>
              <a:t>service</a:t>
            </a:r>
            <a:r>
              <a:rPr lang="zh-CN" altLang="en-US" sz="1300" dirty="0">
                <a:ea typeface="Arial Unicode MS" panose="020B0604020202020204" pitchFamily="34" charset="-128"/>
              </a:rPr>
              <a:t> </a:t>
            </a:r>
            <a:r>
              <a:rPr lang="en-US" altLang="zh-CN" sz="1300" dirty="0">
                <a:ea typeface="Arial Unicode MS" panose="020B0604020202020204" pitchFamily="34" charset="-128"/>
              </a:rPr>
              <a:t>(SaaS)</a:t>
            </a:r>
            <a:r>
              <a:rPr lang="zh-CN" altLang="en-US" sz="1300" dirty="0">
                <a:ea typeface="Arial Unicode MS" panose="020B0604020202020204" pitchFamily="34" charset="-128"/>
              </a:rPr>
              <a:t> </a:t>
            </a:r>
            <a:r>
              <a:rPr lang="en-US" altLang="zh-CN" sz="1300" dirty="0">
                <a:ea typeface="Arial Unicode MS" panose="020B0604020202020204" pitchFamily="34" charset="-128"/>
              </a:rPr>
              <a:t>company</a:t>
            </a:r>
            <a:r>
              <a:rPr lang="zh-CN" altLang="en-US" sz="1300" dirty="0">
                <a:ea typeface="Arial Unicode MS" panose="020B0604020202020204" pitchFamily="34" charset="-128"/>
              </a:rPr>
              <a:t> </a:t>
            </a:r>
            <a:r>
              <a:rPr lang="en-US" altLang="zh-CN" sz="1300" dirty="0">
                <a:ea typeface="Arial Unicode MS" panose="020B0604020202020204" pitchFamily="34" charset="-128"/>
              </a:rPr>
              <a:t>provides</a:t>
            </a:r>
            <a:r>
              <a:rPr lang="zh-CN" altLang="en-US" sz="1300" dirty="0">
                <a:ea typeface="Arial Unicode MS" panose="020B0604020202020204" pitchFamily="34" charset="-128"/>
              </a:rPr>
              <a:t> </a:t>
            </a:r>
            <a:r>
              <a:rPr lang="en-US" altLang="zh-CN" sz="1300" dirty="0">
                <a:ea typeface="Arial Unicode MS" panose="020B0604020202020204" pitchFamily="34" charset="-128"/>
              </a:rPr>
              <a:t>a</a:t>
            </a:r>
            <a:r>
              <a:rPr lang="zh-CN" altLang="en-US" sz="1300" dirty="0">
                <a:ea typeface="Arial Unicode MS" panose="020B0604020202020204" pitchFamily="34" charset="-128"/>
              </a:rPr>
              <a:t> </a:t>
            </a:r>
            <a:r>
              <a:rPr lang="en-US" altLang="zh-CN" sz="1300" dirty="0">
                <a:ea typeface="Arial Unicode MS" panose="020B0604020202020204" pitchFamily="34" charset="-128"/>
              </a:rPr>
              <a:t>variety</a:t>
            </a:r>
            <a:r>
              <a:rPr lang="zh-CN" altLang="en-US" sz="1300" dirty="0">
                <a:ea typeface="Arial Unicode MS" panose="020B0604020202020204" pitchFamily="34" charset="-128"/>
              </a:rPr>
              <a:t> </a:t>
            </a:r>
            <a:r>
              <a:rPr lang="en-US" altLang="zh-CN" sz="1300" dirty="0">
                <a:ea typeface="Arial Unicode MS" panose="020B0604020202020204" pitchFamily="34" charset="-128"/>
              </a:rPr>
              <a:t>of</a:t>
            </a:r>
            <a:r>
              <a:rPr lang="zh-CN" altLang="en-US" sz="1300" dirty="0">
                <a:ea typeface="Arial Unicode MS" panose="020B0604020202020204" pitchFamily="34" charset="-128"/>
              </a:rPr>
              <a:t> </a:t>
            </a:r>
            <a:r>
              <a:rPr lang="en-US" altLang="zh-CN" sz="1300" dirty="0">
                <a:ea typeface="Arial Unicode MS" panose="020B0604020202020204" pitchFamily="34" charset="-128"/>
              </a:rPr>
              <a:t>basic</a:t>
            </a:r>
            <a:r>
              <a:rPr lang="zh-CN" altLang="en-US" sz="1300" dirty="0">
                <a:ea typeface="Arial Unicode MS" panose="020B0604020202020204" pitchFamily="34" charset="-128"/>
              </a:rPr>
              <a:t> </a:t>
            </a:r>
            <a:r>
              <a:rPr lang="en-US" altLang="zh-CN" sz="1300" dirty="0">
                <a:ea typeface="Arial Unicode MS" panose="020B0604020202020204" pitchFamily="34" charset="-128"/>
              </a:rPr>
              <a:t>business</a:t>
            </a:r>
            <a:r>
              <a:rPr lang="zh-CN" altLang="en-US" sz="1300" dirty="0">
                <a:ea typeface="Arial Unicode MS" panose="020B0604020202020204" pitchFamily="34" charset="-128"/>
              </a:rPr>
              <a:t> </a:t>
            </a:r>
            <a:r>
              <a:rPr lang="en-US" altLang="zh-CN" sz="1300" dirty="0">
                <a:ea typeface="Arial Unicode MS" panose="020B0604020202020204" pitchFamily="34" charset="-128"/>
              </a:rPr>
              <a:t>software</a:t>
            </a:r>
            <a:r>
              <a:rPr lang="zh-CN" altLang="en-US" sz="1300" dirty="0">
                <a:ea typeface="Arial Unicode MS" panose="020B0604020202020204" pitchFamily="34" charset="-128"/>
              </a:rPr>
              <a:t> </a:t>
            </a:r>
          </a:p>
          <a:p>
            <a:r>
              <a:rPr lang="en-US" altLang="zh-CN" sz="1300" dirty="0">
                <a:ea typeface="Arial Unicode MS" panose="020B0604020202020204" pitchFamily="34" charset="-128"/>
              </a:rPr>
              <a:t>Major</a:t>
            </a:r>
            <a:r>
              <a:rPr lang="zh-CN" altLang="en-US" sz="1300" dirty="0">
                <a:ea typeface="Arial Unicode MS" panose="020B0604020202020204" pitchFamily="34" charset="-128"/>
              </a:rPr>
              <a:t> </a:t>
            </a:r>
            <a:r>
              <a:rPr lang="en-US" altLang="zh-CN" sz="1300" dirty="0">
                <a:ea typeface="Arial Unicode MS" panose="020B0604020202020204" pitchFamily="34" charset="-128"/>
              </a:rPr>
              <a:t>clients</a:t>
            </a:r>
            <a:r>
              <a:rPr lang="zh-CN" altLang="en-US" sz="1300" dirty="0">
                <a:ea typeface="Arial Unicode MS" panose="020B0604020202020204" pitchFamily="34" charset="-128"/>
              </a:rPr>
              <a:t> </a:t>
            </a:r>
            <a:r>
              <a:rPr lang="en-US" altLang="zh-CN" sz="1300" dirty="0">
                <a:ea typeface="Arial Unicode MS" panose="020B0604020202020204" pitchFamily="34" charset="-128"/>
              </a:rPr>
              <a:t>of</a:t>
            </a:r>
            <a:r>
              <a:rPr lang="zh-CN" altLang="en-US" sz="1300" dirty="0">
                <a:ea typeface="Arial Unicode MS" panose="020B0604020202020204" pitchFamily="34" charset="-128"/>
              </a:rPr>
              <a:t> </a:t>
            </a:r>
            <a:r>
              <a:rPr lang="en-US" altLang="zh-CN" sz="1300" dirty="0">
                <a:ea typeface="Arial Unicode MS" panose="020B0604020202020204" pitchFamily="34" charset="-128"/>
              </a:rPr>
              <a:t>SOBSS’s</a:t>
            </a:r>
            <a:r>
              <a:rPr lang="zh-CN" altLang="en-US" sz="1300" dirty="0">
                <a:ea typeface="Arial Unicode MS" panose="020B0604020202020204" pitchFamily="34" charset="-128"/>
              </a:rPr>
              <a:t> </a:t>
            </a:r>
            <a:r>
              <a:rPr lang="en-US" altLang="zh-CN" sz="1300" dirty="0">
                <a:ea typeface="Arial Unicode MS" panose="020B0604020202020204" pitchFamily="34" charset="-128"/>
              </a:rPr>
              <a:t>are</a:t>
            </a:r>
            <a:r>
              <a:rPr lang="zh-CN" altLang="en-US" sz="1300" dirty="0">
                <a:ea typeface="Arial Unicode MS" panose="020B0604020202020204" pitchFamily="34" charset="-128"/>
              </a:rPr>
              <a:t> </a:t>
            </a:r>
            <a:r>
              <a:rPr lang="en-US" altLang="zh-CN" sz="1300" dirty="0">
                <a:ea typeface="Arial Unicode MS" panose="020B0604020202020204" pitchFamily="34" charset="-128"/>
              </a:rPr>
              <a:t>small</a:t>
            </a:r>
            <a:r>
              <a:rPr lang="zh-CN" altLang="en-US" sz="1300" dirty="0">
                <a:ea typeface="Arial Unicode MS" panose="020B0604020202020204" pitchFamily="34" charset="-128"/>
              </a:rPr>
              <a:t> </a:t>
            </a:r>
            <a:r>
              <a:rPr lang="en-US" altLang="zh-CN" sz="1300" dirty="0">
                <a:ea typeface="Arial Unicode MS" panose="020B0604020202020204" pitchFamily="34" charset="-128"/>
              </a:rPr>
              <a:t>and</a:t>
            </a:r>
            <a:r>
              <a:rPr lang="zh-CN" altLang="en-US" sz="1300" dirty="0">
                <a:ea typeface="Arial Unicode MS" panose="020B0604020202020204" pitchFamily="34" charset="-128"/>
              </a:rPr>
              <a:t> </a:t>
            </a:r>
            <a:r>
              <a:rPr lang="en-US" altLang="zh-CN" sz="1300" dirty="0">
                <a:ea typeface="Arial Unicode MS" panose="020B0604020202020204" pitchFamily="34" charset="-128"/>
              </a:rPr>
              <a:t>medium-sized</a:t>
            </a:r>
            <a:r>
              <a:rPr lang="zh-CN" altLang="en-US" sz="1300" dirty="0">
                <a:ea typeface="Arial Unicode MS" panose="020B0604020202020204" pitchFamily="34" charset="-128"/>
              </a:rPr>
              <a:t> </a:t>
            </a:r>
            <a:r>
              <a:rPr lang="en-US" altLang="zh-CN" sz="1300" dirty="0">
                <a:ea typeface="Arial Unicode MS" panose="020B0604020202020204" pitchFamily="34" charset="-128"/>
              </a:rPr>
              <a:t>companies</a:t>
            </a:r>
            <a:r>
              <a:rPr lang="zh-CN" altLang="en-US" sz="1300" dirty="0">
                <a:ea typeface="Arial Unicode MS" panose="020B0604020202020204" pitchFamily="34" charset="-128"/>
              </a:rPr>
              <a:t> </a:t>
            </a:r>
            <a:r>
              <a:rPr lang="en-US" altLang="zh-CN" sz="1300" dirty="0">
                <a:ea typeface="Arial Unicode MS" panose="020B0604020202020204" pitchFamily="34" charset="-128"/>
              </a:rPr>
              <a:t>in</a:t>
            </a:r>
            <a:r>
              <a:rPr lang="zh-CN" altLang="en-US" sz="1300" dirty="0">
                <a:ea typeface="Arial Unicode MS" panose="020B0604020202020204" pitchFamily="34" charset="-128"/>
              </a:rPr>
              <a:t> </a:t>
            </a:r>
            <a:r>
              <a:rPr lang="en-US" altLang="zh-CN" sz="1300" dirty="0">
                <a:ea typeface="Arial Unicode MS" panose="020B0604020202020204" pitchFamily="34" charset="-128"/>
              </a:rPr>
              <a:t>the</a:t>
            </a:r>
            <a:r>
              <a:rPr lang="zh-CN" altLang="en-US" sz="1300" dirty="0">
                <a:ea typeface="Arial Unicode MS" panose="020B0604020202020204" pitchFamily="34" charset="-128"/>
              </a:rPr>
              <a:t> </a:t>
            </a:r>
            <a:r>
              <a:rPr lang="en-US" altLang="zh-CN" sz="1300" dirty="0">
                <a:ea typeface="Arial Unicode MS" panose="020B0604020202020204" pitchFamily="34" charset="-128"/>
              </a:rPr>
              <a:t>US</a:t>
            </a:r>
            <a:r>
              <a:rPr lang="zh-CN" altLang="en-US" sz="1300" dirty="0">
                <a:ea typeface="Arial Unicode MS" panose="020B0604020202020204" pitchFamily="34" charset="-128"/>
              </a:rPr>
              <a:t> </a:t>
            </a:r>
            <a:r>
              <a:rPr lang="en-US" altLang="zh-CN" sz="1300" dirty="0">
                <a:ea typeface="Arial Unicode MS" panose="020B0604020202020204" pitchFamily="34" charset="-128"/>
              </a:rPr>
              <a:t>and</a:t>
            </a:r>
            <a:r>
              <a:rPr lang="zh-CN" altLang="en-US" sz="1300" dirty="0">
                <a:ea typeface="Arial Unicode MS" panose="020B0604020202020204" pitchFamily="34" charset="-128"/>
              </a:rPr>
              <a:t> </a:t>
            </a:r>
            <a:r>
              <a:rPr lang="en-US" altLang="zh-CN" sz="1300" dirty="0">
                <a:ea typeface="Arial Unicode MS" panose="020B0604020202020204" pitchFamily="34" charset="-128"/>
              </a:rPr>
              <a:t>Canada</a:t>
            </a:r>
          </a:p>
          <a:p>
            <a:pPr marL="0" indent="0">
              <a:buNone/>
            </a:pPr>
            <a:endParaRPr lang="en-US" altLang="zh-CN" sz="1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altLang="zh-CN" b="1" dirty="0">
                <a:latin typeface="Arial Unicode MS" panose="020B0604020202020204" pitchFamily="34" charset="-128"/>
                <a:ea typeface="Arial Unicode MS" panose="020B0604020202020204" pitchFamily="34" charset="-128"/>
                <a:cs typeface="Arial Unicode MS" panose="020B0604020202020204" pitchFamily="34" charset="-128"/>
              </a:rPr>
              <a:t>Marketing</a:t>
            </a:r>
            <a:r>
              <a:rPr lang="zh-CN" alt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b="1" dirty="0">
                <a:latin typeface="Arial Unicode MS" panose="020B0604020202020204" pitchFamily="34" charset="-128"/>
                <a:ea typeface="Arial Unicode MS" panose="020B0604020202020204" pitchFamily="34" charset="-128"/>
                <a:cs typeface="Arial Unicode MS" panose="020B0604020202020204" pitchFamily="34" charset="-128"/>
              </a:rPr>
              <a:t>Strategy</a:t>
            </a:r>
            <a:endParaRPr lang="en-CA" altLang="zh-CN" b="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Drive</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customer</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traffic</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to</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its</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website</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by</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SEO,</a:t>
            </a:r>
            <a:r>
              <a:rPr lang="zh-CN" altLang="en-US"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Branded</a:t>
            </a:r>
            <a:r>
              <a:rPr lang="zh-CN" altLang="en-US"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Paid</a:t>
            </a:r>
            <a:r>
              <a:rPr lang="zh-CN" altLang="en-US"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Search(PS),</a:t>
            </a:r>
            <a:r>
              <a:rPr lang="zh-CN" altLang="en-US"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Non-Branded</a:t>
            </a:r>
            <a:r>
              <a:rPr lang="zh-CN" altLang="en-US"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b="1" dirty="0">
                <a:solidFill>
                  <a:srgbClr val="FF2F92"/>
                </a:solidFill>
                <a:latin typeface="Arial Unicode MS" panose="020B0604020202020204" pitchFamily="34" charset="-128"/>
                <a:ea typeface="Arial Unicode MS" panose="020B0604020202020204" pitchFamily="34" charset="-128"/>
                <a:cs typeface="Arial Unicode MS" panose="020B0604020202020204" pitchFamily="34" charset="-128"/>
              </a:rPr>
              <a:t>PS</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etc.</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Motivate</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potential</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customers</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to</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sign</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up</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free</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trials</a:t>
            </a:r>
          </a:p>
          <a:p>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Convert</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customers</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using</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free</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trials</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to</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renew</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subscription</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as</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paying</a:t>
            </a:r>
            <a:r>
              <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rPr>
              <a:t>customers</a:t>
            </a:r>
          </a:p>
          <a:p>
            <a:endParaRPr lang="en-US" altLang="zh-CN"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altLang="zh-CN" b="1" dirty="0"/>
              <a:t>Problems</a:t>
            </a:r>
            <a:r>
              <a:rPr lang="zh-CN" altLang="en-US" sz="1200" b="1" dirty="0"/>
              <a:t> </a:t>
            </a:r>
            <a:endParaRPr lang="en-CA" altLang="zh-CN" sz="1200" b="1" dirty="0"/>
          </a:p>
          <a:p>
            <a:r>
              <a:rPr lang="en-US" altLang="zh-CN" sz="1300" dirty="0"/>
              <a:t>CEO</a:t>
            </a:r>
            <a:r>
              <a:rPr lang="zh-CN" altLang="en-US" sz="1300" dirty="0"/>
              <a:t> </a:t>
            </a:r>
            <a:r>
              <a:rPr lang="en-US" altLang="zh-CN" sz="1300" dirty="0"/>
              <a:t>and</a:t>
            </a:r>
            <a:r>
              <a:rPr lang="zh-CN" altLang="en-US" sz="1300" dirty="0"/>
              <a:t> </a:t>
            </a:r>
            <a:r>
              <a:rPr lang="en-US" altLang="zh-CN" sz="1300" dirty="0"/>
              <a:t>CMO</a:t>
            </a:r>
            <a:r>
              <a:rPr lang="zh-CN" altLang="en-US" sz="1300" dirty="0"/>
              <a:t> </a:t>
            </a:r>
            <a:r>
              <a:rPr lang="en-US" altLang="zh-CN" sz="1300" dirty="0"/>
              <a:t>can</a:t>
            </a:r>
            <a:r>
              <a:rPr lang="zh-CN" altLang="en-US" sz="1300" dirty="0"/>
              <a:t> </a:t>
            </a:r>
            <a:r>
              <a:rPr lang="en-US" altLang="zh-CN" sz="1300" dirty="0"/>
              <a:t>not</a:t>
            </a:r>
            <a:r>
              <a:rPr lang="zh-CN" altLang="en-US" sz="1300" dirty="0"/>
              <a:t> </a:t>
            </a:r>
            <a:r>
              <a:rPr lang="en-US" altLang="zh-CN" sz="1300" dirty="0"/>
              <a:t>reach</a:t>
            </a:r>
            <a:r>
              <a:rPr lang="zh-CN" altLang="en-US" sz="1300" dirty="0"/>
              <a:t> </a:t>
            </a:r>
            <a:r>
              <a:rPr lang="en-US" altLang="zh-CN" sz="1300" dirty="0"/>
              <a:t>an</a:t>
            </a:r>
            <a:r>
              <a:rPr lang="zh-CN" altLang="en-US" sz="1300" dirty="0"/>
              <a:t> </a:t>
            </a:r>
            <a:r>
              <a:rPr lang="en-US" altLang="zh-CN" sz="1300" dirty="0"/>
              <a:t>agreement</a:t>
            </a:r>
            <a:r>
              <a:rPr lang="zh-CN" altLang="en-US" sz="1300" dirty="0"/>
              <a:t> </a:t>
            </a:r>
            <a:r>
              <a:rPr lang="en-US" altLang="zh-CN" sz="1300" dirty="0"/>
              <a:t>about</a:t>
            </a:r>
            <a:r>
              <a:rPr lang="zh-CN" altLang="en-US" sz="1300" dirty="0"/>
              <a:t> </a:t>
            </a:r>
            <a:r>
              <a:rPr lang="en-US" altLang="zh-CN" sz="1300" dirty="0"/>
              <a:t>whether</a:t>
            </a:r>
            <a:r>
              <a:rPr lang="zh-CN" altLang="en-US" sz="1300" dirty="0"/>
              <a:t> </a:t>
            </a:r>
            <a:r>
              <a:rPr lang="en-US" altLang="zh-CN" sz="1300" dirty="0"/>
              <a:t>continue</a:t>
            </a:r>
            <a:r>
              <a:rPr lang="zh-CN" altLang="en-US" sz="1300" dirty="0"/>
              <a:t> </a:t>
            </a:r>
            <a:r>
              <a:rPr lang="en-US" altLang="zh-CN" sz="1300" dirty="0"/>
              <a:t>to</a:t>
            </a:r>
            <a:r>
              <a:rPr lang="zh-CN" altLang="en-US" sz="1300" dirty="0"/>
              <a:t> </a:t>
            </a:r>
            <a:r>
              <a:rPr lang="en-US" altLang="zh-CN" sz="1300" dirty="0"/>
              <a:t>invest</a:t>
            </a:r>
            <a:r>
              <a:rPr lang="zh-CN" altLang="en-US" sz="1300" dirty="0"/>
              <a:t> </a:t>
            </a:r>
            <a:r>
              <a:rPr lang="en-US" altLang="zh-CN" sz="1300" dirty="0"/>
              <a:t>in</a:t>
            </a:r>
            <a:r>
              <a:rPr lang="zh-CN" altLang="en-US" sz="1300" dirty="0"/>
              <a:t> </a:t>
            </a:r>
            <a:r>
              <a:rPr lang="en-US" altLang="zh-CN" sz="1300" dirty="0"/>
              <a:t>Branded</a:t>
            </a:r>
            <a:r>
              <a:rPr lang="zh-CN" altLang="en-US" sz="1300" dirty="0"/>
              <a:t> </a:t>
            </a:r>
            <a:r>
              <a:rPr lang="en-US" altLang="zh-CN" sz="1300" dirty="0"/>
              <a:t>PS</a:t>
            </a:r>
            <a:r>
              <a:rPr lang="zh-CN" altLang="en-US" sz="1300" dirty="0"/>
              <a:t> </a:t>
            </a:r>
            <a:r>
              <a:rPr lang="en-US" altLang="zh-CN" sz="1300" dirty="0"/>
              <a:t>in</a:t>
            </a:r>
            <a:r>
              <a:rPr lang="zh-CN" altLang="en-US" sz="1300" dirty="0"/>
              <a:t> </a:t>
            </a:r>
            <a:r>
              <a:rPr lang="en-US" altLang="zh-CN" sz="1300" dirty="0"/>
              <a:t>the</a:t>
            </a:r>
            <a:r>
              <a:rPr lang="zh-CN" altLang="en-US" sz="1300" dirty="0"/>
              <a:t> </a:t>
            </a:r>
            <a:r>
              <a:rPr lang="en-US" altLang="zh-CN" sz="1300" dirty="0"/>
              <a:t>next</a:t>
            </a:r>
            <a:r>
              <a:rPr lang="zh-CN" altLang="en-US" sz="1300" dirty="0"/>
              <a:t> </a:t>
            </a:r>
            <a:r>
              <a:rPr lang="en-US" altLang="zh-CN" sz="1300" dirty="0"/>
              <a:t>Fiscal</a:t>
            </a:r>
            <a:r>
              <a:rPr lang="zh-CN" altLang="en-US" sz="1300" dirty="0"/>
              <a:t> </a:t>
            </a:r>
            <a:r>
              <a:rPr lang="en-US" altLang="zh-CN" sz="1300" dirty="0"/>
              <a:t>Year</a:t>
            </a:r>
            <a:endParaRPr lang="en-CA" altLang="zh-CN" sz="1300" dirty="0"/>
          </a:p>
          <a:p>
            <a:r>
              <a:rPr lang="en-US" altLang="zh-CN" sz="1300" dirty="0"/>
              <a:t>CMO</a:t>
            </a:r>
            <a:r>
              <a:rPr lang="zh-CN" altLang="en-US" sz="1300" dirty="0"/>
              <a:t> </a:t>
            </a:r>
            <a:r>
              <a:rPr lang="en-US" altLang="zh-CN" sz="1300" dirty="0"/>
              <a:t>insists</a:t>
            </a:r>
            <a:r>
              <a:rPr lang="zh-CN" altLang="en-US" sz="1300" dirty="0"/>
              <a:t> </a:t>
            </a:r>
            <a:r>
              <a:rPr lang="en-US" altLang="zh-CN" sz="1300" dirty="0"/>
              <a:t>that</a:t>
            </a:r>
            <a:r>
              <a:rPr lang="zh-CN" altLang="en-US" sz="1300" dirty="0"/>
              <a:t> </a:t>
            </a:r>
            <a:r>
              <a:rPr lang="en-US" altLang="zh-CN" sz="1300" dirty="0"/>
              <a:t>Branded</a:t>
            </a:r>
            <a:r>
              <a:rPr lang="zh-CN" altLang="en-US" sz="1300" dirty="0"/>
              <a:t> </a:t>
            </a:r>
            <a:r>
              <a:rPr lang="en-US" altLang="zh-CN" sz="1300" dirty="0"/>
              <a:t>PS</a:t>
            </a:r>
            <a:r>
              <a:rPr lang="zh-CN" altLang="en-US" sz="1300" dirty="0"/>
              <a:t> </a:t>
            </a:r>
            <a:r>
              <a:rPr lang="en-US" altLang="zh-CN" sz="1300" dirty="0"/>
              <a:t>is</a:t>
            </a:r>
            <a:r>
              <a:rPr lang="zh-CN" altLang="en-US" sz="1300" dirty="0"/>
              <a:t> </a:t>
            </a:r>
            <a:r>
              <a:rPr lang="en-US" altLang="zh-CN" sz="1300" dirty="0"/>
              <a:t>the</a:t>
            </a:r>
            <a:r>
              <a:rPr lang="zh-CN" altLang="en-US" sz="1300" dirty="0"/>
              <a:t> </a:t>
            </a:r>
            <a:r>
              <a:rPr lang="en-US" altLang="zh-CN" sz="1300" dirty="0"/>
              <a:t>most</a:t>
            </a:r>
            <a:r>
              <a:rPr lang="zh-CN" altLang="en-US" sz="1300" dirty="0"/>
              <a:t> </a:t>
            </a:r>
            <a:r>
              <a:rPr lang="en-US" altLang="zh-CN" sz="1300" dirty="0"/>
              <a:t>efficient</a:t>
            </a:r>
            <a:r>
              <a:rPr lang="zh-CN" altLang="en-US" sz="1300" dirty="0"/>
              <a:t> </a:t>
            </a:r>
            <a:r>
              <a:rPr lang="en-US" altLang="zh-CN" sz="1300" dirty="0"/>
              <a:t>marketing</a:t>
            </a:r>
            <a:r>
              <a:rPr lang="zh-CN" altLang="en-US" sz="1300" dirty="0"/>
              <a:t> </a:t>
            </a:r>
            <a:r>
              <a:rPr lang="en-US" altLang="zh-CN" sz="1300" dirty="0"/>
              <a:t>channel</a:t>
            </a:r>
            <a:endParaRPr lang="zh-CN" altLang="en-US" sz="1300" dirty="0"/>
          </a:p>
          <a:p>
            <a:r>
              <a:rPr lang="en-US" altLang="zh-CN" sz="1300" dirty="0"/>
              <a:t>CEO,</a:t>
            </a:r>
            <a:r>
              <a:rPr lang="zh-CN" altLang="en-US" sz="1300" dirty="0"/>
              <a:t> </a:t>
            </a:r>
            <a:r>
              <a:rPr lang="en-US" altLang="zh-CN" sz="1300" dirty="0"/>
              <a:t>however,</a:t>
            </a:r>
            <a:r>
              <a:rPr lang="zh-CN" altLang="en-US" sz="1300" dirty="0"/>
              <a:t> </a:t>
            </a:r>
            <a:r>
              <a:rPr lang="en-US" altLang="zh-CN" sz="1300" dirty="0"/>
              <a:t>argues</a:t>
            </a:r>
            <a:r>
              <a:rPr lang="zh-CN" altLang="en-US" sz="1300" dirty="0"/>
              <a:t> </a:t>
            </a:r>
            <a:r>
              <a:rPr lang="en-US" altLang="zh-CN" sz="1300" dirty="0"/>
              <a:t>that</a:t>
            </a:r>
            <a:r>
              <a:rPr lang="zh-CN" altLang="en-US" sz="1300" dirty="0"/>
              <a:t> </a:t>
            </a:r>
            <a:r>
              <a:rPr lang="en-US" altLang="zh-CN" sz="1300" dirty="0"/>
              <a:t>marketing</a:t>
            </a:r>
            <a:r>
              <a:rPr lang="zh-CN" altLang="en-US" sz="1300" dirty="0"/>
              <a:t> </a:t>
            </a:r>
            <a:r>
              <a:rPr lang="en-US" altLang="zh-CN" sz="1300" dirty="0"/>
              <a:t>spend</a:t>
            </a:r>
            <a:r>
              <a:rPr lang="zh-CN" altLang="en-US" sz="1300" dirty="0"/>
              <a:t> </a:t>
            </a:r>
            <a:r>
              <a:rPr lang="en-US" altLang="zh-CN" sz="1300" dirty="0"/>
              <a:t>on</a:t>
            </a:r>
            <a:r>
              <a:rPr lang="zh-CN" altLang="en-US" sz="1300" dirty="0"/>
              <a:t> </a:t>
            </a:r>
            <a:r>
              <a:rPr lang="en-US" altLang="zh-CN" sz="1300" dirty="0"/>
              <a:t>Branded</a:t>
            </a:r>
            <a:r>
              <a:rPr lang="zh-CN" altLang="en-US" sz="1300" dirty="0"/>
              <a:t> </a:t>
            </a:r>
            <a:r>
              <a:rPr lang="en-US" altLang="zh-CN" sz="1300" dirty="0"/>
              <a:t>PS</a:t>
            </a:r>
            <a:r>
              <a:rPr lang="zh-CN" altLang="en-US" sz="1300" dirty="0"/>
              <a:t> </a:t>
            </a:r>
            <a:r>
              <a:rPr lang="en-US" altLang="zh-CN" sz="1300" dirty="0"/>
              <a:t>is</a:t>
            </a:r>
            <a:r>
              <a:rPr lang="zh-CN" altLang="en-US" sz="1300" dirty="0"/>
              <a:t> </a:t>
            </a:r>
            <a:r>
              <a:rPr lang="en-US" altLang="zh-CN" sz="1300" dirty="0"/>
              <a:t>misguided</a:t>
            </a:r>
            <a:r>
              <a:rPr lang="zh-CN" altLang="en-US" sz="1300" dirty="0"/>
              <a:t> </a:t>
            </a:r>
            <a:r>
              <a:rPr lang="en-US" altLang="zh-CN" sz="1300" dirty="0"/>
              <a:t>and</a:t>
            </a:r>
            <a:r>
              <a:rPr lang="zh-CN" altLang="en-US" sz="1300" dirty="0"/>
              <a:t> </a:t>
            </a:r>
            <a:r>
              <a:rPr lang="en-US" altLang="zh-CN" sz="1300" dirty="0"/>
              <a:t>he</a:t>
            </a:r>
            <a:r>
              <a:rPr lang="zh-CN" altLang="en-US" sz="1300" dirty="0"/>
              <a:t> </a:t>
            </a:r>
            <a:r>
              <a:rPr lang="en-US" altLang="zh-CN" sz="1300" dirty="0"/>
              <a:t>predicts</a:t>
            </a:r>
            <a:r>
              <a:rPr lang="zh-CN" altLang="en-US" sz="1300" dirty="0"/>
              <a:t> </a:t>
            </a:r>
            <a:r>
              <a:rPr lang="en-US" altLang="zh-CN" sz="1300" dirty="0"/>
              <a:t>when</a:t>
            </a:r>
            <a:r>
              <a:rPr lang="zh-CN" altLang="en-US" sz="1300" dirty="0"/>
              <a:t> </a:t>
            </a:r>
            <a:r>
              <a:rPr lang="en-US" altLang="zh-CN" sz="1300" dirty="0"/>
              <a:t>Branded</a:t>
            </a:r>
            <a:r>
              <a:rPr lang="zh-CN" altLang="en-US" sz="1300" dirty="0"/>
              <a:t> </a:t>
            </a:r>
            <a:r>
              <a:rPr lang="en-US" altLang="zh-CN" sz="1300" dirty="0"/>
              <a:t>PS</a:t>
            </a:r>
            <a:r>
              <a:rPr lang="zh-CN" altLang="en-US" sz="1300" dirty="0"/>
              <a:t> </a:t>
            </a:r>
            <a:r>
              <a:rPr lang="en-US" altLang="zh-CN" sz="1300" dirty="0"/>
              <a:t>turn</a:t>
            </a:r>
            <a:r>
              <a:rPr lang="zh-CN" altLang="en-US" sz="1300" dirty="0"/>
              <a:t> </a:t>
            </a:r>
            <a:r>
              <a:rPr lang="en-US" altLang="zh-CN" sz="1300" dirty="0"/>
              <a:t>off</a:t>
            </a:r>
            <a:r>
              <a:rPr lang="zh-CN" altLang="en-US" sz="1300" dirty="0"/>
              <a:t> </a:t>
            </a:r>
            <a:r>
              <a:rPr lang="en-US" altLang="zh-CN" sz="1300" dirty="0"/>
              <a:t>customers</a:t>
            </a:r>
            <a:r>
              <a:rPr lang="zh-CN" altLang="en-US" sz="1300" dirty="0"/>
              <a:t> </a:t>
            </a:r>
            <a:r>
              <a:rPr lang="en-US" altLang="zh-CN" sz="1300" dirty="0"/>
              <a:t>will</a:t>
            </a:r>
            <a:r>
              <a:rPr lang="zh-CN" altLang="en-US" sz="1300" dirty="0"/>
              <a:t> </a:t>
            </a:r>
            <a:r>
              <a:rPr lang="en-US" altLang="zh-CN" sz="1300" dirty="0"/>
              <a:t>find</a:t>
            </a:r>
            <a:r>
              <a:rPr lang="zh-CN" altLang="en-US" sz="1300" dirty="0"/>
              <a:t> </a:t>
            </a:r>
            <a:r>
              <a:rPr lang="en-US" altLang="zh-CN" sz="1300" dirty="0"/>
              <a:t>the</a:t>
            </a:r>
            <a:r>
              <a:rPr lang="zh-CN" altLang="en-US" sz="1300" dirty="0"/>
              <a:t> </a:t>
            </a:r>
            <a:r>
              <a:rPr lang="en-US" altLang="zh-CN" sz="1300" dirty="0"/>
              <a:t>website</a:t>
            </a:r>
            <a:r>
              <a:rPr lang="zh-CN" altLang="en-US" sz="1300" dirty="0"/>
              <a:t> </a:t>
            </a:r>
            <a:r>
              <a:rPr lang="en-US" altLang="zh-CN" sz="1300" dirty="0"/>
              <a:t>through</a:t>
            </a:r>
            <a:r>
              <a:rPr lang="zh-CN" altLang="en-US" sz="1300" dirty="0"/>
              <a:t> </a:t>
            </a:r>
            <a:r>
              <a:rPr lang="en-US" altLang="zh-CN" sz="1300" dirty="0"/>
              <a:t>organic</a:t>
            </a:r>
            <a:r>
              <a:rPr lang="zh-CN" altLang="en-US" sz="1300" dirty="0"/>
              <a:t> </a:t>
            </a:r>
            <a:r>
              <a:rPr lang="en-US" altLang="zh-CN" sz="1300" dirty="0"/>
              <a:t>search,</a:t>
            </a:r>
            <a:r>
              <a:rPr lang="zh-CN" altLang="en-US" sz="1300" dirty="0"/>
              <a:t> </a:t>
            </a:r>
            <a:r>
              <a:rPr lang="en-US" altLang="zh-CN" sz="1300" dirty="0"/>
              <a:t>therefore</a:t>
            </a:r>
            <a:r>
              <a:rPr lang="zh-CN" altLang="en-US" sz="1300" dirty="0"/>
              <a:t> </a:t>
            </a:r>
            <a:r>
              <a:rPr lang="en-US" altLang="zh-CN" sz="1300" dirty="0"/>
              <a:t>spending</a:t>
            </a:r>
            <a:r>
              <a:rPr lang="zh-CN" altLang="en-US" sz="1300" dirty="0"/>
              <a:t> </a:t>
            </a:r>
            <a:r>
              <a:rPr lang="en-US" altLang="zh-CN" sz="1300" dirty="0"/>
              <a:t>should</a:t>
            </a:r>
            <a:r>
              <a:rPr lang="zh-CN" altLang="en-US" sz="1300" dirty="0"/>
              <a:t> </a:t>
            </a:r>
            <a:r>
              <a:rPr lang="en-US" altLang="zh-CN" sz="1300" dirty="0"/>
              <a:t>be</a:t>
            </a:r>
            <a:r>
              <a:rPr lang="zh-CN" altLang="en-US" sz="1300" dirty="0"/>
              <a:t> </a:t>
            </a:r>
            <a:r>
              <a:rPr lang="en-US" altLang="zh-CN" sz="1300" dirty="0"/>
              <a:t>redirected</a:t>
            </a:r>
            <a:r>
              <a:rPr lang="zh-CN" altLang="en-US" sz="1300" dirty="0"/>
              <a:t> </a:t>
            </a:r>
            <a:r>
              <a:rPr lang="en-US" altLang="zh-CN" sz="1300" dirty="0"/>
              <a:t>to</a:t>
            </a:r>
            <a:r>
              <a:rPr lang="zh-CN" altLang="en-US" sz="1300" dirty="0"/>
              <a:t> </a:t>
            </a:r>
            <a:r>
              <a:rPr lang="en-US" altLang="zh-CN" sz="1300" dirty="0"/>
              <a:t>Non-Branded</a:t>
            </a:r>
            <a:r>
              <a:rPr lang="zh-CN" altLang="en-US" sz="1300" dirty="0"/>
              <a:t> </a:t>
            </a:r>
            <a:r>
              <a:rPr lang="en-US" altLang="zh-CN" sz="1300" dirty="0"/>
              <a:t>PS</a:t>
            </a:r>
            <a:r>
              <a:rPr lang="zh-CN" altLang="en-US" sz="1300" dirty="0"/>
              <a:t> </a:t>
            </a:r>
            <a:r>
              <a:rPr lang="en-US" altLang="zh-CN" sz="1300" dirty="0"/>
              <a:t>or</a:t>
            </a:r>
            <a:r>
              <a:rPr lang="zh-CN" altLang="en-US" sz="1300" dirty="0"/>
              <a:t> </a:t>
            </a:r>
            <a:r>
              <a:rPr lang="en-US" altLang="zh-CN" sz="1300" dirty="0"/>
              <a:t>other</a:t>
            </a:r>
            <a:r>
              <a:rPr lang="zh-CN" altLang="en-US" sz="1300" dirty="0"/>
              <a:t> </a:t>
            </a:r>
            <a:r>
              <a:rPr lang="en-US" altLang="zh-CN" sz="1300" dirty="0"/>
              <a:t>channels</a:t>
            </a:r>
            <a:r>
              <a:rPr lang="zh-CN" altLang="en-US" sz="1300" dirty="0"/>
              <a:t> </a:t>
            </a:r>
            <a:endParaRPr lang="zh-CN" altLang="en-US" sz="13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buNone/>
            </a:pP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9089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72539"/>
            <a:ext cx="9601067" cy="563564"/>
          </a:xfrm>
        </p:spPr>
        <p:txBody>
          <a:bodyPr/>
          <a:lstStyle/>
          <a:p>
            <a:r>
              <a:rPr lang="en-US" altLang="zh-CN" dirty="0"/>
              <a:t>ANALYSIS</a:t>
            </a:r>
            <a:r>
              <a:rPr lang="zh-CN" altLang="en-US" dirty="0"/>
              <a:t> </a:t>
            </a:r>
            <a:endParaRPr lang="en-US" dirty="0"/>
          </a:p>
        </p:txBody>
      </p:sp>
      <p:sp>
        <p:nvSpPr>
          <p:cNvPr id="3" name="Date Placeholder 2"/>
          <p:cNvSpPr>
            <a:spLocks noGrp="1"/>
          </p:cNvSpPr>
          <p:nvPr>
            <p:ph type="dt" sz="half" idx="10"/>
          </p:nvPr>
        </p:nvSpPr>
        <p:spPr/>
        <p:txBody>
          <a:bodyPr/>
          <a:lstStyle/>
          <a:p>
            <a:fld id="{CF302469-71F7-4EB7-9ADA-C10FEDD8CAC6}" type="datetime1">
              <a:rPr lang="en-US" smtClean="0"/>
              <a:pPr/>
              <a:t>10/9/19</a:t>
            </a:fld>
            <a:endParaRPr lang="en-US" dirty="0"/>
          </a:p>
        </p:txBody>
      </p:sp>
      <p:sp>
        <p:nvSpPr>
          <p:cNvPr id="4" name="Footer Placeholder 3"/>
          <p:cNvSpPr>
            <a:spLocks noGrp="1"/>
          </p:cNvSpPr>
          <p:nvPr>
            <p:ph type="ftr" sz="quarter" idx="11"/>
          </p:nvPr>
        </p:nvSpPr>
        <p:spPr>
          <a:xfrm>
            <a:off x="4585424" y="5215267"/>
            <a:ext cx="3597215" cy="240992"/>
          </a:xfrm>
        </p:spPr>
        <p:txBody>
          <a:bodyPr/>
          <a:lstStyle/>
          <a:p>
            <a:r>
              <a:rPr lang="en-US" altLang="zh-CN" dirty="0"/>
              <a:t>Data</a:t>
            </a:r>
            <a:r>
              <a:rPr lang="zh-CN" altLang="en-US" dirty="0"/>
              <a:t> </a:t>
            </a:r>
            <a:r>
              <a:rPr lang="en-US" altLang="zh-CN" dirty="0"/>
              <a:t>source:</a:t>
            </a:r>
            <a:r>
              <a:rPr lang="zh-CN" altLang="en-US" dirty="0"/>
              <a:t> </a:t>
            </a:r>
            <a:r>
              <a:rPr lang="en-US" altLang="zh-CN" dirty="0"/>
              <a:t>Exhibit</a:t>
            </a:r>
            <a:r>
              <a:rPr lang="zh-CN" altLang="en-US" dirty="0"/>
              <a:t> </a:t>
            </a:r>
            <a:r>
              <a:rPr lang="en-US" altLang="zh-CN" dirty="0"/>
              <a:t>2:</a:t>
            </a:r>
            <a:r>
              <a:rPr lang="zh-CN" altLang="en-US" dirty="0"/>
              <a:t> </a:t>
            </a:r>
            <a:r>
              <a:rPr lang="en-US" altLang="zh-CN" dirty="0"/>
              <a:t>Marketing</a:t>
            </a:r>
            <a:r>
              <a:rPr lang="zh-CN" altLang="en-US" dirty="0"/>
              <a:t> </a:t>
            </a:r>
            <a:r>
              <a:rPr lang="en-US" altLang="zh-CN" dirty="0"/>
              <a:t>Results</a:t>
            </a:r>
            <a:r>
              <a:rPr lang="zh-CN" altLang="en-US" dirty="0"/>
              <a:t> </a:t>
            </a:r>
            <a:r>
              <a:rPr lang="en-US" altLang="zh-CN" dirty="0"/>
              <a:t>for</a:t>
            </a:r>
            <a:r>
              <a:rPr lang="zh-CN" altLang="en-US" dirty="0"/>
              <a:t> </a:t>
            </a:r>
            <a:r>
              <a:rPr lang="en-US" altLang="zh-CN" dirty="0"/>
              <a:t>FY2016</a:t>
            </a:r>
            <a:endParaRPr lang="en-US" dirty="0"/>
          </a:p>
        </p:txBody>
      </p:sp>
      <p:sp>
        <p:nvSpPr>
          <p:cNvPr id="5" name="Slide Number Placeholder 4"/>
          <p:cNvSpPr>
            <a:spLocks noGrp="1"/>
          </p:cNvSpPr>
          <p:nvPr>
            <p:ph type="sldNum" sz="quarter" idx="12"/>
          </p:nvPr>
        </p:nvSpPr>
        <p:spPr/>
        <p:txBody>
          <a:bodyPr/>
          <a:lstStyle/>
          <a:p>
            <a:fld id="{9B7CDB38-6350-4CC9-AB0E-B9078CE1CE4B}" type="slidenum">
              <a:rPr lang="en-US" smtClean="0"/>
              <a:pPr/>
              <a:t>3</a:t>
            </a:fld>
            <a:endParaRPr lang="en-US"/>
          </a:p>
        </p:txBody>
      </p:sp>
      <p:sp>
        <p:nvSpPr>
          <p:cNvPr id="6" name="Subtitle 5"/>
          <p:cNvSpPr>
            <a:spLocks noGrp="1"/>
          </p:cNvSpPr>
          <p:nvPr>
            <p:ph type="subTitle" idx="1"/>
          </p:nvPr>
        </p:nvSpPr>
        <p:spPr/>
        <p:txBody>
          <a:bodyPr/>
          <a:lstStyle/>
          <a:p>
            <a:r>
              <a:rPr lang="en-US" altLang="zh-CN" dirty="0"/>
              <a:t>Marketing</a:t>
            </a:r>
            <a:r>
              <a:rPr lang="zh-CN" altLang="en-US" dirty="0"/>
              <a:t> </a:t>
            </a:r>
            <a:r>
              <a:rPr lang="en-US" altLang="zh-CN" dirty="0"/>
              <a:t>efficiency:</a:t>
            </a:r>
            <a:r>
              <a:rPr lang="zh-CN" altLang="en-US" dirty="0"/>
              <a:t> </a:t>
            </a:r>
            <a:r>
              <a:rPr lang="en-US" altLang="zh-CN" dirty="0"/>
              <a:t>Branded</a:t>
            </a:r>
            <a:r>
              <a:rPr lang="zh-CN" altLang="en-US" dirty="0"/>
              <a:t> </a:t>
            </a:r>
            <a:r>
              <a:rPr lang="en-US" altLang="zh-CN" dirty="0"/>
              <a:t>PS</a:t>
            </a:r>
            <a:r>
              <a:rPr lang="zh-CN" altLang="en-US" dirty="0"/>
              <a:t> </a:t>
            </a:r>
            <a:r>
              <a:rPr lang="en-US" altLang="zh-CN" dirty="0"/>
              <a:t>vs</a:t>
            </a:r>
            <a:r>
              <a:rPr lang="zh-CN" altLang="en-US" dirty="0"/>
              <a:t> </a:t>
            </a:r>
            <a:r>
              <a:rPr lang="en-US" altLang="zh-CN" dirty="0"/>
              <a:t>Non-Branded</a:t>
            </a:r>
            <a:r>
              <a:rPr lang="zh-CN" altLang="en-US" dirty="0"/>
              <a:t> </a:t>
            </a:r>
            <a:r>
              <a:rPr lang="en-US" altLang="zh-CN" dirty="0"/>
              <a:t>PS</a:t>
            </a:r>
            <a:r>
              <a:rPr lang="zh-CN" altLang="en-US" dirty="0"/>
              <a:t> </a:t>
            </a:r>
            <a:endParaRPr lang="en-US" dirty="0"/>
          </a:p>
        </p:txBody>
      </p:sp>
      <p:graphicFrame>
        <p:nvGraphicFramePr>
          <p:cNvPr id="9" name="Chart 8">
            <a:extLst>
              <a:ext uri="{FF2B5EF4-FFF2-40B4-BE49-F238E27FC236}">
                <a16:creationId xmlns:a16="http://schemas.microsoft.com/office/drawing/2014/main" id="{7324CED5-43EA-1D49-B882-FA540A797F1C}"/>
              </a:ext>
            </a:extLst>
          </p:cNvPr>
          <p:cNvGraphicFramePr>
            <a:graphicFrameLocks/>
          </p:cNvGraphicFramePr>
          <p:nvPr>
            <p:extLst>
              <p:ext uri="{D42A27DB-BD31-4B8C-83A1-F6EECF244321}">
                <p14:modId xmlns:p14="http://schemas.microsoft.com/office/powerpoint/2010/main" val="1150803235"/>
              </p:ext>
            </p:extLst>
          </p:nvPr>
        </p:nvGraphicFramePr>
        <p:xfrm>
          <a:off x="6384032" y="1985392"/>
          <a:ext cx="5256584" cy="32438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3168ED00-1376-D94A-85E6-956599F22606}"/>
              </a:ext>
            </a:extLst>
          </p:cNvPr>
          <p:cNvGraphicFramePr>
            <a:graphicFrameLocks/>
          </p:cNvGraphicFramePr>
          <p:nvPr>
            <p:extLst>
              <p:ext uri="{D42A27DB-BD31-4B8C-83A1-F6EECF244321}">
                <p14:modId xmlns:p14="http://schemas.microsoft.com/office/powerpoint/2010/main" val="708094310"/>
              </p:ext>
            </p:extLst>
          </p:nvPr>
        </p:nvGraphicFramePr>
        <p:xfrm>
          <a:off x="695400" y="1985392"/>
          <a:ext cx="5256584" cy="32438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47ABAA3E-61F8-8D49-98EF-F3BF142071BF}"/>
              </a:ext>
            </a:extLst>
          </p:cNvPr>
          <p:cNvSpPr txBox="1"/>
          <p:nvPr/>
        </p:nvSpPr>
        <p:spPr>
          <a:xfrm>
            <a:off x="695399" y="5517232"/>
            <a:ext cx="10801201" cy="553998"/>
          </a:xfrm>
          <a:prstGeom prst="rect">
            <a:avLst/>
          </a:prstGeom>
          <a:noFill/>
        </p:spPr>
        <p:txBody>
          <a:bodyPr wrap="square" rtlCol="0">
            <a:spAutoFit/>
          </a:bodyPr>
          <a:lstStyle/>
          <a:p>
            <a:r>
              <a:rPr lang="en-US" altLang="zh-CN" sz="1500" dirty="0">
                <a:latin typeface="Arial" panose="020B0604020202020204" pitchFamily="34" charset="0"/>
                <a:cs typeface="Arial" panose="020B0604020202020204" pitchFamily="34" charset="0"/>
              </a:rPr>
              <a:t>Marketing</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spending</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of</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Non-Braded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is</a:t>
            </a:r>
            <a:r>
              <a:rPr lang="zh-CN" altLang="en-US" sz="1500" dirty="0">
                <a:latin typeface="Arial" panose="020B0604020202020204" pitchFamily="34" charset="0"/>
                <a:cs typeface="Arial" panose="020B0604020202020204" pitchFamily="34" charset="0"/>
              </a:rPr>
              <a:t> </a:t>
            </a:r>
            <a:r>
              <a:rPr lang="en-US" altLang="zh-CN" sz="1500" b="1" dirty="0">
                <a:solidFill>
                  <a:srgbClr val="FF2F92"/>
                </a:solidFill>
                <a:latin typeface="Arial" panose="020B0604020202020204" pitchFamily="34" charset="0"/>
                <a:cs typeface="Arial" panose="020B0604020202020204" pitchFamily="34" charset="0"/>
              </a:rPr>
              <a:t>17</a:t>
            </a:r>
            <a:r>
              <a:rPr lang="zh-CN" altLang="en-US" sz="1500" b="1" dirty="0">
                <a:solidFill>
                  <a:srgbClr val="FF2F92"/>
                </a:solidFill>
                <a:latin typeface="Arial" panose="020B0604020202020204" pitchFamily="34" charset="0"/>
                <a:cs typeface="Arial" panose="020B0604020202020204" pitchFamily="34" charset="0"/>
              </a:rPr>
              <a:t> </a:t>
            </a:r>
            <a:r>
              <a:rPr lang="en-US" altLang="zh-CN" sz="1500" b="1" dirty="0">
                <a:solidFill>
                  <a:srgbClr val="FF2F92"/>
                </a:solidFill>
                <a:latin typeface="Arial" panose="020B0604020202020204" pitchFamily="34" charset="0"/>
                <a:cs typeface="Arial" panose="020B0604020202020204" pitchFamily="34" charset="0"/>
              </a:rPr>
              <a:t>times</a:t>
            </a:r>
            <a:r>
              <a:rPr lang="zh-CN" altLang="en-US" sz="1500" b="1" dirty="0">
                <a:solidFill>
                  <a:srgbClr val="FF2F92"/>
                </a:solidFill>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more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than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Branded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but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only</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achieved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maximally</a:t>
            </a:r>
            <a:r>
              <a:rPr lang="zh-CN" altLang="en-US" sz="1500" dirty="0">
                <a:latin typeface="Arial" panose="020B0604020202020204" pitchFamily="34" charset="0"/>
                <a:cs typeface="Arial" panose="020B0604020202020204" pitchFamily="34" charset="0"/>
              </a:rPr>
              <a:t> </a:t>
            </a:r>
            <a:r>
              <a:rPr lang="en-US" altLang="zh-CN" sz="1500" b="1" dirty="0">
                <a:solidFill>
                  <a:srgbClr val="FF2F92"/>
                </a:solidFill>
                <a:latin typeface="Arial" panose="020B0604020202020204" pitchFamily="34" charset="0"/>
                <a:cs typeface="Arial" panose="020B0604020202020204" pitchFamily="34" charset="0"/>
              </a:rPr>
              <a:t>5</a:t>
            </a:r>
            <a:r>
              <a:rPr lang="zh-CN" altLang="en-US" sz="1500" b="1" dirty="0">
                <a:solidFill>
                  <a:srgbClr val="FF2F92"/>
                </a:solidFill>
                <a:latin typeface="Arial" panose="020B0604020202020204" pitchFamily="34" charset="0"/>
                <a:cs typeface="Arial" panose="020B0604020202020204" pitchFamily="34" charset="0"/>
              </a:rPr>
              <a:t> </a:t>
            </a:r>
            <a:r>
              <a:rPr lang="en-US" altLang="zh-CN" sz="1500" b="1" dirty="0">
                <a:solidFill>
                  <a:srgbClr val="FF2F92"/>
                </a:solidFill>
                <a:latin typeface="Arial" panose="020B0604020202020204" pitchFamily="34" charset="0"/>
                <a:cs typeface="Arial" panose="020B0604020202020204" pitchFamily="34" charset="0"/>
              </a:rPr>
              <a:t>times</a:t>
            </a:r>
            <a:r>
              <a:rPr lang="zh-CN" altLang="en-US" sz="1500" b="1" dirty="0">
                <a:solidFill>
                  <a:srgbClr val="FF2F92"/>
                </a:solidFill>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of</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conversion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rate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than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Branded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Brand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more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efficient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than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Non-branded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PS</a:t>
            </a: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297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72539"/>
            <a:ext cx="9601067" cy="563564"/>
          </a:xfrm>
        </p:spPr>
        <p:txBody>
          <a:bodyPr/>
          <a:lstStyle/>
          <a:p>
            <a:r>
              <a:rPr lang="en-US" altLang="zh-CN" dirty="0"/>
              <a:t>ANALYSIS</a:t>
            </a:r>
            <a:r>
              <a:rPr lang="zh-CN" altLang="en-US" dirty="0"/>
              <a:t> </a:t>
            </a:r>
            <a:endParaRPr lang="en-US" dirty="0"/>
          </a:p>
        </p:txBody>
      </p:sp>
      <p:sp>
        <p:nvSpPr>
          <p:cNvPr id="5" name="Slide Number Placeholder 4"/>
          <p:cNvSpPr>
            <a:spLocks noGrp="1"/>
          </p:cNvSpPr>
          <p:nvPr>
            <p:ph type="sldNum" sz="quarter" idx="12"/>
          </p:nvPr>
        </p:nvSpPr>
        <p:spPr/>
        <p:txBody>
          <a:bodyPr/>
          <a:lstStyle/>
          <a:p>
            <a:fld id="{9B7CDB38-6350-4CC9-AB0E-B9078CE1CE4B}" type="slidenum">
              <a:rPr lang="en-US" smtClean="0"/>
              <a:pPr/>
              <a:t>4</a:t>
            </a:fld>
            <a:endParaRPr lang="en-US"/>
          </a:p>
        </p:txBody>
      </p:sp>
      <p:sp>
        <p:nvSpPr>
          <p:cNvPr id="6" name="Subtitle 5"/>
          <p:cNvSpPr>
            <a:spLocks noGrp="1"/>
          </p:cNvSpPr>
          <p:nvPr>
            <p:ph type="subTitle" idx="1"/>
          </p:nvPr>
        </p:nvSpPr>
        <p:spPr/>
        <p:txBody>
          <a:bodyPr/>
          <a:lstStyle/>
          <a:p>
            <a:r>
              <a:rPr lang="en-US" altLang="zh-CN" dirty="0"/>
              <a:t>ROI</a:t>
            </a:r>
            <a:r>
              <a:rPr lang="zh-CN" altLang="en-US" dirty="0"/>
              <a:t> </a:t>
            </a:r>
            <a:r>
              <a:rPr lang="en-US" altLang="zh-CN" dirty="0"/>
              <a:t>of</a:t>
            </a:r>
            <a:r>
              <a:rPr lang="zh-CN" altLang="en-US" dirty="0"/>
              <a:t> </a:t>
            </a:r>
            <a:r>
              <a:rPr lang="en-US" altLang="zh-CN" dirty="0"/>
              <a:t>Branded</a:t>
            </a:r>
            <a:r>
              <a:rPr lang="zh-CN" altLang="en-US" dirty="0"/>
              <a:t> </a:t>
            </a:r>
            <a:r>
              <a:rPr lang="en-US" altLang="zh-CN" dirty="0"/>
              <a:t>PS</a:t>
            </a:r>
            <a:r>
              <a:rPr lang="zh-CN" altLang="en-US" dirty="0"/>
              <a:t> </a:t>
            </a:r>
            <a:r>
              <a:rPr lang="en-US" altLang="zh-CN" dirty="0"/>
              <a:t>is</a:t>
            </a:r>
            <a:r>
              <a:rPr lang="zh-CN" altLang="en-US" dirty="0"/>
              <a:t> </a:t>
            </a:r>
            <a:r>
              <a:rPr lang="en-US" altLang="zh-CN" dirty="0"/>
              <a:t>increasing</a:t>
            </a:r>
            <a:r>
              <a:rPr lang="zh-CN" altLang="en-US" dirty="0"/>
              <a:t> </a:t>
            </a:r>
            <a:r>
              <a:rPr lang="en-US" altLang="zh-CN" dirty="0"/>
              <a:t>year</a:t>
            </a:r>
            <a:r>
              <a:rPr lang="zh-CN" altLang="en-US" dirty="0"/>
              <a:t> </a:t>
            </a:r>
            <a:r>
              <a:rPr lang="en-US" altLang="zh-CN" dirty="0"/>
              <a:t>over</a:t>
            </a:r>
            <a:r>
              <a:rPr lang="zh-CN" altLang="en-US" dirty="0"/>
              <a:t> </a:t>
            </a:r>
            <a:r>
              <a:rPr lang="en-US" altLang="zh-CN" dirty="0"/>
              <a:t>year</a:t>
            </a:r>
            <a:r>
              <a:rPr lang="zh-CN" altLang="en-US" dirty="0"/>
              <a:t> </a:t>
            </a:r>
            <a:r>
              <a:rPr lang="en-US" altLang="zh-CN" dirty="0"/>
              <a:t>in</a:t>
            </a:r>
            <a:r>
              <a:rPr lang="zh-CN" altLang="en-US" dirty="0"/>
              <a:t> </a:t>
            </a:r>
            <a:r>
              <a:rPr lang="en-US" altLang="zh-CN" dirty="0"/>
              <a:t>both</a:t>
            </a:r>
            <a:r>
              <a:rPr lang="zh-CN" altLang="en-US" dirty="0"/>
              <a:t> </a:t>
            </a:r>
            <a:r>
              <a:rPr lang="en-US" altLang="zh-CN" dirty="0"/>
              <a:t>Canada</a:t>
            </a:r>
            <a:r>
              <a:rPr lang="zh-CN" altLang="en-US" dirty="0"/>
              <a:t> </a:t>
            </a:r>
            <a:r>
              <a:rPr lang="en-US" altLang="zh-CN" dirty="0"/>
              <a:t>and</a:t>
            </a:r>
            <a:r>
              <a:rPr lang="zh-CN" altLang="en-US" dirty="0"/>
              <a:t> </a:t>
            </a:r>
            <a:r>
              <a:rPr lang="en-US" altLang="zh-CN" dirty="0"/>
              <a:t>US</a:t>
            </a:r>
            <a:endParaRPr lang="en-US" dirty="0"/>
          </a:p>
        </p:txBody>
      </p:sp>
      <p:sp>
        <p:nvSpPr>
          <p:cNvPr id="13" name="Date Placeholder 2">
            <a:extLst>
              <a:ext uri="{FF2B5EF4-FFF2-40B4-BE49-F238E27FC236}">
                <a16:creationId xmlns:a16="http://schemas.microsoft.com/office/drawing/2014/main" id="{8A73D68B-A62D-9D4D-9C28-963D185AE821}"/>
              </a:ext>
            </a:extLst>
          </p:cNvPr>
          <p:cNvSpPr>
            <a:spLocks noGrp="1"/>
          </p:cNvSpPr>
          <p:nvPr>
            <p:ph type="dt" sz="half" idx="10"/>
          </p:nvPr>
        </p:nvSpPr>
        <p:spPr>
          <a:xfrm>
            <a:off x="719403" y="6525348"/>
            <a:ext cx="912101" cy="216023"/>
          </a:xfrm>
        </p:spPr>
        <p:txBody>
          <a:bodyPr/>
          <a:lstStyle/>
          <a:p>
            <a:fld id="{0D0E9A86-518C-48CF-824A-75A68A1BB9D1}" type="datetime1">
              <a:rPr lang="en-US" smtClean="0"/>
              <a:t>10/9/19</a:t>
            </a:fld>
            <a:endParaRPr lang="en-US" dirty="0"/>
          </a:p>
        </p:txBody>
      </p:sp>
      <p:sp>
        <p:nvSpPr>
          <p:cNvPr id="14" name="Slide Number Placeholder 4">
            <a:extLst>
              <a:ext uri="{FF2B5EF4-FFF2-40B4-BE49-F238E27FC236}">
                <a16:creationId xmlns:a16="http://schemas.microsoft.com/office/drawing/2014/main" id="{79C434A7-2AA2-124F-BEB6-929E49AB4F9F}"/>
              </a:ext>
            </a:extLst>
          </p:cNvPr>
          <p:cNvSpPr txBox="1">
            <a:spLocks/>
          </p:cNvSpPr>
          <p:nvPr/>
        </p:nvSpPr>
        <p:spPr>
          <a:xfrm>
            <a:off x="239351" y="6525348"/>
            <a:ext cx="480053" cy="216023"/>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7CDB38-6350-4CC9-AB0E-B9078CE1CE4B}" type="slidenum">
              <a:rPr lang="en-US" smtClean="0"/>
              <a:pPr/>
              <a:t>4</a:t>
            </a:fld>
            <a:endParaRPr lang="en-US" dirty="0"/>
          </a:p>
        </p:txBody>
      </p:sp>
      <p:sp>
        <p:nvSpPr>
          <p:cNvPr id="15" name="TextBox 14">
            <a:extLst>
              <a:ext uri="{FF2B5EF4-FFF2-40B4-BE49-F238E27FC236}">
                <a16:creationId xmlns:a16="http://schemas.microsoft.com/office/drawing/2014/main" id="{1DBE26E5-7E88-E34E-9F5B-46B992D9FD0C}"/>
              </a:ext>
            </a:extLst>
          </p:cNvPr>
          <p:cNvSpPr txBox="1"/>
          <p:nvPr/>
        </p:nvSpPr>
        <p:spPr>
          <a:xfrm>
            <a:off x="7824192" y="2959100"/>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70FE14C2-1364-BB40-8894-11EA819AD246}"/>
              </a:ext>
            </a:extLst>
          </p:cNvPr>
          <p:cNvSpPr txBox="1"/>
          <p:nvPr/>
        </p:nvSpPr>
        <p:spPr>
          <a:xfrm>
            <a:off x="9398992" y="2946400"/>
            <a:ext cx="184731" cy="369332"/>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5B64D8E0-30B1-664C-99D1-171A1D8B07EE}"/>
              </a:ext>
            </a:extLst>
          </p:cNvPr>
          <p:cNvSpPr/>
          <p:nvPr/>
        </p:nvSpPr>
        <p:spPr>
          <a:xfrm>
            <a:off x="7824192" y="3212976"/>
            <a:ext cx="3744416" cy="784830"/>
          </a:xfrm>
          <a:prstGeom prst="rect">
            <a:avLst/>
          </a:prstGeom>
        </p:spPr>
        <p:txBody>
          <a:bodyPr wrap="square">
            <a:spAutoFit/>
          </a:bodyPr>
          <a:lstStyle/>
          <a:p>
            <a:r>
              <a:rPr lang="en-US" sz="1500" dirty="0">
                <a:latin typeface="Arial" panose="020B0604020202020204" pitchFamily="34" charset="0"/>
                <a:cs typeface="Arial" panose="020B0604020202020204" pitchFamily="34" charset="0"/>
              </a:rPr>
              <a:t>Assume customer base is 2,000 in year 1,</a:t>
            </a:r>
            <a:r>
              <a:rPr lang="zh-CN" altLang="en-US" sz="1500"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ROIs </a:t>
            </a:r>
            <a:r>
              <a:rPr lang="en-US" altLang="zh-CN" sz="1500" dirty="0">
                <a:latin typeface="Arial" panose="020B0604020202020204" pitchFamily="34" charset="0"/>
                <a:cs typeface="Arial" panose="020B0604020202020204" pitchFamily="34" charset="0"/>
              </a:rPr>
              <a:t>of</a:t>
            </a:r>
            <a:r>
              <a:rPr lang="en-US" sz="1500" dirty="0">
                <a:latin typeface="Arial" panose="020B0604020202020204" pitchFamily="34" charset="0"/>
                <a:cs typeface="Arial" panose="020B0604020202020204" pitchFamily="34" charset="0"/>
              </a:rPr>
              <a:t> branded PS </a:t>
            </a:r>
            <a:r>
              <a:rPr lang="en-US" altLang="zh-CN" sz="1500" dirty="0">
                <a:latin typeface="Arial" panose="020B0604020202020204" pitchFamily="34" charset="0"/>
                <a:cs typeface="Arial" panose="020B0604020202020204" pitchFamily="34" charset="0"/>
              </a:rPr>
              <a:t>is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projected</a:t>
            </a:r>
            <a:r>
              <a:rPr lang="zh-CN" altLang="en-US" sz="1500"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from 1</a:t>
            </a:r>
            <a:r>
              <a:rPr lang="en-US" sz="1500" baseline="30000" dirty="0">
                <a:latin typeface="Arial" panose="020B0604020202020204" pitchFamily="34" charset="0"/>
                <a:cs typeface="Arial" panose="020B0604020202020204" pitchFamily="34" charset="0"/>
              </a:rPr>
              <a:t>st</a:t>
            </a:r>
            <a:r>
              <a:rPr lang="en-US" sz="1500" dirty="0">
                <a:latin typeface="Arial" panose="020B0604020202020204" pitchFamily="34" charset="0"/>
                <a:cs typeface="Arial" panose="020B0604020202020204" pitchFamily="34" charset="0"/>
              </a:rPr>
              <a:t> year to 5</a:t>
            </a:r>
            <a:r>
              <a:rPr lang="en-US" sz="1500" baseline="30000" dirty="0">
                <a:latin typeface="Arial" panose="020B0604020202020204" pitchFamily="34" charset="0"/>
                <a:cs typeface="Arial" panose="020B0604020202020204" pitchFamily="34" charset="0"/>
              </a:rPr>
              <a:t>th</a:t>
            </a:r>
            <a:r>
              <a:rPr lang="en-US" sz="1500" dirty="0">
                <a:latin typeface="Arial" panose="020B0604020202020204" pitchFamily="34" charset="0"/>
                <a:cs typeface="Arial" panose="020B0604020202020204" pitchFamily="34" charset="0"/>
              </a:rPr>
              <a:t> year</a:t>
            </a:r>
          </a:p>
        </p:txBody>
      </p:sp>
      <p:graphicFrame>
        <p:nvGraphicFramePr>
          <p:cNvPr id="18" name="Chart 17">
            <a:extLst>
              <a:ext uri="{FF2B5EF4-FFF2-40B4-BE49-F238E27FC236}">
                <a16:creationId xmlns:a16="http://schemas.microsoft.com/office/drawing/2014/main" id="{008474FA-50ED-454C-8C7C-11D2DDD62AAA}"/>
              </a:ext>
            </a:extLst>
          </p:cNvPr>
          <p:cNvGraphicFramePr>
            <a:graphicFrameLocks/>
          </p:cNvGraphicFramePr>
          <p:nvPr>
            <p:extLst>
              <p:ext uri="{D42A27DB-BD31-4B8C-83A1-F6EECF244321}">
                <p14:modId xmlns:p14="http://schemas.microsoft.com/office/powerpoint/2010/main" val="1456807269"/>
              </p:ext>
            </p:extLst>
          </p:nvPr>
        </p:nvGraphicFramePr>
        <p:xfrm>
          <a:off x="672143" y="1556792"/>
          <a:ext cx="6792753" cy="48245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792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ANALYSIS</a:t>
            </a:r>
            <a:r>
              <a:rPr lang="zh-CN" altLang="en-US" dirty="0"/>
              <a:t>  </a:t>
            </a:r>
            <a:endParaRPr lang="en-US" dirty="0"/>
          </a:p>
        </p:txBody>
      </p:sp>
      <p:sp>
        <p:nvSpPr>
          <p:cNvPr id="3" name="Date Placeholder 2"/>
          <p:cNvSpPr>
            <a:spLocks noGrp="1"/>
          </p:cNvSpPr>
          <p:nvPr>
            <p:ph type="dt" sz="half" idx="10"/>
          </p:nvPr>
        </p:nvSpPr>
        <p:spPr/>
        <p:txBody>
          <a:bodyPr/>
          <a:lstStyle/>
          <a:p>
            <a:fld id="{CF302469-71F7-4EB7-9ADA-C10FEDD8CAC6}" type="datetime1">
              <a:rPr lang="en-US" smtClean="0"/>
              <a:pPr/>
              <a:t>10/9/19</a:t>
            </a:fld>
            <a:endParaRPr lang="en-US" dirty="0"/>
          </a:p>
        </p:txBody>
      </p:sp>
      <p:sp>
        <p:nvSpPr>
          <p:cNvPr id="5" name="Slide Number Placeholder 4"/>
          <p:cNvSpPr>
            <a:spLocks noGrp="1"/>
          </p:cNvSpPr>
          <p:nvPr>
            <p:ph type="sldNum" sz="quarter" idx="12"/>
          </p:nvPr>
        </p:nvSpPr>
        <p:spPr/>
        <p:txBody>
          <a:bodyPr/>
          <a:lstStyle/>
          <a:p>
            <a:fld id="{9B7CDB38-6350-4CC9-AB0E-B9078CE1CE4B}" type="slidenum">
              <a:rPr lang="en-US" smtClean="0"/>
              <a:pPr/>
              <a:t>5</a:t>
            </a:fld>
            <a:endParaRPr lang="en-US"/>
          </a:p>
        </p:txBody>
      </p:sp>
      <p:sp>
        <p:nvSpPr>
          <p:cNvPr id="6" name="Subtitle 5"/>
          <p:cNvSpPr>
            <a:spLocks noGrp="1"/>
          </p:cNvSpPr>
          <p:nvPr>
            <p:ph type="subTitle" idx="1"/>
          </p:nvPr>
        </p:nvSpPr>
        <p:spPr/>
        <p:txBody>
          <a:bodyPr/>
          <a:lstStyle/>
          <a:p>
            <a:r>
              <a:rPr lang="en-US" altLang="zh-CN" dirty="0"/>
              <a:t>Will</a:t>
            </a:r>
            <a:r>
              <a:rPr lang="zh-CN" altLang="en-US" dirty="0"/>
              <a:t> </a:t>
            </a:r>
            <a:r>
              <a:rPr lang="en-US" altLang="zh-CN" dirty="0"/>
              <a:t>SEO</a:t>
            </a:r>
            <a:r>
              <a:rPr lang="zh-CN" altLang="en-US" dirty="0"/>
              <a:t> </a:t>
            </a:r>
            <a:r>
              <a:rPr lang="en-US" altLang="zh-CN" dirty="0"/>
              <a:t>compensates</a:t>
            </a:r>
            <a:r>
              <a:rPr lang="zh-CN" altLang="en-US" dirty="0"/>
              <a:t> </a:t>
            </a:r>
            <a:r>
              <a:rPr lang="en-US" altLang="zh-CN" dirty="0"/>
              <a:t>when</a:t>
            </a:r>
            <a:r>
              <a:rPr lang="zh-CN" altLang="en-US" dirty="0"/>
              <a:t> </a:t>
            </a:r>
            <a:r>
              <a:rPr lang="en-US" altLang="zh-CN" dirty="0"/>
              <a:t>PPC</a:t>
            </a:r>
            <a:r>
              <a:rPr lang="zh-CN" altLang="en-US" dirty="0"/>
              <a:t> </a:t>
            </a:r>
            <a:r>
              <a:rPr lang="en-US" altLang="zh-CN" dirty="0"/>
              <a:t>Branded</a:t>
            </a:r>
            <a:r>
              <a:rPr lang="zh-CN" altLang="en-US" dirty="0"/>
              <a:t> </a:t>
            </a:r>
            <a:r>
              <a:rPr lang="en-US" altLang="zh-CN" dirty="0"/>
              <a:t>shuts</a:t>
            </a:r>
            <a:r>
              <a:rPr lang="zh-CN" altLang="en-US" dirty="0"/>
              <a:t> </a:t>
            </a:r>
            <a:r>
              <a:rPr lang="en-US" altLang="zh-CN" dirty="0"/>
              <a:t>off?</a:t>
            </a:r>
            <a:endParaRPr lang="en-US" dirty="0"/>
          </a:p>
        </p:txBody>
      </p:sp>
      <p:graphicFrame>
        <p:nvGraphicFramePr>
          <p:cNvPr id="13" name="Chart 12">
            <a:extLst>
              <a:ext uri="{FF2B5EF4-FFF2-40B4-BE49-F238E27FC236}">
                <a16:creationId xmlns:a16="http://schemas.microsoft.com/office/drawing/2014/main" id="{DD1368C1-858A-3542-BB40-EE60B86DD2FF}"/>
              </a:ext>
            </a:extLst>
          </p:cNvPr>
          <p:cNvGraphicFramePr>
            <a:graphicFrameLocks/>
          </p:cNvGraphicFramePr>
          <p:nvPr>
            <p:extLst>
              <p:ext uri="{D42A27DB-BD31-4B8C-83A1-F6EECF244321}">
                <p14:modId xmlns:p14="http://schemas.microsoft.com/office/powerpoint/2010/main" val="1041034117"/>
              </p:ext>
            </p:extLst>
          </p:nvPr>
        </p:nvGraphicFramePr>
        <p:xfrm>
          <a:off x="719403" y="1741532"/>
          <a:ext cx="6673850" cy="4121150"/>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7E19FE60-563F-384B-8B51-FC241E090B48}"/>
              </a:ext>
            </a:extLst>
          </p:cNvPr>
          <p:cNvSpPr txBox="1"/>
          <p:nvPr/>
        </p:nvSpPr>
        <p:spPr>
          <a:xfrm>
            <a:off x="1444655" y="5837682"/>
            <a:ext cx="8197843" cy="323165"/>
          </a:xfrm>
          <a:prstGeom prst="rect">
            <a:avLst/>
          </a:prstGeom>
          <a:noFill/>
        </p:spPr>
        <p:txBody>
          <a:bodyPr wrap="square" rtlCol="0">
            <a:spAutoFit/>
          </a:bodyPr>
          <a:lstStyle/>
          <a:p>
            <a:r>
              <a:rPr lang="en-US" altLang="zh-CN" sz="1500" dirty="0">
                <a:latin typeface="Arial" panose="020B0604020202020204" pitchFamily="34" charset="0"/>
                <a:cs typeface="Arial" panose="020B0604020202020204" pitchFamily="34" charset="0"/>
              </a:rPr>
              <a:t>PPC</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Branded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Function: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ON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test,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OFF</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control</a:t>
            </a:r>
          </a:p>
        </p:txBody>
      </p:sp>
      <p:sp>
        <p:nvSpPr>
          <p:cNvPr id="7" name="Rectangle 6">
            <a:extLst>
              <a:ext uri="{FF2B5EF4-FFF2-40B4-BE49-F238E27FC236}">
                <a16:creationId xmlns:a16="http://schemas.microsoft.com/office/drawing/2014/main" id="{548E6BAF-2720-F04F-A7BA-B7E742529B43}"/>
              </a:ext>
            </a:extLst>
          </p:cNvPr>
          <p:cNvSpPr/>
          <p:nvPr/>
        </p:nvSpPr>
        <p:spPr>
          <a:xfrm>
            <a:off x="7393253" y="3068960"/>
            <a:ext cx="4463387" cy="784830"/>
          </a:xfrm>
          <a:prstGeom prst="rect">
            <a:avLst/>
          </a:prstGeom>
        </p:spPr>
        <p:txBody>
          <a:bodyPr wrap="square">
            <a:spAutoFit/>
          </a:bodyPr>
          <a:lstStyle/>
          <a:p>
            <a:pPr lvl="1"/>
            <a:r>
              <a:rPr lang="en-US" altLang="zh-CN" sz="1500" dirty="0">
                <a:latin typeface="Arial" panose="020B0604020202020204" pitchFamily="34" charset="0"/>
                <a:cs typeface="Arial" panose="020B0604020202020204" pitchFamily="34" charset="0"/>
              </a:rPr>
              <a:t>SEO</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able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to</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compensate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for</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Branded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Canada</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market,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however,</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failed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to</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compensate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Branded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the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US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market</a:t>
            </a:r>
            <a:endParaRPr lang="zh-CN" alt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481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ANALYSIS</a:t>
            </a:r>
            <a:r>
              <a:rPr lang="zh-CN" altLang="en-US" dirty="0"/>
              <a:t>  </a:t>
            </a:r>
            <a:endParaRPr lang="en-US" dirty="0"/>
          </a:p>
        </p:txBody>
      </p:sp>
      <p:sp>
        <p:nvSpPr>
          <p:cNvPr id="3" name="Date Placeholder 2"/>
          <p:cNvSpPr>
            <a:spLocks noGrp="1"/>
          </p:cNvSpPr>
          <p:nvPr>
            <p:ph type="dt" sz="half" idx="10"/>
          </p:nvPr>
        </p:nvSpPr>
        <p:spPr/>
        <p:txBody>
          <a:bodyPr/>
          <a:lstStyle/>
          <a:p>
            <a:fld id="{CF302469-71F7-4EB7-9ADA-C10FEDD8CAC6}" type="datetime1">
              <a:rPr lang="en-US" smtClean="0"/>
              <a:pPr/>
              <a:t>10/9/19</a:t>
            </a:fld>
            <a:endParaRPr lang="en-US" dirty="0"/>
          </a:p>
        </p:txBody>
      </p:sp>
      <p:sp>
        <p:nvSpPr>
          <p:cNvPr id="5" name="Slide Number Placeholder 4"/>
          <p:cNvSpPr>
            <a:spLocks noGrp="1"/>
          </p:cNvSpPr>
          <p:nvPr>
            <p:ph type="sldNum" sz="quarter" idx="12"/>
          </p:nvPr>
        </p:nvSpPr>
        <p:spPr/>
        <p:txBody>
          <a:bodyPr/>
          <a:lstStyle/>
          <a:p>
            <a:fld id="{9B7CDB38-6350-4CC9-AB0E-B9078CE1CE4B}" type="slidenum">
              <a:rPr lang="en-US" smtClean="0"/>
              <a:pPr/>
              <a:t>6</a:t>
            </a:fld>
            <a:endParaRPr lang="en-US"/>
          </a:p>
        </p:txBody>
      </p:sp>
      <p:sp>
        <p:nvSpPr>
          <p:cNvPr id="6" name="Subtitle 5"/>
          <p:cNvSpPr>
            <a:spLocks noGrp="1"/>
          </p:cNvSpPr>
          <p:nvPr>
            <p:ph type="subTitle" idx="1"/>
          </p:nvPr>
        </p:nvSpPr>
        <p:spPr/>
        <p:txBody>
          <a:bodyPr/>
          <a:lstStyle/>
          <a:p>
            <a:r>
              <a:rPr lang="en-US" dirty="0"/>
              <a:t>CTR </a:t>
            </a:r>
            <a:r>
              <a:rPr lang="en-US" altLang="zh-CN" dirty="0"/>
              <a:t>&amp;</a:t>
            </a:r>
            <a:r>
              <a:rPr lang="en-US" dirty="0"/>
              <a:t> Conversion</a:t>
            </a:r>
            <a:r>
              <a:rPr lang="zh-CN" altLang="en-US" dirty="0"/>
              <a:t> </a:t>
            </a:r>
            <a:r>
              <a:rPr lang="en-US" altLang="zh-CN" dirty="0"/>
              <a:t>Rate:</a:t>
            </a:r>
            <a:r>
              <a:rPr lang="zh-CN" altLang="en-US" dirty="0"/>
              <a:t> </a:t>
            </a:r>
            <a:r>
              <a:rPr lang="en-US" dirty="0"/>
              <a:t>PPC Branded </a:t>
            </a:r>
            <a:r>
              <a:rPr lang="en-US" altLang="zh-CN" dirty="0"/>
              <a:t>VS</a:t>
            </a:r>
            <a:r>
              <a:rPr lang="en-US" dirty="0"/>
              <a:t> SEO</a:t>
            </a:r>
          </a:p>
        </p:txBody>
      </p:sp>
      <p:graphicFrame>
        <p:nvGraphicFramePr>
          <p:cNvPr id="9" name="Content Placeholder 7">
            <a:extLst>
              <a:ext uri="{FF2B5EF4-FFF2-40B4-BE49-F238E27FC236}">
                <a16:creationId xmlns:a16="http://schemas.microsoft.com/office/drawing/2014/main" id="{13AA8017-A452-1B45-84C2-D59B3088BD3F}"/>
              </a:ext>
            </a:extLst>
          </p:cNvPr>
          <p:cNvGraphicFramePr>
            <a:graphicFrameLocks noGrp="1"/>
          </p:cNvGraphicFramePr>
          <p:nvPr>
            <p:ph idx="14"/>
            <p:extLst>
              <p:ext uri="{D42A27DB-BD31-4B8C-83A1-F6EECF244321}">
                <p14:modId xmlns:p14="http://schemas.microsoft.com/office/powerpoint/2010/main" val="1282369495"/>
              </p:ext>
            </p:extLst>
          </p:nvPr>
        </p:nvGraphicFramePr>
        <p:xfrm>
          <a:off x="550987" y="1499223"/>
          <a:ext cx="6193085" cy="489701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967CBD8A-CE07-CD45-809C-C448B0079EDA}"/>
              </a:ext>
            </a:extLst>
          </p:cNvPr>
          <p:cNvSpPr txBox="1"/>
          <p:nvPr/>
        </p:nvSpPr>
        <p:spPr>
          <a:xfrm>
            <a:off x="6978336" y="2313610"/>
            <a:ext cx="4464496" cy="553998"/>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CTR </a:t>
            </a:r>
            <a:r>
              <a:rPr lang="en-US" sz="1500" dirty="0">
                <a:latin typeface="Arial" panose="020B0604020202020204" pitchFamily="34" charset="0"/>
                <a:cs typeface="Arial" panose="020B0604020202020204" pitchFamily="34" charset="0"/>
              </a:rPr>
              <a:t>(Click through rate) defines the ratio that out of all users how many new visitors click the ads</a:t>
            </a:r>
          </a:p>
        </p:txBody>
      </p:sp>
      <p:sp>
        <p:nvSpPr>
          <p:cNvPr id="11" name="TextBox 10">
            <a:extLst>
              <a:ext uri="{FF2B5EF4-FFF2-40B4-BE49-F238E27FC236}">
                <a16:creationId xmlns:a16="http://schemas.microsoft.com/office/drawing/2014/main" id="{38C20F5D-2512-F44E-8D86-93B25FAA959F}"/>
              </a:ext>
            </a:extLst>
          </p:cNvPr>
          <p:cNvSpPr txBox="1"/>
          <p:nvPr/>
        </p:nvSpPr>
        <p:spPr>
          <a:xfrm>
            <a:off x="6978336" y="3138821"/>
            <a:ext cx="4032447" cy="553998"/>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Conversion rate </a:t>
            </a:r>
            <a:r>
              <a:rPr lang="en-US" sz="1500" dirty="0">
                <a:latin typeface="Arial" panose="020B0604020202020204" pitchFamily="34" charset="0"/>
                <a:cs typeface="Arial" panose="020B0604020202020204" pitchFamily="34" charset="0"/>
              </a:rPr>
              <a:t>defines the ratio of how many new users sign up for a free trail</a:t>
            </a:r>
          </a:p>
        </p:txBody>
      </p:sp>
      <p:sp>
        <p:nvSpPr>
          <p:cNvPr id="12" name="TextBox 11">
            <a:extLst>
              <a:ext uri="{FF2B5EF4-FFF2-40B4-BE49-F238E27FC236}">
                <a16:creationId xmlns:a16="http://schemas.microsoft.com/office/drawing/2014/main" id="{1D550292-4BD0-D148-AC1A-D1B023D95AEC}"/>
              </a:ext>
            </a:extLst>
          </p:cNvPr>
          <p:cNvSpPr txBox="1"/>
          <p:nvPr/>
        </p:nvSpPr>
        <p:spPr>
          <a:xfrm>
            <a:off x="7006120" y="3964032"/>
            <a:ext cx="4117776" cy="1246495"/>
          </a:xfrm>
          <a:prstGeom prst="rect">
            <a:avLst/>
          </a:prstGeom>
          <a:noFill/>
        </p:spPr>
        <p:txBody>
          <a:bodyPr wrap="square" rtlCol="0">
            <a:spAutoFit/>
          </a:bodyPr>
          <a:lstStyle/>
          <a:p>
            <a:r>
              <a:rPr lang="en-US" altLang="zh-CN" sz="1500" dirty="0">
                <a:latin typeface="Arial" panose="020B0604020202020204" pitchFamily="34" charset="0"/>
                <a:cs typeface="Arial" panose="020B0604020202020204" pitchFamily="34" charset="0"/>
              </a:rPr>
              <a:t>Left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chart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shows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CTR(PPC</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Branded)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significantly</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higher</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than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SEO,</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and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Conversion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rate(PPC</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Branded)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slightly</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higher</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than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SEO.</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This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can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illustrate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that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branded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can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attract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more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customers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than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SEO</a:t>
            </a: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77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RESULTS</a:t>
            </a:r>
            <a:r>
              <a:rPr lang="zh-CN" altLang="en-US" dirty="0"/>
              <a:t> </a:t>
            </a:r>
            <a:r>
              <a:rPr lang="en-US" altLang="zh-CN" dirty="0"/>
              <a:t>&amp;</a:t>
            </a:r>
            <a:r>
              <a:rPr lang="zh-CN" altLang="en-US" dirty="0"/>
              <a:t> </a:t>
            </a:r>
            <a:r>
              <a:rPr lang="en-US" altLang="zh-CN" dirty="0"/>
              <a:t>RECOMMENDATIONS</a:t>
            </a:r>
            <a:endParaRPr lang="en-US" dirty="0"/>
          </a:p>
        </p:txBody>
      </p:sp>
      <p:sp>
        <p:nvSpPr>
          <p:cNvPr id="3" name="Date Placeholder 2"/>
          <p:cNvSpPr>
            <a:spLocks noGrp="1"/>
          </p:cNvSpPr>
          <p:nvPr>
            <p:ph type="dt" sz="half" idx="10"/>
          </p:nvPr>
        </p:nvSpPr>
        <p:spPr/>
        <p:txBody>
          <a:bodyPr/>
          <a:lstStyle/>
          <a:p>
            <a:fld id="{CF302469-71F7-4EB7-9ADA-C10FEDD8CAC6}" type="datetime1">
              <a:rPr lang="en-US" smtClean="0"/>
              <a:pPr/>
              <a:t>10/9/19</a:t>
            </a:fld>
            <a:endParaRPr lang="en-US" dirty="0"/>
          </a:p>
        </p:txBody>
      </p:sp>
      <p:sp>
        <p:nvSpPr>
          <p:cNvPr id="4" name="Footer Placeholder 3"/>
          <p:cNvSpPr>
            <a:spLocks noGrp="1"/>
          </p:cNvSpPr>
          <p:nvPr>
            <p:ph type="ftr" sz="quarter" idx="11"/>
          </p:nvPr>
        </p:nvSpPr>
        <p:spPr/>
        <p:txBody>
          <a:bodyPr/>
          <a:lstStyle/>
          <a:p>
            <a:r>
              <a:rPr lang="en-CA"/>
              <a:t>This is the slide footer, which can be edited under Header &amp; Footer, along with slide numbers and date</a:t>
            </a:r>
            <a:endParaRPr lang="en-US"/>
          </a:p>
        </p:txBody>
      </p:sp>
      <p:sp>
        <p:nvSpPr>
          <p:cNvPr id="5" name="Slide Number Placeholder 4"/>
          <p:cNvSpPr>
            <a:spLocks noGrp="1"/>
          </p:cNvSpPr>
          <p:nvPr>
            <p:ph type="sldNum" sz="quarter" idx="12"/>
          </p:nvPr>
        </p:nvSpPr>
        <p:spPr/>
        <p:txBody>
          <a:bodyPr/>
          <a:lstStyle/>
          <a:p>
            <a:fld id="{9B7CDB38-6350-4CC9-AB0E-B9078CE1CE4B}" type="slidenum">
              <a:rPr lang="en-US" smtClean="0"/>
              <a:pPr/>
              <a:t>7</a:t>
            </a:fld>
            <a:endParaRPr lang="en-US"/>
          </a:p>
        </p:txBody>
      </p:sp>
      <p:sp>
        <p:nvSpPr>
          <p:cNvPr id="7" name="Content Placeholder 6"/>
          <p:cNvSpPr>
            <a:spLocks noGrp="1"/>
          </p:cNvSpPr>
          <p:nvPr>
            <p:ph idx="14"/>
          </p:nvPr>
        </p:nvSpPr>
        <p:spPr>
          <a:xfrm>
            <a:off x="335360" y="1484784"/>
            <a:ext cx="11377264" cy="4752528"/>
          </a:xfrm>
        </p:spPr>
        <p:txBody>
          <a:bodyPr/>
          <a:lstStyle/>
          <a:p>
            <a:pPr marL="0" indent="0">
              <a:buNone/>
            </a:pPr>
            <a:r>
              <a:rPr lang="en-US" altLang="zh-CN" sz="1800" dirty="0"/>
              <a:t>Results</a:t>
            </a:r>
            <a:endParaRPr lang="en-CA" altLang="zh-CN" sz="1800" dirty="0"/>
          </a:p>
          <a:p>
            <a:r>
              <a:rPr lang="en-US" altLang="zh-CN" sz="1500" dirty="0"/>
              <a:t>Branded</a:t>
            </a:r>
            <a:r>
              <a:rPr lang="zh-CN" altLang="en-US" sz="1500" dirty="0"/>
              <a:t> </a:t>
            </a:r>
            <a:r>
              <a:rPr lang="en-US" altLang="zh-CN" sz="1500" dirty="0"/>
              <a:t>PS</a:t>
            </a:r>
            <a:r>
              <a:rPr lang="zh-CN" altLang="en-US" sz="1500" dirty="0"/>
              <a:t> </a:t>
            </a:r>
            <a:r>
              <a:rPr lang="en-US" altLang="zh-CN" sz="1500" dirty="0"/>
              <a:t>channel</a:t>
            </a:r>
            <a:r>
              <a:rPr lang="zh-CN" altLang="en-US" sz="1500" dirty="0"/>
              <a:t> </a:t>
            </a:r>
            <a:r>
              <a:rPr lang="en-US" altLang="zh-CN" sz="1500" dirty="0"/>
              <a:t>drives</a:t>
            </a:r>
            <a:r>
              <a:rPr lang="zh-CN" altLang="en-US" sz="1500" dirty="0"/>
              <a:t> </a:t>
            </a:r>
            <a:r>
              <a:rPr lang="en-US" altLang="zh-CN" sz="1500" dirty="0"/>
              <a:t>more</a:t>
            </a:r>
            <a:r>
              <a:rPr lang="zh-CN" altLang="en-US" sz="1500" dirty="0"/>
              <a:t> </a:t>
            </a:r>
            <a:r>
              <a:rPr lang="en-US" altLang="zh-CN" sz="1500" dirty="0"/>
              <a:t>customer</a:t>
            </a:r>
            <a:r>
              <a:rPr lang="zh-CN" altLang="en-US" sz="1500" dirty="0"/>
              <a:t> </a:t>
            </a:r>
            <a:r>
              <a:rPr lang="en-US" altLang="zh-CN" sz="1500" dirty="0"/>
              <a:t>traffic</a:t>
            </a:r>
            <a:r>
              <a:rPr lang="zh-CN" altLang="en-US" sz="1500" dirty="0"/>
              <a:t> </a:t>
            </a:r>
            <a:r>
              <a:rPr lang="en-US" altLang="zh-CN" sz="1500" dirty="0"/>
              <a:t>to</a:t>
            </a:r>
            <a:r>
              <a:rPr lang="zh-CN" altLang="en-US" sz="1500" dirty="0"/>
              <a:t> </a:t>
            </a:r>
            <a:r>
              <a:rPr lang="en-US" altLang="zh-CN" sz="1500" dirty="0"/>
              <a:t>its</a:t>
            </a:r>
            <a:r>
              <a:rPr lang="zh-CN" altLang="en-US" sz="1500" dirty="0"/>
              <a:t> </a:t>
            </a:r>
            <a:r>
              <a:rPr lang="en-US" altLang="zh-CN" sz="1500" dirty="0"/>
              <a:t>website</a:t>
            </a:r>
            <a:r>
              <a:rPr lang="zh-CN" altLang="en-US" sz="1500" dirty="0"/>
              <a:t> </a:t>
            </a:r>
            <a:r>
              <a:rPr lang="en-US" altLang="zh-CN" sz="1500" dirty="0"/>
              <a:t>(higher</a:t>
            </a:r>
            <a:r>
              <a:rPr lang="zh-CN" altLang="en-US" sz="1500" dirty="0"/>
              <a:t> </a:t>
            </a:r>
            <a:r>
              <a:rPr lang="en-US" altLang="zh-CN" sz="1500" dirty="0"/>
              <a:t>CTR),</a:t>
            </a:r>
            <a:r>
              <a:rPr lang="zh-CN" altLang="en-US" sz="1500" dirty="0"/>
              <a:t>  </a:t>
            </a:r>
            <a:r>
              <a:rPr lang="en-US" altLang="zh-CN" sz="1500" dirty="0"/>
              <a:t>and</a:t>
            </a:r>
            <a:r>
              <a:rPr lang="zh-CN" altLang="en-US" sz="1500" dirty="0"/>
              <a:t> </a:t>
            </a:r>
            <a:r>
              <a:rPr lang="en-US" altLang="zh-CN" sz="1500" dirty="0"/>
              <a:t>motivates</a:t>
            </a:r>
            <a:r>
              <a:rPr lang="zh-CN" altLang="en-US" sz="1500" dirty="0"/>
              <a:t> </a:t>
            </a:r>
            <a:r>
              <a:rPr lang="en-US" altLang="zh-CN" sz="1500" dirty="0"/>
              <a:t>more</a:t>
            </a:r>
            <a:r>
              <a:rPr lang="zh-CN" altLang="en-US" sz="1500" dirty="0"/>
              <a:t> </a:t>
            </a:r>
            <a:r>
              <a:rPr lang="en-US" altLang="zh-CN" sz="1500" dirty="0"/>
              <a:t>customers</a:t>
            </a:r>
            <a:r>
              <a:rPr lang="zh-CN" altLang="en-US" sz="1500" dirty="0"/>
              <a:t> </a:t>
            </a:r>
            <a:r>
              <a:rPr lang="en-US" altLang="zh-CN" sz="1500" dirty="0"/>
              <a:t>to</a:t>
            </a:r>
            <a:r>
              <a:rPr lang="zh-CN" altLang="en-US" sz="1500" dirty="0"/>
              <a:t> </a:t>
            </a:r>
            <a:r>
              <a:rPr lang="en-US" altLang="zh-CN" sz="1500" dirty="0"/>
              <a:t>sign</a:t>
            </a:r>
            <a:r>
              <a:rPr lang="zh-CN" altLang="en-US" sz="1500" dirty="0"/>
              <a:t> </a:t>
            </a:r>
            <a:r>
              <a:rPr lang="en-US" altLang="zh-CN" sz="1500" dirty="0"/>
              <a:t>up</a:t>
            </a:r>
            <a:r>
              <a:rPr lang="zh-CN" altLang="en-US" sz="1500" dirty="0"/>
              <a:t> </a:t>
            </a:r>
            <a:r>
              <a:rPr lang="en-US" altLang="zh-CN" sz="1500" dirty="0"/>
              <a:t>free</a:t>
            </a:r>
            <a:r>
              <a:rPr lang="zh-CN" altLang="en-US" sz="1500" dirty="0"/>
              <a:t> </a:t>
            </a:r>
            <a:r>
              <a:rPr lang="en-US" altLang="zh-CN" sz="1500" dirty="0"/>
              <a:t>trials</a:t>
            </a:r>
            <a:r>
              <a:rPr lang="zh-CN" altLang="en-US" sz="1500" dirty="0"/>
              <a:t> </a:t>
            </a:r>
            <a:r>
              <a:rPr lang="en-US" altLang="zh-CN" sz="1500" dirty="0"/>
              <a:t>(higher</a:t>
            </a:r>
            <a:r>
              <a:rPr lang="zh-CN" altLang="en-US" sz="1500" dirty="0"/>
              <a:t> </a:t>
            </a:r>
            <a:r>
              <a:rPr lang="en-US" altLang="zh-CN" sz="1500" dirty="0"/>
              <a:t>Conversion</a:t>
            </a:r>
            <a:r>
              <a:rPr lang="zh-CN" altLang="en-US" sz="1500" dirty="0"/>
              <a:t> </a:t>
            </a:r>
            <a:r>
              <a:rPr lang="en-US" altLang="zh-CN" sz="1500" dirty="0"/>
              <a:t>rate)</a:t>
            </a:r>
            <a:endParaRPr lang="en-CA" altLang="zh-CN" dirty="0"/>
          </a:p>
          <a:p>
            <a:r>
              <a:rPr lang="en-US" altLang="zh-CN" sz="1500" dirty="0"/>
              <a:t>ROI</a:t>
            </a:r>
            <a:r>
              <a:rPr lang="zh-CN" altLang="en-US" sz="1500" dirty="0"/>
              <a:t> </a:t>
            </a:r>
            <a:r>
              <a:rPr lang="en-US" altLang="zh-CN" sz="1500" dirty="0"/>
              <a:t>for</a:t>
            </a:r>
            <a:r>
              <a:rPr lang="zh-CN" altLang="en-US" sz="1500" dirty="0"/>
              <a:t> </a:t>
            </a:r>
            <a:r>
              <a:rPr lang="en-US" altLang="zh-CN" sz="1500" dirty="0"/>
              <a:t>Branded</a:t>
            </a:r>
            <a:r>
              <a:rPr lang="zh-CN" altLang="en-US" sz="1500" dirty="0"/>
              <a:t> </a:t>
            </a:r>
            <a:r>
              <a:rPr lang="en-US" altLang="zh-CN" sz="1500" dirty="0"/>
              <a:t>PS</a:t>
            </a:r>
            <a:r>
              <a:rPr lang="zh-CN" altLang="en-US" sz="1500" dirty="0"/>
              <a:t> </a:t>
            </a:r>
            <a:r>
              <a:rPr lang="en-US" altLang="zh-CN" sz="1500" dirty="0"/>
              <a:t>keep</a:t>
            </a:r>
            <a:r>
              <a:rPr lang="zh-CN" altLang="en-US" sz="1500" dirty="0"/>
              <a:t> </a:t>
            </a:r>
            <a:r>
              <a:rPr lang="en-US" altLang="zh-CN" sz="1500" dirty="0"/>
              <a:t>rising</a:t>
            </a:r>
            <a:r>
              <a:rPr lang="zh-CN" altLang="en-US" sz="1500" dirty="0"/>
              <a:t> </a:t>
            </a:r>
            <a:r>
              <a:rPr lang="en-US" altLang="zh-CN" sz="1500" dirty="0"/>
              <a:t>year</a:t>
            </a:r>
            <a:r>
              <a:rPr lang="zh-CN" altLang="en-US" sz="1500" dirty="0"/>
              <a:t> </a:t>
            </a:r>
            <a:r>
              <a:rPr lang="en-US" altLang="zh-CN" sz="1500" dirty="0"/>
              <a:t>over</a:t>
            </a:r>
            <a:r>
              <a:rPr lang="zh-CN" altLang="en-US" sz="1500" dirty="0"/>
              <a:t> </a:t>
            </a:r>
            <a:r>
              <a:rPr lang="en-US" altLang="zh-CN" sz="1500" dirty="0"/>
              <a:t>year</a:t>
            </a:r>
            <a:r>
              <a:rPr lang="zh-CN" altLang="en-US" sz="1500" dirty="0"/>
              <a:t> </a:t>
            </a:r>
            <a:r>
              <a:rPr lang="en-US" altLang="zh-CN" sz="1500" dirty="0"/>
              <a:t>in</a:t>
            </a:r>
            <a:r>
              <a:rPr lang="zh-CN" altLang="en-US" sz="1500" dirty="0"/>
              <a:t> </a:t>
            </a:r>
            <a:r>
              <a:rPr lang="en-US" altLang="zh-CN" sz="1500" dirty="0"/>
              <a:t>both</a:t>
            </a:r>
            <a:r>
              <a:rPr lang="zh-CN" altLang="en-US" sz="1500" dirty="0"/>
              <a:t> </a:t>
            </a:r>
            <a:r>
              <a:rPr lang="en-US" altLang="zh-CN" sz="1500" dirty="0"/>
              <a:t>Canada</a:t>
            </a:r>
            <a:r>
              <a:rPr lang="zh-CN" altLang="en-US" sz="1500" dirty="0"/>
              <a:t> </a:t>
            </a:r>
            <a:r>
              <a:rPr lang="en-US" altLang="zh-CN" sz="1500" dirty="0"/>
              <a:t>and</a:t>
            </a:r>
            <a:r>
              <a:rPr lang="zh-CN" altLang="en-US" sz="1500" dirty="0"/>
              <a:t> </a:t>
            </a:r>
            <a:r>
              <a:rPr lang="en-US" altLang="zh-CN" sz="1500" dirty="0"/>
              <a:t>the</a:t>
            </a:r>
            <a:r>
              <a:rPr lang="zh-CN" altLang="en-US" sz="1500" dirty="0"/>
              <a:t> </a:t>
            </a:r>
            <a:r>
              <a:rPr lang="en-US" altLang="zh-CN" sz="1500" dirty="0"/>
              <a:t>US</a:t>
            </a:r>
            <a:r>
              <a:rPr lang="zh-CN" altLang="en-US" sz="1500" dirty="0"/>
              <a:t> </a:t>
            </a:r>
            <a:r>
              <a:rPr lang="en-US" altLang="zh-CN" sz="1500" dirty="0"/>
              <a:t>market</a:t>
            </a:r>
            <a:endParaRPr lang="en-CA" altLang="zh-CN" dirty="0"/>
          </a:p>
          <a:p>
            <a:r>
              <a:rPr lang="en-US" altLang="zh-CN" sz="1500" dirty="0"/>
              <a:t>SEO</a:t>
            </a:r>
            <a:r>
              <a:rPr lang="zh-CN" altLang="en-US" sz="1500" dirty="0"/>
              <a:t> </a:t>
            </a:r>
            <a:r>
              <a:rPr lang="en-US" altLang="zh-CN" sz="1500" dirty="0"/>
              <a:t>was</a:t>
            </a:r>
            <a:r>
              <a:rPr lang="zh-CN" altLang="en-US" sz="1500" dirty="0"/>
              <a:t> </a:t>
            </a:r>
            <a:r>
              <a:rPr lang="en-US" altLang="zh-CN" sz="1500" dirty="0"/>
              <a:t>able</a:t>
            </a:r>
            <a:r>
              <a:rPr lang="zh-CN" altLang="en-US" sz="1500" dirty="0"/>
              <a:t> </a:t>
            </a:r>
            <a:r>
              <a:rPr lang="en-US" altLang="zh-CN" sz="1500" dirty="0"/>
              <a:t>to</a:t>
            </a:r>
            <a:r>
              <a:rPr lang="zh-CN" altLang="en-US" sz="1500" dirty="0"/>
              <a:t> </a:t>
            </a:r>
            <a:r>
              <a:rPr lang="en-US" altLang="zh-CN" sz="1500" dirty="0"/>
              <a:t>compensate</a:t>
            </a:r>
            <a:r>
              <a:rPr lang="zh-CN" altLang="en-US" sz="1500" dirty="0"/>
              <a:t> </a:t>
            </a:r>
            <a:r>
              <a:rPr lang="en-US" altLang="zh-CN" sz="1500" dirty="0"/>
              <a:t>for</a:t>
            </a:r>
            <a:r>
              <a:rPr lang="zh-CN" altLang="en-US" sz="1500" dirty="0"/>
              <a:t> </a:t>
            </a:r>
            <a:r>
              <a:rPr lang="en-US" altLang="zh-CN" sz="1500" dirty="0"/>
              <a:t>Branded</a:t>
            </a:r>
            <a:r>
              <a:rPr lang="zh-CN" altLang="en-US" sz="1500" dirty="0"/>
              <a:t> </a:t>
            </a:r>
            <a:r>
              <a:rPr lang="en-US" altLang="zh-CN" sz="1500" dirty="0"/>
              <a:t>PS</a:t>
            </a:r>
            <a:r>
              <a:rPr lang="zh-CN" altLang="en-US" sz="1500" dirty="0"/>
              <a:t> </a:t>
            </a:r>
            <a:r>
              <a:rPr lang="en-US" altLang="zh-CN" sz="1500" dirty="0"/>
              <a:t>in</a:t>
            </a:r>
            <a:r>
              <a:rPr lang="zh-CN" altLang="en-US" sz="1500" dirty="0"/>
              <a:t> </a:t>
            </a:r>
            <a:r>
              <a:rPr lang="en-US" altLang="zh-CN" sz="1500" dirty="0"/>
              <a:t>Canada</a:t>
            </a:r>
            <a:r>
              <a:rPr lang="zh-CN" altLang="en-US" sz="1500" dirty="0"/>
              <a:t> </a:t>
            </a:r>
            <a:r>
              <a:rPr lang="en-US" altLang="zh-CN" sz="1500" dirty="0"/>
              <a:t>market,</a:t>
            </a:r>
            <a:r>
              <a:rPr lang="zh-CN" altLang="en-US" sz="1500" dirty="0"/>
              <a:t> </a:t>
            </a:r>
            <a:r>
              <a:rPr lang="en-US" altLang="zh-CN" sz="1500" dirty="0"/>
              <a:t>however,</a:t>
            </a:r>
            <a:r>
              <a:rPr lang="zh-CN" altLang="en-US" sz="1500" dirty="0"/>
              <a:t> </a:t>
            </a:r>
            <a:r>
              <a:rPr lang="en-US" altLang="zh-CN" sz="1500" dirty="0"/>
              <a:t>it</a:t>
            </a:r>
            <a:r>
              <a:rPr lang="zh-CN" altLang="en-US" sz="1500" dirty="0"/>
              <a:t> </a:t>
            </a:r>
            <a:r>
              <a:rPr lang="en-US" altLang="zh-CN" sz="1500" dirty="0"/>
              <a:t>failed</a:t>
            </a:r>
            <a:r>
              <a:rPr lang="zh-CN" altLang="en-US" sz="1500" dirty="0"/>
              <a:t> </a:t>
            </a:r>
            <a:r>
              <a:rPr lang="en-US" altLang="zh-CN" sz="1500" dirty="0"/>
              <a:t>to</a:t>
            </a:r>
            <a:r>
              <a:rPr lang="zh-CN" altLang="en-US" sz="1500" dirty="0"/>
              <a:t> </a:t>
            </a:r>
            <a:r>
              <a:rPr lang="en-US" altLang="zh-CN" sz="1500" dirty="0"/>
              <a:t>compensate</a:t>
            </a:r>
            <a:r>
              <a:rPr lang="zh-CN" altLang="en-US" sz="1500" dirty="0"/>
              <a:t> </a:t>
            </a:r>
            <a:r>
              <a:rPr lang="en-US" altLang="zh-CN" sz="1500" dirty="0"/>
              <a:t>Branded</a:t>
            </a:r>
            <a:r>
              <a:rPr lang="zh-CN" altLang="en-US" sz="1500" dirty="0"/>
              <a:t> </a:t>
            </a:r>
            <a:r>
              <a:rPr lang="en-US" altLang="zh-CN" sz="1500" dirty="0"/>
              <a:t>PS</a:t>
            </a:r>
            <a:r>
              <a:rPr lang="zh-CN" altLang="en-US" sz="1500" dirty="0"/>
              <a:t> </a:t>
            </a:r>
            <a:r>
              <a:rPr lang="en-US" altLang="zh-CN" sz="1500" dirty="0"/>
              <a:t>in</a:t>
            </a:r>
            <a:r>
              <a:rPr lang="zh-CN" altLang="en-US" sz="1500" dirty="0"/>
              <a:t> </a:t>
            </a:r>
            <a:r>
              <a:rPr lang="en-US" altLang="zh-CN" sz="1500" dirty="0"/>
              <a:t>the</a:t>
            </a:r>
            <a:r>
              <a:rPr lang="zh-CN" altLang="en-US" sz="1500" dirty="0"/>
              <a:t> </a:t>
            </a:r>
            <a:r>
              <a:rPr lang="en-US" altLang="zh-CN" sz="1500" dirty="0"/>
              <a:t>US</a:t>
            </a:r>
            <a:r>
              <a:rPr lang="zh-CN" altLang="en-US" sz="1500" dirty="0"/>
              <a:t> </a:t>
            </a:r>
            <a:r>
              <a:rPr lang="en-US" altLang="zh-CN" sz="1500" dirty="0"/>
              <a:t>market</a:t>
            </a:r>
            <a:endParaRPr lang="zh-CN" altLang="en-US" sz="1500" dirty="0"/>
          </a:p>
          <a:p>
            <a:pPr lvl="1">
              <a:buFont typeface="Wingdings" charset="2"/>
              <a:buChar char="Ø"/>
            </a:pPr>
            <a:endParaRPr lang="zh-CN" altLang="en-US" sz="1500" dirty="0"/>
          </a:p>
          <a:p>
            <a:pPr marL="0" indent="0">
              <a:buNone/>
            </a:pPr>
            <a:r>
              <a:rPr lang="en-US" altLang="zh-CN" sz="1800" dirty="0"/>
              <a:t>Recommendations</a:t>
            </a:r>
            <a:endParaRPr lang="en-CA" altLang="zh-CN" sz="1800" dirty="0"/>
          </a:p>
          <a:p>
            <a:r>
              <a:rPr lang="en-US" altLang="zh-CN" sz="1500" dirty="0"/>
              <a:t>Based</a:t>
            </a:r>
            <a:r>
              <a:rPr lang="zh-CN" altLang="en-US" sz="1500" dirty="0"/>
              <a:t> </a:t>
            </a:r>
            <a:r>
              <a:rPr lang="en-US" altLang="zh-CN" sz="1500" dirty="0"/>
              <a:t>on</a:t>
            </a:r>
            <a:r>
              <a:rPr lang="zh-CN" altLang="en-US" sz="1500" dirty="0"/>
              <a:t> </a:t>
            </a:r>
            <a:r>
              <a:rPr lang="en-US" altLang="zh-CN" sz="1500" dirty="0"/>
              <a:t>our</a:t>
            </a:r>
            <a:r>
              <a:rPr lang="zh-CN" altLang="en-US" sz="1500" dirty="0"/>
              <a:t> </a:t>
            </a:r>
            <a:r>
              <a:rPr lang="en-US" altLang="zh-CN" sz="1500" dirty="0"/>
              <a:t>solid</a:t>
            </a:r>
            <a:r>
              <a:rPr lang="zh-CN" altLang="en-US" sz="1500" dirty="0"/>
              <a:t> </a:t>
            </a:r>
            <a:r>
              <a:rPr lang="en-US" altLang="zh-CN" sz="1500" dirty="0"/>
              <a:t>statistical</a:t>
            </a:r>
            <a:r>
              <a:rPr lang="zh-CN" altLang="en-US" sz="1500" dirty="0"/>
              <a:t> </a:t>
            </a:r>
            <a:r>
              <a:rPr lang="en-US" altLang="zh-CN" sz="1500" dirty="0"/>
              <a:t>analysis,</a:t>
            </a:r>
            <a:r>
              <a:rPr lang="zh-CN" altLang="en-US" sz="1500" dirty="0"/>
              <a:t>  </a:t>
            </a:r>
            <a:r>
              <a:rPr lang="en-US" altLang="zh-CN" sz="1500" dirty="0"/>
              <a:t>we</a:t>
            </a:r>
            <a:r>
              <a:rPr lang="zh-CN" altLang="en-US" sz="1500" dirty="0"/>
              <a:t> </a:t>
            </a:r>
            <a:r>
              <a:rPr lang="en-US" altLang="zh-CN" sz="1500" dirty="0"/>
              <a:t>recommend</a:t>
            </a:r>
            <a:r>
              <a:rPr lang="zh-CN" altLang="en-US" sz="1500" dirty="0"/>
              <a:t> </a:t>
            </a:r>
            <a:r>
              <a:rPr lang="en-US" altLang="zh-CN" sz="1500" dirty="0"/>
              <a:t>SOBSS</a:t>
            </a:r>
            <a:r>
              <a:rPr lang="zh-CN" altLang="en-US" sz="1500" dirty="0"/>
              <a:t> </a:t>
            </a:r>
            <a:r>
              <a:rPr lang="en-US" altLang="zh-CN" sz="1500" dirty="0"/>
              <a:t>gradually</a:t>
            </a:r>
            <a:r>
              <a:rPr lang="zh-CN" altLang="en-US" sz="1500" dirty="0"/>
              <a:t> </a:t>
            </a:r>
            <a:r>
              <a:rPr lang="en-US" altLang="zh-CN" sz="1500" dirty="0"/>
              <a:t>reduce</a:t>
            </a:r>
            <a:r>
              <a:rPr lang="zh-CN" altLang="en-US" sz="1500" dirty="0"/>
              <a:t> </a:t>
            </a:r>
            <a:r>
              <a:rPr lang="en-US" altLang="zh-CN" sz="1500" dirty="0"/>
              <a:t>marketing</a:t>
            </a:r>
            <a:r>
              <a:rPr lang="zh-CN" altLang="en-US" sz="1500" dirty="0"/>
              <a:t> </a:t>
            </a:r>
            <a:r>
              <a:rPr lang="en-US" altLang="zh-CN" sz="1500" dirty="0"/>
              <a:t>spending</a:t>
            </a:r>
            <a:r>
              <a:rPr lang="zh-CN" altLang="en-US" sz="1500" dirty="0"/>
              <a:t> </a:t>
            </a:r>
            <a:r>
              <a:rPr lang="en-US" altLang="zh-CN" sz="1500" dirty="0"/>
              <a:t>of</a:t>
            </a:r>
            <a:r>
              <a:rPr lang="zh-CN" altLang="en-US" sz="1500" dirty="0"/>
              <a:t> </a:t>
            </a:r>
            <a:r>
              <a:rPr lang="en-US" altLang="zh-CN" sz="1500" dirty="0"/>
              <a:t>PS</a:t>
            </a:r>
            <a:r>
              <a:rPr lang="zh-CN" altLang="en-US" sz="1500" dirty="0"/>
              <a:t> </a:t>
            </a:r>
            <a:r>
              <a:rPr lang="en-US" altLang="zh-CN" sz="1500" dirty="0"/>
              <a:t>Branded</a:t>
            </a:r>
            <a:r>
              <a:rPr lang="zh-CN" altLang="en-US" sz="1500" dirty="0"/>
              <a:t> </a:t>
            </a:r>
            <a:r>
              <a:rPr lang="en-US" altLang="zh-CN" sz="1500" dirty="0"/>
              <a:t>in</a:t>
            </a:r>
            <a:r>
              <a:rPr lang="zh-CN" altLang="en-US" sz="1500" dirty="0"/>
              <a:t> </a:t>
            </a:r>
            <a:r>
              <a:rPr lang="en-US" altLang="zh-CN" sz="1500" dirty="0"/>
              <a:t>Canada,</a:t>
            </a:r>
            <a:r>
              <a:rPr lang="zh-CN" altLang="en-US" sz="1500" dirty="0"/>
              <a:t> </a:t>
            </a:r>
            <a:r>
              <a:rPr lang="en-US" altLang="zh-CN" sz="1500" dirty="0"/>
              <a:t>but</a:t>
            </a:r>
            <a:r>
              <a:rPr lang="zh-CN" altLang="en-US" sz="1500" dirty="0"/>
              <a:t> </a:t>
            </a:r>
            <a:r>
              <a:rPr lang="en-US" altLang="zh-CN" sz="1500" dirty="0"/>
              <a:t>increase</a:t>
            </a:r>
            <a:r>
              <a:rPr lang="zh-CN" altLang="en-US" sz="1500" dirty="0"/>
              <a:t> </a:t>
            </a:r>
            <a:r>
              <a:rPr lang="en-US" altLang="zh-CN" sz="1500" dirty="0"/>
              <a:t>marketing</a:t>
            </a:r>
            <a:r>
              <a:rPr lang="zh-CN" altLang="en-US" sz="1500" dirty="0"/>
              <a:t> </a:t>
            </a:r>
            <a:r>
              <a:rPr lang="en-US" altLang="zh-CN" sz="1500" dirty="0"/>
              <a:t>spend</a:t>
            </a:r>
            <a:r>
              <a:rPr lang="zh-CN" altLang="en-US" sz="1500" dirty="0"/>
              <a:t> </a:t>
            </a:r>
            <a:r>
              <a:rPr lang="en-US" altLang="zh-CN" sz="1500" dirty="0"/>
              <a:t>in</a:t>
            </a:r>
            <a:r>
              <a:rPr lang="zh-CN" altLang="en-US" sz="1500" dirty="0"/>
              <a:t> </a:t>
            </a:r>
            <a:r>
              <a:rPr lang="en-US" altLang="zh-CN" sz="1500" dirty="0"/>
              <a:t>the</a:t>
            </a:r>
            <a:r>
              <a:rPr lang="zh-CN" altLang="en-US" sz="1500" dirty="0"/>
              <a:t> </a:t>
            </a:r>
            <a:r>
              <a:rPr lang="en-US" altLang="zh-CN" sz="1500" dirty="0"/>
              <a:t>US</a:t>
            </a:r>
            <a:r>
              <a:rPr lang="zh-CN" altLang="en-US" sz="1500" dirty="0"/>
              <a:t> </a:t>
            </a:r>
            <a:r>
              <a:rPr lang="en-US" altLang="zh-CN" sz="1500" dirty="0"/>
              <a:t>market</a:t>
            </a:r>
            <a:endParaRPr lang="en-US" altLang="zh-CN" dirty="0"/>
          </a:p>
          <a:p>
            <a:r>
              <a:rPr lang="en-CA" sz="1500" dirty="0"/>
              <a:t>We recommend that the company strengthen its UI design on their homepage to maximize user conversion. The method </a:t>
            </a:r>
            <a:r>
              <a:rPr lang="en-US" altLang="zh-CN" sz="1500" dirty="0"/>
              <a:t>can</a:t>
            </a:r>
            <a:r>
              <a:rPr lang="zh-CN" altLang="en-US" sz="1500" dirty="0"/>
              <a:t> </a:t>
            </a:r>
            <a:r>
              <a:rPr lang="en-US" altLang="zh-CN" sz="1500" dirty="0"/>
              <a:t>be</a:t>
            </a:r>
            <a:r>
              <a:rPr lang="en-CA" sz="1500" dirty="0"/>
              <a:t> change the position, size and color of the </a:t>
            </a:r>
            <a:r>
              <a:rPr lang="en-US" altLang="zh-CN" sz="1500" dirty="0"/>
              <a:t>“Try</a:t>
            </a:r>
            <a:r>
              <a:rPr lang="zh-CN" altLang="en-US" sz="1500" dirty="0"/>
              <a:t> </a:t>
            </a:r>
            <a:r>
              <a:rPr lang="en-US" altLang="zh-CN" sz="1500" dirty="0"/>
              <a:t>Free</a:t>
            </a:r>
            <a:r>
              <a:rPr lang="zh-CN" altLang="en-US" sz="1500" dirty="0"/>
              <a:t> </a:t>
            </a:r>
            <a:r>
              <a:rPr lang="en-US" altLang="zh-CN" sz="1500" dirty="0"/>
              <a:t>Trail”</a:t>
            </a:r>
            <a:r>
              <a:rPr lang="zh-CN" altLang="en-US" sz="1500" dirty="0"/>
              <a:t> </a:t>
            </a:r>
            <a:r>
              <a:rPr lang="en-CA" sz="1500" dirty="0"/>
              <a:t>button and content on the page</a:t>
            </a:r>
            <a:r>
              <a:rPr lang="en-US" altLang="zh-CN" sz="1500" dirty="0"/>
              <a:t>,</a:t>
            </a:r>
            <a:r>
              <a:rPr lang="zh-CN" altLang="en-US" sz="1500" dirty="0"/>
              <a:t> </a:t>
            </a:r>
            <a:r>
              <a:rPr lang="en-US" altLang="zh-CN" sz="1500" dirty="0"/>
              <a:t>etc.</a:t>
            </a:r>
            <a:r>
              <a:rPr lang="en-CA" sz="1500" dirty="0"/>
              <a:t> Therefore, we can get more trials and get a more convincing true difference that the conversion rate is higher from PPC branded than SEO</a:t>
            </a:r>
          </a:p>
          <a:p>
            <a:r>
              <a:rPr lang="en-US" altLang="zh-CN" sz="1500" dirty="0"/>
              <a:t>If</a:t>
            </a:r>
            <a:r>
              <a:rPr lang="zh-CN" altLang="en-US" sz="1500" dirty="0"/>
              <a:t> </a:t>
            </a:r>
            <a:r>
              <a:rPr lang="en-US" altLang="zh-CN" sz="1500" dirty="0"/>
              <a:t>marketing</a:t>
            </a:r>
            <a:r>
              <a:rPr lang="zh-CN" altLang="en-US" sz="1500" dirty="0"/>
              <a:t> </a:t>
            </a:r>
            <a:r>
              <a:rPr lang="en-US" altLang="zh-CN" sz="1500" dirty="0"/>
              <a:t>budget</a:t>
            </a:r>
            <a:r>
              <a:rPr lang="zh-CN" altLang="en-US" sz="1500" dirty="0"/>
              <a:t> </a:t>
            </a:r>
            <a:r>
              <a:rPr lang="en-US" altLang="zh-CN" sz="1500" dirty="0"/>
              <a:t>allows,</a:t>
            </a:r>
            <a:r>
              <a:rPr lang="zh-CN" altLang="en-US" sz="1500" dirty="0"/>
              <a:t> </a:t>
            </a:r>
            <a:r>
              <a:rPr lang="en-US" altLang="zh-CN" sz="1500" dirty="0"/>
              <a:t>we</a:t>
            </a:r>
            <a:r>
              <a:rPr lang="zh-CN" altLang="en-US" sz="1500" dirty="0"/>
              <a:t> </a:t>
            </a:r>
            <a:r>
              <a:rPr lang="en-US" altLang="zh-CN" sz="1500" dirty="0"/>
              <a:t>suggest</a:t>
            </a:r>
            <a:r>
              <a:rPr lang="zh-CN" altLang="en-US" sz="1500" dirty="0"/>
              <a:t> </a:t>
            </a:r>
            <a:r>
              <a:rPr lang="en-US" altLang="zh-CN" sz="1500" dirty="0"/>
              <a:t>SOBSS</a:t>
            </a:r>
            <a:r>
              <a:rPr lang="zh-CN" altLang="en-US" sz="1500" dirty="0"/>
              <a:t> </a:t>
            </a:r>
            <a:r>
              <a:rPr lang="en-US" altLang="zh-CN" sz="1500" dirty="0"/>
              <a:t>conduct</a:t>
            </a:r>
            <a:r>
              <a:rPr lang="zh-CN" altLang="en-US" sz="1500" dirty="0"/>
              <a:t> </a:t>
            </a:r>
            <a:r>
              <a:rPr lang="en-US" altLang="zh-CN" sz="1500" dirty="0"/>
              <a:t>another</a:t>
            </a:r>
            <a:r>
              <a:rPr lang="zh-CN" altLang="en-US" sz="1500" dirty="0"/>
              <a:t> </a:t>
            </a:r>
            <a:r>
              <a:rPr lang="en-US" altLang="zh-CN" sz="1500" dirty="0"/>
              <a:t>PS</a:t>
            </a:r>
            <a:r>
              <a:rPr lang="zh-CN" altLang="en-US" sz="1500" dirty="0"/>
              <a:t> </a:t>
            </a:r>
            <a:r>
              <a:rPr lang="en-US" altLang="zh-CN" sz="1500" dirty="0"/>
              <a:t>experiment</a:t>
            </a:r>
            <a:r>
              <a:rPr lang="zh-CN" altLang="en-US" sz="1500" dirty="0"/>
              <a:t> </a:t>
            </a:r>
            <a:r>
              <a:rPr lang="en-US" altLang="zh-CN" sz="1500" dirty="0"/>
              <a:t>around</a:t>
            </a:r>
            <a:r>
              <a:rPr lang="zh-CN" altLang="en-US" sz="1500" dirty="0"/>
              <a:t> </a:t>
            </a:r>
            <a:r>
              <a:rPr lang="en-US" altLang="zh-CN" sz="1500" dirty="0"/>
              <a:t>January</a:t>
            </a:r>
            <a:r>
              <a:rPr lang="zh-CN" altLang="en-US" sz="1500" dirty="0"/>
              <a:t> </a:t>
            </a:r>
            <a:r>
              <a:rPr lang="en-US" altLang="zh-CN" sz="1500" dirty="0"/>
              <a:t>to</a:t>
            </a:r>
            <a:r>
              <a:rPr lang="zh-CN" altLang="en-US" sz="1500" dirty="0"/>
              <a:t> </a:t>
            </a:r>
            <a:r>
              <a:rPr lang="en-US" altLang="zh-CN" sz="1500" dirty="0"/>
              <a:t>collect</a:t>
            </a:r>
            <a:r>
              <a:rPr lang="zh-CN" altLang="en-US" sz="1500" dirty="0"/>
              <a:t> </a:t>
            </a:r>
            <a:r>
              <a:rPr lang="en-US" altLang="zh-CN" sz="1500" dirty="0"/>
              <a:t>more</a:t>
            </a:r>
            <a:r>
              <a:rPr lang="zh-CN" altLang="en-US" sz="1500" dirty="0"/>
              <a:t> </a:t>
            </a:r>
            <a:r>
              <a:rPr lang="en-US" altLang="zh-CN" sz="1500" dirty="0"/>
              <a:t>data</a:t>
            </a:r>
            <a:r>
              <a:rPr lang="zh-CN" altLang="en-US" sz="1500" dirty="0"/>
              <a:t> </a:t>
            </a:r>
            <a:r>
              <a:rPr lang="en-US" altLang="zh-CN" sz="1500" dirty="0"/>
              <a:t>source,</a:t>
            </a:r>
            <a:r>
              <a:rPr lang="zh-CN" altLang="en-US" sz="1500" dirty="0"/>
              <a:t> </a:t>
            </a:r>
            <a:r>
              <a:rPr lang="en-US" altLang="zh-CN" sz="1500" dirty="0"/>
              <a:t>which</a:t>
            </a:r>
            <a:r>
              <a:rPr lang="zh-CN" altLang="en-US" sz="1500" dirty="0"/>
              <a:t> </a:t>
            </a:r>
            <a:r>
              <a:rPr lang="en-US" altLang="zh-CN" sz="1500" dirty="0"/>
              <a:t>controls</a:t>
            </a:r>
            <a:r>
              <a:rPr lang="zh-CN" altLang="en-US" sz="1500" dirty="0"/>
              <a:t> </a:t>
            </a:r>
            <a:r>
              <a:rPr lang="en-US" altLang="zh-CN" sz="1500" dirty="0"/>
              <a:t>seasonality</a:t>
            </a:r>
            <a:r>
              <a:rPr lang="zh-CN" altLang="en-US" sz="1500" dirty="0"/>
              <a:t> </a:t>
            </a:r>
            <a:r>
              <a:rPr lang="en-US" altLang="zh-CN" sz="1500" dirty="0"/>
              <a:t>and</a:t>
            </a:r>
            <a:r>
              <a:rPr lang="zh-CN" altLang="en-US" sz="1500" dirty="0"/>
              <a:t> </a:t>
            </a:r>
            <a:r>
              <a:rPr lang="en-US" altLang="zh-CN" sz="1500" dirty="0"/>
              <a:t>makes</a:t>
            </a:r>
            <a:r>
              <a:rPr lang="zh-CN" altLang="en-US" sz="1500" dirty="0"/>
              <a:t> </a:t>
            </a:r>
            <a:r>
              <a:rPr lang="en-US" altLang="zh-CN" sz="1500" dirty="0"/>
              <a:t>analysis</a:t>
            </a:r>
            <a:r>
              <a:rPr lang="zh-CN" altLang="en-US" sz="1500" dirty="0"/>
              <a:t> </a:t>
            </a:r>
            <a:r>
              <a:rPr lang="en-US" altLang="zh-CN" sz="1500" dirty="0"/>
              <a:t>more</a:t>
            </a:r>
            <a:r>
              <a:rPr lang="zh-CN" altLang="en-US" sz="1500" dirty="0"/>
              <a:t> </a:t>
            </a:r>
            <a:r>
              <a:rPr lang="en-US" altLang="zh-CN" sz="1500" dirty="0"/>
              <a:t>trustworthy</a:t>
            </a:r>
            <a:r>
              <a:rPr lang="zh-CN" altLang="en-US" sz="1500" dirty="0"/>
              <a:t> </a:t>
            </a:r>
            <a:endParaRPr lang="en-CA" altLang="zh-CN" sz="1600" dirty="0"/>
          </a:p>
          <a:p>
            <a:pPr lvl="1"/>
            <a:endParaRPr lang="zh-CN" altLang="en-US" sz="1500" dirty="0"/>
          </a:p>
        </p:txBody>
      </p:sp>
    </p:spTree>
    <p:extLst>
      <p:ext uri="{BB962C8B-B14F-4D97-AF65-F5344CB8AC3E}">
        <p14:creationId xmlns:p14="http://schemas.microsoft.com/office/powerpoint/2010/main" val="115137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780D-2C13-7943-85EB-B11624688C43}"/>
              </a:ext>
            </a:extLst>
          </p:cNvPr>
          <p:cNvSpPr>
            <a:spLocks noGrp="1"/>
          </p:cNvSpPr>
          <p:nvPr>
            <p:ph type="ctrTitle"/>
          </p:nvPr>
        </p:nvSpPr>
        <p:spPr/>
        <p:txBody>
          <a:bodyPr/>
          <a:lstStyle/>
          <a:p>
            <a:r>
              <a:rPr lang="en-US" dirty="0"/>
              <a:t>Appendix #1: Data Source</a:t>
            </a:r>
            <a:r>
              <a:rPr lang="zh-CN" altLang="en-US" dirty="0"/>
              <a:t> </a:t>
            </a:r>
            <a:r>
              <a:rPr lang="en-US" altLang="zh-CN" dirty="0"/>
              <a:t>and</a:t>
            </a:r>
            <a:r>
              <a:rPr lang="zh-CN" altLang="en-US" dirty="0"/>
              <a:t> </a:t>
            </a:r>
            <a:r>
              <a:rPr lang="en-US" altLang="zh-CN" dirty="0"/>
              <a:t>Data</a:t>
            </a:r>
            <a:r>
              <a:rPr lang="zh-CN" altLang="en-US" dirty="0"/>
              <a:t> </a:t>
            </a:r>
            <a:r>
              <a:rPr lang="en-US" altLang="zh-CN" dirty="0"/>
              <a:t>Exploration</a:t>
            </a:r>
            <a:r>
              <a:rPr lang="en-US" dirty="0"/>
              <a:t> </a:t>
            </a:r>
          </a:p>
        </p:txBody>
      </p:sp>
      <p:sp>
        <p:nvSpPr>
          <p:cNvPr id="3" name="Date Placeholder 2">
            <a:extLst>
              <a:ext uri="{FF2B5EF4-FFF2-40B4-BE49-F238E27FC236}">
                <a16:creationId xmlns:a16="http://schemas.microsoft.com/office/drawing/2014/main" id="{03CFC7F7-F208-B945-A5ED-9E40F1C3DDAA}"/>
              </a:ext>
            </a:extLst>
          </p:cNvPr>
          <p:cNvSpPr>
            <a:spLocks noGrp="1"/>
          </p:cNvSpPr>
          <p:nvPr>
            <p:ph type="dt" sz="half" idx="10"/>
          </p:nvPr>
        </p:nvSpPr>
        <p:spPr/>
        <p:txBody>
          <a:bodyPr/>
          <a:lstStyle/>
          <a:p>
            <a:fld id="{CF302469-71F7-4EB7-9ADA-C10FEDD8CAC6}" type="datetime1">
              <a:rPr lang="en-US" smtClean="0"/>
              <a:pPr/>
              <a:t>10/9/19</a:t>
            </a:fld>
            <a:endParaRPr lang="en-US" dirty="0"/>
          </a:p>
        </p:txBody>
      </p:sp>
      <p:sp>
        <p:nvSpPr>
          <p:cNvPr id="5" name="Slide Number Placeholder 4">
            <a:extLst>
              <a:ext uri="{FF2B5EF4-FFF2-40B4-BE49-F238E27FC236}">
                <a16:creationId xmlns:a16="http://schemas.microsoft.com/office/drawing/2014/main" id="{5E0709B6-6438-3848-8D1E-30F7278BF29E}"/>
              </a:ext>
            </a:extLst>
          </p:cNvPr>
          <p:cNvSpPr>
            <a:spLocks noGrp="1"/>
          </p:cNvSpPr>
          <p:nvPr>
            <p:ph type="sldNum" sz="quarter" idx="12"/>
          </p:nvPr>
        </p:nvSpPr>
        <p:spPr/>
        <p:txBody>
          <a:bodyPr/>
          <a:lstStyle/>
          <a:p>
            <a:fld id="{9B7CDB38-6350-4CC9-AB0E-B9078CE1CE4B}" type="slidenum">
              <a:rPr lang="en-US" smtClean="0"/>
              <a:pPr/>
              <a:t>8</a:t>
            </a:fld>
            <a:endParaRPr lang="en-US"/>
          </a:p>
        </p:txBody>
      </p:sp>
      <p:sp>
        <p:nvSpPr>
          <p:cNvPr id="6" name="Subtitle 5">
            <a:extLst>
              <a:ext uri="{FF2B5EF4-FFF2-40B4-BE49-F238E27FC236}">
                <a16:creationId xmlns:a16="http://schemas.microsoft.com/office/drawing/2014/main" id="{FC576B88-6D45-E148-A05D-530CD07130F3}"/>
              </a:ext>
            </a:extLst>
          </p:cNvPr>
          <p:cNvSpPr>
            <a:spLocks noGrp="1"/>
          </p:cNvSpPr>
          <p:nvPr>
            <p:ph type="subTitle" idx="1"/>
          </p:nvPr>
        </p:nvSpPr>
        <p:spPr/>
        <p:txBody>
          <a:bodyPr/>
          <a:lstStyle/>
          <a:p>
            <a:r>
              <a:rPr lang="en-US" altLang="zh-CN" dirty="0"/>
              <a:t>Brief</a:t>
            </a:r>
            <a:r>
              <a:rPr lang="zh-CN" altLang="en-US" dirty="0"/>
              <a:t> </a:t>
            </a:r>
            <a:r>
              <a:rPr lang="en-US" altLang="zh-CN" dirty="0"/>
              <a:t>d</a:t>
            </a:r>
            <a:r>
              <a:rPr lang="en-US" dirty="0"/>
              <a:t>escription of all the data source we have for this project</a:t>
            </a:r>
          </a:p>
        </p:txBody>
      </p:sp>
      <p:sp>
        <p:nvSpPr>
          <p:cNvPr id="7" name="Content Placeholder 6">
            <a:extLst>
              <a:ext uri="{FF2B5EF4-FFF2-40B4-BE49-F238E27FC236}">
                <a16:creationId xmlns:a16="http://schemas.microsoft.com/office/drawing/2014/main" id="{91A6C2F0-4B54-0C46-A0B9-C3A6F50CDBC2}"/>
              </a:ext>
            </a:extLst>
          </p:cNvPr>
          <p:cNvSpPr>
            <a:spLocks noGrp="1"/>
          </p:cNvSpPr>
          <p:nvPr>
            <p:ph idx="14"/>
          </p:nvPr>
        </p:nvSpPr>
        <p:spPr>
          <a:xfrm>
            <a:off x="335360" y="1484784"/>
            <a:ext cx="11516853" cy="4752528"/>
          </a:xfrm>
        </p:spPr>
        <p:txBody>
          <a:bodyPr/>
          <a:lstStyle/>
          <a:p>
            <a:r>
              <a:rPr lang="en-US" altLang="zh-CN" dirty="0"/>
              <a:t>Our</a:t>
            </a:r>
            <a:r>
              <a:rPr lang="zh-CN" altLang="en-US" dirty="0"/>
              <a:t> </a:t>
            </a:r>
            <a:r>
              <a:rPr lang="en-US" altLang="zh-CN" dirty="0"/>
              <a:t>analysis</a:t>
            </a:r>
            <a:r>
              <a:rPr lang="zh-CN" altLang="en-US" dirty="0"/>
              <a:t> </a:t>
            </a:r>
            <a:r>
              <a:rPr lang="en-US" dirty="0"/>
              <a:t>is based on two data sources, one is the Profile of North American customers (Exhibit1) and SOBSS’ Marketing Result for FY2016 (Exhibit2), the other is the given excel data source from May 2017 to September 2017</a:t>
            </a:r>
          </a:p>
          <a:p>
            <a:r>
              <a:rPr lang="en-US" dirty="0"/>
              <a:t>Below is the brief description of each column in ’SOBSS data’ excel data source:</a:t>
            </a:r>
          </a:p>
          <a:p>
            <a:endParaRPr lang="en-US" dirty="0"/>
          </a:p>
        </p:txBody>
      </p:sp>
      <p:graphicFrame>
        <p:nvGraphicFramePr>
          <p:cNvPr id="9" name="Table 8">
            <a:extLst>
              <a:ext uri="{FF2B5EF4-FFF2-40B4-BE49-F238E27FC236}">
                <a16:creationId xmlns:a16="http://schemas.microsoft.com/office/drawing/2014/main" id="{9EEEC981-3E4F-5945-BCA6-FFB6C07F604F}"/>
              </a:ext>
            </a:extLst>
          </p:cNvPr>
          <p:cNvGraphicFramePr>
            <a:graphicFrameLocks noGrp="1"/>
          </p:cNvGraphicFramePr>
          <p:nvPr>
            <p:extLst>
              <p:ext uri="{D42A27DB-BD31-4B8C-83A1-F6EECF244321}">
                <p14:modId xmlns:p14="http://schemas.microsoft.com/office/powerpoint/2010/main" val="1319915352"/>
              </p:ext>
            </p:extLst>
          </p:nvPr>
        </p:nvGraphicFramePr>
        <p:xfrm>
          <a:off x="443316" y="2569307"/>
          <a:ext cx="6408712" cy="3218558"/>
        </p:xfrm>
        <a:graphic>
          <a:graphicData uri="http://schemas.openxmlformats.org/drawingml/2006/table">
            <a:tbl>
              <a:tblPr firstRow="1" firstCol="1" bandRow="1">
                <a:tableStyleId>{2D5ABB26-0587-4C30-8999-92F81FD0307C}</a:tableStyleId>
              </a:tblPr>
              <a:tblGrid>
                <a:gridCol w="1865441">
                  <a:extLst>
                    <a:ext uri="{9D8B030D-6E8A-4147-A177-3AD203B41FA5}">
                      <a16:colId xmlns:a16="http://schemas.microsoft.com/office/drawing/2014/main" val="1770998397"/>
                    </a:ext>
                  </a:extLst>
                </a:gridCol>
                <a:gridCol w="2980755">
                  <a:extLst>
                    <a:ext uri="{9D8B030D-6E8A-4147-A177-3AD203B41FA5}">
                      <a16:colId xmlns:a16="http://schemas.microsoft.com/office/drawing/2014/main" val="333638149"/>
                    </a:ext>
                  </a:extLst>
                </a:gridCol>
                <a:gridCol w="1562516">
                  <a:extLst>
                    <a:ext uri="{9D8B030D-6E8A-4147-A177-3AD203B41FA5}">
                      <a16:colId xmlns:a16="http://schemas.microsoft.com/office/drawing/2014/main" val="1334458994"/>
                    </a:ext>
                  </a:extLst>
                </a:gridCol>
              </a:tblGrid>
              <a:tr h="229897">
                <a:tc>
                  <a:txBody>
                    <a:bodyPr/>
                    <a:lstStyle/>
                    <a:p>
                      <a:pPr marL="0" marR="0">
                        <a:spcBef>
                          <a:spcPts val="0"/>
                        </a:spcBef>
                        <a:spcAft>
                          <a:spcPts val="0"/>
                        </a:spcAft>
                      </a:pPr>
                      <a:r>
                        <a:rPr lang="en-US" sz="1200" dirty="0">
                          <a:effectLst/>
                        </a:rPr>
                        <a:t>Variable name</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dirty="0">
                          <a:effectLst/>
                        </a:rPr>
                        <a:t>Description</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Values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313788488"/>
                  </a:ext>
                </a:extLst>
              </a:tr>
              <a:tr h="229897">
                <a:tc>
                  <a:txBody>
                    <a:bodyPr/>
                    <a:lstStyle/>
                    <a:p>
                      <a:pPr marL="0" marR="0">
                        <a:spcBef>
                          <a:spcPts val="0"/>
                        </a:spcBef>
                        <a:spcAft>
                          <a:spcPts val="0"/>
                        </a:spcAft>
                      </a:pPr>
                      <a:r>
                        <a:rPr lang="en-US" sz="1200">
                          <a:effectLst/>
                        </a:rPr>
                        <a:t>Country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dirty="0">
                          <a:effectLst/>
                        </a:rPr>
                        <a:t>Identified based on IP address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Canada, US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580743775"/>
                  </a:ext>
                </a:extLst>
              </a:tr>
              <a:tr h="229897">
                <a:tc>
                  <a:txBody>
                    <a:bodyPr/>
                    <a:lstStyle/>
                    <a:p>
                      <a:pPr marL="0" marR="0">
                        <a:spcBef>
                          <a:spcPts val="0"/>
                        </a:spcBef>
                        <a:spcAft>
                          <a:spcPts val="0"/>
                        </a:spcAft>
                      </a:pPr>
                      <a:r>
                        <a:rPr lang="en-US" sz="1200">
                          <a:effectLst/>
                        </a:rPr>
                        <a:t>Channel</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dirty="0">
                          <a:effectLst/>
                        </a:rPr>
                        <a:t>PPC Branded or SEO</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PPC Branded or SEO</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069532878"/>
                  </a:ext>
                </a:extLst>
              </a:tr>
              <a:tr h="229897">
                <a:tc>
                  <a:txBody>
                    <a:bodyPr/>
                    <a:lstStyle/>
                    <a:p>
                      <a:pPr marL="0" marR="0">
                        <a:spcBef>
                          <a:spcPts val="0"/>
                        </a:spcBef>
                        <a:spcAft>
                          <a:spcPts val="0"/>
                        </a:spcAft>
                      </a:pPr>
                      <a:r>
                        <a:rPr lang="en-US" sz="1200">
                          <a:effectLst/>
                        </a:rPr>
                        <a:t>Year</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Years in the dataset</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2017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744430227"/>
                  </a:ext>
                </a:extLst>
              </a:tr>
              <a:tr h="229897">
                <a:tc>
                  <a:txBody>
                    <a:bodyPr/>
                    <a:lstStyle/>
                    <a:p>
                      <a:pPr marL="0" marR="0">
                        <a:spcBef>
                          <a:spcPts val="0"/>
                        </a:spcBef>
                        <a:spcAft>
                          <a:spcPts val="0"/>
                        </a:spcAft>
                      </a:pPr>
                      <a:r>
                        <a:rPr lang="en-US" sz="1200">
                          <a:effectLst/>
                        </a:rPr>
                        <a:t>Month</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dirty="0">
                          <a:effectLst/>
                        </a:rPr>
                        <a:t>Months in the dataset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dirty="0">
                          <a:effectLst/>
                        </a:rPr>
                        <a:t>5,6,7,8,9</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002881173"/>
                  </a:ext>
                </a:extLst>
              </a:tr>
              <a:tr h="229897">
                <a:tc>
                  <a:txBody>
                    <a:bodyPr/>
                    <a:lstStyle/>
                    <a:p>
                      <a:pPr marL="0" marR="0">
                        <a:spcBef>
                          <a:spcPts val="0"/>
                        </a:spcBef>
                        <a:spcAft>
                          <a:spcPts val="0"/>
                        </a:spcAft>
                      </a:pPr>
                      <a:r>
                        <a:rPr lang="en-US" sz="1200">
                          <a:effectLst/>
                        </a:rPr>
                        <a:t>Day</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Days in the dataset</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1,2,3,,,,,,,, 31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789193252"/>
                  </a:ext>
                </a:extLst>
              </a:tr>
              <a:tr h="229897">
                <a:tc>
                  <a:txBody>
                    <a:bodyPr/>
                    <a:lstStyle/>
                    <a:p>
                      <a:pPr marL="0" marR="0">
                        <a:spcBef>
                          <a:spcPts val="0"/>
                        </a:spcBef>
                        <a:spcAft>
                          <a:spcPts val="0"/>
                        </a:spcAft>
                      </a:pPr>
                      <a:r>
                        <a:rPr lang="en-US" sz="1200">
                          <a:effectLst/>
                        </a:rPr>
                        <a:t>Hour</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First: 0, last: 23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0,1,2,,,,,,,,, 23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643862726"/>
                  </a:ext>
                </a:extLst>
              </a:tr>
              <a:tr h="229897">
                <a:tc>
                  <a:txBody>
                    <a:bodyPr/>
                    <a:lstStyle/>
                    <a:p>
                      <a:pPr marL="0" marR="0">
                        <a:spcBef>
                          <a:spcPts val="0"/>
                        </a:spcBef>
                        <a:spcAft>
                          <a:spcPts val="0"/>
                        </a:spcAft>
                      </a:pPr>
                      <a:r>
                        <a:rPr lang="en-US" sz="1200">
                          <a:effectLst/>
                        </a:rPr>
                        <a:t>Test Period </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dirty="0">
                          <a:effectLst/>
                        </a:rPr>
                        <a:t>1 = Test Period, 0 = Non-Test Period</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0,1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140383081"/>
                  </a:ext>
                </a:extLst>
              </a:tr>
              <a:tr h="229897">
                <a:tc>
                  <a:txBody>
                    <a:bodyPr/>
                    <a:lstStyle/>
                    <a:p>
                      <a:pPr marL="0" marR="0">
                        <a:spcBef>
                          <a:spcPts val="0"/>
                        </a:spcBef>
                        <a:spcAft>
                          <a:spcPts val="0"/>
                        </a:spcAft>
                      </a:pPr>
                      <a:r>
                        <a:rPr lang="en-US" sz="1200">
                          <a:effectLst/>
                        </a:rPr>
                        <a:t>Hour Designation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Apples only during the test period</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Control, test</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688453990"/>
                  </a:ext>
                </a:extLst>
              </a:tr>
              <a:tr h="229897">
                <a:tc>
                  <a:txBody>
                    <a:bodyPr/>
                    <a:lstStyle/>
                    <a:p>
                      <a:pPr marL="0" marR="0">
                        <a:spcBef>
                          <a:spcPts val="0"/>
                        </a:spcBef>
                        <a:spcAft>
                          <a:spcPts val="0"/>
                        </a:spcAft>
                      </a:pPr>
                      <a:r>
                        <a:rPr lang="en-US" sz="1200">
                          <a:effectLst/>
                        </a:rPr>
                        <a:t>BRAND_ads_ON_Flag</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dirty="0">
                          <a:effectLst/>
                        </a:rPr>
                        <a:t>1 if branded advertising is in use, 0 if not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0,1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692447789"/>
                  </a:ext>
                </a:extLst>
              </a:tr>
              <a:tr h="229897">
                <a:tc>
                  <a:txBody>
                    <a:bodyPr/>
                    <a:lstStyle/>
                    <a:p>
                      <a:pPr marL="0" marR="0">
                        <a:spcBef>
                          <a:spcPts val="0"/>
                        </a:spcBef>
                        <a:spcAft>
                          <a:spcPts val="0"/>
                        </a:spcAft>
                      </a:pPr>
                      <a:r>
                        <a:rPr lang="en-US" sz="1200">
                          <a:effectLst/>
                        </a:rPr>
                        <a:t>Cnt_obsrv</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dirty="0">
                          <a:effectLst/>
                        </a:rPr>
                        <a:t>0 = no traffic observed; 1 = &gt;0 users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0,1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918221645"/>
                  </a:ext>
                </a:extLst>
              </a:tr>
              <a:tr h="229897">
                <a:tc>
                  <a:txBody>
                    <a:bodyPr/>
                    <a:lstStyle/>
                    <a:p>
                      <a:pPr marL="0" marR="0">
                        <a:spcBef>
                          <a:spcPts val="0"/>
                        </a:spcBef>
                        <a:spcAft>
                          <a:spcPts val="0"/>
                        </a:spcAft>
                      </a:pPr>
                      <a:r>
                        <a:rPr lang="en-US" sz="1200">
                          <a:effectLst/>
                        </a:rPr>
                        <a:t>Users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Total number of website visitors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1,,,,,,, 258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094909595"/>
                  </a:ext>
                </a:extLst>
              </a:tr>
              <a:tr h="229897">
                <a:tc>
                  <a:txBody>
                    <a:bodyPr/>
                    <a:lstStyle/>
                    <a:p>
                      <a:pPr marL="0" marR="0">
                        <a:spcBef>
                          <a:spcPts val="0"/>
                        </a:spcBef>
                        <a:spcAft>
                          <a:spcPts val="0"/>
                        </a:spcAft>
                      </a:pPr>
                      <a:r>
                        <a:rPr lang="en-US" sz="1200">
                          <a:effectLst/>
                        </a:rPr>
                        <a:t>New Users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Number of visitors who are not already clients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a:effectLst/>
                        </a:rPr>
                        <a:t>1,,,,,,, 71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1016440558"/>
                  </a:ext>
                </a:extLst>
              </a:tr>
              <a:tr h="229897">
                <a:tc>
                  <a:txBody>
                    <a:bodyPr/>
                    <a:lstStyle/>
                    <a:p>
                      <a:pPr marL="0" marR="0">
                        <a:spcBef>
                          <a:spcPts val="0"/>
                        </a:spcBef>
                        <a:spcAft>
                          <a:spcPts val="0"/>
                        </a:spcAft>
                      </a:pPr>
                      <a:r>
                        <a:rPr lang="en-US" sz="1200">
                          <a:effectLst/>
                        </a:rPr>
                        <a:t>Trials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dirty="0">
                          <a:effectLst/>
                        </a:rPr>
                        <a:t>Number of new users signing up for free trial</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a:spcBef>
                          <a:spcPts val="0"/>
                        </a:spcBef>
                        <a:spcAft>
                          <a:spcPts val="0"/>
                        </a:spcAft>
                      </a:pPr>
                      <a:r>
                        <a:rPr lang="en-US" sz="1200" dirty="0">
                          <a:effectLst/>
                        </a:rPr>
                        <a:t>1,,,,,,, 13</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68128369"/>
                  </a:ext>
                </a:extLst>
              </a:tr>
            </a:tbl>
          </a:graphicData>
        </a:graphic>
      </p:graphicFrame>
      <p:pic>
        <p:nvPicPr>
          <p:cNvPr id="11" name="Picture 10">
            <a:extLst>
              <a:ext uri="{FF2B5EF4-FFF2-40B4-BE49-F238E27FC236}">
                <a16:creationId xmlns:a16="http://schemas.microsoft.com/office/drawing/2014/main" id="{CACE64BB-DF0B-984F-92E2-ECC802440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114" y="2558576"/>
            <a:ext cx="2628900" cy="3251200"/>
          </a:xfrm>
          <a:prstGeom prst="rect">
            <a:avLst/>
          </a:prstGeom>
        </p:spPr>
      </p:pic>
      <p:pic>
        <p:nvPicPr>
          <p:cNvPr id="15" name="Picture 14">
            <a:extLst>
              <a:ext uri="{FF2B5EF4-FFF2-40B4-BE49-F238E27FC236}">
                <a16:creationId xmlns:a16="http://schemas.microsoft.com/office/drawing/2014/main" id="{74F3BEE3-4E15-1E4F-8798-166C52C49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172" y="2536665"/>
            <a:ext cx="2628900" cy="3251200"/>
          </a:xfrm>
          <a:prstGeom prst="rect">
            <a:avLst/>
          </a:prstGeom>
        </p:spPr>
      </p:pic>
    </p:spTree>
    <p:extLst>
      <p:ext uri="{BB962C8B-B14F-4D97-AF65-F5344CB8AC3E}">
        <p14:creationId xmlns:p14="http://schemas.microsoft.com/office/powerpoint/2010/main" val="30295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F81F-3CFF-DA43-BEDD-EE6143A9DEA4}"/>
              </a:ext>
            </a:extLst>
          </p:cNvPr>
          <p:cNvSpPr>
            <a:spLocks noGrp="1"/>
          </p:cNvSpPr>
          <p:nvPr>
            <p:ph type="ctrTitle"/>
          </p:nvPr>
        </p:nvSpPr>
        <p:spPr/>
        <p:txBody>
          <a:bodyPr/>
          <a:lstStyle/>
          <a:p>
            <a:r>
              <a:rPr lang="en-US" dirty="0"/>
              <a:t>Appendix #</a:t>
            </a:r>
            <a:r>
              <a:rPr lang="en-US" altLang="zh-CN" dirty="0"/>
              <a:t>2</a:t>
            </a:r>
            <a:r>
              <a:rPr lang="zh-CN" altLang="en-US" dirty="0"/>
              <a:t> </a:t>
            </a:r>
            <a:r>
              <a:rPr lang="en-US" altLang="zh-CN" dirty="0"/>
              <a:t>ROI</a:t>
            </a:r>
            <a:r>
              <a:rPr lang="zh-CN" altLang="en-US" dirty="0"/>
              <a:t> </a:t>
            </a:r>
            <a:r>
              <a:rPr lang="en-US" altLang="zh-CN" dirty="0"/>
              <a:t>Calculations</a:t>
            </a:r>
            <a:endParaRPr lang="en-US" dirty="0"/>
          </a:p>
        </p:txBody>
      </p:sp>
      <p:sp>
        <p:nvSpPr>
          <p:cNvPr id="3" name="Date Placeholder 2">
            <a:extLst>
              <a:ext uri="{FF2B5EF4-FFF2-40B4-BE49-F238E27FC236}">
                <a16:creationId xmlns:a16="http://schemas.microsoft.com/office/drawing/2014/main" id="{9A3374A8-8CFB-CB49-8F02-CEC8479F4EFB}"/>
              </a:ext>
            </a:extLst>
          </p:cNvPr>
          <p:cNvSpPr>
            <a:spLocks noGrp="1"/>
          </p:cNvSpPr>
          <p:nvPr>
            <p:ph type="dt" sz="half" idx="10"/>
          </p:nvPr>
        </p:nvSpPr>
        <p:spPr>
          <a:xfrm>
            <a:off x="859918" y="6525348"/>
            <a:ext cx="912101" cy="216023"/>
          </a:xfrm>
        </p:spPr>
        <p:txBody>
          <a:bodyPr/>
          <a:lstStyle/>
          <a:p>
            <a:fld id="{CF302469-71F7-4EB7-9ADA-C10FEDD8CAC6}" type="datetime1">
              <a:rPr lang="en-US" smtClean="0"/>
              <a:pPr/>
              <a:t>10/9/19</a:t>
            </a:fld>
            <a:endParaRPr lang="en-US" dirty="0"/>
          </a:p>
        </p:txBody>
      </p:sp>
      <p:sp>
        <p:nvSpPr>
          <p:cNvPr id="5" name="Slide Number Placeholder 4">
            <a:extLst>
              <a:ext uri="{FF2B5EF4-FFF2-40B4-BE49-F238E27FC236}">
                <a16:creationId xmlns:a16="http://schemas.microsoft.com/office/drawing/2014/main" id="{A434850F-34C6-A348-92CD-6C3F6E1CE503}"/>
              </a:ext>
            </a:extLst>
          </p:cNvPr>
          <p:cNvSpPr>
            <a:spLocks noGrp="1"/>
          </p:cNvSpPr>
          <p:nvPr>
            <p:ph type="sldNum" sz="quarter" idx="12"/>
          </p:nvPr>
        </p:nvSpPr>
        <p:spPr>
          <a:xfrm>
            <a:off x="379866" y="6525348"/>
            <a:ext cx="480053" cy="216023"/>
          </a:xfrm>
        </p:spPr>
        <p:txBody>
          <a:bodyPr/>
          <a:lstStyle/>
          <a:p>
            <a:fld id="{9B7CDB38-6350-4CC9-AB0E-B9078CE1CE4B}" type="slidenum">
              <a:rPr lang="en-US" smtClean="0"/>
              <a:pPr/>
              <a:t>9</a:t>
            </a:fld>
            <a:endParaRPr lang="en-US"/>
          </a:p>
        </p:txBody>
      </p:sp>
      <p:sp>
        <p:nvSpPr>
          <p:cNvPr id="6" name="Subtitle 5">
            <a:extLst>
              <a:ext uri="{FF2B5EF4-FFF2-40B4-BE49-F238E27FC236}">
                <a16:creationId xmlns:a16="http://schemas.microsoft.com/office/drawing/2014/main" id="{79BE0A8B-3C1E-7F41-A5FB-FBDE847E17A9}"/>
              </a:ext>
            </a:extLst>
          </p:cNvPr>
          <p:cNvSpPr>
            <a:spLocks noGrp="1"/>
          </p:cNvSpPr>
          <p:nvPr>
            <p:ph type="subTitle" idx="1"/>
          </p:nvPr>
        </p:nvSpPr>
        <p:spPr>
          <a:xfrm>
            <a:off x="335361" y="836712"/>
            <a:ext cx="11516852" cy="533400"/>
          </a:xfrm>
        </p:spPr>
        <p:txBody>
          <a:bodyPr/>
          <a:lstStyle/>
          <a:p>
            <a:r>
              <a:rPr lang="en-US" altLang="zh-CN" dirty="0"/>
              <a:t>How</a:t>
            </a:r>
            <a:r>
              <a:rPr lang="zh-CN" altLang="en-US" dirty="0"/>
              <a:t> </a:t>
            </a:r>
            <a:r>
              <a:rPr lang="en-US" altLang="zh-CN" dirty="0"/>
              <a:t>do</a:t>
            </a:r>
            <a:r>
              <a:rPr lang="zh-CN" altLang="en-US" dirty="0"/>
              <a:t> </a:t>
            </a:r>
            <a:r>
              <a:rPr lang="en-US" altLang="zh-CN" dirty="0"/>
              <a:t>we</a:t>
            </a:r>
            <a:r>
              <a:rPr lang="zh-CN" altLang="en-US" dirty="0"/>
              <a:t> </a:t>
            </a:r>
            <a:r>
              <a:rPr lang="en-US" altLang="zh-CN" dirty="0"/>
              <a:t>calculate</a:t>
            </a:r>
            <a:r>
              <a:rPr lang="zh-CN" altLang="en-US" dirty="0"/>
              <a:t> </a:t>
            </a:r>
            <a:r>
              <a:rPr lang="en-US" altLang="zh-CN" dirty="0"/>
              <a:t>ROI</a:t>
            </a:r>
            <a:r>
              <a:rPr lang="zh-CN" altLang="en-US" dirty="0"/>
              <a:t> </a:t>
            </a:r>
            <a:r>
              <a:rPr lang="en-US" altLang="zh-CN" dirty="0"/>
              <a:t>for</a:t>
            </a:r>
            <a:r>
              <a:rPr lang="zh-CN" altLang="en-US" dirty="0"/>
              <a:t> </a:t>
            </a:r>
            <a:r>
              <a:rPr lang="en-US" altLang="zh-CN" dirty="0"/>
              <a:t>branded</a:t>
            </a:r>
            <a:r>
              <a:rPr lang="zh-CN" altLang="en-US" dirty="0"/>
              <a:t> </a:t>
            </a:r>
            <a:r>
              <a:rPr lang="en-US" altLang="zh-CN" dirty="0"/>
              <a:t>PS</a:t>
            </a:r>
            <a:endParaRPr lang="en-US" dirty="0"/>
          </a:p>
        </p:txBody>
      </p:sp>
      <p:sp>
        <p:nvSpPr>
          <p:cNvPr id="9" name="Date Placeholder 2">
            <a:extLst>
              <a:ext uri="{FF2B5EF4-FFF2-40B4-BE49-F238E27FC236}">
                <a16:creationId xmlns:a16="http://schemas.microsoft.com/office/drawing/2014/main" id="{B7A906DB-D48C-2A46-8D95-0A815EEA222E}"/>
              </a:ext>
            </a:extLst>
          </p:cNvPr>
          <p:cNvSpPr txBox="1">
            <a:spLocks/>
          </p:cNvSpPr>
          <p:nvPr/>
        </p:nvSpPr>
        <p:spPr>
          <a:xfrm>
            <a:off x="859918" y="6525348"/>
            <a:ext cx="912101" cy="216023"/>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9F1A65-9073-4795-8C42-9A8E64E15E68}" type="datetime1">
              <a:rPr lang="en-US" smtClean="0"/>
              <a:pPr/>
              <a:t>10/9/19</a:t>
            </a:fld>
            <a:endParaRPr lang="en-US" dirty="0"/>
          </a:p>
        </p:txBody>
      </p:sp>
      <p:sp>
        <p:nvSpPr>
          <p:cNvPr id="10" name="Slide Number Placeholder 4">
            <a:extLst>
              <a:ext uri="{FF2B5EF4-FFF2-40B4-BE49-F238E27FC236}">
                <a16:creationId xmlns:a16="http://schemas.microsoft.com/office/drawing/2014/main" id="{6D3B26B2-25B0-FE49-ACE1-1C18F95CCE4D}"/>
              </a:ext>
            </a:extLst>
          </p:cNvPr>
          <p:cNvSpPr txBox="1">
            <a:spLocks/>
          </p:cNvSpPr>
          <p:nvPr/>
        </p:nvSpPr>
        <p:spPr>
          <a:xfrm>
            <a:off x="379866" y="6525348"/>
            <a:ext cx="480053" cy="216023"/>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7CDB38-6350-4CC9-AB0E-B9078CE1CE4B}" type="slidenum">
              <a:rPr lang="en-US" smtClean="0"/>
              <a:pPr/>
              <a:t>9</a:t>
            </a:fld>
            <a:endParaRPr lang="en-US" dirty="0"/>
          </a:p>
        </p:txBody>
      </p:sp>
      <p:graphicFrame>
        <p:nvGraphicFramePr>
          <p:cNvPr id="11" name="Content Placeholder 1">
            <a:extLst>
              <a:ext uri="{FF2B5EF4-FFF2-40B4-BE49-F238E27FC236}">
                <a16:creationId xmlns:a16="http://schemas.microsoft.com/office/drawing/2014/main" id="{42E036AE-7C63-024C-BB34-E470EB180F10}"/>
              </a:ext>
            </a:extLst>
          </p:cNvPr>
          <p:cNvGraphicFramePr>
            <a:graphicFrameLocks/>
          </p:cNvGraphicFramePr>
          <p:nvPr>
            <p:extLst>
              <p:ext uri="{D42A27DB-BD31-4B8C-83A1-F6EECF244321}">
                <p14:modId xmlns:p14="http://schemas.microsoft.com/office/powerpoint/2010/main" val="58944617"/>
              </p:ext>
            </p:extLst>
          </p:nvPr>
        </p:nvGraphicFramePr>
        <p:xfrm>
          <a:off x="216840" y="1484784"/>
          <a:ext cx="6210222" cy="939840"/>
        </p:xfrm>
        <a:graphic>
          <a:graphicData uri="http://schemas.openxmlformats.org/drawingml/2006/table">
            <a:tbl>
              <a:tblPr/>
              <a:tblGrid>
                <a:gridCol w="1035037">
                  <a:extLst>
                    <a:ext uri="{9D8B030D-6E8A-4147-A177-3AD203B41FA5}">
                      <a16:colId xmlns:a16="http://schemas.microsoft.com/office/drawing/2014/main" val="20000"/>
                    </a:ext>
                  </a:extLst>
                </a:gridCol>
                <a:gridCol w="1035037">
                  <a:extLst>
                    <a:ext uri="{9D8B030D-6E8A-4147-A177-3AD203B41FA5}">
                      <a16:colId xmlns:a16="http://schemas.microsoft.com/office/drawing/2014/main" val="20001"/>
                    </a:ext>
                  </a:extLst>
                </a:gridCol>
                <a:gridCol w="1035037">
                  <a:extLst>
                    <a:ext uri="{9D8B030D-6E8A-4147-A177-3AD203B41FA5}">
                      <a16:colId xmlns:a16="http://schemas.microsoft.com/office/drawing/2014/main" val="20002"/>
                    </a:ext>
                  </a:extLst>
                </a:gridCol>
                <a:gridCol w="1035037">
                  <a:extLst>
                    <a:ext uri="{9D8B030D-6E8A-4147-A177-3AD203B41FA5}">
                      <a16:colId xmlns:a16="http://schemas.microsoft.com/office/drawing/2014/main" val="20003"/>
                    </a:ext>
                  </a:extLst>
                </a:gridCol>
                <a:gridCol w="1035037">
                  <a:extLst>
                    <a:ext uri="{9D8B030D-6E8A-4147-A177-3AD203B41FA5}">
                      <a16:colId xmlns:a16="http://schemas.microsoft.com/office/drawing/2014/main" val="20004"/>
                    </a:ext>
                  </a:extLst>
                </a:gridCol>
                <a:gridCol w="1035037">
                  <a:extLst>
                    <a:ext uri="{9D8B030D-6E8A-4147-A177-3AD203B41FA5}">
                      <a16:colId xmlns:a16="http://schemas.microsoft.com/office/drawing/2014/main" val="20005"/>
                    </a:ext>
                  </a:extLst>
                </a:gridCol>
              </a:tblGrid>
              <a:tr h="187968">
                <a:tc gridSpan="3">
                  <a:txBody>
                    <a:bodyPr/>
                    <a:lstStyle/>
                    <a:p>
                      <a:pPr algn="l" fontAlgn="b"/>
                      <a:r>
                        <a:rPr lang="en-US" sz="1200" b="1" i="0" u="none" strike="noStrike" dirty="0">
                          <a:solidFill>
                            <a:schemeClr val="tx1"/>
                          </a:solidFill>
                          <a:effectLst/>
                          <a:latin typeface="Calibri" charset="0"/>
                        </a:rPr>
                        <a:t>New Customer = Trials for the previous </a:t>
                      </a:r>
                      <a:r>
                        <a:rPr lang="en-US" sz="1200" b="1" i="0" u="none" strike="noStrike" dirty="0" err="1">
                          <a:solidFill>
                            <a:schemeClr val="tx1"/>
                          </a:solidFill>
                          <a:effectLst/>
                          <a:latin typeface="Calibri" charset="0"/>
                        </a:rPr>
                        <a:t>yr</a:t>
                      </a:r>
                      <a:r>
                        <a:rPr lang="en-US" sz="1200" b="1" i="0" u="none" strike="noStrike" dirty="0">
                          <a:solidFill>
                            <a:schemeClr val="tx1"/>
                          </a:solidFill>
                          <a:effectLst/>
                          <a:latin typeface="Calibri" charset="0"/>
                        </a:rPr>
                        <a:t> * 10% </a:t>
                      </a:r>
                    </a:p>
                  </a:txBody>
                  <a:tcPr marL="0" marR="0" marT="0" marB="0" anchor="b">
                    <a:lnL>
                      <a:noFill/>
                    </a:lnL>
                    <a:lnR>
                      <a:noFill/>
                    </a:lnR>
                    <a:lnT>
                      <a:noFill/>
                    </a:lnT>
                    <a:lnB>
                      <a:noFill/>
                    </a:lnB>
                    <a:solidFill>
                      <a:srgbClr val="FFFF00"/>
                    </a:solidFill>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charset="0"/>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87968">
                <a:tc>
                  <a:txBody>
                    <a:bodyPr/>
                    <a:lstStyle/>
                    <a:p>
                      <a:pPr algn="l" fontAlgn="b"/>
                      <a:r>
                        <a:rPr lang="en-US" sz="1200" b="1" i="0" u="none" strike="noStrike" dirty="0">
                          <a:solidFill>
                            <a:srgbClr val="000000"/>
                          </a:solidFill>
                          <a:effectLst/>
                          <a:latin typeface="Calibri" charset="0"/>
                        </a:rPr>
                        <a:t>New Customer</a:t>
                      </a:r>
                    </a:p>
                  </a:txBody>
                  <a:tcPr marL="0" marR="0" marT="0" marB="0" anchor="b">
                    <a:lnL>
                      <a:noFill/>
                    </a:lnL>
                    <a:lnR>
                      <a:noFill/>
                    </a:lnR>
                    <a:lnT>
                      <a:noFill/>
                    </a:lnT>
                    <a:lnB>
                      <a:noFill/>
                    </a:lnB>
                  </a:tcPr>
                </a:tc>
                <a:tc>
                  <a:txBody>
                    <a:bodyPr/>
                    <a:lstStyle/>
                    <a:p>
                      <a:pPr algn="ctr" fontAlgn="b"/>
                      <a:r>
                        <a:rPr lang="nb-NO" sz="1200" b="1" i="0" u="none" strike="noStrike" dirty="0">
                          <a:solidFill>
                            <a:srgbClr val="000000"/>
                          </a:solidFill>
                          <a:effectLst/>
                          <a:latin typeface="Calibri" charset="0"/>
                        </a:rPr>
                        <a:t>1yr</a:t>
                      </a:r>
                    </a:p>
                  </a:txBody>
                  <a:tcPr marL="0" marR="0" marT="0" marB="0" anchor="b">
                    <a:lnL>
                      <a:noFill/>
                    </a:lnL>
                    <a:lnR>
                      <a:noFill/>
                    </a:lnR>
                    <a:lnT>
                      <a:noFill/>
                    </a:lnT>
                    <a:lnB>
                      <a:noFill/>
                    </a:lnB>
                  </a:tcPr>
                </a:tc>
                <a:tc>
                  <a:txBody>
                    <a:bodyPr/>
                    <a:lstStyle/>
                    <a:p>
                      <a:pPr algn="ctr" fontAlgn="b"/>
                      <a:r>
                        <a:rPr lang="is-IS" sz="1200" b="1" i="0" u="none" strike="noStrike" dirty="0">
                          <a:solidFill>
                            <a:srgbClr val="000000"/>
                          </a:solidFill>
                          <a:effectLst/>
                          <a:latin typeface="Calibri" charset="0"/>
                        </a:rPr>
                        <a:t>2yr</a:t>
                      </a:r>
                    </a:p>
                  </a:txBody>
                  <a:tcPr marL="0" marR="0" marT="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3yr</a:t>
                      </a:r>
                    </a:p>
                  </a:txBody>
                  <a:tcPr marL="0" marR="0" marT="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4yr</a:t>
                      </a:r>
                    </a:p>
                  </a:txBody>
                  <a:tcPr marL="0" marR="0" marT="0" marB="0" anchor="b">
                    <a:lnL>
                      <a:noFill/>
                    </a:lnL>
                    <a:lnR>
                      <a:noFill/>
                    </a:lnR>
                    <a:lnT>
                      <a:noFill/>
                    </a:lnT>
                    <a:lnB>
                      <a:noFill/>
                    </a:lnB>
                  </a:tcPr>
                </a:tc>
                <a:tc>
                  <a:txBody>
                    <a:bodyPr/>
                    <a:lstStyle/>
                    <a:p>
                      <a:pPr algn="ctr" fontAlgn="b"/>
                      <a:r>
                        <a:rPr lang="nb-NO" sz="1200" b="1" i="0" u="none" strike="noStrike" dirty="0">
                          <a:solidFill>
                            <a:srgbClr val="000000"/>
                          </a:solidFill>
                          <a:effectLst/>
                          <a:latin typeface="Calibri" charset="0"/>
                        </a:rPr>
                        <a:t>5yr</a:t>
                      </a:r>
                    </a:p>
                  </a:txBody>
                  <a:tcPr marL="0" marR="0" marT="0" marB="0" anchor="b">
                    <a:lnL>
                      <a:noFill/>
                    </a:lnL>
                    <a:lnR>
                      <a:noFill/>
                    </a:lnR>
                    <a:lnT>
                      <a:noFill/>
                    </a:lnT>
                    <a:lnB>
                      <a:noFill/>
                    </a:lnB>
                  </a:tcPr>
                </a:tc>
                <a:extLst>
                  <a:ext uri="{0D108BD9-81ED-4DB2-BD59-A6C34878D82A}">
                    <a16:rowId xmlns:a16="http://schemas.microsoft.com/office/drawing/2014/main" val="10001"/>
                  </a:ext>
                </a:extLst>
              </a:tr>
              <a:tr h="187968">
                <a:tc>
                  <a:txBody>
                    <a:bodyPr/>
                    <a:lstStyle/>
                    <a:p>
                      <a:pPr algn="l" fontAlgn="b"/>
                      <a:r>
                        <a:rPr lang="en-US" sz="1200" b="1" i="0" u="none" strike="noStrike" dirty="0">
                          <a:solidFill>
                            <a:srgbClr val="000000"/>
                          </a:solidFill>
                          <a:effectLst/>
                          <a:latin typeface="Calibri" charset="0"/>
                        </a:rPr>
                        <a:t>Canada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0</a:t>
                      </a:r>
                    </a:p>
                  </a:txBody>
                  <a:tcPr marL="0" marR="0" marT="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370</a:t>
                      </a:r>
                    </a:p>
                  </a:txBody>
                  <a:tcPr marL="0" marR="0" marT="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370</a:t>
                      </a:r>
                    </a:p>
                  </a:txBody>
                  <a:tcPr marL="0" marR="0" marT="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370</a:t>
                      </a:r>
                    </a:p>
                  </a:txBody>
                  <a:tcPr marL="0" marR="0" marT="0" marB="0" anchor="b">
                    <a:lnL>
                      <a:noFill/>
                    </a:lnL>
                    <a:lnR>
                      <a:noFill/>
                    </a:lnR>
                    <a:lnT>
                      <a:noFill/>
                    </a:lnT>
                    <a:lnB>
                      <a:noFill/>
                    </a:lnB>
                  </a:tcPr>
                </a:tc>
                <a:tc>
                  <a:txBody>
                    <a:bodyPr/>
                    <a:lstStyle/>
                    <a:p>
                      <a:pPr algn="r" fontAlgn="b"/>
                      <a:r>
                        <a:rPr lang="is-IS" sz="1200" b="0" i="0" u="none" strike="noStrike" dirty="0">
                          <a:solidFill>
                            <a:srgbClr val="000000"/>
                          </a:solidFill>
                          <a:effectLst/>
                          <a:latin typeface="Calibri" charset="0"/>
                        </a:rPr>
                        <a:t>370</a:t>
                      </a:r>
                    </a:p>
                  </a:txBody>
                  <a:tcPr marL="0" marR="0" marT="0" marB="0" anchor="b">
                    <a:lnL>
                      <a:noFill/>
                    </a:lnL>
                    <a:lnR>
                      <a:noFill/>
                    </a:lnR>
                    <a:lnT>
                      <a:noFill/>
                    </a:lnT>
                    <a:lnB>
                      <a:noFill/>
                    </a:lnB>
                  </a:tcPr>
                </a:tc>
                <a:extLst>
                  <a:ext uri="{0D108BD9-81ED-4DB2-BD59-A6C34878D82A}">
                    <a16:rowId xmlns:a16="http://schemas.microsoft.com/office/drawing/2014/main" val="10002"/>
                  </a:ext>
                </a:extLst>
              </a:tr>
              <a:tr h="187968">
                <a:tc>
                  <a:txBody>
                    <a:bodyPr/>
                    <a:lstStyle/>
                    <a:p>
                      <a:pPr algn="l" fontAlgn="b"/>
                      <a:r>
                        <a:rPr lang="en-US" sz="1200" b="1" i="0" u="none" strike="noStrike">
                          <a:solidFill>
                            <a:srgbClr val="000000"/>
                          </a:solidFill>
                          <a:effectLst/>
                          <a:latin typeface="Calibri" charset="0"/>
                        </a:rPr>
                        <a:t>US</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charset="0"/>
                        </a:rPr>
                        <a:t>0</a:t>
                      </a:r>
                    </a:p>
                  </a:txBody>
                  <a:tcPr marL="0" marR="0" marT="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717</a:t>
                      </a:r>
                    </a:p>
                  </a:txBody>
                  <a:tcPr marL="0" marR="0" marT="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717</a:t>
                      </a:r>
                    </a:p>
                  </a:txBody>
                  <a:tcPr marL="0" marR="0" marT="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717</a:t>
                      </a:r>
                    </a:p>
                  </a:txBody>
                  <a:tcPr marL="0" marR="0" marT="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717</a:t>
                      </a:r>
                    </a:p>
                  </a:txBody>
                  <a:tcPr marL="0" marR="0" marT="0" marB="0" anchor="b">
                    <a:lnL>
                      <a:noFill/>
                    </a:lnL>
                    <a:lnR>
                      <a:noFill/>
                    </a:lnR>
                    <a:lnT>
                      <a:noFill/>
                    </a:lnT>
                    <a:lnB>
                      <a:noFill/>
                    </a:lnB>
                  </a:tcPr>
                </a:tc>
                <a:extLst>
                  <a:ext uri="{0D108BD9-81ED-4DB2-BD59-A6C34878D82A}">
                    <a16:rowId xmlns:a16="http://schemas.microsoft.com/office/drawing/2014/main" val="10003"/>
                  </a:ext>
                </a:extLst>
              </a:tr>
              <a:tr h="187968">
                <a:tc>
                  <a:txBody>
                    <a:bodyPr/>
                    <a:lstStyle/>
                    <a:p>
                      <a:pPr algn="l" fontAlgn="b"/>
                      <a:r>
                        <a:rPr lang="en-US" sz="1200" b="1" i="0" u="none" strike="noStrike">
                          <a:solidFill>
                            <a:srgbClr val="000000"/>
                          </a:solidFill>
                          <a:effectLst/>
                          <a:latin typeface="Calibri" charset="0"/>
                        </a:rPr>
                        <a:t>Total</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0</a:t>
                      </a:r>
                    </a:p>
                  </a:txBody>
                  <a:tcPr marL="0" marR="0" marT="0" marB="0" anchor="b">
                    <a:lnL>
                      <a:noFill/>
                    </a:lnL>
                    <a:lnR>
                      <a:noFill/>
                    </a:lnR>
                    <a:lnT>
                      <a:noFill/>
                    </a:lnT>
                    <a:lnB>
                      <a:noFill/>
                    </a:lnB>
                  </a:tcPr>
                </a:tc>
                <a:tc>
                  <a:txBody>
                    <a:bodyPr/>
                    <a:lstStyle/>
                    <a:p>
                      <a:pPr algn="r" fontAlgn="b"/>
                      <a:r>
                        <a:rPr lang="cs-CZ" sz="1200" b="0" i="0" u="none" strike="noStrike">
                          <a:solidFill>
                            <a:srgbClr val="000000"/>
                          </a:solidFill>
                          <a:effectLst/>
                          <a:latin typeface="Calibri" charset="0"/>
                        </a:rPr>
                        <a:t>1115</a:t>
                      </a:r>
                    </a:p>
                  </a:txBody>
                  <a:tcPr marL="0" marR="0" marT="0" marB="0" anchor="b">
                    <a:lnL>
                      <a:noFill/>
                    </a:lnL>
                    <a:lnR>
                      <a:noFill/>
                    </a:lnR>
                    <a:lnT>
                      <a:noFill/>
                    </a:lnT>
                    <a:lnB>
                      <a:noFill/>
                    </a:lnB>
                  </a:tcPr>
                </a:tc>
                <a:tc>
                  <a:txBody>
                    <a:bodyPr/>
                    <a:lstStyle/>
                    <a:p>
                      <a:pPr algn="r" fontAlgn="b"/>
                      <a:r>
                        <a:rPr lang="cs-CZ" sz="1200" b="0" i="0" u="none" strike="noStrike">
                          <a:solidFill>
                            <a:srgbClr val="000000"/>
                          </a:solidFill>
                          <a:effectLst/>
                          <a:latin typeface="Calibri" charset="0"/>
                        </a:rPr>
                        <a:t>1115</a:t>
                      </a:r>
                    </a:p>
                  </a:txBody>
                  <a:tcPr marL="0" marR="0" marT="0" marB="0" anchor="b">
                    <a:lnL>
                      <a:noFill/>
                    </a:lnL>
                    <a:lnR>
                      <a:noFill/>
                    </a:lnR>
                    <a:lnT>
                      <a:noFill/>
                    </a:lnT>
                    <a:lnB>
                      <a:noFill/>
                    </a:lnB>
                  </a:tcPr>
                </a:tc>
                <a:tc>
                  <a:txBody>
                    <a:bodyPr/>
                    <a:lstStyle/>
                    <a:p>
                      <a:pPr algn="r" fontAlgn="b"/>
                      <a:r>
                        <a:rPr lang="cs-CZ" sz="1200" b="0" i="0" u="none" strike="noStrike">
                          <a:solidFill>
                            <a:srgbClr val="000000"/>
                          </a:solidFill>
                          <a:effectLst/>
                          <a:latin typeface="Calibri" charset="0"/>
                        </a:rPr>
                        <a:t>1115</a:t>
                      </a:r>
                    </a:p>
                  </a:txBody>
                  <a:tcPr marL="0" marR="0" marT="0" marB="0" anchor="b">
                    <a:lnL>
                      <a:noFill/>
                    </a:lnL>
                    <a:lnR>
                      <a:noFill/>
                    </a:lnR>
                    <a:lnT>
                      <a:noFill/>
                    </a:lnT>
                    <a:lnB>
                      <a:noFill/>
                    </a:lnB>
                  </a:tcPr>
                </a:tc>
                <a:tc>
                  <a:txBody>
                    <a:bodyPr/>
                    <a:lstStyle/>
                    <a:p>
                      <a:pPr algn="r" fontAlgn="b"/>
                      <a:r>
                        <a:rPr lang="cs-CZ" sz="1200" b="0" i="0" u="none" strike="noStrike" dirty="0">
                          <a:solidFill>
                            <a:srgbClr val="000000"/>
                          </a:solidFill>
                          <a:effectLst/>
                          <a:latin typeface="Calibri" charset="0"/>
                        </a:rPr>
                        <a:t>1115</a:t>
                      </a:r>
                    </a:p>
                  </a:txBody>
                  <a:tcPr marL="0" marR="0" marT="0" marB="0" anchor="b">
                    <a:lnL>
                      <a:noFill/>
                    </a:lnL>
                    <a:lnR>
                      <a:noFill/>
                    </a:lnR>
                    <a:lnT>
                      <a:noFill/>
                    </a:lnT>
                    <a:lnB>
                      <a:noFill/>
                    </a:lnB>
                  </a:tcPr>
                </a:tc>
                <a:extLst>
                  <a:ext uri="{0D108BD9-81ED-4DB2-BD59-A6C34878D82A}">
                    <a16:rowId xmlns:a16="http://schemas.microsoft.com/office/drawing/2014/main" val="10004"/>
                  </a:ext>
                </a:extLst>
              </a:tr>
            </a:tbl>
          </a:graphicData>
        </a:graphic>
      </p:graphicFrame>
      <p:graphicFrame>
        <p:nvGraphicFramePr>
          <p:cNvPr id="12" name="Table 11">
            <a:extLst>
              <a:ext uri="{FF2B5EF4-FFF2-40B4-BE49-F238E27FC236}">
                <a16:creationId xmlns:a16="http://schemas.microsoft.com/office/drawing/2014/main" id="{38010615-06F8-1447-811B-7C4DCE1256C6}"/>
              </a:ext>
            </a:extLst>
          </p:cNvPr>
          <p:cNvGraphicFramePr>
            <a:graphicFrameLocks noGrp="1"/>
          </p:cNvGraphicFramePr>
          <p:nvPr>
            <p:extLst>
              <p:ext uri="{D42A27DB-BD31-4B8C-83A1-F6EECF244321}">
                <p14:modId xmlns:p14="http://schemas.microsoft.com/office/powerpoint/2010/main" val="2821678613"/>
              </p:ext>
            </p:extLst>
          </p:nvPr>
        </p:nvGraphicFramePr>
        <p:xfrm>
          <a:off x="201721" y="2464120"/>
          <a:ext cx="6211314" cy="914400"/>
        </p:xfrm>
        <a:graphic>
          <a:graphicData uri="http://schemas.openxmlformats.org/drawingml/2006/table">
            <a:tbl>
              <a:tblPr/>
              <a:tblGrid>
                <a:gridCol w="1147433">
                  <a:extLst>
                    <a:ext uri="{9D8B030D-6E8A-4147-A177-3AD203B41FA5}">
                      <a16:colId xmlns:a16="http://schemas.microsoft.com/office/drawing/2014/main" val="20000"/>
                    </a:ext>
                  </a:extLst>
                </a:gridCol>
                <a:gridCol w="825014">
                  <a:extLst>
                    <a:ext uri="{9D8B030D-6E8A-4147-A177-3AD203B41FA5}">
                      <a16:colId xmlns:a16="http://schemas.microsoft.com/office/drawing/2014/main" val="20001"/>
                    </a:ext>
                  </a:extLst>
                </a:gridCol>
                <a:gridCol w="1100020">
                  <a:extLst>
                    <a:ext uri="{9D8B030D-6E8A-4147-A177-3AD203B41FA5}">
                      <a16:colId xmlns:a16="http://schemas.microsoft.com/office/drawing/2014/main" val="20002"/>
                    </a:ext>
                  </a:extLst>
                </a:gridCol>
                <a:gridCol w="825014">
                  <a:extLst>
                    <a:ext uri="{9D8B030D-6E8A-4147-A177-3AD203B41FA5}">
                      <a16:colId xmlns:a16="http://schemas.microsoft.com/office/drawing/2014/main" val="20003"/>
                    </a:ext>
                  </a:extLst>
                </a:gridCol>
                <a:gridCol w="825014">
                  <a:extLst>
                    <a:ext uri="{9D8B030D-6E8A-4147-A177-3AD203B41FA5}">
                      <a16:colId xmlns:a16="http://schemas.microsoft.com/office/drawing/2014/main" val="20004"/>
                    </a:ext>
                  </a:extLst>
                </a:gridCol>
                <a:gridCol w="1488819">
                  <a:extLst>
                    <a:ext uri="{9D8B030D-6E8A-4147-A177-3AD203B41FA5}">
                      <a16:colId xmlns:a16="http://schemas.microsoft.com/office/drawing/2014/main" val="20005"/>
                    </a:ext>
                  </a:extLst>
                </a:gridCol>
              </a:tblGrid>
              <a:tr h="151099">
                <a:tc gridSpan="6">
                  <a:txBody>
                    <a:bodyPr/>
                    <a:lstStyle/>
                    <a:p>
                      <a:pPr algn="l" fontAlgn="b"/>
                      <a:r>
                        <a:rPr lang="en-US" sz="1200" b="1" i="0" u="none" strike="noStrike" dirty="0">
                          <a:solidFill>
                            <a:srgbClr val="000000"/>
                          </a:solidFill>
                          <a:effectLst/>
                          <a:latin typeface="Calibri" charset="0"/>
                        </a:rPr>
                        <a:t>Customer Base = 85% of customer base from the previous year + 10% of trials</a:t>
                      </a:r>
                    </a:p>
                  </a:txBody>
                  <a:tcPr marL="0" marR="0" marT="0" marB="0" anchor="b">
                    <a:lnL>
                      <a:noFill/>
                    </a:lnL>
                    <a:lnR>
                      <a:noFill/>
                    </a:lnR>
                    <a:lnT>
                      <a:noFill/>
                    </a:lnT>
                    <a:lnB>
                      <a:noFill/>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1099">
                <a:tc>
                  <a:txBody>
                    <a:bodyPr/>
                    <a:lstStyle/>
                    <a:p>
                      <a:pPr algn="l" fontAlgn="b"/>
                      <a:r>
                        <a:rPr lang="en-US" sz="1200" b="1" i="0" u="none" strike="noStrike">
                          <a:solidFill>
                            <a:srgbClr val="000000"/>
                          </a:solidFill>
                          <a:effectLst/>
                          <a:latin typeface="Calibri" charset="0"/>
                        </a:rPr>
                        <a:t>Customer Base</a:t>
                      </a:r>
                    </a:p>
                  </a:txBody>
                  <a:tcPr marL="0" marR="0" marT="0" marB="0" anchor="b">
                    <a:lnL>
                      <a:noFill/>
                    </a:lnL>
                    <a:lnR>
                      <a:noFill/>
                    </a:lnR>
                    <a:lnT>
                      <a:noFill/>
                    </a:lnT>
                    <a:lnB>
                      <a:noFill/>
                    </a:lnB>
                  </a:tcPr>
                </a:tc>
                <a:tc>
                  <a:txBody>
                    <a:bodyPr/>
                    <a:lstStyle/>
                    <a:p>
                      <a:pPr algn="ctr" fontAlgn="b"/>
                      <a:r>
                        <a:rPr lang="nb-NO" sz="1200" b="1" i="0" u="none" strike="noStrike" dirty="0">
                          <a:solidFill>
                            <a:srgbClr val="000000"/>
                          </a:solidFill>
                          <a:effectLst/>
                          <a:latin typeface="Calibri" charset="0"/>
                        </a:rPr>
                        <a:t>1yr</a:t>
                      </a:r>
                    </a:p>
                  </a:txBody>
                  <a:tcPr marL="0" marR="0" marT="0" marB="0" anchor="b">
                    <a:lnL>
                      <a:noFill/>
                    </a:lnL>
                    <a:lnR>
                      <a:noFill/>
                    </a:lnR>
                    <a:lnT>
                      <a:noFill/>
                    </a:lnT>
                    <a:lnB>
                      <a:noFill/>
                    </a:lnB>
                  </a:tcPr>
                </a:tc>
                <a:tc>
                  <a:txBody>
                    <a:bodyPr/>
                    <a:lstStyle/>
                    <a:p>
                      <a:pPr algn="ctr" fontAlgn="b"/>
                      <a:r>
                        <a:rPr lang="is-IS" sz="1200" b="1" i="0" u="none" strike="noStrike">
                          <a:solidFill>
                            <a:srgbClr val="000000"/>
                          </a:solidFill>
                          <a:effectLst/>
                          <a:latin typeface="Calibri" charset="0"/>
                        </a:rPr>
                        <a:t>2yr</a:t>
                      </a:r>
                    </a:p>
                  </a:txBody>
                  <a:tcPr marL="0" marR="0" marT="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3yr</a:t>
                      </a:r>
                    </a:p>
                  </a:txBody>
                  <a:tcPr marL="0" marR="0" marT="0" marB="0" anchor="b">
                    <a:lnL>
                      <a:noFill/>
                    </a:lnL>
                    <a:lnR>
                      <a:noFill/>
                    </a:lnR>
                    <a:lnT>
                      <a:noFill/>
                    </a:lnT>
                    <a:lnB>
                      <a:noFill/>
                    </a:lnB>
                  </a:tcPr>
                </a:tc>
                <a:tc>
                  <a:txBody>
                    <a:bodyPr/>
                    <a:lstStyle/>
                    <a:p>
                      <a:pPr algn="ctr" fontAlgn="b"/>
                      <a:r>
                        <a:rPr lang="nb-NO" sz="1200" b="1" i="0" u="none" strike="noStrike" dirty="0">
                          <a:solidFill>
                            <a:srgbClr val="000000"/>
                          </a:solidFill>
                          <a:effectLst/>
                          <a:latin typeface="Calibri" charset="0"/>
                        </a:rPr>
                        <a:t>4yr</a:t>
                      </a:r>
                    </a:p>
                  </a:txBody>
                  <a:tcPr marL="0" marR="0" marT="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5yr</a:t>
                      </a:r>
                    </a:p>
                  </a:txBody>
                  <a:tcPr marL="0" marR="0" marT="0" marB="0" anchor="b">
                    <a:lnL>
                      <a:noFill/>
                    </a:lnL>
                    <a:lnR>
                      <a:noFill/>
                    </a:lnR>
                    <a:lnT>
                      <a:noFill/>
                    </a:lnT>
                    <a:lnB>
                      <a:noFill/>
                    </a:lnB>
                  </a:tcPr>
                </a:tc>
                <a:extLst>
                  <a:ext uri="{0D108BD9-81ED-4DB2-BD59-A6C34878D82A}">
                    <a16:rowId xmlns:a16="http://schemas.microsoft.com/office/drawing/2014/main" val="10001"/>
                  </a:ext>
                </a:extLst>
              </a:tr>
              <a:tr h="151099">
                <a:tc>
                  <a:txBody>
                    <a:bodyPr/>
                    <a:lstStyle/>
                    <a:p>
                      <a:pPr algn="l" fontAlgn="b"/>
                      <a:r>
                        <a:rPr lang="en-US" sz="1200" b="1" i="0" u="none" strike="noStrike">
                          <a:solidFill>
                            <a:srgbClr val="000000"/>
                          </a:solidFill>
                          <a:effectLst/>
                          <a:latin typeface="Calibri" charset="0"/>
                        </a:rPr>
                        <a:t>Canada</a:t>
                      </a:r>
                    </a:p>
                  </a:txBody>
                  <a:tcPr marL="0" marR="0" marT="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 500 </a:t>
                      </a:r>
                    </a:p>
                  </a:txBody>
                  <a:tcPr marL="0" marR="0" marT="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 795 </a:t>
                      </a:r>
                    </a:p>
                  </a:txBody>
                  <a:tcPr marL="0" marR="0" marT="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 1,045 </a:t>
                      </a:r>
                    </a:p>
                  </a:txBody>
                  <a:tcPr marL="0" marR="0" marT="0" marB="0" anchor="b">
                    <a:lnL>
                      <a:noFill/>
                    </a:lnL>
                    <a:lnR>
                      <a:noFill/>
                    </a:lnR>
                    <a:lnT>
                      <a:noFill/>
                    </a:lnT>
                    <a:lnB>
                      <a:noFill/>
                    </a:lnB>
                  </a:tcPr>
                </a:tc>
                <a:tc>
                  <a:txBody>
                    <a:bodyPr/>
                    <a:lstStyle/>
                    <a:p>
                      <a:pPr algn="r" fontAlgn="b"/>
                      <a:r>
                        <a:rPr lang="cs-CZ" sz="1200" b="0" i="0" u="none" strike="noStrike">
                          <a:solidFill>
                            <a:srgbClr val="000000"/>
                          </a:solidFill>
                          <a:effectLst/>
                          <a:latin typeface="Calibri" charset="0"/>
                        </a:rPr>
                        <a:t> 1,258 </a:t>
                      </a:r>
                    </a:p>
                  </a:txBody>
                  <a:tcPr marL="0" marR="0" marT="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 1,439 </a:t>
                      </a:r>
                    </a:p>
                  </a:txBody>
                  <a:tcPr marL="0" marR="0" marT="0" marB="0" anchor="b">
                    <a:lnL>
                      <a:noFill/>
                    </a:lnL>
                    <a:lnR>
                      <a:noFill/>
                    </a:lnR>
                    <a:lnT>
                      <a:noFill/>
                    </a:lnT>
                    <a:lnB>
                      <a:noFill/>
                    </a:lnB>
                  </a:tcPr>
                </a:tc>
                <a:extLst>
                  <a:ext uri="{0D108BD9-81ED-4DB2-BD59-A6C34878D82A}">
                    <a16:rowId xmlns:a16="http://schemas.microsoft.com/office/drawing/2014/main" val="10002"/>
                  </a:ext>
                </a:extLst>
              </a:tr>
              <a:tr h="151099">
                <a:tc>
                  <a:txBody>
                    <a:bodyPr/>
                    <a:lstStyle/>
                    <a:p>
                      <a:pPr algn="l" fontAlgn="b"/>
                      <a:r>
                        <a:rPr lang="en-US" sz="1200" b="1" i="0" u="none" strike="noStrike">
                          <a:solidFill>
                            <a:srgbClr val="000000"/>
                          </a:solidFill>
                          <a:effectLst/>
                          <a:latin typeface="Calibri" charset="0"/>
                        </a:rPr>
                        <a:t>US</a:t>
                      </a:r>
                    </a:p>
                  </a:txBody>
                  <a:tcPr marL="0" marR="0" marT="0" marB="0" anchor="b">
                    <a:lnL>
                      <a:noFill/>
                    </a:lnL>
                    <a:lnR>
                      <a:noFill/>
                    </a:lnR>
                    <a:lnT>
                      <a:noFill/>
                    </a:lnT>
                    <a:lnB>
                      <a:noFill/>
                    </a:lnB>
                  </a:tcPr>
                </a:tc>
                <a:tc>
                  <a:txBody>
                    <a:bodyPr/>
                    <a:lstStyle/>
                    <a:p>
                      <a:pPr algn="r" fontAlgn="b"/>
                      <a:r>
                        <a:rPr lang="cs-CZ" sz="1200" b="0" i="0" u="none" strike="noStrike">
                          <a:solidFill>
                            <a:srgbClr val="000000"/>
                          </a:solidFill>
                          <a:effectLst/>
                          <a:latin typeface="Calibri" charset="0"/>
                        </a:rPr>
                        <a:t> 1,500 </a:t>
                      </a:r>
                    </a:p>
                  </a:txBody>
                  <a:tcPr marL="0" marR="0" marT="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 1,917 </a:t>
                      </a:r>
                    </a:p>
                  </a:txBody>
                  <a:tcPr marL="0" marR="0" marT="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 2,250 </a:t>
                      </a:r>
                    </a:p>
                  </a:txBody>
                  <a:tcPr marL="0" marR="0" marT="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 2,516 </a:t>
                      </a:r>
                    </a:p>
                  </a:txBody>
                  <a:tcPr marL="0" marR="0" marT="0" marB="0" anchor="b">
                    <a:lnL>
                      <a:noFill/>
                    </a:lnL>
                    <a:lnR>
                      <a:noFill/>
                    </a:lnR>
                    <a:lnT>
                      <a:noFill/>
                    </a:lnT>
                    <a:lnB>
                      <a:noFill/>
                    </a:lnB>
                  </a:tcPr>
                </a:tc>
                <a:tc>
                  <a:txBody>
                    <a:bodyPr/>
                    <a:lstStyle/>
                    <a:p>
                      <a:pPr algn="r" fontAlgn="b"/>
                      <a:r>
                        <a:rPr lang="fi-FI" sz="1200" b="0" i="0" u="none" strike="noStrike" dirty="0">
                          <a:solidFill>
                            <a:srgbClr val="000000"/>
                          </a:solidFill>
                          <a:effectLst/>
                          <a:latin typeface="Calibri" charset="0"/>
                        </a:rPr>
                        <a:t> 2,730 </a:t>
                      </a:r>
                    </a:p>
                  </a:txBody>
                  <a:tcPr marL="0" marR="0" marT="0" marB="0" anchor="b">
                    <a:lnL>
                      <a:noFill/>
                    </a:lnL>
                    <a:lnR>
                      <a:noFill/>
                    </a:lnR>
                    <a:lnT>
                      <a:noFill/>
                    </a:lnT>
                    <a:lnB>
                      <a:noFill/>
                    </a:lnB>
                  </a:tcPr>
                </a:tc>
                <a:extLst>
                  <a:ext uri="{0D108BD9-81ED-4DB2-BD59-A6C34878D82A}">
                    <a16:rowId xmlns:a16="http://schemas.microsoft.com/office/drawing/2014/main" val="10003"/>
                  </a:ext>
                </a:extLst>
              </a:tr>
              <a:tr h="151099">
                <a:tc>
                  <a:txBody>
                    <a:bodyPr/>
                    <a:lstStyle/>
                    <a:p>
                      <a:pPr algn="l" fontAlgn="b"/>
                      <a:r>
                        <a:rPr lang="en-US" sz="1200" b="1" i="0" u="none" strike="noStrike">
                          <a:solidFill>
                            <a:srgbClr val="000000"/>
                          </a:solidFill>
                          <a:effectLst/>
                          <a:latin typeface="Calibri" charset="0"/>
                        </a:rPr>
                        <a:t>Total</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 2,000 </a:t>
                      </a:r>
                    </a:p>
                  </a:txBody>
                  <a:tcPr marL="0" marR="0" marT="0" marB="0" anchor="b">
                    <a:lnL>
                      <a:noFill/>
                    </a:lnL>
                    <a:lnR>
                      <a:noFill/>
                    </a:lnR>
                    <a:lnT>
                      <a:noFill/>
                    </a:lnT>
                    <a:lnB>
                      <a:noFill/>
                    </a:lnB>
                  </a:tcPr>
                </a:tc>
                <a:tc>
                  <a:txBody>
                    <a:bodyPr/>
                    <a:lstStyle/>
                    <a:p>
                      <a:pPr algn="r" fontAlgn="b"/>
                      <a:r>
                        <a:rPr lang="fi-FI" sz="1200" b="0" i="0" u="none" strike="noStrike" dirty="0">
                          <a:solidFill>
                            <a:srgbClr val="000000"/>
                          </a:solidFill>
                          <a:effectLst/>
                          <a:latin typeface="Calibri" charset="0"/>
                        </a:rPr>
                        <a:t> 2,735 </a:t>
                      </a:r>
                    </a:p>
                  </a:txBody>
                  <a:tcPr marL="0" marR="0" marT="0" marB="0" anchor="b">
                    <a:lnL>
                      <a:noFill/>
                    </a:lnL>
                    <a:lnR>
                      <a:noFill/>
                    </a:lnR>
                    <a:lnT>
                      <a:noFill/>
                    </a:lnT>
                    <a:lnB>
                      <a:noFill/>
                    </a:lnB>
                  </a:tcPr>
                </a:tc>
                <a:tc>
                  <a:txBody>
                    <a:bodyPr/>
                    <a:lstStyle/>
                    <a:p>
                      <a:pPr algn="r" fontAlgn="b"/>
                      <a:r>
                        <a:rPr lang="uk-UA" sz="1200" b="0" i="0" u="none" strike="noStrike">
                          <a:solidFill>
                            <a:srgbClr val="000000"/>
                          </a:solidFill>
                          <a:effectLst/>
                          <a:latin typeface="Calibri" charset="0"/>
                        </a:rPr>
                        <a:t> 3,330 </a:t>
                      </a:r>
                    </a:p>
                  </a:txBody>
                  <a:tcPr marL="0" marR="0" marT="0" marB="0" anchor="b">
                    <a:lnL>
                      <a:noFill/>
                    </a:lnL>
                    <a:lnR>
                      <a:noFill/>
                    </a:lnR>
                    <a:lnT>
                      <a:noFill/>
                    </a:lnT>
                    <a:lnB>
                      <a:noFill/>
                    </a:lnB>
                  </a:tcPr>
                </a:tc>
                <a:tc>
                  <a:txBody>
                    <a:bodyPr/>
                    <a:lstStyle/>
                    <a:p>
                      <a:pPr algn="r" fontAlgn="b"/>
                      <a:r>
                        <a:rPr lang="cs-CZ" sz="1200" b="0" i="0" u="none" strike="noStrike">
                          <a:solidFill>
                            <a:srgbClr val="000000"/>
                          </a:solidFill>
                          <a:effectLst/>
                          <a:latin typeface="Calibri" charset="0"/>
                        </a:rPr>
                        <a:t> 3,811 </a:t>
                      </a:r>
                    </a:p>
                  </a:txBody>
                  <a:tcPr marL="0" marR="0" marT="0" marB="0" anchor="b">
                    <a:lnL>
                      <a:noFill/>
                    </a:lnL>
                    <a:lnR>
                      <a:noFill/>
                    </a:lnR>
                    <a:lnT>
                      <a:noFill/>
                    </a:lnT>
                    <a:lnB>
                      <a:noFill/>
                    </a:lnB>
                  </a:tcPr>
                </a:tc>
                <a:tc>
                  <a:txBody>
                    <a:bodyPr/>
                    <a:lstStyle/>
                    <a:p>
                      <a:pPr algn="r" fontAlgn="b"/>
                      <a:r>
                        <a:rPr lang="is-IS" sz="1200" b="0" i="0" u="none" strike="noStrike" dirty="0">
                          <a:solidFill>
                            <a:srgbClr val="000000"/>
                          </a:solidFill>
                          <a:effectLst/>
                          <a:latin typeface="Calibri" charset="0"/>
                        </a:rPr>
                        <a:t> 4,202 </a:t>
                      </a:r>
                    </a:p>
                  </a:txBody>
                  <a:tcPr marL="0" marR="0" marT="0" marB="0" anchor="b">
                    <a:lnL>
                      <a:noFill/>
                    </a:lnL>
                    <a:lnR>
                      <a:noFill/>
                    </a:lnR>
                    <a:lnT>
                      <a:noFill/>
                    </a:lnT>
                    <a:lnB>
                      <a:noFill/>
                    </a:lnB>
                  </a:tcPr>
                </a:tc>
                <a:extLst>
                  <a:ext uri="{0D108BD9-81ED-4DB2-BD59-A6C34878D82A}">
                    <a16:rowId xmlns:a16="http://schemas.microsoft.com/office/drawing/2014/main" val="10004"/>
                  </a:ext>
                </a:extLst>
              </a:tr>
            </a:tbl>
          </a:graphicData>
        </a:graphic>
      </p:graphicFrame>
      <p:graphicFrame>
        <p:nvGraphicFramePr>
          <p:cNvPr id="13" name="Table 12">
            <a:extLst>
              <a:ext uri="{FF2B5EF4-FFF2-40B4-BE49-F238E27FC236}">
                <a16:creationId xmlns:a16="http://schemas.microsoft.com/office/drawing/2014/main" id="{D0EA3332-3A0C-6240-A269-EDB60A5E65A3}"/>
              </a:ext>
            </a:extLst>
          </p:cNvPr>
          <p:cNvGraphicFramePr>
            <a:graphicFrameLocks noGrp="1"/>
          </p:cNvGraphicFramePr>
          <p:nvPr>
            <p:extLst>
              <p:ext uri="{D42A27DB-BD31-4B8C-83A1-F6EECF244321}">
                <p14:modId xmlns:p14="http://schemas.microsoft.com/office/powerpoint/2010/main" val="1483369230"/>
              </p:ext>
            </p:extLst>
          </p:nvPr>
        </p:nvGraphicFramePr>
        <p:xfrm>
          <a:off x="216839" y="3501520"/>
          <a:ext cx="6196195" cy="942675"/>
        </p:xfrm>
        <a:graphic>
          <a:graphicData uri="http://schemas.openxmlformats.org/drawingml/2006/table">
            <a:tbl>
              <a:tblPr/>
              <a:tblGrid>
                <a:gridCol w="1144640">
                  <a:extLst>
                    <a:ext uri="{9D8B030D-6E8A-4147-A177-3AD203B41FA5}">
                      <a16:colId xmlns:a16="http://schemas.microsoft.com/office/drawing/2014/main" val="20000"/>
                    </a:ext>
                  </a:extLst>
                </a:gridCol>
                <a:gridCol w="823006">
                  <a:extLst>
                    <a:ext uri="{9D8B030D-6E8A-4147-A177-3AD203B41FA5}">
                      <a16:colId xmlns:a16="http://schemas.microsoft.com/office/drawing/2014/main" val="20001"/>
                    </a:ext>
                  </a:extLst>
                </a:gridCol>
                <a:gridCol w="1097342">
                  <a:extLst>
                    <a:ext uri="{9D8B030D-6E8A-4147-A177-3AD203B41FA5}">
                      <a16:colId xmlns:a16="http://schemas.microsoft.com/office/drawing/2014/main" val="20002"/>
                    </a:ext>
                  </a:extLst>
                </a:gridCol>
                <a:gridCol w="823006">
                  <a:extLst>
                    <a:ext uri="{9D8B030D-6E8A-4147-A177-3AD203B41FA5}">
                      <a16:colId xmlns:a16="http://schemas.microsoft.com/office/drawing/2014/main" val="20003"/>
                    </a:ext>
                  </a:extLst>
                </a:gridCol>
                <a:gridCol w="823006">
                  <a:extLst>
                    <a:ext uri="{9D8B030D-6E8A-4147-A177-3AD203B41FA5}">
                      <a16:colId xmlns:a16="http://schemas.microsoft.com/office/drawing/2014/main" val="20004"/>
                    </a:ext>
                  </a:extLst>
                </a:gridCol>
                <a:gridCol w="1485195">
                  <a:extLst>
                    <a:ext uri="{9D8B030D-6E8A-4147-A177-3AD203B41FA5}">
                      <a16:colId xmlns:a16="http://schemas.microsoft.com/office/drawing/2014/main" val="20005"/>
                    </a:ext>
                  </a:extLst>
                </a:gridCol>
              </a:tblGrid>
              <a:tr h="188535">
                <a:tc gridSpan="4">
                  <a:txBody>
                    <a:bodyPr/>
                    <a:lstStyle/>
                    <a:p>
                      <a:pPr algn="l" fontAlgn="b"/>
                      <a:r>
                        <a:rPr lang="en-US" sz="1200" b="1" i="0" u="none" strike="noStrike" dirty="0">
                          <a:solidFill>
                            <a:srgbClr val="000000"/>
                          </a:solidFill>
                          <a:effectLst/>
                          <a:latin typeface="Calibri" charset="0"/>
                        </a:rPr>
                        <a:t>Return = Customer base * Avg. Monthly Rev. *12 month</a:t>
                      </a:r>
                    </a:p>
                  </a:txBody>
                  <a:tcPr marL="0" marR="0" marT="0" marB="0" anchor="b">
                    <a:lnL>
                      <a:noFill/>
                    </a:lnL>
                    <a:lnR>
                      <a:noFill/>
                    </a:lnR>
                    <a:lnT>
                      <a:noFill/>
                    </a:lnT>
                    <a:lnB>
                      <a:noFill/>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charset="0"/>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88535">
                <a:tc>
                  <a:txBody>
                    <a:bodyPr/>
                    <a:lstStyle/>
                    <a:p>
                      <a:pPr algn="l" fontAlgn="b"/>
                      <a:r>
                        <a:rPr lang="en-US" sz="1200" b="1" i="0" u="none" strike="noStrike">
                          <a:solidFill>
                            <a:srgbClr val="000000"/>
                          </a:solidFill>
                          <a:effectLst/>
                          <a:latin typeface="Calibri" charset="0"/>
                        </a:rPr>
                        <a:t>Return</a:t>
                      </a:r>
                    </a:p>
                  </a:txBody>
                  <a:tcPr marL="0" marR="0" marT="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1yr</a:t>
                      </a:r>
                    </a:p>
                  </a:txBody>
                  <a:tcPr marL="0" marR="0" marT="0" marB="0" anchor="b">
                    <a:lnL>
                      <a:noFill/>
                    </a:lnL>
                    <a:lnR>
                      <a:noFill/>
                    </a:lnR>
                    <a:lnT>
                      <a:noFill/>
                    </a:lnT>
                    <a:lnB>
                      <a:noFill/>
                    </a:lnB>
                  </a:tcPr>
                </a:tc>
                <a:tc>
                  <a:txBody>
                    <a:bodyPr/>
                    <a:lstStyle/>
                    <a:p>
                      <a:pPr algn="ctr" fontAlgn="b"/>
                      <a:r>
                        <a:rPr lang="is-IS" sz="1200" b="1" i="0" u="none" strike="noStrike">
                          <a:solidFill>
                            <a:srgbClr val="000000"/>
                          </a:solidFill>
                          <a:effectLst/>
                          <a:latin typeface="Calibri" charset="0"/>
                        </a:rPr>
                        <a:t>2yr</a:t>
                      </a:r>
                    </a:p>
                  </a:txBody>
                  <a:tcPr marL="0" marR="0" marT="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3yr</a:t>
                      </a:r>
                    </a:p>
                  </a:txBody>
                  <a:tcPr marL="0" marR="0" marT="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4yr</a:t>
                      </a:r>
                    </a:p>
                  </a:txBody>
                  <a:tcPr marL="0" marR="0" marT="0" marB="0" anchor="b">
                    <a:lnL>
                      <a:noFill/>
                    </a:lnL>
                    <a:lnR>
                      <a:noFill/>
                    </a:lnR>
                    <a:lnT>
                      <a:noFill/>
                    </a:lnT>
                    <a:lnB>
                      <a:noFill/>
                    </a:lnB>
                  </a:tcPr>
                </a:tc>
                <a:tc>
                  <a:txBody>
                    <a:bodyPr/>
                    <a:lstStyle/>
                    <a:p>
                      <a:pPr algn="ctr" fontAlgn="b"/>
                      <a:r>
                        <a:rPr lang="nb-NO" sz="1200" b="1" i="0" u="none" strike="noStrike" dirty="0">
                          <a:solidFill>
                            <a:srgbClr val="000000"/>
                          </a:solidFill>
                          <a:effectLst/>
                          <a:latin typeface="Calibri" charset="0"/>
                        </a:rPr>
                        <a:t>5yr</a:t>
                      </a:r>
                    </a:p>
                  </a:txBody>
                  <a:tcPr marL="0" marR="0" marT="0" marB="0" anchor="b">
                    <a:lnL>
                      <a:noFill/>
                    </a:lnL>
                    <a:lnR>
                      <a:noFill/>
                    </a:lnR>
                    <a:lnT>
                      <a:noFill/>
                    </a:lnT>
                    <a:lnB>
                      <a:noFill/>
                    </a:lnB>
                  </a:tcPr>
                </a:tc>
                <a:extLst>
                  <a:ext uri="{0D108BD9-81ED-4DB2-BD59-A6C34878D82A}">
                    <a16:rowId xmlns:a16="http://schemas.microsoft.com/office/drawing/2014/main" val="10001"/>
                  </a:ext>
                </a:extLst>
              </a:tr>
              <a:tr h="188535">
                <a:tc>
                  <a:txBody>
                    <a:bodyPr/>
                    <a:lstStyle/>
                    <a:p>
                      <a:pPr algn="l" fontAlgn="b"/>
                      <a:r>
                        <a:rPr lang="en-US" sz="1200" b="1" i="0" u="none" strike="noStrike" dirty="0">
                          <a:solidFill>
                            <a:srgbClr val="000000"/>
                          </a:solidFill>
                          <a:effectLst/>
                          <a:latin typeface="Calibri" charset="0"/>
                        </a:rPr>
                        <a:t>Canada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$240,000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$381,408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$501,605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$603,772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$690,614 </a:t>
                      </a:r>
                    </a:p>
                  </a:txBody>
                  <a:tcPr marL="0" marR="0" marT="0" marB="0" anchor="b">
                    <a:lnL>
                      <a:noFill/>
                    </a:lnL>
                    <a:lnR>
                      <a:noFill/>
                    </a:lnR>
                    <a:lnT>
                      <a:noFill/>
                    </a:lnT>
                    <a:lnB>
                      <a:noFill/>
                    </a:lnB>
                  </a:tcPr>
                </a:tc>
                <a:extLst>
                  <a:ext uri="{0D108BD9-81ED-4DB2-BD59-A6C34878D82A}">
                    <a16:rowId xmlns:a16="http://schemas.microsoft.com/office/drawing/2014/main" val="10002"/>
                  </a:ext>
                </a:extLst>
              </a:tr>
              <a:tr h="188535">
                <a:tc>
                  <a:txBody>
                    <a:bodyPr/>
                    <a:lstStyle/>
                    <a:p>
                      <a:pPr algn="l" fontAlgn="b"/>
                      <a:r>
                        <a:rPr lang="en-US" sz="1200" b="1" i="0" u="none" strike="noStrike">
                          <a:solidFill>
                            <a:srgbClr val="000000"/>
                          </a:solidFill>
                          <a:effectLst/>
                          <a:latin typeface="Calibri" charset="0"/>
                        </a:rPr>
                        <a:t>US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$1,080,000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$1,379,894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$1,619,810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$1,811,742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$1,965,288 </a:t>
                      </a:r>
                    </a:p>
                  </a:txBody>
                  <a:tcPr marL="0" marR="0" marT="0" marB="0" anchor="b">
                    <a:lnL>
                      <a:noFill/>
                    </a:lnL>
                    <a:lnR>
                      <a:noFill/>
                    </a:lnR>
                    <a:lnT>
                      <a:noFill/>
                    </a:lnT>
                    <a:lnB>
                      <a:noFill/>
                    </a:lnB>
                  </a:tcPr>
                </a:tc>
                <a:extLst>
                  <a:ext uri="{0D108BD9-81ED-4DB2-BD59-A6C34878D82A}">
                    <a16:rowId xmlns:a16="http://schemas.microsoft.com/office/drawing/2014/main" val="10003"/>
                  </a:ext>
                </a:extLst>
              </a:tr>
              <a:tr h="188535">
                <a:tc>
                  <a:txBody>
                    <a:bodyPr/>
                    <a:lstStyle/>
                    <a:p>
                      <a:pPr algn="l" fontAlgn="b"/>
                      <a:r>
                        <a:rPr lang="en-US" sz="1200" b="1" i="0" u="none" strike="noStrike" dirty="0">
                          <a:solidFill>
                            <a:srgbClr val="000000"/>
                          </a:solidFill>
                          <a:effectLst/>
                          <a:latin typeface="Calibri" charset="0"/>
                        </a:rPr>
                        <a:t>Total</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charset="0"/>
                        </a:rPr>
                        <a:t>$1,320,000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$1,804,810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$2,197,505 </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charset="0"/>
                        </a:rPr>
                        <a:t>$2,515,589 </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charset="0"/>
                        </a:rPr>
                        <a:t>$2,773,237 </a:t>
                      </a:r>
                    </a:p>
                  </a:txBody>
                  <a:tcPr marL="0" marR="0" marT="0"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14" name="TextBox 13">
            <a:extLst>
              <a:ext uri="{FF2B5EF4-FFF2-40B4-BE49-F238E27FC236}">
                <a16:creationId xmlns:a16="http://schemas.microsoft.com/office/drawing/2014/main" id="{074ADBD5-8154-7D48-A41E-398E9192E1CD}"/>
              </a:ext>
            </a:extLst>
          </p:cNvPr>
          <p:cNvSpPr txBox="1"/>
          <p:nvPr/>
        </p:nvSpPr>
        <p:spPr>
          <a:xfrm>
            <a:off x="6816080" y="2132856"/>
            <a:ext cx="5184576" cy="3165738"/>
          </a:xfrm>
          <a:prstGeom prst="rect">
            <a:avLst/>
          </a:prstGeom>
          <a:noFill/>
        </p:spPr>
        <p:txBody>
          <a:bodyPr wrap="square" rtlCol="0">
            <a:spAutoFit/>
          </a:bodyPr>
          <a:lstStyle/>
          <a:p>
            <a:pPr>
              <a:lnSpc>
                <a:spcPct val="150000"/>
              </a:lnSpc>
            </a:pPr>
            <a:r>
              <a:rPr lang="en-US" altLang="zh-CN" sz="1500" dirty="0">
                <a:latin typeface="Arial" panose="020B0604020202020204" pitchFamily="34" charset="0"/>
                <a:cs typeface="Arial" panose="020B0604020202020204" pitchFamily="34" charset="0"/>
              </a:rPr>
              <a:t>The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rational</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behind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ROI</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calculation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solid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and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explained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below:</a:t>
            </a:r>
            <a:endParaRPr lang="zh-CN" altLang="en-US" sz="15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altLang="zh-CN" sz="1500" dirty="0">
                <a:latin typeface="Arial" panose="020B0604020202020204" pitchFamily="34" charset="0"/>
                <a:cs typeface="Arial" panose="020B0604020202020204" pitchFamily="34" charset="0"/>
              </a:rPr>
              <a:t>We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set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up</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first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year</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customer</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base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to</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2,000</a:t>
            </a:r>
            <a:endParaRPr lang="zh-CN" altLang="en-US" sz="15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altLang="zh-CN" sz="1500" dirty="0">
                <a:latin typeface="Arial" panose="020B0604020202020204" pitchFamily="34" charset="0"/>
                <a:cs typeface="Arial" panose="020B0604020202020204" pitchFamily="34" charset="0"/>
              </a:rPr>
              <a:t>We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use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number</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of</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trials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and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new</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users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from</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2017.</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05</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example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to</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predict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volume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of</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trials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and</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new</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users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one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year</a:t>
            </a:r>
            <a:endParaRPr lang="zh-CN" altLang="en-US" sz="15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altLang="zh-CN" sz="1500" dirty="0">
                <a:latin typeface="Arial" panose="020B0604020202020204" pitchFamily="34" charset="0"/>
                <a:cs typeface="Arial" panose="020B0604020202020204" pitchFamily="34" charset="0"/>
              </a:rPr>
              <a:t>We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assume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CPC</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continue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to</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rise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30%</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Y/Y</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in</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next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few</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years</a:t>
            </a:r>
            <a:endParaRPr lang="zh-CN" altLang="en-US" sz="15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altLang="zh-CN" sz="1500" dirty="0">
                <a:latin typeface="Arial" panose="020B0604020202020204" pitchFamily="34" charset="0"/>
                <a:cs typeface="Arial" panose="020B0604020202020204" pitchFamily="34" charset="0"/>
              </a:rPr>
              <a:t>Left</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table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shows</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full</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picture</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of</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ROI</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calculation</a:t>
            </a:r>
            <a:endParaRPr lang="zh-CN" altLang="en-US" sz="1500"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E6F0CBED-23D1-0E48-B8F8-F3FEEE84410A}"/>
              </a:ext>
            </a:extLst>
          </p:cNvPr>
          <p:cNvGraphicFramePr>
            <a:graphicFrameLocks noGrp="1"/>
          </p:cNvGraphicFramePr>
          <p:nvPr>
            <p:extLst>
              <p:ext uri="{D42A27DB-BD31-4B8C-83A1-F6EECF244321}">
                <p14:modId xmlns:p14="http://schemas.microsoft.com/office/powerpoint/2010/main" val="2177463732"/>
              </p:ext>
            </p:extLst>
          </p:nvPr>
        </p:nvGraphicFramePr>
        <p:xfrm>
          <a:off x="191344" y="4586928"/>
          <a:ext cx="6244491" cy="977900"/>
        </p:xfrm>
        <a:graphic>
          <a:graphicData uri="http://schemas.openxmlformats.org/drawingml/2006/table">
            <a:tbl>
              <a:tblPr/>
              <a:tblGrid>
                <a:gridCol w="1153562">
                  <a:extLst>
                    <a:ext uri="{9D8B030D-6E8A-4147-A177-3AD203B41FA5}">
                      <a16:colId xmlns:a16="http://schemas.microsoft.com/office/drawing/2014/main" val="20000"/>
                    </a:ext>
                  </a:extLst>
                </a:gridCol>
                <a:gridCol w="829421">
                  <a:extLst>
                    <a:ext uri="{9D8B030D-6E8A-4147-A177-3AD203B41FA5}">
                      <a16:colId xmlns:a16="http://schemas.microsoft.com/office/drawing/2014/main" val="20001"/>
                    </a:ext>
                  </a:extLst>
                </a:gridCol>
                <a:gridCol w="1105895">
                  <a:extLst>
                    <a:ext uri="{9D8B030D-6E8A-4147-A177-3AD203B41FA5}">
                      <a16:colId xmlns:a16="http://schemas.microsoft.com/office/drawing/2014/main" val="20002"/>
                    </a:ext>
                  </a:extLst>
                </a:gridCol>
                <a:gridCol w="829421">
                  <a:extLst>
                    <a:ext uri="{9D8B030D-6E8A-4147-A177-3AD203B41FA5}">
                      <a16:colId xmlns:a16="http://schemas.microsoft.com/office/drawing/2014/main" val="20003"/>
                    </a:ext>
                  </a:extLst>
                </a:gridCol>
                <a:gridCol w="829421">
                  <a:extLst>
                    <a:ext uri="{9D8B030D-6E8A-4147-A177-3AD203B41FA5}">
                      <a16:colId xmlns:a16="http://schemas.microsoft.com/office/drawing/2014/main" val="20004"/>
                    </a:ext>
                  </a:extLst>
                </a:gridCol>
                <a:gridCol w="1496771">
                  <a:extLst>
                    <a:ext uri="{9D8B030D-6E8A-4147-A177-3AD203B41FA5}">
                      <a16:colId xmlns:a16="http://schemas.microsoft.com/office/drawing/2014/main" val="20005"/>
                    </a:ext>
                  </a:extLst>
                </a:gridCol>
              </a:tblGrid>
              <a:tr h="170483">
                <a:tc gridSpan="3">
                  <a:txBody>
                    <a:bodyPr/>
                    <a:lstStyle/>
                    <a:p>
                      <a:pPr algn="l" fontAlgn="b"/>
                      <a:r>
                        <a:rPr lang="en-US" sz="1200" b="1" i="0" u="none" strike="noStrike" dirty="0">
                          <a:solidFill>
                            <a:srgbClr val="000000"/>
                          </a:solidFill>
                          <a:effectLst/>
                          <a:latin typeface="Calibri" charset="0"/>
                        </a:rPr>
                        <a:t>Cost = Trial * </a:t>
                      </a:r>
                      <a:r>
                        <a:rPr lang="en-US" sz="1200" b="1" i="0" u="none" strike="noStrike" dirty="0" err="1">
                          <a:solidFill>
                            <a:srgbClr val="000000"/>
                          </a:solidFill>
                          <a:effectLst/>
                          <a:latin typeface="Calibri" charset="0"/>
                        </a:rPr>
                        <a:t>CPT+New</a:t>
                      </a:r>
                      <a:r>
                        <a:rPr lang="en-US" sz="1200" b="1" i="0" u="none" strike="noStrike" dirty="0">
                          <a:solidFill>
                            <a:srgbClr val="000000"/>
                          </a:solidFill>
                          <a:effectLst/>
                          <a:latin typeface="Calibri" charset="0"/>
                        </a:rPr>
                        <a:t> User*CPC</a:t>
                      </a:r>
                    </a:p>
                  </a:txBody>
                  <a:tcPr marL="12700" marR="12700" marT="12700" marB="0" anchor="b">
                    <a:lnL>
                      <a:noFill/>
                    </a:lnL>
                    <a:lnR>
                      <a:noFill/>
                    </a:lnR>
                    <a:lnT>
                      <a:noFill/>
                    </a:lnT>
                    <a:lnB>
                      <a:noFill/>
                    </a:lnB>
                    <a:solidFill>
                      <a:srgbClr val="FFFF00"/>
                    </a:solidFill>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charset="0"/>
                      </a:endParaRP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170483">
                <a:tc>
                  <a:txBody>
                    <a:bodyPr/>
                    <a:lstStyle/>
                    <a:p>
                      <a:pPr algn="l" fontAlgn="b"/>
                      <a:r>
                        <a:rPr lang="en-US" sz="1200" b="1" i="0" u="none" strike="noStrike">
                          <a:solidFill>
                            <a:srgbClr val="000000"/>
                          </a:solidFill>
                          <a:effectLst/>
                          <a:latin typeface="Calibri" charset="0"/>
                        </a:rPr>
                        <a:t>Cost</a:t>
                      </a:r>
                    </a:p>
                  </a:txBody>
                  <a:tcPr marL="12700" marR="12700" marT="1270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1yr</a:t>
                      </a:r>
                    </a:p>
                  </a:txBody>
                  <a:tcPr marL="12700" marR="12700" marT="12700" marB="0" anchor="b">
                    <a:lnL>
                      <a:noFill/>
                    </a:lnL>
                    <a:lnR>
                      <a:noFill/>
                    </a:lnR>
                    <a:lnT>
                      <a:noFill/>
                    </a:lnT>
                    <a:lnB>
                      <a:noFill/>
                    </a:lnB>
                  </a:tcPr>
                </a:tc>
                <a:tc>
                  <a:txBody>
                    <a:bodyPr/>
                    <a:lstStyle/>
                    <a:p>
                      <a:pPr algn="ctr" fontAlgn="b"/>
                      <a:r>
                        <a:rPr lang="is-IS" sz="1200" b="1" i="0" u="none" strike="noStrike">
                          <a:solidFill>
                            <a:srgbClr val="000000"/>
                          </a:solidFill>
                          <a:effectLst/>
                          <a:latin typeface="Calibri" charset="0"/>
                        </a:rPr>
                        <a:t>2yr</a:t>
                      </a:r>
                    </a:p>
                  </a:txBody>
                  <a:tcPr marL="12700" marR="12700" marT="12700" marB="0" anchor="b">
                    <a:lnL>
                      <a:noFill/>
                    </a:lnL>
                    <a:lnR>
                      <a:noFill/>
                    </a:lnR>
                    <a:lnT>
                      <a:noFill/>
                    </a:lnT>
                    <a:lnB>
                      <a:noFill/>
                    </a:lnB>
                  </a:tcPr>
                </a:tc>
                <a:tc>
                  <a:txBody>
                    <a:bodyPr/>
                    <a:lstStyle/>
                    <a:p>
                      <a:pPr algn="ctr" fontAlgn="b"/>
                      <a:r>
                        <a:rPr lang="nb-NO" sz="1200" b="1" i="0" u="none" strike="noStrike" dirty="0">
                          <a:solidFill>
                            <a:srgbClr val="000000"/>
                          </a:solidFill>
                          <a:effectLst/>
                          <a:latin typeface="Calibri" charset="0"/>
                        </a:rPr>
                        <a:t>3yr</a:t>
                      </a:r>
                    </a:p>
                  </a:txBody>
                  <a:tcPr marL="12700" marR="12700" marT="1270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4yr</a:t>
                      </a:r>
                    </a:p>
                  </a:txBody>
                  <a:tcPr marL="12700" marR="12700" marT="1270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5yr</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170483">
                <a:tc>
                  <a:txBody>
                    <a:bodyPr/>
                    <a:lstStyle/>
                    <a:p>
                      <a:pPr algn="l" fontAlgn="b"/>
                      <a:r>
                        <a:rPr lang="en-US" sz="1200" b="1" i="0" u="none" strike="noStrike">
                          <a:solidFill>
                            <a:srgbClr val="000000"/>
                          </a:solidFill>
                          <a:effectLst/>
                          <a:latin typeface="Calibri" charset="0"/>
                        </a:rPr>
                        <a:t>Canada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$376,152 </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$387,179 </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$401,514 </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$420,149 </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$444,375 </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170483">
                <a:tc>
                  <a:txBody>
                    <a:bodyPr/>
                    <a:lstStyle/>
                    <a:p>
                      <a:pPr algn="l" fontAlgn="b"/>
                      <a:r>
                        <a:rPr lang="en-US" sz="1200" b="1" i="0" u="none" strike="noStrike">
                          <a:solidFill>
                            <a:srgbClr val="000000"/>
                          </a:solidFill>
                          <a:effectLst/>
                          <a:latin typeface="Calibri" charset="0"/>
                        </a:rPr>
                        <a:t>US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$1,130,227 </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$1,144,528 </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$1,163,120 </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$1,187,288 </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$1,218,708 </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170483">
                <a:tc>
                  <a:txBody>
                    <a:bodyPr/>
                    <a:lstStyle/>
                    <a:p>
                      <a:pPr algn="l" fontAlgn="b"/>
                      <a:r>
                        <a:rPr lang="en-US" sz="1200" b="1"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$1,587,421 </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charset="0"/>
                        </a:rPr>
                        <a:t>$1,646,864 </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$1,724,140 </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charset="0"/>
                        </a:rPr>
                        <a:t>$1,824,599 </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charset="0"/>
                        </a:rPr>
                        <a:t>$1,955,196 </a:t>
                      </a: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0DA15444-92B5-F04B-BF43-097B5DA86A2C}"/>
              </a:ext>
            </a:extLst>
          </p:cNvPr>
          <p:cNvGraphicFramePr>
            <a:graphicFrameLocks noGrp="1"/>
          </p:cNvGraphicFramePr>
          <p:nvPr>
            <p:extLst>
              <p:ext uri="{D42A27DB-BD31-4B8C-83A1-F6EECF244321}">
                <p14:modId xmlns:p14="http://schemas.microsoft.com/office/powerpoint/2010/main" val="1896927482"/>
              </p:ext>
            </p:extLst>
          </p:nvPr>
        </p:nvGraphicFramePr>
        <p:xfrm>
          <a:off x="216840" y="5707560"/>
          <a:ext cx="6235699" cy="805180"/>
        </p:xfrm>
        <a:graphic>
          <a:graphicData uri="http://schemas.openxmlformats.org/drawingml/2006/table">
            <a:tbl>
              <a:tblPr/>
              <a:tblGrid>
                <a:gridCol w="1578868">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gridCol w="1416471">
                  <a:extLst>
                    <a:ext uri="{9D8B030D-6E8A-4147-A177-3AD203B41FA5}">
                      <a16:colId xmlns:a16="http://schemas.microsoft.com/office/drawing/2014/main" val="20005"/>
                    </a:ext>
                  </a:extLst>
                </a:gridCol>
              </a:tblGrid>
              <a:tr h="0">
                <a:tc>
                  <a:txBody>
                    <a:bodyPr/>
                    <a:lstStyle/>
                    <a:p>
                      <a:pPr algn="l" fontAlgn="b"/>
                      <a:r>
                        <a:rPr lang="en-US" sz="1200" b="1" i="0" u="none" strike="noStrike" dirty="0">
                          <a:solidFill>
                            <a:srgbClr val="000000"/>
                          </a:solidFill>
                          <a:effectLst/>
                          <a:latin typeface="Calibri" charset="0"/>
                        </a:rPr>
                        <a:t>ROI</a:t>
                      </a:r>
                      <a:r>
                        <a:rPr lang="en-US" altLang="zh-CN" sz="1200" b="1" i="0" u="none" strike="noStrike" dirty="0">
                          <a:solidFill>
                            <a:srgbClr val="000000"/>
                          </a:solidFill>
                          <a:effectLst/>
                          <a:latin typeface="Calibri" charset="0"/>
                        </a:rPr>
                        <a:t>=(Return-Cost)/Cost</a:t>
                      </a:r>
                      <a:endParaRPr lang="en-US" sz="1200" b="1" i="0" u="none" strike="noStrike" dirty="0">
                        <a:solidFill>
                          <a:srgbClr val="000000"/>
                        </a:solidFill>
                        <a:effectLst/>
                        <a:latin typeface="Calibri" charset="0"/>
                      </a:endParaRPr>
                    </a:p>
                  </a:txBody>
                  <a:tcPr marL="12700" marR="12700" marT="12700" marB="0" anchor="b">
                    <a:lnL>
                      <a:noFill/>
                    </a:lnL>
                    <a:lnR>
                      <a:noFill/>
                    </a:lnR>
                    <a:lnT>
                      <a:noFill/>
                    </a:lnT>
                    <a:lnB>
                      <a:noFill/>
                    </a:lnB>
                    <a:solidFill>
                      <a:srgbClr val="FFFF00"/>
                    </a:solidFill>
                  </a:tcPr>
                </a:tc>
                <a:tc>
                  <a:txBody>
                    <a:bodyPr/>
                    <a:lstStyle/>
                    <a:p>
                      <a:pPr algn="ctr" fontAlgn="b"/>
                      <a:r>
                        <a:rPr lang="nb-NO" sz="1200" b="1" i="0" u="none" strike="noStrike" dirty="0">
                          <a:solidFill>
                            <a:srgbClr val="000000"/>
                          </a:solidFill>
                          <a:effectLst/>
                          <a:latin typeface="Calibri" charset="0"/>
                        </a:rPr>
                        <a:t>1yr</a:t>
                      </a:r>
                    </a:p>
                  </a:txBody>
                  <a:tcPr marL="12700" marR="12700" marT="12700" marB="0" anchor="b">
                    <a:lnL>
                      <a:noFill/>
                    </a:lnL>
                    <a:lnR>
                      <a:noFill/>
                    </a:lnR>
                    <a:lnT>
                      <a:noFill/>
                    </a:lnT>
                    <a:lnB>
                      <a:noFill/>
                    </a:lnB>
                  </a:tcPr>
                </a:tc>
                <a:tc>
                  <a:txBody>
                    <a:bodyPr/>
                    <a:lstStyle/>
                    <a:p>
                      <a:pPr algn="ctr" fontAlgn="b"/>
                      <a:r>
                        <a:rPr lang="is-IS" sz="1200" b="1" i="0" u="none" strike="noStrike">
                          <a:solidFill>
                            <a:srgbClr val="000000"/>
                          </a:solidFill>
                          <a:effectLst/>
                          <a:latin typeface="Calibri" charset="0"/>
                        </a:rPr>
                        <a:t>2yr</a:t>
                      </a:r>
                    </a:p>
                  </a:txBody>
                  <a:tcPr marL="12700" marR="12700" marT="12700" marB="0" anchor="b">
                    <a:lnL>
                      <a:noFill/>
                    </a:lnL>
                    <a:lnR>
                      <a:noFill/>
                    </a:lnR>
                    <a:lnT>
                      <a:noFill/>
                    </a:lnT>
                    <a:lnB>
                      <a:noFill/>
                    </a:lnB>
                  </a:tcPr>
                </a:tc>
                <a:tc>
                  <a:txBody>
                    <a:bodyPr/>
                    <a:lstStyle/>
                    <a:p>
                      <a:pPr algn="ctr" fontAlgn="b"/>
                      <a:r>
                        <a:rPr lang="nb-NO" sz="1200" b="1" i="0" u="none" strike="noStrike" dirty="0">
                          <a:solidFill>
                            <a:srgbClr val="000000"/>
                          </a:solidFill>
                          <a:effectLst/>
                          <a:latin typeface="Calibri" charset="0"/>
                        </a:rPr>
                        <a:t>3yr</a:t>
                      </a:r>
                    </a:p>
                  </a:txBody>
                  <a:tcPr marL="12700" marR="12700" marT="12700" marB="0" anchor="b">
                    <a:lnL>
                      <a:noFill/>
                    </a:lnL>
                    <a:lnR>
                      <a:noFill/>
                    </a:lnR>
                    <a:lnT>
                      <a:noFill/>
                    </a:lnT>
                    <a:lnB>
                      <a:noFill/>
                    </a:lnB>
                  </a:tcPr>
                </a:tc>
                <a:tc>
                  <a:txBody>
                    <a:bodyPr/>
                    <a:lstStyle/>
                    <a:p>
                      <a:pPr algn="ctr" fontAlgn="b"/>
                      <a:r>
                        <a:rPr lang="nb-NO" sz="1200" b="1" i="0" u="none" strike="noStrike">
                          <a:solidFill>
                            <a:srgbClr val="000000"/>
                          </a:solidFill>
                          <a:effectLst/>
                          <a:latin typeface="Calibri" charset="0"/>
                        </a:rPr>
                        <a:t>4yr</a:t>
                      </a:r>
                    </a:p>
                  </a:txBody>
                  <a:tcPr marL="12700" marR="12700" marT="12700" marB="0" anchor="b">
                    <a:lnL>
                      <a:noFill/>
                    </a:lnL>
                    <a:lnR>
                      <a:noFill/>
                    </a:lnR>
                    <a:lnT>
                      <a:noFill/>
                    </a:lnT>
                    <a:lnB>
                      <a:noFill/>
                    </a:lnB>
                  </a:tcPr>
                </a:tc>
                <a:tc>
                  <a:txBody>
                    <a:bodyPr/>
                    <a:lstStyle/>
                    <a:p>
                      <a:pPr algn="ctr" fontAlgn="b"/>
                      <a:r>
                        <a:rPr lang="nb-NO" sz="1200" b="1" i="0" u="none" strike="noStrike" dirty="0">
                          <a:solidFill>
                            <a:srgbClr val="000000"/>
                          </a:solidFill>
                          <a:effectLst/>
                          <a:latin typeface="Calibri" charset="0"/>
                        </a:rPr>
                        <a:t>5yr</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03200">
                <a:tc>
                  <a:txBody>
                    <a:bodyPr/>
                    <a:lstStyle/>
                    <a:p>
                      <a:pPr algn="l" fontAlgn="b"/>
                      <a:r>
                        <a:rPr lang="en-US" sz="1200" b="1" i="0" u="none" strike="noStrike">
                          <a:solidFill>
                            <a:srgbClr val="000000"/>
                          </a:solidFill>
                          <a:effectLst/>
                          <a:latin typeface="Calibri" charset="0"/>
                        </a:rPr>
                        <a:t>Canada</a:t>
                      </a:r>
                    </a:p>
                  </a:txBody>
                  <a:tcPr marL="12700" marR="12700" marT="12700" marB="0" anchor="b">
                    <a:lnL>
                      <a:noFill/>
                    </a:lnL>
                    <a:lnR>
                      <a:noFill/>
                    </a:lnR>
                    <a:lnT>
                      <a:noFill/>
                    </a:lnT>
                    <a:lnB>
                      <a:noFill/>
                    </a:lnB>
                  </a:tcPr>
                </a:tc>
                <a:tc>
                  <a:txBody>
                    <a:bodyPr/>
                    <a:lstStyle/>
                    <a:p>
                      <a:pPr algn="r" fontAlgn="b"/>
                      <a:r>
                        <a:rPr lang="mr-IN" sz="1200" b="0" i="0" u="none" strike="noStrike">
                          <a:solidFill>
                            <a:srgbClr val="000000"/>
                          </a:solidFill>
                          <a:effectLst/>
                          <a:latin typeface="Calibri" charset="0"/>
                        </a:rPr>
                        <a:t>-13.90%</a:t>
                      </a:r>
                    </a:p>
                  </a:txBody>
                  <a:tcPr marL="12700" marR="12700" marT="12700" marB="0" anchor="b">
                    <a:lnL>
                      <a:noFill/>
                    </a:lnL>
                    <a:lnR>
                      <a:noFill/>
                    </a:lnR>
                    <a:lnT>
                      <a:noFill/>
                    </a:lnT>
                    <a:lnB>
                      <a:noFill/>
                    </a:lnB>
                  </a:tcPr>
                </a:tc>
                <a:tc>
                  <a:txBody>
                    <a:bodyPr/>
                    <a:lstStyle/>
                    <a:p>
                      <a:pPr algn="r" fontAlgn="b"/>
                      <a:r>
                        <a:rPr lang="mr-IN" sz="1200" b="0" i="0" u="none" strike="noStrike">
                          <a:solidFill>
                            <a:srgbClr val="000000"/>
                          </a:solidFill>
                          <a:effectLst/>
                          <a:latin typeface="Calibri" charset="0"/>
                        </a:rPr>
                        <a:t>31.63%</a:t>
                      </a:r>
                    </a:p>
                  </a:txBody>
                  <a:tcPr marL="12700" marR="12700" marT="12700" marB="0" anchor="b">
                    <a:lnL>
                      <a:noFill/>
                    </a:lnL>
                    <a:lnR>
                      <a:noFill/>
                    </a:lnR>
                    <a:lnT>
                      <a:noFill/>
                    </a:lnT>
                    <a:lnB>
                      <a:noFill/>
                    </a:lnB>
                  </a:tcPr>
                </a:tc>
                <a:tc>
                  <a:txBody>
                    <a:bodyPr/>
                    <a:lstStyle/>
                    <a:p>
                      <a:pPr algn="r" fontAlgn="b"/>
                      <a:r>
                        <a:rPr lang="mr-IN" sz="1200" b="0" i="0" u="none" strike="noStrike" dirty="0">
                          <a:solidFill>
                            <a:srgbClr val="000000"/>
                          </a:solidFill>
                          <a:effectLst/>
                          <a:latin typeface="Calibri" charset="0"/>
                        </a:rPr>
                        <a:t>64.95%</a:t>
                      </a:r>
                    </a:p>
                  </a:txBody>
                  <a:tcPr marL="12700" marR="12700" marT="12700" marB="0" anchor="b">
                    <a:lnL>
                      <a:noFill/>
                    </a:lnL>
                    <a:lnR>
                      <a:noFill/>
                    </a:lnR>
                    <a:lnT>
                      <a:noFill/>
                    </a:lnT>
                    <a:lnB>
                      <a:noFill/>
                    </a:lnB>
                  </a:tcPr>
                </a:tc>
                <a:tc>
                  <a:txBody>
                    <a:bodyPr/>
                    <a:lstStyle/>
                    <a:p>
                      <a:pPr algn="r" fontAlgn="b"/>
                      <a:r>
                        <a:rPr lang="pt-BR" sz="1200" b="0" i="0" u="none" strike="noStrike">
                          <a:solidFill>
                            <a:srgbClr val="000000"/>
                          </a:solidFill>
                          <a:effectLst/>
                          <a:latin typeface="Calibri" charset="0"/>
                        </a:rPr>
                        <a:t>87.08%</a:t>
                      </a:r>
                    </a:p>
                  </a:txBody>
                  <a:tcPr marL="12700" marR="12700" marT="12700" marB="0" anchor="b">
                    <a:lnL>
                      <a:noFill/>
                    </a:lnL>
                    <a:lnR>
                      <a:noFill/>
                    </a:lnR>
                    <a:lnT>
                      <a:noFill/>
                    </a:lnT>
                    <a:lnB>
                      <a:noFill/>
                    </a:lnB>
                  </a:tcPr>
                </a:tc>
                <a:tc>
                  <a:txBody>
                    <a:bodyPr/>
                    <a:lstStyle/>
                    <a:p>
                      <a:pPr algn="r" fontAlgn="b"/>
                      <a:r>
                        <a:rPr lang="mr-IN" sz="1200" b="0" i="0" u="none" strike="noStrike">
                          <a:solidFill>
                            <a:srgbClr val="000000"/>
                          </a:solidFill>
                          <a:effectLst/>
                          <a:latin typeface="Calibri" charset="0"/>
                        </a:rPr>
                        <a:t>99.05%</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03200">
                <a:tc>
                  <a:txBody>
                    <a:bodyPr/>
                    <a:lstStyle/>
                    <a:p>
                      <a:pPr algn="l" fontAlgn="b"/>
                      <a:r>
                        <a:rPr lang="en-US" sz="1200" b="1" i="0" u="none" strike="noStrike" dirty="0">
                          <a:solidFill>
                            <a:srgbClr val="000000"/>
                          </a:solidFill>
                          <a:effectLst/>
                          <a:latin typeface="Calibri" charset="0"/>
                        </a:rPr>
                        <a:t>US</a:t>
                      </a:r>
                    </a:p>
                  </a:txBody>
                  <a:tcPr marL="12700" marR="12700" marT="12700" marB="0" anchor="b">
                    <a:lnL>
                      <a:noFill/>
                    </a:lnL>
                    <a:lnR>
                      <a:noFill/>
                    </a:lnR>
                    <a:lnT>
                      <a:noFill/>
                    </a:lnT>
                    <a:lnB>
                      <a:noFill/>
                    </a:lnB>
                  </a:tcPr>
                </a:tc>
                <a:tc>
                  <a:txBody>
                    <a:bodyPr/>
                    <a:lstStyle/>
                    <a:p>
                      <a:pPr algn="r" fontAlgn="b"/>
                      <a:r>
                        <a:rPr lang="mr-IN" sz="1200" b="0" i="0" u="none" strike="noStrike" dirty="0">
                          <a:solidFill>
                            <a:srgbClr val="000000"/>
                          </a:solidFill>
                          <a:effectLst/>
                          <a:latin typeface="Calibri" charset="0"/>
                        </a:rPr>
                        <a:t>9.52%</a:t>
                      </a:r>
                    </a:p>
                  </a:txBody>
                  <a:tcPr marL="12700" marR="12700" marT="12700" marB="0" anchor="b">
                    <a:lnL>
                      <a:noFill/>
                    </a:lnL>
                    <a:lnR>
                      <a:noFill/>
                    </a:lnR>
                    <a:lnT>
                      <a:noFill/>
                    </a:lnT>
                    <a:lnB>
                      <a:noFill/>
                    </a:lnB>
                  </a:tcPr>
                </a:tc>
                <a:tc>
                  <a:txBody>
                    <a:bodyPr/>
                    <a:lstStyle/>
                    <a:p>
                      <a:pPr algn="r" fontAlgn="b"/>
                      <a:r>
                        <a:rPr lang="mr-IN" sz="1200" b="0" i="0" u="none" strike="noStrike">
                          <a:solidFill>
                            <a:srgbClr val="000000"/>
                          </a:solidFill>
                          <a:effectLst/>
                          <a:latin typeface="Calibri" charset="0"/>
                        </a:rPr>
                        <a:t>37.93%</a:t>
                      </a:r>
                    </a:p>
                  </a:txBody>
                  <a:tcPr marL="12700" marR="12700" marT="12700" marB="0" anchor="b">
                    <a:lnL>
                      <a:noFill/>
                    </a:lnL>
                    <a:lnR>
                      <a:noFill/>
                    </a:lnR>
                    <a:lnT>
                      <a:noFill/>
                    </a:lnT>
                    <a:lnB>
                      <a:noFill/>
                    </a:lnB>
                  </a:tcPr>
                </a:tc>
                <a:tc>
                  <a:txBody>
                    <a:bodyPr/>
                    <a:lstStyle/>
                    <a:p>
                      <a:pPr algn="r" fontAlgn="b"/>
                      <a:r>
                        <a:rPr lang="mr-IN" sz="1200" b="0" i="0" u="none" strike="noStrike">
                          <a:solidFill>
                            <a:srgbClr val="000000"/>
                          </a:solidFill>
                          <a:effectLst/>
                          <a:latin typeface="Calibri" charset="0"/>
                        </a:rPr>
                        <a:t>58.96%</a:t>
                      </a:r>
                    </a:p>
                  </a:txBody>
                  <a:tcPr marL="12700" marR="12700" marT="12700" marB="0" anchor="b">
                    <a:lnL>
                      <a:noFill/>
                    </a:lnL>
                    <a:lnR>
                      <a:noFill/>
                    </a:lnR>
                    <a:lnT>
                      <a:noFill/>
                    </a:lnT>
                    <a:lnB>
                      <a:noFill/>
                    </a:lnB>
                  </a:tcPr>
                </a:tc>
                <a:tc>
                  <a:txBody>
                    <a:bodyPr/>
                    <a:lstStyle/>
                    <a:p>
                      <a:pPr algn="r" fontAlgn="b"/>
                      <a:r>
                        <a:rPr lang="mr-IN" sz="1200" b="0" i="0" u="none" strike="noStrike">
                          <a:solidFill>
                            <a:srgbClr val="000000"/>
                          </a:solidFill>
                          <a:effectLst/>
                          <a:latin typeface="Calibri" charset="0"/>
                        </a:rPr>
                        <a:t>73.68%</a:t>
                      </a:r>
                    </a:p>
                  </a:txBody>
                  <a:tcPr marL="12700" marR="12700" marT="12700" marB="0" anchor="b">
                    <a:lnL>
                      <a:noFill/>
                    </a:lnL>
                    <a:lnR>
                      <a:noFill/>
                    </a:lnR>
                    <a:lnT>
                      <a:noFill/>
                    </a:lnT>
                    <a:lnB>
                      <a:noFill/>
                    </a:lnB>
                  </a:tcPr>
                </a:tc>
                <a:tc>
                  <a:txBody>
                    <a:bodyPr/>
                    <a:lstStyle/>
                    <a:p>
                      <a:pPr algn="r" fontAlgn="b"/>
                      <a:r>
                        <a:rPr lang="mr-IN" sz="1200" b="0" i="0" u="none" strike="noStrike">
                          <a:solidFill>
                            <a:srgbClr val="000000"/>
                          </a:solidFill>
                          <a:effectLst/>
                          <a:latin typeface="Calibri" charset="0"/>
                        </a:rPr>
                        <a:t>82.89%</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03200">
                <a:tc>
                  <a:txBody>
                    <a:bodyPr/>
                    <a:lstStyle/>
                    <a:p>
                      <a:pPr algn="l" fontAlgn="b"/>
                      <a:r>
                        <a:rPr lang="en-US" sz="1200" b="1" i="0" u="none" strike="noStrike">
                          <a:solidFill>
                            <a:srgbClr val="000000"/>
                          </a:solidFill>
                          <a:effectLst/>
                          <a:latin typeface="Calibri" charset="0"/>
                        </a:rPr>
                        <a:t>Total</a:t>
                      </a:r>
                    </a:p>
                  </a:txBody>
                  <a:tcPr marL="12700" marR="12700" marT="12700" marB="0" anchor="b">
                    <a:lnL>
                      <a:noFill/>
                    </a:lnL>
                    <a:lnR>
                      <a:noFill/>
                    </a:lnR>
                    <a:lnT>
                      <a:noFill/>
                    </a:lnT>
                    <a:lnB>
                      <a:noFill/>
                    </a:lnB>
                  </a:tcPr>
                </a:tc>
                <a:tc>
                  <a:txBody>
                    <a:bodyPr/>
                    <a:lstStyle/>
                    <a:p>
                      <a:pPr algn="r" fontAlgn="b"/>
                      <a:r>
                        <a:rPr lang="mr-IN" sz="1200" b="0" i="0" u="none" strike="noStrike">
                          <a:solidFill>
                            <a:srgbClr val="000000"/>
                          </a:solidFill>
                          <a:effectLst/>
                          <a:latin typeface="Calibri" charset="0"/>
                        </a:rPr>
                        <a:t>-6.68%</a:t>
                      </a:r>
                    </a:p>
                  </a:txBody>
                  <a:tcPr marL="12700" marR="12700" marT="12700" marB="0" anchor="b">
                    <a:lnL>
                      <a:noFill/>
                    </a:lnL>
                    <a:lnR>
                      <a:noFill/>
                    </a:lnR>
                    <a:lnT>
                      <a:noFill/>
                    </a:lnT>
                    <a:lnB>
                      <a:noFill/>
                    </a:lnB>
                  </a:tcPr>
                </a:tc>
                <a:tc>
                  <a:txBody>
                    <a:bodyPr/>
                    <a:lstStyle/>
                    <a:p>
                      <a:pPr algn="r" fontAlgn="b"/>
                      <a:r>
                        <a:rPr lang="mr-IN" sz="1200" b="0" i="0" u="none" strike="noStrike">
                          <a:solidFill>
                            <a:srgbClr val="000000"/>
                          </a:solidFill>
                          <a:effectLst/>
                          <a:latin typeface="Calibri" charset="0"/>
                        </a:rPr>
                        <a:t>22.44%</a:t>
                      </a:r>
                    </a:p>
                  </a:txBody>
                  <a:tcPr marL="12700" marR="12700" marT="12700" marB="0" anchor="b">
                    <a:lnL>
                      <a:noFill/>
                    </a:lnL>
                    <a:lnR>
                      <a:noFill/>
                    </a:lnR>
                    <a:lnT>
                      <a:noFill/>
                    </a:lnT>
                    <a:lnB>
                      <a:noFill/>
                    </a:lnB>
                  </a:tcPr>
                </a:tc>
                <a:tc>
                  <a:txBody>
                    <a:bodyPr/>
                    <a:lstStyle/>
                    <a:p>
                      <a:pPr algn="r" fontAlgn="b"/>
                      <a:r>
                        <a:rPr lang="mr-IN" sz="1200" b="0" i="0" u="none" strike="noStrike">
                          <a:solidFill>
                            <a:srgbClr val="000000"/>
                          </a:solidFill>
                          <a:effectLst/>
                          <a:latin typeface="Calibri" charset="0"/>
                        </a:rPr>
                        <a:t>41.66%</a:t>
                      </a:r>
                    </a:p>
                  </a:txBody>
                  <a:tcPr marL="12700" marR="12700" marT="12700" marB="0" anchor="b">
                    <a:lnL>
                      <a:noFill/>
                    </a:lnL>
                    <a:lnR>
                      <a:noFill/>
                    </a:lnR>
                    <a:lnT>
                      <a:noFill/>
                    </a:lnT>
                    <a:lnB>
                      <a:noFill/>
                    </a:lnB>
                  </a:tcPr>
                </a:tc>
                <a:tc>
                  <a:txBody>
                    <a:bodyPr/>
                    <a:lstStyle/>
                    <a:p>
                      <a:pPr algn="r" fontAlgn="b"/>
                      <a:r>
                        <a:rPr lang="mr-IN" sz="1200" b="0" i="0" u="none" strike="noStrike" dirty="0">
                          <a:solidFill>
                            <a:srgbClr val="000000"/>
                          </a:solidFill>
                          <a:effectLst/>
                          <a:latin typeface="Calibri" charset="0"/>
                        </a:rPr>
                        <a:t>52.30%</a:t>
                      </a:r>
                    </a:p>
                  </a:txBody>
                  <a:tcPr marL="12700" marR="12700" marT="12700" marB="0" anchor="b">
                    <a:lnL>
                      <a:noFill/>
                    </a:lnL>
                    <a:lnR>
                      <a:noFill/>
                    </a:lnR>
                    <a:lnT>
                      <a:noFill/>
                    </a:lnT>
                    <a:lnB>
                      <a:noFill/>
                    </a:lnB>
                  </a:tcPr>
                </a:tc>
                <a:tc>
                  <a:txBody>
                    <a:bodyPr/>
                    <a:lstStyle/>
                    <a:p>
                      <a:pPr algn="r" fontAlgn="b"/>
                      <a:r>
                        <a:rPr lang="mr-IN" sz="1200" b="0" i="0" u="none" strike="noStrike" dirty="0">
                          <a:solidFill>
                            <a:srgbClr val="000000"/>
                          </a:solidFill>
                          <a:effectLst/>
                          <a:latin typeface="Calibri" charset="0"/>
                        </a:rPr>
                        <a:t>55.60%</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62872297"/>
      </p:ext>
    </p:extLst>
  </p:cSld>
  <p:clrMapOvr>
    <a:masterClrMapping/>
  </p:clrMapOvr>
</p:sld>
</file>

<file path=ppt/theme/theme1.xml><?xml version="1.0" encoding="utf-8"?>
<a:theme xmlns:a="http://schemas.openxmlformats.org/drawingml/2006/main" name="Rotman Pi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otman Cy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otman Dark Te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otman Blu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Rotman 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otman 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Rotman Go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9991</TotalTime>
  <Words>1657</Words>
  <Application>Microsoft Macintosh PowerPoint</Application>
  <PresentationFormat>Widescreen</PresentationFormat>
  <Paragraphs>276</Paragraphs>
  <Slides>10</Slides>
  <Notes>3</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10</vt:i4>
      </vt:variant>
    </vt:vector>
  </HeadingPairs>
  <TitlesOfParts>
    <vt:vector size="24" baseType="lpstr">
      <vt:lpstr>Arial Unicode MS</vt:lpstr>
      <vt:lpstr>DengXian</vt:lpstr>
      <vt:lpstr>Arial</vt:lpstr>
      <vt:lpstr>Calibri</vt:lpstr>
      <vt:lpstr>Calibri Light</vt:lpstr>
      <vt:lpstr>Times New Roman</vt:lpstr>
      <vt:lpstr>Wingdings</vt:lpstr>
      <vt:lpstr>Rotman Pink</vt:lpstr>
      <vt:lpstr>Rotman Cyan</vt:lpstr>
      <vt:lpstr>Rotman Dark Teal</vt:lpstr>
      <vt:lpstr>Rotman Blue</vt:lpstr>
      <vt:lpstr>Rotman Orange</vt:lpstr>
      <vt:lpstr>Rotman Grey</vt:lpstr>
      <vt:lpstr>Rotman Gold</vt:lpstr>
      <vt:lpstr>Sobss: ANALYSIS OF effectiveness of bRANDED PAID SEARCH</vt:lpstr>
      <vt:lpstr>INTRODUCTION </vt:lpstr>
      <vt:lpstr>ANALYSIS </vt:lpstr>
      <vt:lpstr>ANALYSIS </vt:lpstr>
      <vt:lpstr>ANALYSIS  </vt:lpstr>
      <vt:lpstr>ANALYSIS  </vt:lpstr>
      <vt:lpstr>RESULTS &amp; RECOMMENDATIONS</vt:lpstr>
      <vt:lpstr>Appendix #1: Data Source and Data Exploration </vt:lpstr>
      <vt:lpstr>Appendix #2 ROI Calculations</vt:lpstr>
      <vt:lpstr>Appendix #3: Statistical Testing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Graham Huber</dc:creator>
  <cp:lastModifiedBy>James Chen</cp:lastModifiedBy>
  <cp:revision>227</cp:revision>
  <dcterms:created xsi:type="dcterms:W3CDTF">2013-07-26T14:57:40Z</dcterms:created>
  <dcterms:modified xsi:type="dcterms:W3CDTF">2019-10-09T15:43:53Z</dcterms:modified>
</cp:coreProperties>
</file>