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317" r:id="rId5"/>
    <p:sldId id="309" r:id="rId6"/>
    <p:sldId id="319" r:id="rId7"/>
    <p:sldId id="263" r:id="rId8"/>
    <p:sldId id="318"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044" autoAdjust="0"/>
    <p:restoredTop sz="95405" autoAdjust="0"/>
  </p:normalViewPr>
  <p:slideViewPr>
    <p:cSldViewPr snapToGrid="0">
      <p:cViewPr varScale="1">
        <p:scale>
          <a:sx n="70" d="100"/>
          <a:sy n="70" d="100"/>
        </p:scale>
        <p:origin x="1152" y="6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16326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9587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2D73E-F153-14D9-5973-367041437E17}"/>
              </a:ext>
            </a:extLst>
          </p:cNvPr>
          <p:cNvSpPr>
            <a:spLocks noGrp="1" noChangeArrowheads="1"/>
          </p:cNvSpPr>
          <p:nvPr>
            <p:ph type="ctrTitle"/>
          </p:nvPr>
        </p:nvSpPr>
        <p:spPr bwMode="auto">
          <a:xfrm>
            <a:off x="2287588" y="2613392"/>
            <a:ext cx="895514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i="0" u="none" strike="noStrike" cap="none" normalizeH="0" baseline="0" dirty="0">
                <a:ln>
                  <a:noFill/>
                </a:ln>
                <a:solidFill>
                  <a:schemeClr val="tx1"/>
                </a:solidFill>
                <a:effectLst/>
              </a:rPr>
              <a:t>Title: </a:t>
            </a:r>
            <a:r>
              <a:rPr kumimoji="0" lang="en-KE" altLang="en-KE" sz="2000" b="1" i="0" u="none" strike="noStrike" cap="none" normalizeH="0" baseline="0" dirty="0">
                <a:ln>
                  <a:noFill/>
                </a:ln>
                <a:solidFill>
                  <a:schemeClr val="tx1"/>
                </a:solidFill>
                <a:effectLst/>
              </a:rPr>
              <a:t>"The Influence of African Culture on Information Technology“</a:t>
            </a:r>
            <a:br>
              <a:rPr kumimoji="0" lang="en-US" altLang="en-KE" sz="2000" b="0" i="0" u="none" strike="noStrike" cap="none" normalizeH="0" baseline="0" dirty="0">
                <a:ln>
                  <a:noFill/>
                </a:ln>
                <a:solidFill>
                  <a:schemeClr val="tx1"/>
                </a:solidFill>
                <a:effectLst/>
              </a:rPr>
            </a:br>
            <a:br>
              <a:rPr kumimoji="0" lang="en-US" altLang="en-KE" sz="2000" b="0" i="0" u="none" strike="noStrike" cap="none" normalizeH="0" baseline="0" dirty="0">
                <a:ln>
                  <a:noFill/>
                </a:ln>
                <a:solidFill>
                  <a:schemeClr val="tx1"/>
                </a:solidFill>
                <a:effectLst/>
              </a:rPr>
            </a:br>
            <a:endParaRPr kumimoji="0" lang="en-KE" altLang="en-K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i="0" u="none" strike="noStrike" cap="none" normalizeH="0" baseline="0" dirty="0">
                <a:ln>
                  <a:noFill/>
                </a:ln>
                <a:solidFill>
                  <a:schemeClr val="tx1"/>
                </a:solidFill>
                <a:effectLst/>
              </a:rPr>
              <a:t>Name</a:t>
            </a:r>
            <a:r>
              <a:rPr kumimoji="0" lang="en-US" altLang="en-KE" sz="2000" i="0" u="none" strike="noStrike" cap="none" normalizeH="0" baseline="0" dirty="0">
                <a:ln>
                  <a:noFill/>
                </a:ln>
                <a:solidFill>
                  <a:schemeClr val="tx1"/>
                </a:solidFill>
                <a:effectLst/>
              </a:rPr>
              <a:t>: </a:t>
            </a:r>
            <a:r>
              <a:rPr kumimoji="0" lang="en-US" altLang="en-KE" sz="2000" b="1" i="0" u="none" strike="noStrike" cap="none" normalizeH="0" baseline="0" dirty="0">
                <a:ln>
                  <a:noFill/>
                </a:ln>
                <a:solidFill>
                  <a:schemeClr val="tx1"/>
                </a:solidFill>
                <a:effectLst/>
              </a:rPr>
              <a:t>June </a:t>
            </a:r>
            <a:r>
              <a:rPr kumimoji="0" lang="en-US" altLang="en-KE" sz="2000" b="1" i="0" u="none" strike="noStrike" cap="none" normalizeH="0" baseline="0" dirty="0" err="1">
                <a:ln>
                  <a:noFill/>
                </a:ln>
                <a:solidFill>
                  <a:schemeClr val="tx1"/>
                </a:solidFill>
                <a:effectLst/>
              </a:rPr>
              <a:t>Jebiwott</a:t>
            </a:r>
            <a:endParaRPr kumimoji="0" lang="en-KE" altLang="en-KE"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i="0" u="none" strike="noStrike" cap="none" normalizeH="0" baseline="0" dirty="0">
                <a:ln>
                  <a:noFill/>
                </a:ln>
                <a:solidFill>
                  <a:schemeClr val="tx1"/>
                </a:solidFill>
                <a:effectLst/>
              </a:rPr>
              <a:t>Institution: </a:t>
            </a:r>
            <a:r>
              <a:rPr kumimoji="0" lang="en-KE" altLang="en-KE" sz="2000" b="1" i="0" u="none" strike="noStrike" cap="none" normalizeH="0" baseline="0" dirty="0" err="1">
                <a:ln>
                  <a:noFill/>
                </a:ln>
                <a:solidFill>
                  <a:schemeClr val="tx1"/>
                </a:solidFill>
                <a:effectLst/>
              </a:rPr>
              <a:t>Dedan</a:t>
            </a:r>
            <a:r>
              <a:rPr kumimoji="0" lang="en-KE" altLang="en-KE" sz="2000" b="1" i="0" u="none" strike="noStrike" cap="none" normalizeH="0" baseline="0" dirty="0">
                <a:ln>
                  <a:noFill/>
                </a:ln>
                <a:solidFill>
                  <a:schemeClr val="tx1"/>
                </a:solidFill>
                <a:effectLst/>
              </a:rPr>
              <a:t> Kimathi University of Technology </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2800" b="1" dirty="0"/>
              <a:t>African Culture and Oral Traditions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4" name="Rectangle 2">
            <a:extLst>
              <a:ext uri="{FF2B5EF4-FFF2-40B4-BE49-F238E27FC236}">
                <a16:creationId xmlns:a16="http://schemas.microsoft.com/office/drawing/2014/main" id="{0F56F31B-8F13-2977-A599-EC9367722B40}"/>
              </a:ext>
            </a:extLst>
          </p:cNvPr>
          <p:cNvSpPr>
            <a:spLocks noGrp="1" noChangeArrowheads="1"/>
          </p:cNvSpPr>
          <p:nvPr>
            <p:ph sz="quarter" idx="10"/>
          </p:nvPr>
        </p:nvSpPr>
        <p:spPr bwMode="auto">
          <a:xfrm>
            <a:off x="914400" y="1934221"/>
            <a:ext cx="992777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African culture has a rich history of oral traditions, where stories, knowledge, and customs are passed down verbally through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Oral traditions have shaped the way information is shared and preserved, emphasizing communal learning and collective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This cultural practice resonates with modern IT systems, particularly in how information is stored, accessed, and shared across networks. </a:t>
            </a: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399" y="914400"/>
            <a:ext cx="7815943" cy="914400"/>
          </a:xfrm>
        </p:spPr>
        <p:txBody>
          <a:bodyPr/>
          <a:lstStyle/>
          <a:p>
            <a:r>
              <a:rPr lang="en-US" sz="2800" b="1" dirty="0"/>
              <a:t>Cultural Influence on IT Development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
        <p:nvSpPr>
          <p:cNvPr id="2" name="Content Placeholder 1">
            <a:extLst>
              <a:ext uri="{FF2B5EF4-FFF2-40B4-BE49-F238E27FC236}">
                <a16:creationId xmlns:a16="http://schemas.microsoft.com/office/drawing/2014/main" id="{2D6AC78B-0E5D-B0B0-E359-9F9BE279DAD8}"/>
              </a:ext>
            </a:extLst>
          </p:cNvPr>
          <p:cNvSpPr>
            <a:spLocks noGrp="1" noChangeArrowheads="1"/>
          </p:cNvSpPr>
          <p:nvPr>
            <p:ph sz="quarter" idx="10"/>
          </p:nvPr>
        </p:nvSpPr>
        <p:spPr bwMode="auto">
          <a:xfrm>
            <a:off x="914400" y="1859340"/>
            <a:ext cx="96665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African culture emphasizes community and collective responsibility. This value influences IT projects that prioritize collaborative platforms and shared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Ubuntu, a Southern African philosophy meaning "I am because we are," aligns with the principles of open-source software development, where collaboration and community contributions drive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mj-lt"/>
              </a:rPr>
              <a:t>Traditional African conflict resolution methods inspire the design of IT systems that emphasize user-</a:t>
            </a:r>
            <a:r>
              <a:rPr kumimoji="0" lang="en-KE" altLang="en-KE" b="0" i="0" u="none" strike="noStrike" cap="none" normalizeH="0" baseline="0" dirty="0" err="1">
                <a:ln>
                  <a:noFill/>
                </a:ln>
                <a:solidFill>
                  <a:schemeClr val="tx1"/>
                </a:solidFill>
                <a:effectLst/>
                <a:latin typeface="+mj-lt"/>
              </a:rPr>
              <a:t>centered</a:t>
            </a:r>
            <a:r>
              <a:rPr kumimoji="0" lang="en-KE" altLang="en-KE" b="0" i="0" u="none" strike="noStrike" cap="none" normalizeH="0" baseline="0" dirty="0">
                <a:ln>
                  <a:noFill/>
                </a:ln>
                <a:solidFill>
                  <a:schemeClr val="tx1"/>
                </a:solidFill>
                <a:effectLst/>
                <a:latin typeface="+mj-lt"/>
              </a:rPr>
              <a:t> approaches and inclusive decision-making processes. </a:t>
            </a:r>
          </a:p>
        </p:txBody>
      </p:sp>
    </p:spTree>
    <p:extLst>
      <p:ext uri="{BB962C8B-B14F-4D97-AF65-F5344CB8AC3E}">
        <p14:creationId xmlns:p14="http://schemas.microsoft.com/office/powerpoint/2010/main" val="335227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632857" y="1349829"/>
            <a:ext cx="10360152" cy="3113314"/>
          </a:xfrm>
        </p:spPr>
        <p:txBody>
          <a:bodyPr anchor="b"/>
          <a:lstStyle/>
          <a:p>
            <a:pPr algn="l"/>
            <a:r>
              <a:rPr lang="en-US" sz="2800" b="1" dirty="0"/>
              <a:t>Application of African Art in User Interface Design</a:t>
            </a:r>
            <a:br>
              <a:rPr lang="en-US" sz="2800" b="1" dirty="0"/>
            </a:br>
            <a:br>
              <a:rPr lang="en-US" b="1" dirty="0"/>
            </a:br>
            <a:r>
              <a:rPr lang="en-US" sz="2400" dirty="0"/>
              <a:t>African art, known for its bold colors, geometric patterns, and symbolism, can inspire modern user interface (UI) design.</a:t>
            </a:r>
            <a:br>
              <a:rPr lang="en-US" sz="2400" dirty="0"/>
            </a:br>
            <a:br>
              <a:rPr lang="en-US" sz="2400" dirty="0"/>
            </a:br>
            <a:r>
              <a:rPr lang="en-US" sz="2400" dirty="0"/>
              <a:t>Incorporating these elements into digital platforms not only celebrates cultural heritage but also enhances user experience by creating visually appealing and culturally relevant interfaces.</a:t>
            </a:r>
            <a:br>
              <a:rPr lang="en-US" sz="2400" dirty="0"/>
            </a:br>
            <a:br>
              <a:rPr lang="en-US" sz="2400" dirty="0"/>
            </a:br>
            <a:r>
              <a:rPr lang="en-US" sz="2400" dirty="0"/>
              <a:t>The integration of African aesthetics in design can make technology more accessible and relatable to African users, promoting wider adoption and engagement.</a:t>
            </a:r>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152399"/>
            <a:ext cx="10360152" cy="5442858"/>
          </a:xfrm>
        </p:spPr>
        <p:txBody>
          <a:bodyPr anchor="b"/>
          <a:lstStyle/>
          <a:p>
            <a:pPr algn="l"/>
            <a:r>
              <a:rPr lang="en-US" sz="2800" b="1" dirty="0"/>
              <a:t>IT in Preserving and Promoting African Heritage</a:t>
            </a:r>
            <a:br>
              <a:rPr lang="en-US" sz="2800" b="1" dirty="0"/>
            </a:br>
            <a:br>
              <a:rPr lang="en-US" b="1" dirty="0"/>
            </a:br>
            <a:r>
              <a:rPr lang="en-US" sz="2400" dirty="0"/>
              <a:t>Information Technology plays a crucial role in preserving African cultural heritage by digitizing traditional music, dance, and literature.</a:t>
            </a:r>
            <a:br>
              <a:rPr lang="en-US" sz="2400" dirty="0"/>
            </a:br>
            <a:br>
              <a:rPr lang="en-US" sz="2400" dirty="0"/>
            </a:br>
            <a:r>
              <a:rPr lang="en-US" sz="2400" dirty="0"/>
              <a:t>Digital archives and platforms allow global access to African cultural artifacts, ensuring their preservation for future generations.</a:t>
            </a:r>
            <a:br>
              <a:rPr lang="en-US" sz="2400" dirty="0"/>
            </a:br>
            <a:br>
              <a:rPr lang="en-US" sz="2400" dirty="0"/>
            </a:br>
            <a:r>
              <a:rPr lang="en-US" sz="2400" dirty="0"/>
              <a:t>IT tools facilitate the creation of virtual museums and educational platforms that promote African history and culture, making it accessible to a wider audience.</a:t>
            </a:r>
            <a:br>
              <a:rPr lang="en-US" dirty="0"/>
            </a:br>
            <a:endParaRPr lang="en-US" dirty="0"/>
          </a:p>
        </p:txBody>
      </p:sp>
    </p:spTree>
    <p:extLst>
      <p:ext uri="{BB962C8B-B14F-4D97-AF65-F5344CB8AC3E}">
        <p14:creationId xmlns:p14="http://schemas.microsoft.com/office/powerpoint/2010/main" val="79964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262741" y="957943"/>
            <a:ext cx="10036629" cy="3744686"/>
          </a:xfrm>
        </p:spPr>
        <p:txBody>
          <a:bodyPr/>
          <a:lstStyle/>
          <a:p>
            <a:r>
              <a:rPr lang="en-US" sz="2800" b="1" dirty="0"/>
              <a:t>The Future of IT and African Culture</a:t>
            </a:r>
            <a:br>
              <a:rPr lang="en-US" b="1" dirty="0"/>
            </a:br>
            <a:r>
              <a:rPr lang="en-US" sz="2000" dirty="0"/>
              <a:t>The fusion of African culture with Information Technology has the potential to drive innovation that is culturally sensitive and inclusive.</a:t>
            </a:r>
            <a:br>
              <a:rPr lang="en-US" sz="2000" dirty="0"/>
            </a:br>
            <a:br>
              <a:rPr lang="en-US" sz="2000" dirty="0"/>
            </a:br>
            <a:r>
              <a:rPr lang="en-US" sz="2000" dirty="0"/>
              <a:t>Future IT developments can draw inspiration from African cultural values, ensuring that technological advancements align with the social and ethical needs of African communities.</a:t>
            </a:r>
            <a:br>
              <a:rPr lang="en-US" sz="2000" dirty="0"/>
            </a:br>
            <a:br>
              <a:rPr lang="en-US" sz="2000" dirty="0"/>
            </a:br>
            <a:r>
              <a:rPr lang="en-US" sz="2000" dirty="0"/>
              <a:t>The ongoing collaboration between IT and African culture will continue to enrich both fields, fostering a technology landscape that is diverse, creative, and globally influential.</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{6DEAE9D2-C04F-463E-A1B6-9DCADE1A1518}tf11964407_win32</Template>
  <TotalTime>13</TotalTime>
  <Words>437</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Gill Sans Nova Light</vt:lpstr>
      <vt:lpstr>Sagona Book</vt:lpstr>
      <vt:lpstr>Custom</vt:lpstr>
      <vt:lpstr>Title: "The Influence of African Culture on Information Technology“   Name: June Jebiwott Institution: Dedan Kimathi University of Technology </vt:lpstr>
      <vt:lpstr>African Culture and Oral Traditions</vt:lpstr>
      <vt:lpstr>Cultural Influence on IT Development</vt:lpstr>
      <vt:lpstr>Application of African Art in User Interface Design  African art, known for its bold colors, geometric patterns, and symbolism, can inspire modern user interface (UI) design.  Incorporating these elements into digital platforms not only celebrates cultural heritage but also enhances user experience by creating visually appealing and culturally relevant interfaces.  The integration of African aesthetics in design can make technology more accessible and relatable to African users, promoting wider adoption and engagement.</vt:lpstr>
      <vt:lpstr>IT in Preserving and Promoting African Heritage  Information Technology plays a crucial role in preserving African cultural heritage by digitizing traditional music, dance, and literature.  Digital archives and platforms allow global access to African cultural artifacts, ensuring their preservation for future generations.  IT tools facilitate the creation of virtual museums and educational platforms that promote African history and culture, making it accessible to a wider audience. </vt:lpstr>
      <vt:lpstr>The Future of IT and African Culture The fusion of African culture with Information Technology has the potential to drive innovation that is culturally sensitive and inclusive.  Future IT developments can draw inspiration from African cultural values, ensuring that technological advancements align with the social and ethical needs of African communities.  The ongoing collaboration between IT and African culture will continue to enrich both fields, fostering a technology landscape that is diverse, creative, and globally influential.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June Rotich</dc:creator>
  <cp:lastModifiedBy>June Rotich</cp:lastModifiedBy>
  <cp:revision>1</cp:revision>
  <dcterms:created xsi:type="dcterms:W3CDTF">2024-08-22T12:01:48Z</dcterms:created>
  <dcterms:modified xsi:type="dcterms:W3CDTF">2024-08-22T12:15:14Z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