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80" r:id="rId5"/>
    <p:sldId id="281" r:id="rId6"/>
    <p:sldId id="282" r:id="rId7"/>
    <p:sldId id="283" r:id="rId8"/>
    <p:sldId id="284" r:id="rId9"/>
    <p:sldId id="288"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9F80C-40B8-4CE8-B908-C13440D36BCE}" v="20" dt="2020-09-02T05:34:22.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0067" autoAdjust="0"/>
  </p:normalViewPr>
  <p:slideViewPr>
    <p:cSldViewPr snapToGrid="0">
      <p:cViewPr varScale="1">
        <p:scale>
          <a:sx n="33" d="100"/>
          <a:sy n="33" d="100"/>
        </p:scale>
        <p:origin x="12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e wang" userId="8b0d0ca821eaeac6" providerId="LiveId" clId="{CB09F80C-40B8-4CE8-B908-C13440D36BCE}"/>
    <pc:docChg chg="undo custSel mod addSld delSld modSld">
      <pc:chgData name="june wang" userId="8b0d0ca821eaeac6" providerId="LiveId" clId="{CB09F80C-40B8-4CE8-B908-C13440D36BCE}" dt="2020-09-02T05:35:15.795" v="3447" actId="47"/>
      <pc:docMkLst>
        <pc:docMk/>
      </pc:docMkLst>
      <pc:sldChg chg="addSp delSp modSp mod">
        <pc:chgData name="june wang" userId="8b0d0ca821eaeac6" providerId="LiveId" clId="{CB09F80C-40B8-4CE8-B908-C13440D36BCE}" dt="2020-09-02T01:33:44.375" v="1410" actId="20577"/>
        <pc:sldMkLst>
          <pc:docMk/>
          <pc:sldMk cId="3265077456" sldId="281"/>
        </pc:sldMkLst>
        <pc:spChg chg="mod">
          <ac:chgData name="june wang" userId="8b0d0ca821eaeac6" providerId="LiveId" clId="{CB09F80C-40B8-4CE8-B908-C13440D36BCE}" dt="2020-09-02T01:04:59.367" v="57" actId="207"/>
          <ac:spMkLst>
            <pc:docMk/>
            <pc:sldMk cId="3265077456" sldId="281"/>
            <ac:spMk id="2" creationId="{AF71F205-E8A9-4237-8AD2-ABD9BF694F3E}"/>
          </ac:spMkLst>
        </pc:spChg>
        <pc:spChg chg="add mod">
          <ac:chgData name="june wang" userId="8b0d0ca821eaeac6" providerId="LiveId" clId="{CB09F80C-40B8-4CE8-B908-C13440D36BCE}" dt="2020-09-02T01:33:44.375" v="1410" actId="20577"/>
          <ac:spMkLst>
            <pc:docMk/>
            <pc:sldMk cId="3265077456" sldId="281"/>
            <ac:spMk id="4" creationId="{E1185040-FEB5-4E86-8115-AB0833FAD292}"/>
          </ac:spMkLst>
        </pc:spChg>
        <pc:graphicFrameChg chg="del">
          <ac:chgData name="june wang" userId="8b0d0ca821eaeac6" providerId="LiveId" clId="{CB09F80C-40B8-4CE8-B908-C13440D36BCE}" dt="2020-09-02T00:46:11.763" v="0" actId="478"/>
          <ac:graphicFrameMkLst>
            <pc:docMk/>
            <pc:sldMk cId="3265077456" sldId="281"/>
            <ac:graphicFrameMk id="12" creationId="{1E5659A2-FA7D-4C38-864B-37B42C27540F}"/>
          </ac:graphicFrameMkLst>
        </pc:graphicFrameChg>
      </pc:sldChg>
      <pc:sldChg chg="modSp new mod">
        <pc:chgData name="june wang" userId="8b0d0ca821eaeac6" providerId="LiveId" clId="{CB09F80C-40B8-4CE8-B908-C13440D36BCE}" dt="2020-09-02T01:48:45.717" v="1985" actId="20577"/>
        <pc:sldMkLst>
          <pc:docMk/>
          <pc:sldMk cId="2519976761" sldId="282"/>
        </pc:sldMkLst>
        <pc:spChg chg="mod">
          <ac:chgData name="june wang" userId="8b0d0ca821eaeac6" providerId="LiveId" clId="{CB09F80C-40B8-4CE8-B908-C13440D36BCE}" dt="2020-09-02T01:41:08.552" v="1549" actId="14100"/>
          <ac:spMkLst>
            <pc:docMk/>
            <pc:sldMk cId="2519976761" sldId="282"/>
            <ac:spMk id="2" creationId="{D8C8C906-81F6-4EB5-ACA8-213F50C779B4}"/>
          </ac:spMkLst>
        </pc:spChg>
        <pc:spChg chg="mod">
          <ac:chgData name="june wang" userId="8b0d0ca821eaeac6" providerId="LiveId" clId="{CB09F80C-40B8-4CE8-B908-C13440D36BCE}" dt="2020-09-02T01:48:45.717" v="1985" actId="20577"/>
          <ac:spMkLst>
            <pc:docMk/>
            <pc:sldMk cId="2519976761" sldId="282"/>
            <ac:spMk id="3" creationId="{169EF650-FDCF-4C79-9F63-E31BEFA931BC}"/>
          </ac:spMkLst>
        </pc:spChg>
      </pc:sldChg>
      <pc:sldChg chg="modSp new mod">
        <pc:chgData name="june wang" userId="8b0d0ca821eaeac6" providerId="LiveId" clId="{CB09F80C-40B8-4CE8-B908-C13440D36BCE}" dt="2020-09-02T01:58:59.366" v="2364" actId="20577"/>
        <pc:sldMkLst>
          <pc:docMk/>
          <pc:sldMk cId="2951395914" sldId="283"/>
        </pc:sldMkLst>
        <pc:spChg chg="mod">
          <ac:chgData name="june wang" userId="8b0d0ca821eaeac6" providerId="LiveId" clId="{CB09F80C-40B8-4CE8-B908-C13440D36BCE}" dt="2020-09-02T01:49:45.900" v="2003" actId="14100"/>
          <ac:spMkLst>
            <pc:docMk/>
            <pc:sldMk cId="2951395914" sldId="283"/>
            <ac:spMk id="2" creationId="{430916A2-2EFB-4FAA-8AA1-FF0B9F974229}"/>
          </ac:spMkLst>
        </pc:spChg>
        <pc:spChg chg="mod">
          <ac:chgData name="june wang" userId="8b0d0ca821eaeac6" providerId="LiveId" clId="{CB09F80C-40B8-4CE8-B908-C13440D36BCE}" dt="2020-09-02T01:58:59.366" v="2364" actId="20577"/>
          <ac:spMkLst>
            <pc:docMk/>
            <pc:sldMk cId="2951395914" sldId="283"/>
            <ac:spMk id="3" creationId="{6C81209A-773A-4149-B2B2-8CCFD53766A7}"/>
          </ac:spMkLst>
        </pc:spChg>
      </pc:sldChg>
      <pc:sldChg chg="addSp delSp modSp new mod">
        <pc:chgData name="june wang" userId="8b0d0ca821eaeac6" providerId="LiveId" clId="{CB09F80C-40B8-4CE8-B908-C13440D36BCE}" dt="2020-09-02T05:32:50.471" v="2830"/>
        <pc:sldMkLst>
          <pc:docMk/>
          <pc:sldMk cId="2545166670" sldId="284"/>
        </pc:sldMkLst>
        <pc:spChg chg="mod">
          <ac:chgData name="june wang" userId="8b0d0ca821eaeac6" providerId="LiveId" clId="{CB09F80C-40B8-4CE8-B908-C13440D36BCE}" dt="2020-09-02T02:04:36.532" v="2401" actId="14100"/>
          <ac:spMkLst>
            <pc:docMk/>
            <pc:sldMk cId="2545166670" sldId="284"/>
            <ac:spMk id="2" creationId="{CA4200D5-9219-4F4A-8807-D94029E1007D}"/>
          </ac:spMkLst>
        </pc:spChg>
        <pc:spChg chg="mod">
          <ac:chgData name="june wang" userId="8b0d0ca821eaeac6" providerId="LiveId" clId="{CB09F80C-40B8-4CE8-B908-C13440D36BCE}" dt="2020-09-02T05:30:20.795" v="2810" actId="5793"/>
          <ac:spMkLst>
            <pc:docMk/>
            <pc:sldMk cId="2545166670" sldId="284"/>
            <ac:spMk id="3" creationId="{5B315E42-5CB6-41A5-B37A-DBF85853AFC7}"/>
          </ac:spMkLst>
        </pc:spChg>
        <pc:picChg chg="add del">
          <ac:chgData name="june wang" userId="8b0d0ca821eaeac6" providerId="LiveId" clId="{CB09F80C-40B8-4CE8-B908-C13440D36BCE}" dt="2020-09-02T05:30:10.531" v="2807"/>
          <ac:picMkLst>
            <pc:docMk/>
            <pc:sldMk cId="2545166670" sldId="284"/>
            <ac:picMk id="4" creationId="{83613960-3FF2-4ECF-A970-872D0A9A03B1}"/>
          </ac:picMkLst>
        </pc:picChg>
        <pc:picChg chg="add del mod">
          <ac:chgData name="june wang" userId="8b0d0ca821eaeac6" providerId="LiveId" clId="{CB09F80C-40B8-4CE8-B908-C13440D36BCE}" dt="2020-09-02T05:32:50.471" v="2830"/>
          <ac:picMkLst>
            <pc:docMk/>
            <pc:sldMk cId="2545166670" sldId="284"/>
            <ac:picMk id="4" creationId="{D0CC3D29-0532-4006-B97D-7F5CA6BEADEF}"/>
          </ac:picMkLst>
        </pc:picChg>
        <pc:picChg chg="add del mod">
          <ac:chgData name="june wang" userId="8b0d0ca821eaeac6" providerId="LiveId" clId="{CB09F80C-40B8-4CE8-B908-C13440D36BCE}" dt="2020-09-02T05:31:32.029" v="2820"/>
          <ac:picMkLst>
            <pc:docMk/>
            <pc:sldMk cId="2545166670" sldId="284"/>
            <ac:picMk id="5" creationId="{1859B13B-BEB2-4B8D-BEBC-9F365D1F332C}"/>
          </ac:picMkLst>
        </pc:picChg>
      </pc:sldChg>
      <pc:sldChg chg="addSp modSp new del mod">
        <pc:chgData name="june wang" userId="8b0d0ca821eaeac6" providerId="LiveId" clId="{CB09F80C-40B8-4CE8-B908-C13440D36BCE}" dt="2020-09-02T05:35:15.795" v="3447" actId="47"/>
        <pc:sldMkLst>
          <pc:docMk/>
          <pc:sldMk cId="879669480" sldId="285"/>
        </pc:sldMkLst>
        <pc:spChg chg="mod">
          <ac:chgData name="june wang" userId="8b0d0ca821eaeac6" providerId="LiveId" clId="{CB09F80C-40B8-4CE8-B908-C13440D36BCE}" dt="2020-09-02T05:33:34.717" v="3415" actId="1076"/>
          <ac:spMkLst>
            <pc:docMk/>
            <pc:sldMk cId="879669480" sldId="285"/>
            <ac:spMk id="2" creationId="{684151E4-4ECC-4445-A0D1-7918CFA8859A}"/>
          </ac:spMkLst>
        </pc:spChg>
        <pc:spChg chg="mod">
          <ac:chgData name="june wang" userId="8b0d0ca821eaeac6" providerId="LiveId" clId="{CB09F80C-40B8-4CE8-B908-C13440D36BCE}" dt="2020-09-02T05:33:23.928" v="3412" actId="5793"/>
          <ac:spMkLst>
            <pc:docMk/>
            <pc:sldMk cId="879669480" sldId="285"/>
            <ac:spMk id="3" creationId="{371C8BEF-B8DF-474E-99AF-1651A42082AD}"/>
          </ac:spMkLst>
        </pc:spChg>
        <pc:picChg chg="add mod">
          <ac:chgData name="june wang" userId="8b0d0ca821eaeac6" providerId="LiveId" clId="{CB09F80C-40B8-4CE8-B908-C13440D36BCE}" dt="2020-09-02T05:33:50.771" v="3418" actId="14100"/>
          <ac:picMkLst>
            <pc:docMk/>
            <pc:sldMk cId="879669480" sldId="285"/>
            <ac:picMk id="4" creationId="{C9A32099-F7B2-4930-BADF-922D98F8209D}"/>
          </ac:picMkLst>
        </pc:picChg>
      </pc:sldChg>
      <pc:sldChg chg="modSp new mod">
        <pc:chgData name="june wang" userId="8b0d0ca821eaeac6" providerId="LiveId" clId="{CB09F80C-40B8-4CE8-B908-C13440D36BCE}" dt="2020-09-02T02:18:20.637" v="2754" actId="207"/>
        <pc:sldMkLst>
          <pc:docMk/>
          <pc:sldMk cId="4176104788" sldId="286"/>
        </pc:sldMkLst>
        <pc:spChg chg="mod">
          <ac:chgData name="june wang" userId="8b0d0ca821eaeac6" providerId="LiveId" clId="{CB09F80C-40B8-4CE8-B908-C13440D36BCE}" dt="2020-09-02T02:09:58.299" v="2511" actId="20577"/>
          <ac:spMkLst>
            <pc:docMk/>
            <pc:sldMk cId="4176104788" sldId="286"/>
            <ac:spMk id="2" creationId="{A41AB920-2336-44C0-AD9E-9358F934143E}"/>
          </ac:spMkLst>
        </pc:spChg>
        <pc:spChg chg="mod">
          <ac:chgData name="june wang" userId="8b0d0ca821eaeac6" providerId="LiveId" clId="{CB09F80C-40B8-4CE8-B908-C13440D36BCE}" dt="2020-09-02T02:18:20.637" v="2754" actId="207"/>
          <ac:spMkLst>
            <pc:docMk/>
            <pc:sldMk cId="4176104788" sldId="286"/>
            <ac:spMk id="3" creationId="{A4D9C9D8-5C68-414F-88C6-26D34B260028}"/>
          </ac:spMkLst>
        </pc:spChg>
      </pc:sldChg>
      <pc:sldChg chg="modSp new mod">
        <pc:chgData name="june wang" userId="8b0d0ca821eaeac6" providerId="LiveId" clId="{CB09F80C-40B8-4CE8-B908-C13440D36BCE}" dt="2020-09-02T02:21:12.908" v="2803" actId="5793"/>
        <pc:sldMkLst>
          <pc:docMk/>
          <pc:sldMk cId="76010594" sldId="287"/>
        </pc:sldMkLst>
        <pc:spChg chg="mod">
          <ac:chgData name="june wang" userId="8b0d0ca821eaeac6" providerId="LiveId" clId="{CB09F80C-40B8-4CE8-B908-C13440D36BCE}" dt="2020-09-02T02:19:43.415" v="2779" actId="14100"/>
          <ac:spMkLst>
            <pc:docMk/>
            <pc:sldMk cId="76010594" sldId="287"/>
            <ac:spMk id="2" creationId="{006A28F6-1672-4404-AD23-8EFAA0BA77F1}"/>
          </ac:spMkLst>
        </pc:spChg>
        <pc:spChg chg="mod">
          <ac:chgData name="june wang" userId="8b0d0ca821eaeac6" providerId="LiveId" clId="{CB09F80C-40B8-4CE8-B908-C13440D36BCE}" dt="2020-09-02T02:21:12.908" v="2803" actId="5793"/>
          <ac:spMkLst>
            <pc:docMk/>
            <pc:sldMk cId="76010594" sldId="287"/>
            <ac:spMk id="3" creationId="{677A4715-962D-4A74-A1CE-8179DCF65174}"/>
          </ac:spMkLst>
        </pc:spChg>
      </pc:sldChg>
      <pc:sldChg chg="addSp modSp new mod setBg">
        <pc:chgData name="june wang" userId="8b0d0ca821eaeac6" providerId="LiveId" clId="{CB09F80C-40B8-4CE8-B908-C13440D36BCE}" dt="2020-09-02T05:35:04.003" v="3446" actId="20577"/>
        <pc:sldMkLst>
          <pc:docMk/>
          <pc:sldMk cId="1805626447" sldId="288"/>
        </pc:sldMkLst>
        <pc:spChg chg="mod">
          <ac:chgData name="june wang" userId="8b0d0ca821eaeac6" providerId="LiveId" clId="{CB09F80C-40B8-4CE8-B908-C13440D36BCE}" dt="2020-09-02T05:35:04.003" v="3446" actId="20577"/>
          <ac:spMkLst>
            <pc:docMk/>
            <pc:sldMk cId="1805626447" sldId="288"/>
            <ac:spMk id="2" creationId="{1E8E4092-0D2D-4C2E-BA32-946BB71274D0}"/>
          </ac:spMkLst>
        </pc:spChg>
        <pc:spChg chg="add">
          <ac:chgData name="june wang" userId="8b0d0ca821eaeac6" providerId="LiveId" clId="{CB09F80C-40B8-4CE8-B908-C13440D36BCE}" dt="2020-09-02T05:34:46.659" v="3427" actId="26606"/>
          <ac:spMkLst>
            <pc:docMk/>
            <pc:sldMk cId="1805626447" sldId="288"/>
            <ac:spMk id="8" creationId="{1E70A317-DCED-4E80-AA2D-467D8702E5CB}"/>
          </ac:spMkLst>
        </pc:spChg>
        <pc:spChg chg="add">
          <ac:chgData name="june wang" userId="8b0d0ca821eaeac6" providerId="LiveId" clId="{CB09F80C-40B8-4CE8-B908-C13440D36BCE}" dt="2020-09-02T05:34:46.659" v="3427" actId="26606"/>
          <ac:spMkLst>
            <pc:docMk/>
            <pc:sldMk cId="1805626447" sldId="288"/>
            <ac:spMk id="10" creationId="{A6D87845-294F-40CB-BC48-46455460D292}"/>
          </ac:spMkLst>
        </pc:spChg>
        <pc:picChg chg="add mod">
          <ac:chgData name="june wang" userId="8b0d0ca821eaeac6" providerId="LiveId" clId="{CB09F80C-40B8-4CE8-B908-C13440D36BCE}" dt="2020-09-02T05:34:46.659" v="3427" actId="26606"/>
          <ac:picMkLst>
            <pc:docMk/>
            <pc:sldMk cId="1805626447" sldId="288"/>
            <ac:picMk id="3" creationId="{E70BF35A-069D-412A-80B4-212F77D563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79E90-93AC-4D2C-90BC-938CADA9D10F}" type="datetimeFigureOut">
              <a:rPr lang="en-CA" smtClean="0"/>
              <a:t>2020-09-02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6A7BA-94C2-4AC4-89A9-2E27AA91FB88}" type="slidenum">
              <a:rPr lang="en-CA" smtClean="0"/>
              <a:t>‹#›</a:t>
            </a:fld>
            <a:endParaRPr lang="en-CA"/>
          </a:p>
        </p:txBody>
      </p:sp>
    </p:spTree>
    <p:extLst>
      <p:ext uri="{BB962C8B-B14F-4D97-AF65-F5344CB8AC3E}">
        <p14:creationId xmlns:p14="http://schemas.microsoft.com/office/powerpoint/2010/main" val="134450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36A7BA-94C2-4AC4-89A9-2E27AA91FB88}" type="slidenum">
              <a:rPr lang="en-CA" smtClean="0"/>
              <a:t>6</a:t>
            </a:fld>
            <a:endParaRPr lang="en-CA"/>
          </a:p>
        </p:txBody>
      </p:sp>
    </p:spTree>
    <p:extLst>
      <p:ext uri="{BB962C8B-B14F-4D97-AF65-F5344CB8AC3E}">
        <p14:creationId xmlns:p14="http://schemas.microsoft.com/office/powerpoint/2010/main" val="162147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IBM Data Science Capstone Project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Predict Car Accident Severity in Seattle City</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fontScale="90000"/>
          </a:bodyPr>
          <a:lstStyle/>
          <a:p>
            <a:r>
              <a:rPr lang="en-US" dirty="0">
                <a:solidFill>
                  <a:schemeClr val="tx1"/>
                </a:solidFill>
              </a:rPr>
              <a:t>Introduction</a:t>
            </a:r>
            <a:br>
              <a:rPr lang="en-US" dirty="0">
                <a:solidFill>
                  <a:schemeClr val="tx1"/>
                </a:solidFill>
              </a:rPr>
            </a:br>
            <a:endParaRPr lang="en-US" dirty="0">
              <a:solidFill>
                <a:schemeClr val="tx1"/>
              </a:solidFill>
            </a:endParaRPr>
          </a:p>
        </p:txBody>
      </p:sp>
      <p:sp>
        <p:nvSpPr>
          <p:cNvPr id="4" name="Content Placeholder 3">
            <a:extLst>
              <a:ext uri="{FF2B5EF4-FFF2-40B4-BE49-F238E27FC236}">
                <a16:creationId xmlns:a16="http://schemas.microsoft.com/office/drawing/2014/main" id="{E1185040-FEB5-4E86-8115-AB0833FAD292}"/>
              </a:ext>
            </a:extLst>
          </p:cNvPr>
          <p:cNvSpPr>
            <a:spLocks noGrp="1"/>
          </p:cNvSpPr>
          <p:nvPr>
            <p:ph idx="1"/>
          </p:nvPr>
        </p:nvSpPr>
        <p:spPr>
          <a:xfrm>
            <a:off x="913795" y="1314450"/>
            <a:ext cx="10353762" cy="5362575"/>
          </a:xfrm>
        </p:spPr>
        <p:txBody>
          <a:bodyPr>
            <a:normAutofit lnSpcReduction="10000"/>
          </a:bodyPr>
          <a:lstStyle/>
          <a:p>
            <a:r>
              <a:rPr lang="en-CA" dirty="0"/>
              <a:t>Background</a:t>
            </a:r>
          </a:p>
          <a:p>
            <a:pPr lvl="1">
              <a:buFont typeface="Wingdings" panose="05000000000000000000" pitchFamily="2" charset="2"/>
              <a:buChar char="Ø"/>
            </a:pPr>
            <a:r>
              <a:rPr lang="en-CA" sz="1600" dirty="0">
                <a:effectLst/>
                <a:latin typeface="Times New Roman" panose="02020603050405020304" pitchFamily="18" charset="0"/>
                <a:ea typeface="DengXian" panose="02010600030101010101" pitchFamily="2" charset="-122"/>
              </a:rPr>
              <a:t>Driving is an inseparable part of our daily life  - necessary and convenient</a:t>
            </a:r>
          </a:p>
          <a:p>
            <a:pPr lvl="1">
              <a:buFont typeface="Wingdings" panose="05000000000000000000" pitchFamily="2" charset="2"/>
              <a:buChar char="Ø"/>
            </a:pPr>
            <a:r>
              <a:rPr lang="en-CA" sz="1600" dirty="0">
                <a:effectLst/>
                <a:latin typeface="Times New Roman" panose="02020603050405020304" pitchFamily="18" charset="0"/>
                <a:ea typeface="DengXian" panose="02010600030101010101" pitchFamily="2" charset="-122"/>
              </a:rPr>
              <a:t>Driving expose us to risk of car accidents – property damage, injury and lost life</a:t>
            </a:r>
          </a:p>
          <a:p>
            <a:pPr lvl="1">
              <a:buFont typeface="Wingdings" panose="05000000000000000000" pitchFamily="2" charset="2"/>
              <a:buChar char="Ø"/>
            </a:pPr>
            <a:r>
              <a:rPr lang="en-CA" sz="1600" dirty="0">
                <a:effectLst/>
                <a:latin typeface="Times New Roman" panose="02020603050405020304" pitchFamily="18" charset="0"/>
                <a:ea typeface="DengXian" panose="02010600030101010101" pitchFamily="2" charset="-122"/>
              </a:rPr>
              <a:t>We can not live a life without a car, but we can protect ourselves from car accidents with severity.</a:t>
            </a:r>
            <a:endParaRPr lang="en-CA" dirty="0"/>
          </a:p>
          <a:p>
            <a:r>
              <a:rPr lang="en-CA" dirty="0"/>
              <a:t>Problem</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we need to solve the problem of how to predict the severity of a car collision according to a set of features.</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Examples of good features: weather, road condition, light condition, location, number of persons involved, number of vehicles involved, speeding, collision types, and etc.</a:t>
            </a:r>
          </a:p>
          <a:p>
            <a:r>
              <a:rPr lang="en-CA" dirty="0"/>
              <a:t>Interest </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Predicting car accidents and trying  to avoid or cause it to happen is important for each of us.</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Reducing the property and personal damages  &amp; loss  is also beneficial for a safe and healthy society.</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Because of their job, drivers are exposed to much higher risk of car accidents. They would be even more interested in predicting the car accidents.</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Feeling more peace of mind when driving in a unfamiliar place with a prediction around.</a:t>
            </a:r>
          </a:p>
          <a:p>
            <a:endParaRPr lang="en-CA"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C906-81F6-4EB5-ACA8-213F50C779B4}"/>
              </a:ext>
            </a:extLst>
          </p:cNvPr>
          <p:cNvSpPr>
            <a:spLocks noGrp="1"/>
          </p:cNvSpPr>
          <p:nvPr>
            <p:ph type="title"/>
          </p:nvPr>
        </p:nvSpPr>
        <p:spPr>
          <a:xfrm>
            <a:off x="913795" y="161925"/>
            <a:ext cx="10353762" cy="752475"/>
          </a:xfrm>
        </p:spPr>
        <p:txBody>
          <a:bodyPr>
            <a:normAutofit fontScale="90000"/>
          </a:bodyPr>
          <a:lstStyle/>
          <a:p>
            <a:br>
              <a:rPr lang="en-US" sz="4100" dirty="0">
                <a:solidFill>
                  <a:schemeClr val="tx1"/>
                </a:solidFill>
              </a:rPr>
            </a:br>
            <a:r>
              <a:rPr lang="en-US" sz="4100" dirty="0">
                <a:solidFill>
                  <a:schemeClr val="tx1"/>
                </a:solidFill>
              </a:rPr>
              <a:t>Data Source &amp; Cleaning</a:t>
            </a:r>
            <a:br>
              <a:rPr lang="en-US" sz="4100" dirty="0">
                <a:solidFill>
                  <a:schemeClr val="tx1"/>
                </a:solidFill>
              </a:rPr>
            </a:br>
            <a:br>
              <a:rPr lang="en-CA" sz="1800" dirty="0">
                <a:effectLst/>
                <a:latin typeface="Calibri" panose="020F0502020204030204" pitchFamily="34" charset="0"/>
                <a:ea typeface="DengXian" panose="02010600030101010101" pitchFamily="2" charset="-122"/>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169EF650-FDCF-4C79-9F63-E31BEFA931BC}"/>
              </a:ext>
            </a:extLst>
          </p:cNvPr>
          <p:cNvSpPr>
            <a:spLocks noGrp="1"/>
          </p:cNvSpPr>
          <p:nvPr>
            <p:ph idx="1"/>
          </p:nvPr>
        </p:nvSpPr>
        <p:spPr>
          <a:xfrm>
            <a:off x="913795" y="914400"/>
            <a:ext cx="10353762" cy="5848350"/>
          </a:xfrm>
        </p:spPr>
        <p:txBody>
          <a:bodyPr>
            <a:normAutofit/>
          </a:bodyPr>
          <a:lstStyle/>
          <a:p>
            <a:r>
              <a:rPr lang="en-CA" dirty="0"/>
              <a:t>Data Source</a:t>
            </a:r>
          </a:p>
          <a:p>
            <a:pPr lvl="1">
              <a:buFont typeface="Wingdings" panose="05000000000000000000" pitchFamily="2" charset="2"/>
              <a:buChar char="Ø"/>
            </a:pPr>
            <a:r>
              <a:rPr lang="en-CA" sz="1800" dirty="0">
                <a:effectLst/>
                <a:latin typeface="Times New Roman" panose="02020603050405020304" pitchFamily="18" charset="0"/>
                <a:ea typeface="DengXian" panose="02010600030101010101" pitchFamily="2" charset="-122"/>
              </a:rPr>
              <a:t>This dataset is about car collisions occurred in Seattle City from year 2004 to present. It is comprised of 194,673 records with 38 attributes.</a:t>
            </a:r>
          </a:p>
          <a:p>
            <a:pPr lvl="1">
              <a:buFont typeface="Wingdings" panose="05000000000000000000" pitchFamily="2" charset="2"/>
              <a:buChar char="Ø"/>
            </a:pPr>
            <a:r>
              <a:rPr lang="en-CA" sz="1800" dirty="0">
                <a:effectLst/>
                <a:latin typeface="Times New Roman" panose="02020603050405020304" pitchFamily="18" charset="0"/>
                <a:ea typeface="DengXian" panose="02010600030101010101" pitchFamily="2" charset="-122"/>
              </a:rPr>
              <a:t>This dataset has unbalanced labels because some of them have missing data, and it has both categorical and numerical types of data.</a:t>
            </a:r>
          </a:p>
          <a:p>
            <a:pPr lvl="1">
              <a:buFont typeface="Wingdings" panose="05000000000000000000" pitchFamily="2" charset="2"/>
              <a:buChar char="Ø"/>
            </a:pP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objective of this project is to build a classification model to predict the severity of a unknow (or new</a:t>
            </a:r>
            <a:r>
              <a:rPr lang="en-CA" sz="1800" dirty="0">
                <a:solidFill>
                  <a:schemeClr val="tx1"/>
                </a:solidFill>
                <a:effectLst/>
                <a:latin typeface="Times New Roman" panose="02020603050405020304" pitchFamily="18" charset="0"/>
                <a:ea typeface="DengXian" panose="02010600030101010101" pitchFamily="2" charset="-122"/>
              </a:rPr>
              <a:t>)</a:t>
            </a: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car collision based on a set of features selected.</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lvl="1">
              <a:buFont typeface="Wingdings" panose="05000000000000000000" pitchFamily="2" charset="2"/>
              <a:buChar char="Ø"/>
            </a:pPr>
            <a:endParaRPr lang="en-CA" sz="1100" dirty="0">
              <a:latin typeface="Times New Roman" panose="02020603050405020304" pitchFamily="18" charset="0"/>
              <a:cs typeface="Times New Roman" panose="02020603050405020304" pitchFamily="18" charset="0"/>
            </a:endParaRPr>
          </a:p>
          <a:p>
            <a:r>
              <a:rPr lang="en-CA" dirty="0"/>
              <a:t>Data Cleaning</a:t>
            </a:r>
          </a:p>
          <a:p>
            <a:pPr lvl="1">
              <a:buFont typeface="Wingdings" panose="05000000000000000000" pitchFamily="2" charset="2"/>
              <a:buChar char="Ø"/>
            </a:pPr>
            <a:r>
              <a:rPr lang="en-CA" sz="1800" dirty="0">
                <a:latin typeface="Times New Roman" panose="02020603050405020304" pitchFamily="18" charset="0"/>
                <a:cs typeface="Times New Roman" panose="02020603050405020304" pitchFamily="18" charset="0"/>
              </a:rPr>
              <a:t>Remove rows not containing useful values: missing values, small values and not clear values.</a:t>
            </a:r>
          </a:p>
          <a:p>
            <a:pPr lvl="1">
              <a:buFont typeface="Wingdings" panose="05000000000000000000" pitchFamily="2" charset="2"/>
              <a:buChar char="Ø"/>
            </a:pPr>
            <a:r>
              <a:rPr lang="en-CA" sz="1800" dirty="0">
                <a:latin typeface="Times New Roman" panose="02020603050405020304" pitchFamily="18" charset="0"/>
                <a:cs typeface="Times New Roman" panose="02020603050405020304" pitchFamily="18" charset="0"/>
              </a:rPr>
              <a:t>Converting categorical values to numerical values.</a:t>
            </a:r>
          </a:p>
          <a:p>
            <a:r>
              <a:rPr lang="en-CA" dirty="0"/>
              <a:t>Feature Selection</a:t>
            </a:r>
          </a:p>
          <a:p>
            <a:pPr lvl="1">
              <a:buFont typeface="Wingdings" panose="05000000000000000000" pitchFamily="2" charset="2"/>
              <a:buChar char="Ø"/>
            </a:pPr>
            <a:r>
              <a:rPr lang="en-CA" sz="1800" dirty="0">
                <a:latin typeface="Times New Roman" panose="02020603050405020304" pitchFamily="18" charset="0"/>
                <a:cs typeface="Times New Roman" panose="02020603050405020304" pitchFamily="18" charset="0"/>
              </a:rPr>
              <a:t>Target variable is about the severity – ‘SEVERITYDESC’</a:t>
            </a:r>
          </a:p>
          <a:p>
            <a:pPr lvl="1">
              <a:buFont typeface="Wingdings" panose="05000000000000000000" pitchFamily="2" charset="2"/>
              <a:buChar char="Ø"/>
            </a:pPr>
            <a:r>
              <a:rPr lang="en-CA" sz="1800" dirty="0">
                <a:latin typeface="Times New Roman" panose="02020603050405020304" pitchFamily="18" charset="0"/>
                <a:cs typeface="Times New Roman" panose="02020603050405020304" pitchFamily="18" charset="0"/>
              </a:rPr>
              <a:t>6 predictive variables are selected to feature sets – ‘WEATHER’, ‘ROADCOND’, ‘LIGHTCOND’, ‘ADDRTYPE’, ‘PERSONCOUNT’, ‘VEHCOUNT’.</a:t>
            </a:r>
          </a:p>
          <a:p>
            <a:endParaRPr lang="en-CA" dirty="0"/>
          </a:p>
        </p:txBody>
      </p:sp>
    </p:spTree>
    <p:extLst>
      <p:ext uri="{BB962C8B-B14F-4D97-AF65-F5344CB8AC3E}">
        <p14:creationId xmlns:p14="http://schemas.microsoft.com/office/powerpoint/2010/main" val="251997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16A2-2EFB-4FAA-8AA1-FF0B9F974229}"/>
              </a:ext>
            </a:extLst>
          </p:cNvPr>
          <p:cNvSpPr>
            <a:spLocks noGrp="1"/>
          </p:cNvSpPr>
          <p:nvPr>
            <p:ph type="title"/>
          </p:nvPr>
        </p:nvSpPr>
        <p:spPr>
          <a:xfrm>
            <a:off x="913795" y="276226"/>
            <a:ext cx="10353762" cy="1162050"/>
          </a:xfrm>
        </p:spPr>
        <p:txBody>
          <a:bodyPr/>
          <a:lstStyle/>
          <a:p>
            <a:r>
              <a:rPr lang="en-CA" dirty="0"/>
              <a:t>Methodology</a:t>
            </a:r>
          </a:p>
        </p:txBody>
      </p:sp>
      <p:sp>
        <p:nvSpPr>
          <p:cNvPr id="3" name="Content Placeholder 2">
            <a:extLst>
              <a:ext uri="{FF2B5EF4-FFF2-40B4-BE49-F238E27FC236}">
                <a16:creationId xmlns:a16="http://schemas.microsoft.com/office/drawing/2014/main" id="{6C81209A-773A-4149-B2B2-8CCFD53766A7}"/>
              </a:ext>
            </a:extLst>
          </p:cNvPr>
          <p:cNvSpPr>
            <a:spLocks noGrp="1"/>
          </p:cNvSpPr>
          <p:nvPr>
            <p:ph idx="1"/>
          </p:nvPr>
        </p:nvSpPr>
        <p:spPr>
          <a:xfrm>
            <a:off x="913795" y="1362076"/>
            <a:ext cx="10353762" cy="4429124"/>
          </a:xfrm>
        </p:spPr>
        <p:txBody>
          <a:bodyPr/>
          <a:lstStyle/>
          <a:p>
            <a:r>
              <a:rPr lang="en-CA" dirty="0"/>
              <a:t>Exploratory Data Analysis </a:t>
            </a:r>
          </a:p>
          <a:p>
            <a:pPr lvl="1">
              <a:buFont typeface="Wingdings" panose="05000000000000000000" pitchFamily="2" charset="2"/>
              <a:buChar char="Ø"/>
            </a:pPr>
            <a:r>
              <a:rPr lang="en-CA" sz="1800" dirty="0">
                <a:effectLst/>
                <a:latin typeface="Times New Roman" panose="02020603050405020304" pitchFamily="18" charset="0"/>
                <a:ea typeface="DengXian" panose="02010600030101010101" pitchFamily="2" charset="-122"/>
              </a:rPr>
              <a:t>The target variable  has  two types of value - 'Property Damage Only Collision' vs. 'Injury Collision', with records of 136,485 vs.58,188  of each class.</a:t>
            </a:r>
          </a:p>
          <a:p>
            <a:pPr lvl="1">
              <a:buFont typeface="Wingdings" panose="05000000000000000000" pitchFamily="2" charset="2"/>
              <a:buChar char="Ø"/>
            </a:pPr>
            <a:r>
              <a:rPr lang="en-CA" sz="1800" dirty="0">
                <a:effectLst/>
                <a:latin typeface="Times New Roman" panose="02020603050405020304" pitchFamily="18" charset="0"/>
                <a:ea typeface="DengXian" panose="02010600030101010101" pitchFamily="2" charset="-122"/>
              </a:rPr>
              <a:t>After data cleaning, the number of each class is reduced to 113,546 and 55,401 of each, by 16.8% and 4.8% respectively.</a:t>
            </a:r>
          </a:p>
          <a:p>
            <a:pPr lvl="1">
              <a:buFont typeface="Wingdings" panose="05000000000000000000" pitchFamily="2" charset="2"/>
              <a:buChar char="Ø"/>
            </a:pPr>
            <a:r>
              <a:rPr lang="en-CA" sz="1800" dirty="0">
                <a:solidFill>
                  <a:schemeClr val="tx1"/>
                </a:solidFill>
                <a:effectLst/>
                <a:latin typeface="Times New Roman" panose="02020603050405020304" pitchFamily="18" charset="0"/>
                <a:ea typeface="DengXian" panose="02010600030101010101" pitchFamily="2" charset="-122"/>
              </a:rPr>
              <a:t>The data cleaning has unbalanced impact on the  different types of value in the target variable, and as a result it might </a:t>
            </a: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create some biases for this modeling, which might affect the predictability of the ML model.</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A" dirty="0"/>
              <a:t>Machine Learning Modeling</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KNN is not applicable method.</a:t>
            </a:r>
          </a:p>
          <a:p>
            <a:pPr lvl="1">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Decision Tree model is built based on the training part of dataset.</a:t>
            </a:r>
          </a:p>
          <a:p>
            <a:pPr lvl="1">
              <a:buFont typeface="Wingdings" panose="05000000000000000000" pitchFamily="2" charset="2"/>
              <a:buChar char="Ø"/>
            </a:pP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39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00D5-9219-4F4A-8807-D94029E1007D}"/>
              </a:ext>
            </a:extLst>
          </p:cNvPr>
          <p:cNvSpPr>
            <a:spLocks noGrp="1"/>
          </p:cNvSpPr>
          <p:nvPr>
            <p:ph type="title"/>
          </p:nvPr>
        </p:nvSpPr>
        <p:spPr>
          <a:xfrm>
            <a:off x="913795" y="247650"/>
            <a:ext cx="10353762" cy="962025"/>
          </a:xfrm>
        </p:spPr>
        <p:txBody>
          <a:bodyPr/>
          <a:lstStyle/>
          <a:p>
            <a:r>
              <a:rPr lang="en-CA" dirty="0"/>
              <a:t>Results</a:t>
            </a:r>
          </a:p>
        </p:txBody>
      </p:sp>
      <p:sp>
        <p:nvSpPr>
          <p:cNvPr id="3" name="Content Placeholder 2">
            <a:extLst>
              <a:ext uri="{FF2B5EF4-FFF2-40B4-BE49-F238E27FC236}">
                <a16:creationId xmlns:a16="http://schemas.microsoft.com/office/drawing/2014/main" id="{5B315E42-5CB6-41A5-B37A-DBF85853AFC7}"/>
              </a:ext>
            </a:extLst>
          </p:cNvPr>
          <p:cNvSpPr>
            <a:spLocks noGrp="1"/>
          </p:cNvSpPr>
          <p:nvPr>
            <p:ph idx="1"/>
          </p:nvPr>
        </p:nvSpPr>
        <p:spPr>
          <a:xfrm>
            <a:off x="913795" y="1209676"/>
            <a:ext cx="10353762" cy="5400674"/>
          </a:xfrm>
        </p:spPr>
        <p:txBody>
          <a:bodyPr>
            <a:normAutofit/>
          </a:bodyPr>
          <a:lstStyle/>
          <a:p>
            <a:r>
              <a:rPr lang="en-CA" sz="1800" dirty="0">
                <a:effectLst/>
                <a:latin typeface="Times New Roman" panose="02020603050405020304" pitchFamily="18" charset="0"/>
                <a:ea typeface="Times New Roman" panose="02020603050405020304" pitchFamily="18" charset="0"/>
              </a:rPr>
              <a:t>The Decision Trees classification approach is predictive for this project - with an accuracy rate of 72.2%. (max depth=4).</a:t>
            </a:r>
          </a:p>
          <a:p>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The severity of a car collision is highly related to 3 key features: ‘VEHCOUNT’ (number of vehicles), ‘PERSONCOUNT’ (number of persons), ‘ADDRTYPE’ (the address type). </a:t>
            </a:r>
          </a:p>
          <a:p>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377610" lvl="1" indent="0" algn="just">
              <a:lnSpc>
                <a:spcPct val="15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lvl="1">
              <a:buFont typeface="Wingdings" panose="05000000000000000000" pitchFamily="2" charset="2"/>
              <a:buChar char="Ø"/>
            </a:pP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16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8E4092-0D2D-4C2E-BA32-946BB71274D0}"/>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Results (Cont.)</a:t>
            </a:r>
          </a:p>
        </p:txBody>
      </p:sp>
      <p:sp>
        <p:nvSpPr>
          <p:cNvPr id="10" name="Rectangle 9">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70BF35A-069D-412A-80B4-212F77D563CC}"/>
              </a:ext>
            </a:extLst>
          </p:cNvPr>
          <p:cNvPicPr>
            <a:picLocks noChangeAspect="1"/>
          </p:cNvPicPr>
          <p:nvPr/>
        </p:nvPicPr>
        <p:blipFill>
          <a:blip r:embed="rId4"/>
          <a:stretch>
            <a:fillRect/>
          </a:stretch>
        </p:blipFill>
        <p:spPr>
          <a:xfrm>
            <a:off x="5560759" y="609600"/>
            <a:ext cx="5724779" cy="5638800"/>
          </a:xfrm>
          <a:prstGeom prst="rect">
            <a:avLst/>
          </a:prstGeom>
        </p:spPr>
      </p:pic>
    </p:spTree>
    <p:extLst>
      <p:ext uri="{BB962C8B-B14F-4D97-AF65-F5344CB8AC3E}">
        <p14:creationId xmlns:p14="http://schemas.microsoft.com/office/powerpoint/2010/main" val="180562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B920-2336-44C0-AD9E-9358F934143E}"/>
              </a:ext>
            </a:extLst>
          </p:cNvPr>
          <p:cNvSpPr>
            <a:spLocks noGrp="1"/>
          </p:cNvSpPr>
          <p:nvPr>
            <p:ph type="title"/>
          </p:nvPr>
        </p:nvSpPr>
        <p:spPr/>
        <p:txBody>
          <a:bodyPr>
            <a:normAutofit fontScale="90000"/>
          </a:bodyPr>
          <a:lstStyle/>
          <a:p>
            <a:r>
              <a:rPr lang="en-CA" dirty="0"/>
              <a:t>Discussion of Observations and Recommendations</a:t>
            </a:r>
          </a:p>
        </p:txBody>
      </p:sp>
      <p:sp>
        <p:nvSpPr>
          <p:cNvPr id="3" name="Content Placeholder 2">
            <a:extLst>
              <a:ext uri="{FF2B5EF4-FFF2-40B4-BE49-F238E27FC236}">
                <a16:creationId xmlns:a16="http://schemas.microsoft.com/office/drawing/2014/main" id="{A4D9C9D8-5C68-414F-88C6-26D34B260028}"/>
              </a:ext>
            </a:extLst>
          </p:cNvPr>
          <p:cNvSpPr>
            <a:spLocks noGrp="1"/>
          </p:cNvSpPr>
          <p:nvPr>
            <p:ph idx="1"/>
          </p:nvPr>
        </p:nvSpPr>
        <p:spPr>
          <a:xfrm>
            <a:off x="913795" y="2076450"/>
            <a:ext cx="10353762" cy="4486275"/>
          </a:xfrm>
        </p:spPr>
        <p:txBody>
          <a:bodyPr>
            <a:normAutofit fontScale="92500" lnSpcReduction="20000"/>
          </a:bodyPr>
          <a:lstStyle/>
          <a:p>
            <a:pPr marL="228600" algn="just">
              <a:lnSpc>
                <a:spcPct val="150000"/>
              </a:lnSpc>
              <a:spcBef>
                <a:spcPts val="645"/>
              </a:spcBef>
            </a:pP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Decision Tree model chose the number of vehicles ‘VEHCOUNT’ as the first attribute to split the dataset, but the ‘entropy’ is so high - 0.99, which results in impure nodes. </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feature </a:t>
            </a:r>
            <a:r>
              <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‘SPEEDING’ has too many missing values, with only 9,060 records with  value (compared to 168,947 records in the dataset (after data cleaning)). </a:t>
            </a:r>
          </a:p>
          <a:p>
            <a:pPr marL="621450" lvl="1" indent="-285750" algn="just">
              <a:lnSpc>
                <a:spcPct val="150000"/>
              </a:lnSpc>
              <a:spcBef>
                <a:spcPts val="645"/>
              </a:spcBef>
              <a:spcAft>
                <a:spcPts val="800"/>
              </a:spcAft>
              <a:buFont typeface="Wingdings" panose="05000000000000000000" pitchFamily="2" charset="2"/>
              <a:buChar char="Ø"/>
            </a:pPr>
            <a:r>
              <a:rPr lang="en-CA" sz="1600" dirty="0">
                <a:effectLst/>
                <a:latin typeface="Times New Roman" panose="02020603050405020304" pitchFamily="18" charset="0"/>
                <a:ea typeface="DengXian" panose="02010600030101010101" pitchFamily="2" charset="-122"/>
              </a:rPr>
              <a:t>5,619 cases out of 9,060 records labeled ‘Y’ are ‘Property Damage Only Collision’, which means 62% of speeding cases results in Property Damage Only Collision.</a:t>
            </a:r>
            <a:endParaRPr lang="en-CA" sz="1600" dirty="0">
              <a:solidFill>
                <a:schemeClr val="tx1"/>
              </a:solidFill>
              <a:effectLst/>
              <a:latin typeface="Times New Roman" panose="02020603050405020304" pitchFamily="18" charset="0"/>
              <a:ea typeface="DengXian" panose="02010600030101010101" pitchFamily="2" charset="-122"/>
            </a:endParaRPr>
          </a:p>
          <a:p>
            <a:pPr marL="621450" lvl="1" indent="-285750" algn="just">
              <a:lnSpc>
                <a:spcPct val="150000"/>
              </a:lnSpc>
              <a:spcBef>
                <a:spcPts val="645"/>
              </a:spcBef>
              <a:buFont typeface="Wingdings" panose="05000000000000000000" pitchFamily="2" charset="2"/>
              <a:buChar char="Ø"/>
            </a:pPr>
            <a:r>
              <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It is dropped from the feature sets because of its incomplete data, which undermines the predictability of this model. </a:t>
            </a:r>
            <a:endParaRPr lang="en-CA" sz="16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r>
              <a:rPr lang="en-CA" sz="1800" dirty="0">
                <a:effectLst/>
                <a:latin typeface="Times New Roman" panose="02020603050405020304" pitchFamily="18" charset="0"/>
                <a:ea typeface="DengXian" panose="02010600030101010101" pitchFamily="2" charset="-122"/>
                <a:cs typeface="Times New Roman" panose="02020603050405020304" pitchFamily="18" charset="0"/>
              </a:rPr>
              <a:t> The target variable is divided into just two values – lack of details about the severity of injury collisio</a:t>
            </a: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n.</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r>
              <a:rPr lang="en-CA"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To build a more predictive machine learning model to predict the severity of a car collision, we need more accurate and better quality of data to be added to this dataset. </a:t>
            </a:r>
            <a:endParaRPr lang="en-CA"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endPar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endPar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endParaRPr lang="en-CA" sz="16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28600" algn="just">
              <a:lnSpc>
                <a:spcPct val="150000"/>
              </a:lnSpc>
              <a:spcBef>
                <a:spcPts val="645"/>
              </a:spcBef>
              <a:spcAft>
                <a:spcPts val="800"/>
              </a:spcAft>
            </a:pP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A" dirty="0"/>
          </a:p>
        </p:txBody>
      </p:sp>
    </p:spTree>
    <p:extLst>
      <p:ext uri="{BB962C8B-B14F-4D97-AF65-F5344CB8AC3E}">
        <p14:creationId xmlns:p14="http://schemas.microsoft.com/office/powerpoint/2010/main" val="417610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28F6-1672-4404-AD23-8EFAA0BA77F1}"/>
              </a:ext>
            </a:extLst>
          </p:cNvPr>
          <p:cNvSpPr>
            <a:spLocks noGrp="1"/>
          </p:cNvSpPr>
          <p:nvPr>
            <p:ph type="title"/>
          </p:nvPr>
        </p:nvSpPr>
        <p:spPr>
          <a:xfrm>
            <a:off x="913795" y="95250"/>
            <a:ext cx="10353762" cy="971551"/>
          </a:xfrm>
        </p:spPr>
        <p:txBody>
          <a:bodyPr/>
          <a:lstStyle/>
          <a:p>
            <a:r>
              <a:rPr lang="en-CA" dirty="0"/>
              <a:t>Conclusions</a:t>
            </a:r>
          </a:p>
        </p:txBody>
      </p:sp>
      <p:sp>
        <p:nvSpPr>
          <p:cNvPr id="3" name="Content Placeholder 2">
            <a:extLst>
              <a:ext uri="{FF2B5EF4-FFF2-40B4-BE49-F238E27FC236}">
                <a16:creationId xmlns:a16="http://schemas.microsoft.com/office/drawing/2014/main" id="{677A4715-962D-4A74-A1CE-8179DCF65174}"/>
              </a:ext>
            </a:extLst>
          </p:cNvPr>
          <p:cNvSpPr>
            <a:spLocks noGrp="1"/>
          </p:cNvSpPr>
          <p:nvPr>
            <p:ph idx="1"/>
          </p:nvPr>
        </p:nvSpPr>
        <p:spPr>
          <a:xfrm>
            <a:off x="247651" y="876300"/>
            <a:ext cx="11487150" cy="5819775"/>
          </a:xfrm>
        </p:spPr>
        <p:txBody>
          <a:bodyPr>
            <a:normAutofit fontScale="25000" lnSpcReduction="20000"/>
          </a:bodyPr>
          <a:lstStyle/>
          <a:p>
            <a:pPr marL="228600" algn="just">
              <a:lnSpc>
                <a:spcPct val="150000"/>
              </a:lnSpc>
              <a:spcBef>
                <a:spcPts val="645"/>
              </a:spcBef>
            </a:pPr>
            <a:r>
              <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performance of this Decision Tree ML modeling to predict the severity of a car collision is good. It provides insights about the main causes of severe car accidents: </a:t>
            </a:r>
          </a:p>
          <a:p>
            <a:pPr marL="1192950" lvl="1" indent="-857250" algn="just">
              <a:lnSpc>
                <a:spcPct val="150000"/>
              </a:lnSpc>
              <a:spcBef>
                <a:spcPts val="645"/>
              </a:spcBef>
              <a:buFont typeface="Wingdings" panose="05000000000000000000" pitchFamily="2" charset="2"/>
              <a:buChar char="Ø"/>
            </a:pPr>
            <a:r>
              <a:rPr lang="en-CA" sz="60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intersection is a dangerous place when injury collision usually happens, especially when 3 or more cars are involved.</a:t>
            </a:r>
          </a:p>
          <a:p>
            <a:pPr marL="1192950" lvl="1" indent="-857250" algn="just">
              <a:lnSpc>
                <a:spcPct val="150000"/>
              </a:lnSpc>
              <a:spcBef>
                <a:spcPts val="645"/>
              </a:spcBef>
              <a:buFont typeface="Wingdings" panose="05000000000000000000" pitchFamily="2" charset="2"/>
              <a:buChar char="Ø"/>
            </a:pPr>
            <a:r>
              <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When two cars collide not in an intersection, mostly likely the collision would be not severe, especially if just two or less persons involved (two drivers only or one of them).</a:t>
            </a:r>
          </a:p>
          <a:p>
            <a:pPr marL="1192950" lvl="1" indent="-857250" algn="just">
              <a:lnSpc>
                <a:spcPct val="150000"/>
              </a:lnSpc>
              <a:spcBef>
                <a:spcPts val="645"/>
              </a:spcBef>
              <a:buFont typeface="Wingdings" panose="05000000000000000000" pitchFamily="2" charset="2"/>
              <a:buChar char="Ø"/>
            </a:pPr>
            <a:r>
              <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Most of the severe collisions happens when less car (one or less) but more persons (two or more) are involved, and at the good light conditions (e.g., daylight). This finding turns upside down our traditional thinking about the impact of darkness on the occurrence of car collision. Based on this model, driving with good light (daylight, dawn, dusk) is prone to severe collision once it happens, especially at dusk it is the most dangerous time for safe driving. Maybe because usually people would drive more carefully in darkness.</a:t>
            </a:r>
          </a:p>
          <a:p>
            <a:pPr marL="1192950" lvl="1" indent="-857250" algn="just">
              <a:lnSpc>
                <a:spcPct val="150000"/>
              </a:lnSpc>
              <a:spcBef>
                <a:spcPts val="645"/>
              </a:spcBef>
              <a:buFont typeface="Wingdings" panose="05000000000000000000" pitchFamily="2" charset="2"/>
              <a:buChar char="Ø"/>
            </a:pPr>
            <a:r>
              <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When a car collision involves no vehicle but one person, 100% it would be an injury collision, which reminds us driving with extra caution at block and intersection.</a:t>
            </a:r>
          </a:p>
          <a:p>
            <a:pPr marL="151200" indent="0" algn="just">
              <a:lnSpc>
                <a:spcPct val="150000"/>
              </a:lnSpc>
              <a:spcBef>
                <a:spcPts val="645"/>
              </a:spcBef>
              <a:spcAft>
                <a:spcPts val="800"/>
              </a:spcAft>
              <a:buNone/>
            </a:pPr>
            <a:endParaRPr lang="en-CA" sz="64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endParaRPr lang="en-CA" dirty="0"/>
          </a:p>
        </p:txBody>
      </p:sp>
    </p:spTree>
    <p:extLst>
      <p:ext uri="{BB962C8B-B14F-4D97-AF65-F5344CB8AC3E}">
        <p14:creationId xmlns:p14="http://schemas.microsoft.com/office/powerpoint/2010/main" val="76010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957</Words>
  <Application>Microsoft Office PowerPoint</Application>
  <PresentationFormat>Widescreen</PresentationFormat>
  <Paragraphs>57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Nova</vt:lpstr>
      <vt:lpstr>Arial Nova Light</vt:lpstr>
      <vt:lpstr>Calibri</vt:lpstr>
      <vt:lpstr>Times New Roman</vt:lpstr>
      <vt:lpstr>Wingdings</vt:lpstr>
      <vt:lpstr>Wingdings 2</vt:lpstr>
      <vt:lpstr>SlateVTI</vt:lpstr>
      <vt:lpstr>IBM Data Science Capstone Project </vt:lpstr>
      <vt:lpstr>Introduction </vt:lpstr>
      <vt:lpstr> Data Source &amp; Cleaning  </vt:lpstr>
      <vt:lpstr>Methodology</vt:lpstr>
      <vt:lpstr>Results</vt:lpstr>
      <vt:lpstr>Results (Cont.)</vt:lpstr>
      <vt:lpstr>Discussion of Observations and 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 </dc:title>
  <dc:creator>june wang</dc:creator>
  <cp:lastModifiedBy>june wang</cp:lastModifiedBy>
  <cp:revision>1</cp:revision>
  <dcterms:created xsi:type="dcterms:W3CDTF">2020-09-02T05:34:46Z</dcterms:created>
  <dcterms:modified xsi:type="dcterms:W3CDTF">2020-09-02T05:35:21Z</dcterms:modified>
</cp:coreProperties>
</file>