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80" r:id="rId5"/>
    <p:sldId id="281" r:id="rId6"/>
    <p:sldId id="282" r:id="rId7"/>
    <p:sldId id="283" r:id="rId8"/>
    <p:sldId id="284" r:id="rId9"/>
    <p:sldId id="285" r:id="rId10"/>
    <p:sldId id="286" r:id="rId11"/>
    <p:sldId id="28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B09F80C-40B8-4CE8-B908-C13440D36BCE}" v="12" dt="2020-09-02T02:19:37.83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19" autoAdjust="0"/>
  </p:normalViewPr>
  <p:slideViewPr>
    <p:cSldViewPr snapToGrid="0">
      <p:cViewPr>
        <p:scale>
          <a:sx n="67" d="100"/>
          <a:sy n="67" d="100"/>
        </p:scale>
        <p:origin x="64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une wang" userId="8b0d0ca821eaeac6" providerId="LiveId" clId="{CB09F80C-40B8-4CE8-B908-C13440D36BCE}"/>
    <pc:docChg chg="undo custSel addSld modSld">
      <pc:chgData name="june wang" userId="8b0d0ca821eaeac6" providerId="LiveId" clId="{CB09F80C-40B8-4CE8-B908-C13440D36BCE}" dt="2020-09-02T02:21:12.908" v="2803" actId="5793"/>
      <pc:docMkLst>
        <pc:docMk/>
      </pc:docMkLst>
      <pc:sldChg chg="addSp delSp modSp mod">
        <pc:chgData name="june wang" userId="8b0d0ca821eaeac6" providerId="LiveId" clId="{CB09F80C-40B8-4CE8-B908-C13440D36BCE}" dt="2020-09-02T01:33:44.375" v="1410" actId="20577"/>
        <pc:sldMkLst>
          <pc:docMk/>
          <pc:sldMk cId="3265077456" sldId="281"/>
        </pc:sldMkLst>
        <pc:spChg chg="mod">
          <ac:chgData name="june wang" userId="8b0d0ca821eaeac6" providerId="LiveId" clId="{CB09F80C-40B8-4CE8-B908-C13440D36BCE}" dt="2020-09-02T01:04:59.367" v="57" actId="207"/>
          <ac:spMkLst>
            <pc:docMk/>
            <pc:sldMk cId="3265077456" sldId="281"/>
            <ac:spMk id="2" creationId="{AF71F205-E8A9-4237-8AD2-ABD9BF694F3E}"/>
          </ac:spMkLst>
        </pc:spChg>
        <pc:spChg chg="add mod">
          <ac:chgData name="june wang" userId="8b0d0ca821eaeac6" providerId="LiveId" clId="{CB09F80C-40B8-4CE8-B908-C13440D36BCE}" dt="2020-09-02T01:33:44.375" v="1410" actId="20577"/>
          <ac:spMkLst>
            <pc:docMk/>
            <pc:sldMk cId="3265077456" sldId="281"/>
            <ac:spMk id="4" creationId="{E1185040-FEB5-4E86-8115-AB0833FAD292}"/>
          </ac:spMkLst>
        </pc:spChg>
        <pc:graphicFrameChg chg="del">
          <ac:chgData name="june wang" userId="8b0d0ca821eaeac6" providerId="LiveId" clId="{CB09F80C-40B8-4CE8-B908-C13440D36BCE}" dt="2020-09-02T00:46:11.763" v="0" actId="478"/>
          <ac:graphicFrameMkLst>
            <pc:docMk/>
            <pc:sldMk cId="3265077456" sldId="281"/>
            <ac:graphicFrameMk id="12" creationId="{1E5659A2-FA7D-4C38-864B-37B42C27540F}"/>
          </ac:graphicFrameMkLst>
        </pc:graphicFrameChg>
      </pc:sldChg>
      <pc:sldChg chg="modSp new mod">
        <pc:chgData name="june wang" userId="8b0d0ca821eaeac6" providerId="LiveId" clId="{CB09F80C-40B8-4CE8-B908-C13440D36BCE}" dt="2020-09-02T01:48:45.717" v="1985" actId="20577"/>
        <pc:sldMkLst>
          <pc:docMk/>
          <pc:sldMk cId="2519976761" sldId="282"/>
        </pc:sldMkLst>
        <pc:spChg chg="mod">
          <ac:chgData name="june wang" userId="8b0d0ca821eaeac6" providerId="LiveId" clId="{CB09F80C-40B8-4CE8-B908-C13440D36BCE}" dt="2020-09-02T01:41:08.552" v="1549" actId="14100"/>
          <ac:spMkLst>
            <pc:docMk/>
            <pc:sldMk cId="2519976761" sldId="282"/>
            <ac:spMk id="2" creationId="{D8C8C906-81F6-4EB5-ACA8-213F50C779B4}"/>
          </ac:spMkLst>
        </pc:spChg>
        <pc:spChg chg="mod">
          <ac:chgData name="june wang" userId="8b0d0ca821eaeac6" providerId="LiveId" clId="{CB09F80C-40B8-4CE8-B908-C13440D36BCE}" dt="2020-09-02T01:48:45.717" v="1985" actId="20577"/>
          <ac:spMkLst>
            <pc:docMk/>
            <pc:sldMk cId="2519976761" sldId="282"/>
            <ac:spMk id="3" creationId="{169EF650-FDCF-4C79-9F63-E31BEFA931BC}"/>
          </ac:spMkLst>
        </pc:spChg>
      </pc:sldChg>
      <pc:sldChg chg="modSp new mod">
        <pc:chgData name="june wang" userId="8b0d0ca821eaeac6" providerId="LiveId" clId="{CB09F80C-40B8-4CE8-B908-C13440D36BCE}" dt="2020-09-02T01:58:59.366" v="2364" actId="20577"/>
        <pc:sldMkLst>
          <pc:docMk/>
          <pc:sldMk cId="2951395914" sldId="283"/>
        </pc:sldMkLst>
        <pc:spChg chg="mod">
          <ac:chgData name="june wang" userId="8b0d0ca821eaeac6" providerId="LiveId" clId="{CB09F80C-40B8-4CE8-B908-C13440D36BCE}" dt="2020-09-02T01:49:45.900" v="2003" actId="14100"/>
          <ac:spMkLst>
            <pc:docMk/>
            <pc:sldMk cId="2951395914" sldId="283"/>
            <ac:spMk id="2" creationId="{430916A2-2EFB-4FAA-8AA1-FF0B9F974229}"/>
          </ac:spMkLst>
        </pc:spChg>
        <pc:spChg chg="mod">
          <ac:chgData name="june wang" userId="8b0d0ca821eaeac6" providerId="LiveId" clId="{CB09F80C-40B8-4CE8-B908-C13440D36BCE}" dt="2020-09-02T01:58:59.366" v="2364" actId="20577"/>
          <ac:spMkLst>
            <pc:docMk/>
            <pc:sldMk cId="2951395914" sldId="283"/>
            <ac:spMk id="3" creationId="{6C81209A-773A-4149-B2B2-8CCFD53766A7}"/>
          </ac:spMkLst>
        </pc:spChg>
      </pc:sldChg>
      <pc:sldChg chg="modSp new mod">
        <pc:chgData name="june wang" userId="8b0d0ca821eaeac6" providerId="LiveId" clId="{CB09F80C-40B8-4CE8-B908-C13440D36BCE}" dt="2020-09-02T02:06:13.659" v="2422" actId="27636"/>
        <pc:sldMkLst>
          <pc:docMk/>
          <pc:sldMk cId="2545166670" sldId="284"/>
        </pc:sldMkLst>
        <pc:spChg chg="mod">
          <ac:chgData name="june wang" userId="8b0d0ca821eaeac6" providerId="LiveId" clId="{CB09F80C-40B8-4CE8-B908-C13440D36BCE}" dt="2020-09-02T02:04:36.532" v="2401" actId="14100"/>
          <ac:spMkLst>
            <pc:docMk/>
            <pc:sldMk cId="2545166670" sldId="284"/>
            <ac:spMk id="2" creationId="{CA4200D5-9219-4F4A-8807-D94029E1007D}"/>
          </ac:spMkLst>
        </pc:spChg>
        <pc:spChg chg="mod">
          <ac:chgData name="june wang" userId="8b0d0ca821eaeac6" providerId="LiveId" clId="{CB09F80C-40B8-4CE8-B908-C13440D36BCE}" dt="2020-09-02T02:06:13.659" v="2422" actId="27636"/>
          <ac:spMkLst>
            <pc:docMk/>
            <pc:sldMk cId="2545166670" sldId="284"/>
            <ac:spMk id="3" creationId="{5B315E42-5CB6-41A5-B37A-DBF85853AFC7}"/>
          </ac:spMkLst>
        </pc:spChg>
      </pc:sldChg>
      <pc:sldChg chg="modSp new mod">
        <pc:chgData name="june wang" userId="8b0d0ca821eaeac6" providerId="LiveId" clId="{CB09F80C-40B8-4CE8-B908-C13440D36BCE}" dt="2020-09-02T02:09:15.663" v="2459" actId="12"/>
        <pc:sldMkLst>
          <pc:docMk/>
          <pc:sldMk cId="879669480" sldId="285"/>
        </pc:sldMkLst>
        <pc:spChg chg="mod">
          <ac:chgData name="june wang" userId="8b0d0ca821eaeac6" providerId="LiveId" clId="{CB09F80C-40B8-4CE8-B908-C13440D36BCE}" dt="2020-09-02T02:06:56.432" v="2440" actId="20577"/>
          <ac:spMkLst>
            <pc:docMk/>
            <pc:sldMk cId="879669480" sldId="285"/>
            <ac:spMk id="2" creationId="{684151E4-4ECC-4445-A0D1-7918CFA8859A}"/>
          </ac:spMkLst>
        </pc:spChg>
        <pc:spChg chg="mod">
          <ac:chgData name="june wang" userId="8b0d0ca821eaeac6" providerId="LiveId" clId="{CB09F80C-40B8-4CE8-B908-C13440D36BCE}" dt="2020-09-02T02:09:15.663" v="2459" actId="12"/>
          <ac:spMkLst>
            <pc:docMk/>
            <pc:sldMk cId="879669480" sldId="285"/>
            <ac:spMk id="3" creationId="{371C8BEF-B8DF-474E-99AF-1651A42082AD}"/>
          </ac:spMkLst>
        </pc:spChg>
      </pc:sldChg>
      <pc:sldChg chg="modSp new mod">
        <pc:chgData name="june wang" userId="8b0d0ca821eaeac6" providerId="LiveId" clId="{CB09F80C-40B8-4CE8-B908-C13440D36BCE}" dt="2020-09-02T02:18:20.637" v="2754" actId="207"/>
        <pc:sldMkLst>
          <pc:docMk/>
          <pc:sldMk cId="4176104788" sldId="286"/>
        </pc:sldMkLst>
        <pc:spChg chg="mod">
          <ac:chgData name="june wang" userId="8b0d0ca821eaeac6" providerId="LiveId" clId="{CB09F80C-40B8-4CE8-B908-C13440D36BCE}" dt="2020-09-02T02:09:58.299" v="2511" actId="20577"/>
          <ac:spMkLst>
            <pc:docMk/>
            <pc:sldMk cId="4176104788" sldId="286"/>
            <ac:spMk id="2" creationId="{A41AB920-2336-44C0-AD9E-9358F934143E}"/>
          </ac:spMkLst>
        </pc:spChg>
        <pc:spChg chg="mod">
          <ac:chgData name="june wang" userId="8b0d0ca821eaeac6" providerId="LiveId" clId="{CB09F80C-40B8-4CE8-B908-C13440D36BCE}" dt="2020-09-02T02:18:20.637" v="2754" actId="207"/>
          <ac:spMkLst>
            <pc:docMk/>
            <pc:sldMk cId="4176104788" sldId="286"/>
            <ac:spMk id="3" creationId="{A4D9C9D8-5C68-414F-88C6-26D34B260028}"/>
          </ac:spMkLst>
        </pc:spChg>
      </pc:sldChg>
      <pc:sldChg chg="modSp new mod">
        <pc:chgData name="june wang" userId="8b0d0ca821eaeac6" providerId="LiveId" clId="{CB09F80C-40B8-4CE8-B908-C13440D36BCE}" dt="2020-09-02T02:21:12.908" v="2803" actId="5793"/>
        <pc:sldMkLst>
          <pc:docMk/>
          <pc:sldMk cId="76010594" sldId="287"/>
        </pc:sldMkLst>
        <pc:spChg chg="mod">
          <ac:chgData name="june wang" userId="8b0d0ca821eaeac6" providerId="LiveId" clId="{CB09F80C-40B8-4CE8-B908-C13440D36BCE}" dt="2020-09-02T02:19:43.415" v="2779" actId="14100"/>
          <ac:spMkLst>
            <pc:docMk/>
            <pc:sldMk cId="76010594" sldId="287"/>
            <ac:spMk id="2" creationId="{006A28F6-1672-4404-AD23-8EFAA0BA77F1}"/>
          </ac:spMkLst>
        </pc:spChg>
        <pc:spChg chg="mod">
          <ac:chgData name="june wang" userId="8b0d0ca821eaeac6" providerId="LiveId" clId="{CB09F80C-40B8-4CE8-B908-C13440D36BCE}" dt="2020-09-02T02:21:12.908" v="2803" actId="5793"/>
          <ac:spMkLst>
            <pc:docMk/>
            <pc:sldMk cId="76010594" sldId="287"/>
            <ac:spMk id="3" creationId="{677A4715-962D-4A74-A1CE-8179DCF65174}"/>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9/1/2020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9029819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9/1/2020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198098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9/1/2020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681927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9/1/2020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8520980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9/1/2020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063243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9/1/2020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797586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9/1/2020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254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9/1/2020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062771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9/1/2020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6642051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9/1/2020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157741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9/1/2020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203152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9/1/2020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343349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9/1/2020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515851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9/1/2020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0581491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9/1/2020</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425126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9/1/2020</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401274407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6" name="Picture 5" descr="A picture containing large, sitting, white, numbers">
            <a:extLst>
              <a:ext uri="{FF2B5EF4-FFF2-40B4-BE49-F238E27FC236}">
                <a16:creationId xmlns:a16="http://schemas.microsoft.com/office/drawing/2014/main" id="{9A5D9ED1-DFCC-4799-89E2-D118451B98DF}"/>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322" y="0"/>
            <a:ext cx="12191356" cy="6858000"/>
          </a:xfrm>
          <a:prstGeom prst="rect">
            <a:avLst/>
          </a:prstGeom>
        </p:spPr>
      </p:pic>
      <p:sp useBgFill="1">
        <p:nvSpPr>
          <p:cNvPr id="96" name="Freeform 5">
            <a:extLst>
              <a:ext uri="{FF2B5EF4-FFF2-40B4-BE49-F238E27FC236}">
                <a16:creationId xmlns:a16="http://schemas.microsoft.com/office/drawing/2014/main" id="{FE469E50-3893-4ED6-92BA-2985C32B0C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7131809" y="1385982"/>
            <a:ext cx="4031414"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rial Nova"/>
              <a:ea typeface="+mn-ea"/>
              <a:cs typeface="+mn-cs"/>
            </a:endParaRPr>
          </a:p>
        </p:txBody>
      </p:sp>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7389962" y="1673524"/>
            <a:ext cx="3485073" cy="2420504"/>
          </a:xfrm>
        </p:spPr>
        <p:txBody>
          <a:bodyPr>
            <a:normAutofit/>
          </a:bodyPr>
          <a:lstStyle/>
          <a:p>
            <a:pPr algn="l"/>
            <a:r>
              <a:rPr lang="en-US" sz="4000" dirty="0"/>
              <a:t>IBM Data Science Capstone Project </a:t>
            </a:r>
          </a:p>
        </p:txBody>
      </p:sp>
      <p:sp>
        <p:nvSpPr>
          <p:cNvPr id="3" name="Subtitle 2">
            <a:extLst>
              <a:ext uri="{FF2B5EF4-FFF2-40B4-BE49-F238E27FC236}">
                <a16:creationId xmlns:a16="http://schemas.microsoft.com/office/drawing/2014/main" id="{DB93FB3F-A8D4-46D3-A1C6-C79C64563729}"/>
              </a:ext>
            </a:extLst>
          </p:cNvPr>
          <p:cNvSpPr>
            <a:spLocks noGrp="1"/>
          </p:cNvSpPr>
          <p:nvPr>
            <p:ph type="subTitle" idx="1"/>
          </p:nvPr>
        </p:nvSpPr>
        <p:spPr>
          <a:xfrm>
            <a:off x="7389965" y="4157933"/>
            <a:ext cx="3485072" cy="1026544"/>
          </a:xfrm>
        </p:spPr>
        <p:txBody>
          <a:bodyPr>
            <a:normAutofit/>
          </a:bodyPr>
          <a:lstStyle/>
          <a:p>
            <a:pPr algn="l"/>
            <a:r>
              <a:rPr lang="en-US" dirty="0">
                <a:solidFill>
                  <a:srgbClr val="5792BA"/>
                </a:solidFill>
              </a:rPr>
              <a:t>Predict Car Accident Severity in Seattle City</a:t>
            </a:r>
          </a:p>
          <a:p>
            <a:pPr algn="l"/>
            <a:endParaRPr lang="en-US" sz="2300" dirty="0">
              <a:solidFill>
                <a:srgbClr val="5792BA"/>
              </a:solidFill>
            </a:endParaRPr>
          </a:p>
        </p:txBody>
      </p:sp>
    </p:spTree>
    <p:extLst>
      <p:ext uri="{BB962C8B-B14F-4D97-AF65-F5344CB8AC3E}">
        <p14:creationId xmlns:p14="http://schemas.microsoft.com/office/powerpoint/2010/main" val="15831201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1F205-E8A9-4237-8AD2-ABD9BF694F3E}"/>
              </a:ext>
            </a:extLst>
          </p:cNvPr>
          <p:cNvSpPr>
            <a:spLocks noGrp="1"/>
          </p:cNvSpPr>
          <p:nvPr>
            <p:ph type="title"/>
          </p:nvPr>
        </p:nvSpPr>
        <p:spPr>
          <a:xfrm>
            <a:off x="913795" y="609600"/>
            <a:ext cx="10353762" cy="1257300"/>
          </a:xfrm>
        </p:spPr>
        <p:txBody>
          <a:bodyPr>
            <a:normAutofit fontScale="90000"/>
          </a:bodyPr>
          <a:lstStyle/>
          <a:p>
            <a:r>
              <a:rPr lang="en-US" dirty="0">
                <a:solidFill>
                  <a:schemeClr val="tx1"/>
                </a:solidFill>
              </a:rPr>
              <a:t>Introduction</a:t>
            </a:r>
            <a:br>
              <a:rPr lang="en-US" dirty="0">
                <a:solidFill>
                  <a:schemeClr val="tx1"/>
                </a:solidFill>
              </a:rPr>
            </a:br>
            <a:endParaRPr lang="en-US" dirty="0">
              <a:solidFill>
                <a:schemeClr val="tx1"/>
              </a:solidFill>
            </a:endParaRPr>
          </a:p>
        </p:txBody>
      </p:sp>
      <p:sp>
        <p:nvSpPr>
          <p:cNvPr id="4" name="Content Placeholder 3">
            <a:extLst>
              <a:ext uri="{FF2B5EF4-FFF2-40B4-BE49-F238E27FC236}">
                <a16:creationId xmlns:a16="http://schemas.microsoft.com/office/drawing/2014/main" id="{E1185040-FEB5-4E86-8115-AB0833FAD292}"/>
              </a:ext>
            </a:extLst>
          </p:cNvPr>
          <p:cNvSpPr>
            <a:spLocks noGrp="1"/>
          </p:cNvSpPr>
          <p:nvPr>
            <p:ph idx="1"/>
          </p:nvPr>
        </p:nvSpPr>
        <p:spPr>
          <a:xfrm>
            <a:off x="913795" y="1314450"/>
            <a:ext cx="10353762" cy="5362575"/>
          </a:xfrm>
        </p:spPr>
        <p:txBody>
          <a:bodyPr>
            <a:normAutofit lnSpcReduction="10000"/>
          </a:bodyPr>
          <a:lstStyle/>
          <a:p>
            <a:r>
              <a:rPr lang="en-CA" dirty="0"/>
              <a:t>Background</a:t>
            </a:r>
          </a:p>
          <a:p>
            <a:pPr lvl="1">
              <a:buFont typeface="Wingdings" panose="05000000000000000000" pitchFamily="2" charset="2"/>
              <a:buChar char="Ø"/>
            </a:pPr>
            <a:r>
              <a:rPr lang="en-CA" sz="1600" dirty="0">
                <a:effectLst/>
                <a:latin typeface="Times New Roman" panose="02020603050405020304" pitchFamily="18" charset="0"/>
                <a:ea typeface="DengXian" panose="02010600030101010101" pitchFamily="2" charset="-122"/>
              </a:rPr>
              <a:t>Driving is an inseparable part of our daily life  - necessary and convenient</a:t>
            </a:r>
          </a:p>
          <a:p>
            <a:pPr lvl="1">
              <a:buFont typeface="Wingdings" panose="05000000000000000000" pitchFamily="2" charset="2"/>
              <a:buChar char="Ø"/>
            </a:pPr>
            <a:r>
              <a:rPr lang="en-CA" sz="1600" dirty="0">
                <a:effectLst/>
                <a:latin typeface="Times New Roman" panose="02020603050405020304" pitchFamily="18" charset="0"/>
                <a:ea typeface="DengXian" panose="02010600030101010101" pitchFamily="2" charset="-122"/>
              </a:rPr>
              <a:t>Driving expose us to risk of car accidents – property damage, injury and lost life</a:t>
            </a:r>
          </a:p>
          <a:p>
            <a:pPr lvl="1">
              <a:buFont typeface="Wingdings" panose="05000000000000000000" pitchFamily="2" charset="2"/>
              <a:buChar char="Ø"/>
            </a:pPr>
            <a:r>
              <a:rPr lang="en-CA" sz="1600" dirty="0">
                <a:effectLst/>
                <a:latin typeface="Times New Roman" panose="02020603050405020304" pitchFamily="18" charset="0"/>
                <a:ea typeface="DengXian" panose="02010600030101010101" pitchFamily="2" charset="-122"/>
              </a:rPr>
              <a:t>We can not live a life without a car, but we can protect ourselves from car accidents with severity.</a:t>
            </a:r>
            <a:endParaRPr lang="en-CA" dirty="0"/>
          </a:p>
          <a:p>
            <a:r>
              <a:rPr lang="en-CA" dirty="0"/>
              <a:t>Problem</a:t>
            </a:r>
          </a:p>
          <a:p>
            <a:pPr lvl="1">
              <a:buFont typeface="Wingdings" panose="05000000000000000000" pitchFamily="2" charset="2"/>
              <a:buChar char="Ø"/>
            </a:pPr>
            <a:r>
              <a:rPr lang="en-CA" sz="1600" dirty="0">
                <a:latin typeface="Times New Roman" panose="02020603050405020304" pitchFamily="18" charset="0"/>
                <a:cs typeface="Times New Roman" panose="02020603050405020304" pitchFamily="18" charset="0"/>
              </a:rPr>
              <a:t>we need to solve the problem of how to predict the severity of a car collision according to a set of features.</a:t>
            </a:r>
          </a:p>
          <a:p>
            <a:pPr lvl="1">
              <a:buFont typeface="Wingdings" panose="05000000000000000000" pitchFamily="2" charset="2"/>
              <a:buChar char="Ø"/>
            </a:pPr>
            <a:r>
              <a:rPr lang="en-CA" sz="1600" dirty="0">
                <a:latin typeface="Times New Roman" panose="02020603050405020304" pitchFamily="18" charset="0"/>
                <a:cs typeface="Times New Roman" panose="02020603050405020304" pitchFamily="18" charset="0"/>
              </a:rPr>
              <a:t>Examples of good features: weather, road condition, light condition, location, number of persons involved, number of vehicles involved, speeding, collision types, and etc.</a:t>
            </a:r>
          </a:p>
          <a:p>
            <a:r>
              <a:rPr lang="en-CA" dirty="0"/>
              <a:t>Interest </a:t>
            </a:r>
          </a:p>
          <a:p>
            <a:pPr lvl="1">
              <a:buFont typeface="Wingdings" panose="05000000000000000000" pitchFamily="2" charset="2"/>
              <a:buChar char="Ø"/>
            </a:pPr>
            <a:r>
              <a:rPr lang="en-CA" sz="1600" dirty="0">
                <a:latin typeface="Times New Roman" panose="02020603050405020304" pitchFamily="18" charset="0"/>
                <a:cs typeface="Times New Roman" panose="02020603050405020304" pitchFamily="18" charset="0"/>
              </a:rPr>
              <a:t>Predicting car accidents and trying  to avoid or cause it to happen is important for each of us.</a:t>
            </a:r>
          </a:p>
          <a:p>
            <a:pPr lvl="1">
              <a:buFont typeface="Wingdings" panose="05000000000000000000" pitchFamily="2" charset="2"/>
              <a:buChar char="Ø"/>
            </a:pPr>
            <a:r>
              <a:rPr lang="en-CA" sz="1600" dirty="0">
                <a:latin typeface="Times New Roman" panose="02020603050405020304" pitchFamily="18" charset="0"/>
                <a:cs typeface="Times New Roman" panose="02020603050405020304" pitchFamily="18" charset="0"/>
              </a:rPr>
              <a:t>Reducing the property and personal damages  &amp; loss  is also beneficial for a safe and healthy society.</a:t>
            </a:r>
          </a:p>
          <a:p>
            <a:pPr lvl="1">
              <a:buFont typeface="Wingdings" panose="05000000000000000000" pitchFamily="2" charset="2"/>
              <a:buChar char="Ø"/>
            </a:pPr>
            <a:r>
              <a:rPr lang="en-CA" sz="1600" dirty="0">
                <a:latin typeface="Times New Roman" panose="02020603050405020304" pitchFamily="18" charset="0"/>
                <a:cs typeface="Times New Roman" panose="02020603050405020304" pitchFamily="18" charset="0"/>
              </a:rPr>
              <a:t>Because of their job, drivers are exposed to much higher risk of car accidents. They would be even more interested in predicting the car accidents.</a:t>
            </a:r>
          </a:p>
          <a:p>
            <a:pPr lvl="1">
              <a:buFont typeface="Wingdings" panose="05000000000000000000" pitchFamily="2" charset="2"/>
              <a:buChar char="Ø"/>
            </a:pPr>
            <a:r>
              <a:rPr lang="en-CA" sz="1600" dirty="0">
                <a:latin typeface="Times New Roman" panose="02020603050405020304" pitchFamily="18" charset="0"/>
                <a:cs typeface="Times New Roman" panose="02020603050405020304" pitchFamily="18" charset="0"/>
              </a:rPr>
              <a:t>Feeling more peace of mind when driving in a unfamiliar place with a prediction around.</a:t>
            </a:r>
          </a:p>
          <a:p>
            <a:endParaRPr lang="en-CA" dirty="0"/>
          </a:p>
        </p:txBody>
      </p:sp>
    </p:spTree>
    <p:extLst>
      <p:ext uri="{BB962C8B-B14F-4D97-AF65-F5344CB8AC3E}">
        <p14:creationId xmlns:p14="http://schemas.microsoft.com/office/powerpoint/2010/main" val="32650774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C8C906-81F6-4EB5-ACA8-213F50C779B4}"/>
              </a:ext>
            </a:extLst>
          </p:cNvPr>
          <p:cNvSpPr>
            <a:spLocks noGrp="1"/>
          </p:cNvSpPr>
          <p:nvPr>
            <p:ph type="title"/>
          </p:nvPr>
        </p:nvSpPr>
        <p:spPr>
          <a:xfrm>
            <a:off x="913795" y="161925"/>
            <a:ext cx="10353762" cy="752475"/>
          </a:xfrm>
        </p:spPr>
        <p:txBody>
          <a:bodyPr>
            <a:normAutofit fontScale="90000"/>
          </a:bodyPr>
          <a:lstStyle/>
          <a:p>
            <a:br>
              <a:rPr lang="en-US" sz="4100" dirty="0">
                <a:solidFill>
                  <a:schemeClr val="tx1"/>
                </a:solidFill>
              </a:rPr>
            </a:br>
            <a:r>
              <a:rPr lang="en-US" sz="4100" dirty="0">
                <a:solidFill>
                  <a:schemeClr val="tx1"/>
                </a:solidFill>
              </a:rPr>
              <a:t>Data Source &amp; Cleaning</a:t>
            </a:r>
            <a:br>
              <a:rPr lang="en-US" sz="4100" dirty="0">
                <a:solidFill>
                  <a:schemeClr val="tx1"/>
                </a:solidFill>
              </a:rPr>
            </a:br>
            <a:br>
              <a:rPr lang="en-CA" sz="1800" dirty="0">
                <a:effectLst/>
                <a:latin typeface="Calibri" panose="020F0502020204030204" pitchFamily="34" charset="0"/>
                <a:ea typeface="DengXian" panose="02010600030101010101" pitchFamily="2" charset="-122"/>
                <a:cs typeface="Times New Roman" panose="02020603050405020304" pitchFamily="18" charset="0"/>
              </a:rPr>
            </a:br>
            <a:endParaRPr lang="en-CA" dirty="0"/>
          </a:p>
        </p:txBody>
      </p:sp>
      <p:sp>
        <p:nvSpPr>
          <p:cNvPr id="3" name="Content Placeholder 2">
            <a:extLst>
              <a:ext uri="{FF2B5EF4-FFF2-40B4-BE49-F238E27FC236}">
                <a16:creationId xmlns:a16="http://schemas.microsoft.com/office/drawing/2014/main" id="{169EF650-FDCF-4C79-9F63-E31BEFA931BC}"/>
              </a:ext>
            </a:extLst>
          </p:cNvPr>
          <p:cNvSpPr>
            <a:spLocks noGrp="1"/>
          </p:cNvSpPr>
          <p:nvPr>
            <p:ph idx="1"/>
          </p:nvPr>
        </p:nvSpPr>
        <p:spPr>
          <a:xfrm>
            <a:off x="913795" y="914400"/>
            <a:ext cx="10353762" cy="5848350"/>
          </a:xfrm>
        </p:spPr>
        <p:txBody>
          <a:bodyPr>
            <a:normAutofit/>
          </a:bodyPr>
          <a:lstStyle/>
          <a:p>
            <a:r>
              <a:rPr lang="en-CA" dirty="0"/>
              <a:t>Data Source</a:t>
            </a:r>
          </a:p>
          <a:p>
            <a:pPr lvl="1">
              <a:buFont typeface="Wingdings" panose="05000000000000000000" pitchFamily="2" charset="2"/>
              <a:buChar char="Ø"/>
            </a:pPr>
            <a:r>
              <a:rPr lang="en-CA" sz="1800" dirty="0">
                <a:effectLst/>
                <a:latin typeface="Times New Roman" panose="02020603050405020304" pitchFamily="18" charset="0"/>
                <a:ea typeface="DengXian" panose="02010600030101010101" pitchFamily="2" charset="-122"/>
              </a:rPr>
              <a:t>This dataset is about car collisions occurred in Seattle City from year 2004 to present. It is comprised of 194,673 records with 38 attributes.</a:t>
            </a:r>
          </a:p>
          <a:p>
            <a:pPr lvl="1">
              <a:buFont typeface="Wingdings" panose="05000000000000000000" pitchFamily="2" charset="2"/>
              <a:buChar char="Ø"/>
            </a:pPr>
            <a:r>
              <a:rPr lang="en-CA" sz="1800" dirty="0">
                <a:effectLst/>
                <a:latin typeface="Times New Roman" panose="02020603050405020304" pitchFamily="18" charset="0"/>
                <a:ea typeface="DengXian" panose="02010600030101010101" pitchFamily="2" charset="-122"/>
              </a:rPr>
              <a:t>This dataset has unbalanced labels because some of them have missing data, and it has both categorical and numerical types of data.</a:t>
            </a:r>
          </a:p>
          <a:p>
            <a:pPr lvl="1">
              <a:buFont typeface="Wingdings" panose="05000000000000000000" pitchFamily="2" charset="2"/>
              <a:buChar char="Ø"/>
            </a:pPr>
            <a:r>
              <a:rPr lang="en-CA" sz="1800" dirty="0">
                <a:solidFill>
                  <a:schemeClr val="tx1"/>
                </a:solidFill>
                <a:effectLst/>
                <a:latin typeface="Times New Roman" panose="02020603050405020304" pitchFamily="18" charset="0"/>
                <a:ea typeface="DengXian" panose="02010600030101010101" pitchFamily="2" charset="-122"/>
                <a:cs typeface="Times New Roman" panose="02020603050405020304" pitchFamily="18" charset="0"/>
              </a:rPr>
              <a:t>The objective of this project is to build a classification model to predict the severity of a unknow (or new</a:t>
            </a:r>
            <a:r>
              <a:rPr lang="en-CA" sz="1800" dirty="0">
                <a:solidFill>
                  <a:schemeClr val="tx1"/>
                </a:solidFill>
                <a:effectLst/>
                <a:latin typeface="Times New Roman" panose="02020603050405020304" pitchFamily="18" charset="0"/>
                <a:ea typeface="DengXian" panose="02010600030101010101" pitchFamily="2" charset="-122"/>
              </a:rPr>
              <a:t>)</a:t>
            </a:r>
            <a:r>
              <a:rPr lang="en-CA" sz="1800" dirty="0">
                <a:solidFill>
                  <a:schemeClr val="tx1"/>
                </a:solidFill>
                <a:effectLst/>
                <a:latin typeface="Times New Roman" panose="02020603050405020304" pitchFamily="18" charset="0"/>
                <a:ea typeface="DengXian" panose="02010600030101010101" pitchFamily="2" charset="-122"/>
                <a:cs typeface="Times New Roman" panose="02020603050405020304" pitchFamily="18" charset="0"/>
              </a:rPr>
              <a:t> car collision based on a set of features selected.</a:t>
            </a:r>
            <a:endParaRPr lang="en-CA" sz="1800" dirty="0">
              <a:solidFill>
                <a:schemeClr val="tx1"/>
              </a:solidFill>
              <a:effectLst/>
              <a:latin typeface="Calibri" panose="020F0502020204030204" pitchFamily="34" charset="0"/>
              <a:ea typeface="DengXian" panose="02010600030101010101" pitchFamily="2" charset="-122"/>
              <a:cs typeface="Times New Roman" panose="02020603050405020304" pitchFamily="18" charset="0"/>
            </a:endParaRPr>
          </a:p>
          <a:p>
            <a:pPr lvl="1">
              <a:buFont typeface="Wingdings" panose="05000000000000000000" pitchFamily="2" charset="2"/>
              <a:buChar char="Ø"/>
            </a:pPr>
            <a:endParaRPr lang="en-CA" sz="1100" dirty="0">
              <a:latin typeface="Times New Roman" panose="02020603050405020304" pitchFamily="18" charset="0"/>
              <a:cs typeface="Times New Roman" panose="02020603050405020304" pitchFamily="18" charset="0"/>
            </a:endParaRPr>
          </a:p>
          <a:p>
            <a:r>
              <a:rPr lang="en-CA" dirty="0"/>
              <a:t>Data Cleaning</a:t>
            </a:r>
          </a:p>
          <a:p>
            <a:pPr lvl="1">
              <a:buFont typeface="Wingdings" panose="05000000000000000000" pitchFamily="2" charset="2"/>
              <a:buChar char="Ø"/>
            </a:pPr>
            <a:r>
              <a:rPr lang="en-CA" sz="1800" dirty="0">
                <a:latin typeface="Times New Roman" panose="02020603050405020304" pitchFamily="18" charset="0"/>
                <a:cs typeface="Times New Roman" panose="02020603050405020304" pitchFamily="18" charset="0"/>
              </a:rPr>
              <a:t>Remove rows not containing useful values: missing values, small values and not clear values.</a:t>
            </a:r>
          </a:p>
          <a:p>
            <a:pPr lvl="1">
              <a:buFont typeface="Wingdings" panose="05000000000000000000" pitchFamily="2" charset="2"/>
              <a:buChar char="Ø"/>
            </a:pPr>
            <a:r>
              <a:rPr lang="en-CA" sz="1800" dirty="0">
                <a:latin typeface="Times New Roman" panose="02020603050405020304" pitchFamily="18" charset="0"/>
                <a:cs typeface="Times New Roman" panose="02020603050405020304" pitchFamily="18" charset="0"/>
              </a:rPr>
              <a:t>Converting categorical values to numerical values.</a:t>
            </a:r>
          </a:p>
          <a:p>
            <a:r>
              <a:rPr lang="en-CA" dirty="0"/>
              <a:t>Feature Selection</a:t>
            </a:r>
          </a:p>
          <a:p>
            <a:pPr lvl="1">
              <a:buFont typeface="Wingdings" panose="05000000000000000000" pitchFamily="2" charset="2"/>
              <a:buChar char="Ø"/>
            </a:pPr>
            <a:r>
              <a:rPr lang="en-CA" sz="1800" dirty="0">
                <a:latin typeface="Times New Roman" panose="02020603050405020304" pitchFamily="18" charset="0"/>
                <a:cs typeface="Times New Roman" panose="02020603050405020304" pitchFamily="18" charset="0"/>
              </a:rPr>
              <a:t>Target variable is about the severity – ‘SEVERITYDESC’</a:t>
            </a:r>
          </a:p>
          <a:p>
            <a:pPr lvl="1">
              <a:buFont typeface="Wingdings" panose="05000000000000000000" pitchFamily="2" charset="2"/>
              <a:buChar char="Ø"/>
            </a:pPr>
            <a:r>
              <a:rPr lang="en-CA" sz="1800" dirty="0">
                <a:latin typeface="Times New Roman" panose="02020603050405020304" pitchFamily="18" charset="0"/>
                <a:cs typeface="Times New Roman" panose="02020603050405020304" pitchFamily="18" charset="0"/>
              </a:rPr>
              <a:t>6 predictive variables are selected to feature sets – ‘WEATHER’, ‘ROADCOND’, ‘LIGHTCOND’, ‘ADDRTYPE’, ‘PERSONCOUNT’, ‘VEHCOUNT’.</a:t>
            </a:r>
          </a:p>
          <a:p>
            <a:endParaRPr lang="en-CA" dirty="0"/>
          </a:p>
        </p:txBody>
      </p:sp>
    </p:spTree>
    <p:extLst>
      <p:ext uri="{BB962C8B-B14F-4D97-AF65-F5344CB8AC3E}">
        <p14:creationId xmlns:p14="http://schemas.microsoft.com/office/powerpoint/2010/main" val="25199767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0916A2-2EFB-4FAA-8AA1-FF0B9F974229}"/>
              </a:ext>
            </a:extLst>
          </p:cNvPr>
          <p:cNvSpPr>
            <a:spLocks noGrp="1"/>
          </p:cNvSpPr>
          <p:nvPr>
            <p:ph type="title"/>
          </p:nvPr>
        </p:nvSpPr>
        <p:spPr>
          <a:xfrm>
            <a:off x="913795" y="276226"/>
            <a:ext cx="10353762" cy="1162050"/>
          </a:xfrm>
        </p:spPr>
        <p:txBody>
          <a:bodyPr/>
          <a:lstStyle/>
          <a:p>
            <a:r>
              <a:rPr lang="en-CA" dirty="0"/>
              <a:t>Methodology</a:t>
            </a:r>
          </a:p>
        </p:txBody>
      </p:sp>
      <p:sp>
        <p:nvSpPr>
          <p:cNvPr id="3" name="Content Placeholder 2">
            <a:extLst>
              <a:ext uri="{FF2B5EF4-FFF2-40B4-BE49-F238E27FC236}">
                <a16:creationId xmlns:a16="http://schemas.microsoft.com/office/drawing/2014/main" id="{6C81209A-773A-4149-B2B2-8CCFD53766A7}"/>
              </a:ext>
            </a:extLst>
          </p:cNvPr>
          <p:cNvSpPr>
            <a:spLocks noGrp="1"/>
          </p:cNvSpPr>
          <p:nvPr>
            <p:ph idx="1"/>
          </p:nvPr>
        </p:nvSpPr>
        <p:spPr>
          <a:xfrm>
            <a:off x="913795" y="1362076"/>
            <a:ext cx="10353762" cy="4429124"/>
          </a:xfrm>
        </p:spPr>
        <p:txBody>
          <a:bodyPr/>
          <a:lstStyle/>
          <a:p>
            <a:r>
              <a:rPr lang="en-CA" dirty="0"/>
              <a:t>Exploratory Data Analysis </a:t>
            </a:r>
          </a:p>
          <a:p>
            <a:pPr lvl="1">
              <a:buFont typeface="Wingdings" panose="05000000000000000000" pitchFamily="2" charset="2"/>
              <a:buChar char="Ø"/>
            </a:pPr>
            <a:r>
              <a:rPr lang="en-CA" sz="1800" dirty="0">
                <a:effectLst/>
                <a:latin typeface="Times New Roman" panose="02020603050405020304" pitchFamily="18" charset="0"/>
                <a:ea typeface="DengXian" panose="02010600030101010101" pitchFamily="2" charset="-122"/>
              </a:rPr>
              <a:t>The target variable  has  two types of value - 'Property Damage Only Collision' vs. 'Injury Collision', with records of 136,485 vs.58,188  of each class.</a:t>
            </a:r>
          </a:p>
          <a:p>
            <a:pPr lvl="1">
              <a:buFont typeface="Wingdings" panose="05000000000000000000" pitchFamily="2" charset="2"/>
              <a:buChar char="Ø"/>
            </a:pPr>
            <a:r>
              <a:rPr lang="en-CA" sz="1800" dirty="0">
                <a:effectLst/>
                <a:latin typeface="Times New Roman" panose="02020603050405020304" pitchFamily="18" charset="0"/>
                <a:ea typeface="DengXian" panose="02010600030101010101" pitchFamily="2" charset="-122"/>
              </a:rPr>
              <a:t>After data cleaning, the number of each class is reduced to 113,546 and 55,401 of each, by 16.8% and 4.8% respectively.</a:t>
            </a:r>
          </a:p>
          <a:p>
            <a:pPr lvl="1">
              <a:buFont typeface="Wingdings" panose="05000000000000000000" pitchFamily="2" charset="2"/>
              <a:buChar char="Ø"/>
            </a:pPr>
            <a:r>
              <a:rPr lang="en-CA" sz="1800" dirty="0">
                <a:solidFill>
                  <a:schemeClr val="tx1"/>
                </a:solidFill>
                <a:effectLst/>
                <a:latin typeface="Times New Roman" panose="02020603050405020304" pitchFamily="18" charset="0"/>
                <a:ea typeface="DengXian" panose="02010600030101010101" pitchFamily="2" charset="-122"/>
              </a:rPr>
              <a:t>The data cleaning has unbalanced impact on the  different types of value in the target variable, and as a result it might </a:t>
            </a:r>
            <a:r>
              <a:rPr lang="en-CA" sz="1800" dirty="0">
                <a:solidFill>
                  <a:schemeClr val="tx1"/>
                </a:solidFill>
                <a:effectLst/>
                <a:latin typeface="Times New Roman" panose="02020603050405020304" pitchFamily="18" charset="0"/>
                <a:ea typeface="DengXian" panose="02010600030101010101" pitchFamily="2" charset="-122"/>
                <a:cs typeface="Times New Roman" panose="02020603050405020304" pitchFamily="18" charset="0"/>
              </a:rPr>
              <a:t>create some biases for this modeling, which might affect the predictability of the ML model.</a:t>
            </a:r>
            <a:endParaRPr lang="en-CA" sz="1800" dirty="0">
              <a:solidFill>
                <a:schemeClr val="tx1"/>
              </a:solidFill>
              <a:effectLst/>
              <a:latin typeface="Calibri" panose="020F0502020204030204" pitchFamily="34" charset="0"/>
              <a:ea typeface="DengXian" panose="02010600030101010101" pitchFamily="2" charset="-122"/>
              <a:cs typeface="Times New Roman" panose="02020603050405020304" pitchFamily="18" charset="0"/>
            </a:endParaRPr>
          </a:p>
          <a:p>
            <a:r>
              <a:rPr lang="en-CA" dirty="0"/>
              <a:t>Machine Learning Modeling</a:t>
            </a:r>
          </a:p>
          <a:p>
            <a:pPr lvl="1">
              <a:buFont typeface="Wingdings" panose="05000000000000000000" pitchFamily="2" charset="2"/>
              <a:buChar char="Ø"/>
            </a:pPr>
            <a:r>
              <a:rPr lang="en-CA" sz="1600" dirty="0">
                <a:latin typeface="Times New Roman" panose="02020603050405020304" pitchFamily="18" charset="0"/>
                <a:cs typeface="Times New Roman" panose="02020603050405020304" pitchFamily="18" charset="0"/>
              </a:rPr>
              <a:t>KNN is not applicable method.</a:t>
            </a:r>
          </a:p>
          <a:p>
            <a:pPr lvl="1">
              <a:buFont typeface="Wingdings" panose="05000000000000000000" pitchFamily="2" charset="2"/>
              <a:buChar char="Ø"/>
            </a:pPr>
            <a:r>
              <a:rPr lang="en-CA" sz="1600" dirty="0">
                <a:latin typeface="Times New Roman" panose="02020603050405020304" pitchFamily="18" charset="0"/>
                <a:cs typeface="Times New Roman" panose="02020603050405020304" pitchFamily="18" charset="0"/>
              </a:rPr>
              <a:t>Decision Tree model is built based on the training part of dataset.</a:t>
            </a:r>
          </a:p>
          <a:p>
            <a:pPr lvl="1">
              <a:buFont typeface="Wingdings" panose="05000000000000000000" pitchFamily="2" charset="2"/>
              <a:buChar char="Ø"/>
            </a:pPr>
            <a:endParaRPr lang="en-CA"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513959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4200D5-9219-4F4A-8807-D94029E1007D}"/>
              </a:ext>
            </a:extLst>
          </p:cNvPr>
          <p:cNvSpPr>
            <a:spLocks noGrp="1"/>
          </p:cNvSpPr>
          <p:nvPr>
            <p:ph type="title"/>
          </p:nvPr>
        </p:nvSpPr>
        <p:spPr>
          <a:xfrm>
            <a:off x="913795" y="247650"/>
            <a:ext cx="10353762" cy="962025"/>
          </a:xfrm>
        </p:spPr>
        <p:txBody>
          <a:bodyPr/>
          <a:lstStyle/>
          <a:p>
            <a:r>
              <a:rPr lang="en-CA" dirty="0"/>
              <a:t>Results</a:t>
            </a:r>
          </a:p>
        </p:txBody>
      </p:sp>
      <p:sp>
        <p:nvSpPr>
          <p:cNvPr id="3" name="Content Placeholder 2">
            <a:extLst>
              <a:ext uri="{FF2B5EF4-FFF2-40B4-BE49-F238E27FC236}">
                <a16:creationId xmlns:a16="http://schemas.microsoft.com/office/drawing/2014/main" id="{5B315E42-5CB6-41A5-B37A-DBF85853AFC7}"/>
              </a:ext>
            </a:extLst>
          </p:cNvPr>
          <p:cNvSpPr>
            <a:spLocks noGrp="1"/>
          </p:cNvSpPr>
          <p:nvPr>
            <p:ph idx="1"/>
          </p:nvPr>
        </p:nvSpPr>
        <p:spPr>
          <a:xfrm>
            <a:off x="913795" y="1209676"/>
            <a:ext cx="10353762" cy="5400674"/>
          </a:xfrm>
        </p:spPr>
        <p:txBody>
          <a:bodyPr>
            <a:normAutofit lnSpcReduction="10000"/>
          </a:bodyPr>
          <a:lstStyle/>
          <a:p>
            <a:r>
              <a:rPr lang="en-CA" sz="1800" dirty="0">
                <a:effectLst/>
                <a:latin typeface="Times New Roman" panose="02020603050405020304" pitchFamily="18" charset="0"/>
                <a:ea typeface="Times New Roman" panose="02020603050405020304" pitchFamily="18" charset="0"/>
              </a:rPr>
              <a:t>The Decision Trees classification approach is predictive for this project - with an accuracy rate of 72.2%. (max depth=4).</a:t>
            </a:r>
          </a:p>
          <a:p>
            <a:r>
              <a:rPr lang="en-CA" sz="1800" dirty="0">
                <a:effectLst/>
                <a:latin typeface="Times New Roman" panose="02020603050405020304" pitchFamily="18" charset="0"/>
                <a:ea typeface="Times New Roman" panose="02020603050405020304" pitchFamily="18" charset="0"/>
                <a:cs typeface="Times New Roman" panose="02020603050405020304" pitchFamily="18" charset="0"/>
              </a:rPr>
              <a:t>The severity of a car collision is highly related to 3 key features: ‘VEHCOUNT’ (number of vehicles), ‘PERSONCOUNT’ (number of persons), ‘ADDRTYPE’ (the address type). </a:t>
            </a:r>
            <a:endParaRPr lang="en-CA" sz="1800" dirty="0">
              <a:effectLst/>
              <a:latin typeface="Calibri" panose="020F0502020204030204" pitchFamily="34" charset="0"/>
              <a:ea typeface="DengXian" panose="02010600030101010101" pitchFamily="2" charset="-122"/>
              <a:cs typeface="Times New Roman" panose="02020603050405020304" pitchFamily="18" charset="0"/>
            </a:endParaRPr>
          </a:p>
          <a:p>
            <a:pPr marL="663360" lvl="1" indent="-285750" algn="just">
              <a:lnSpc>
                <a:spcPct val="150000"/>
              </a:lnSpc>
              <a:spcAft>
                <a:spcPts val="800"/>
              </a:spcAft>
              <a:buFont typeface="Wingdings" panose="05000000000000000000" pitchFamily="2" charset="2"/>
              <a:buChar char="Ø"/>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CA" sz="1600" dirty="0">
                <a:effectLst/>
                <a:latin typeface="Times New Roman" panose="02020603050405020304" pitchFamily="18" charset="0"/>
                <a:ea typeface="Times New Roman" panose="02020603050405020304" pitchFamily="18" charset="0"/>
                <a:cs typeface="Times New Roman" panose="02020603050405020304" pitchFamily="18" charset="0"/>
              </a:rPr>
              <a:t>When ADDRTYPE is not &lt;=1.5 and VEHCOUNT is not &lt;=2.5 (car collision at an 'Intersection' with  3 or more cars involved), the possible outcome is predicted as a severe one - Injury Collision, although 'entropy' is more than 0.90.</a:t>
            </a:r>
            <a:endParaRPr lang="en-CA" sz="1600" dirty="0">
              <a:effectLst/>
              <a:latin typeface="Calibri" panose="020F0502020204030204" pitchFamily="34" charset="0"/>
              <a:ea typeface="DengXian" panose="02010600030101010101" pitchFamily="2" charset="-122"/>
              <a:cs typeface="Times New Roman" panose="02020603050405020304" pitchFamily="18" charset="0"/>
            </a:endParaRPr>
          </a:p>
          <a:p>
            <a:pPr marL="663360" lvl="1" indent="-285750" algn="just">
              <a:lnSpc>
                <a:spcPct val="150000"/>
              </a:lnSpc>
              <a:spcAft>
                <a:spcPts val="800"/>
              </a:spcAft>
              <a:buFont typeface="Wingdings" panose="05000000000000000000" pitchFamily="2" charset="2"/>
              <a:buChar char="Ø"/>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CA" sz="1600" dirty="0">
                <a:effectLst/>
                <a:latin typeface="Times New Roman" panose="02020603050405020304" pitchFamily="18" charset="0"/>
                <a:ea typeface="Times New Roman" panose="02020603050405020304" pitchFamily="18" charset="0"/>
                <a:cs typeface="Times New Roman" panose="02020603050405020304" pitchFamily="18" charset="0"/>
              </a:rPr>
              <a:t>When ADDRTYPE is &lt;=1.5 (car collision at 'Block' or 'Alley' ), the possible outcome is predicted as a less severe one - Property Damage Only Collision, but 'entropy' is high (more than 0.90), except one scenario:</a:t>
            </a:r>
          </a:p>
          <a:p>
            <a:pPr marL="1043610" lvl="3" indent="0" algn="just">
              <a:lnSpc>
                <a:spcPct val="150000"/>
              </a:lnSpc>
              <a:spcAft>
                <a:spcPts val="8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CA" sz="1300" dirty="0">
                <a:effectLst/>
                <a:latin typeface="Times New Roman" panose="02020603050405020304" pitchFamily="18" charset="0"/>
                <a:ea typeface="Times New Roman" panose="02020603050405020304" pitchFamily="18" charset="0"/>
                <a:cs typeface="Times New Roman" panose="02020603050405020304" pitchFamily="18" charset="0"/>
              </a:rPr>
              <a:t>*If the number of persons involved in a car collision is two or less, and two cars involved, then 'entropy' =0.647, which indicates most of the cases are less severe ones.</a:t>
            </a:r>
            <a:endParaRPr lang="en-CA" sz="1300" dirty="0">
              <a:effectLst/>
              <a:latin typeface="Calibri" panose="020F0502020204030204" pitchFamily="34" charset="0"/>
              <a:ea typeface="DengXian" panose="02010600030101010101" pitchFamily="2" charset="-122"/>
              <a:cs typeface="Times New Roman" panose="02020603050405020304" pitchFamily="18" charset="0"/>
            </a:endParaRPr>
          </a:p>
          <a:p>
            <a:pPr marL="663360" lvl="1" indent="-285750" algn="just">
              <a:lnSpc>
                <a:spcPct val="150000"/>
              </a:lnSpc>
              <a:spcAft>
                <a:spcPts val="800"/>
              </a:spcAft>
              <a:buFont typeface="Wingdings" panose="05000000000000000000" pitchFamily="2" charset="2"/>
              <a:buChar char="Ø"/>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CA" sz="1600" dirty="0">
                <a:effectLst/>
                <a:latin typeface="Times New Roman" panose="02020603050405020304" pitchFamily="18" charset="0"/>
                <a:ea typeface="Times New Roman" panose="02020603050405020304" pitchFamily="18" charset="0"/>
                <a:cs typeface="Times New Roman" panose="02020603050405020304" pitchFamily="18" charset="0"/>
              </a:rPr>
              <a:t>When VEHCOUNT is &lt;=1.5 and PERSONCOUNT is not &lt;=1.5 (car collision involves only one or none car, but two or more persons), this model predicts the outcome as a severe one, and the 'entropy' is usually low (0.531 ~0.783) with one exception: </a:t>
            </a:r>
            <a:endParaRPr lang="en-CA" sz="1600" dirty="0">
              <a:effectLst/>
              <a:latin typeface="Calibri" panose="020F0502020204030204" pitchFamily="34" charset="0"/>
              <a:ea typeface="DengXian" panose="02010600030101010101" pitchFamily="2" charset="-122"/>
              <a:cs typeface="Times New Roman" panose="02020603050405020304" pitchFamily="18" charset="0"/>
            </a:endParaRPr>
          </a:p>
          <a:p>
            <a:pPr marL="863315" lvl="2" indent="0" algn="just">
              <a:lnSpc>
                <a:spcPct val="150000"/>
              </a:lnSpc>
              <a:spcAft>
                <a:spcPts val="8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CA" sz="1300" dirty="0">
                <a:effectLst/>
                <a:latin typeface="Times New Roman" panose="02020603050405020304" pitchFamily="18" charset="0"/>
                <a:ea typeface="Times New Roman" panose="02020603050405020304" pitchFamily="18" charset="0"/>
                <a:cs typeface="Times New Roman" panose="02020603050405020304" pitchFamily="18" charset="0"/>
              </a:rPr>
              <a:t>     *LIGHTCOND is &lt;=3.5 (light condition is dark), then 'entropy' =0.965, which means the prediction is not highly accurate for such case.</a:t>
            </a:r>
            <a:endParaRPr lang="en-CA" sz="1300" dirty="0">
              <a:effectLst/>
              <a:latin typeface="Calibri" panose="020F0502020204030204" pitchFamily="34" charset="0"/>
              <a:ea typeface="DengXian" panose="02010600030101010101" pitchFamily="2" charset="-122"/>
              <a:cs typeface="Times New Roman" panose="02020603050405020304" pitchFamily="18" charset="0"/>
            </a:endParaRPr>
          </a:p>
          <a:p>
            <a:pPr marL="663360" lvl="1" indent="-285750" algn="just">
              <a:lnSpc>
                <a:spcPct val="150000"/>
              </a:lnSpc>
              <a:spcAft>
                <a:spcPts val="800"/>
              </a:spcAft>
              <a:buFont typeface="Wingdings" panose="05000000000000000000" pitchFamily="2" charset="2"/>
              <a:buChar char="Ø"/>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CA" sz="1600" dirty="0">
              <a:effectLst/>
              <a:latin typeface="Calibri" panose="020F0502020204030204" pitchFamily="34" charset="0"/>
              <a:ea typeface="DengXian" panose="02010600030101010101" pitchFamily="2" charset="-122"/>
              <a:cs typeface="Times New Roman" panose="02020603050405020304" pitchFamily="18" charset="0"/>
            </a:endParaRPr>
          </a:p>
          <a:p>
            <a:pPr lvl="1">
              <a:buFont typeface="Wingdings" panose="05000000000000000000" pitchFamily="2" charset="2"/>
              <a:buChar char="Ø"/>
            </a:pPr>
            <a:endParaRPr lang="en-CA"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451666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4151E4-4ECC-4445-A0D1-7918CFA8859A}"/>
              </a:ext>
            </a:extLst>
          </p:cNvPr>
          <p:cNvSpPr>
            <a:spLocks noGrp="1"/>
          </p:cNvSpPr>
          <p:nvPr>
            <p:ph type="title"/>
          </p:nvPr>
        </p:nvSpPr>
        <p:spPr/>
        <p:txBody>
          <a:bodyPr/>
          <a:lstStyle/>
          <a:p>
            <a:r>
              <a:rPr lang="en-CA" dirty="0"/>
              <a:t>Results (Cont.)</a:t>
            </a:r>
          </a:p>
        </p:txBody>
      </p:sp>
      <p:sp>
        <p:nvSpPr>
          <p:cNvPr id="3" name="Content Placeholder 2">
            <a:extLst>
              <a:ext uri="{FF2B5EF4-FFF2-40B4-BE49-F238E27FC236}">
                <a16:creationId xmlns:a16="http://schemas.microsoft.com/office/drawing/2014/main" id="{371C8BEF-B8DF-474E-99AF-1651A42082AD}"/>
              </a:ext>
            </a:extLst>
          </p:cNvPr>
          <p:cNvSpPr>
            <a:spLocks noGrp="1"/>
          </p:cNvSpPr>
          <p:nvPr>
            <p:ph idx="1"/>
          </p:nvPr>
        </p:nvSpPr>
        <p:spPr/>
        <p:txBody>
          <a:bodyPr>
            <a:normAutofit/>
          </a:bodyPr>
          <a:lstStyle/>
          <a:p>
            <a:pPr marL="621450" lvl="1" indent="-285750" algn="just">
              <a:lnSpc>
                <a:spcPct val="150000"/>
              </a:lnSpc>
              <a:buFont typeface="Wingdings" panose="05000000000000000000" pitchFamily="2" charset="2"/>
              <a:buChar char="Ø"/>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CA" sz="1600" dirty="0">
                <a:effectLst/>
                <a:latin typeface="Times New Roman" panose="02020603050405020304" pitchFamily="18" charset="0"/>
                <a:ea typeface="Times New Roman" panose="02020603050405020304" pitchFamily="18" charset="0"/>
                <a:cs typeface="Times New Roman" panose="02020603050405020304" pitchFamily="18" charset="0"/>
              </a:rPr>
              <a:t>When PERSONCOUNT is &lt;=1.5 and not &lt;=0.5 (car collision involves only one person), the number of cars involved makes big difference in the outcome. </a:t>
            </a:r>
            <a:endParaRPr lang="en-CA" sz="1600" dirty="0">
              <a:effectLst/>
              <a:latin typeface="Calibri" panose="020F0502020204030204" pitchFamily="34" charset="0"/>
              <a:ea typeface="DengXian" panose="02010600030101010101" pitchFamily="2" charset="-122"/>
              <a:cs typeface="Times New Roman" panose="02020603050405020304" pitchFamily="18" charset="0"/>
            </a:endParaRPr>
          </a:p>
          <a:p>
            <a:pPr marL="917315" lvl="2" indent="0" algn="just">
              <a:lnSpc>
                <a:spcPct val="150000"/>
              </a:lnSpc>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CA" sz="1300" dirty="0">
                <a:effectLst/>
                <a:latin typeface="Times New Roman" panose="02020603050405020304" pitchFamily="18" charset="0"/>
                <a:ea typeface="Times New Roman" panose="02020603050405020304" pitchFamily="18" charset="0"/>
                <a:cs typeface="Times New Roman" panose="02020603050405020304" pitchFamily="18" charset="0"/>
              </a:rPr>
              <a:t>*VEHCONT is &lt;=0.5 (no car involved), this model predicts the outcome as severe one with almost 100% accurate rate, 'entropy' = 0.097.</a:t>
            </a:r>
            <a:endParaRPr lang="en-CA" sz="1300" dirty="0">
              <a:effectLst/>
              <a:latin typeface="Calibri" panose="020F0502020204030204" pitchFamily="34" charset="0"/>
              <a:ea typeface="DengXian" panose="02010600030101010101" pitchFamily="2" charset="-122"/>
              <a:cs typeface="Times New Roman" panose="02020603050405020304" pitchFamily="18" charset="0"/>
            </a:endParaRPr>
          </a:p>
          <a:p>
            <a:pPr marL="917315" lvl="2" indent="0" algn="just">
              <a:lnSpc>
                <a:spcPct val="150000"/>
              </a:lnSpc>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CA" sz="1100" dirty="0">
                <a:effectLst/>
                <a:latin typeface="Times New Roman" panose="02020603050405020304" pitchFamily="18" charset="0"/>
                <a:ea typeface="Times New Roman" panose="02020603050405020304" pitchFamily="18" charset="0"/>
                <a:cs typeface="Times New Roman" panose="02020603050405020304" pitchFamily="18" charset="0"/>
              </a:rPr>
              <a:t>* VEHCONT is &lt;=1.5 and not &lt;=0.5 (one car involved), this model predicts the outcome as a less severe one with 'entropy' =0.824.</a:t>
            </a:r>
            <a:endParaRPr lang="en-CA" sz="1100" dirty="0">
              <a:effectLst/>
              <a:latin typeface="Calibri" panose="020F0502020204030204" pitchFamily="34" charset="0"/>
              <a:ea typeface="DengXian" panose="02010600030101010101" pitchFamily="2" charset="-122"/>
              <a:cs typeface="Times New Roman" panose="02020603050405020304" pitchFamily="18" charset="0"/>
            </a:endParaRPr>
          </a:p>
          <a:p>
            <a:pPr marL="621450" lvl="1" indent="-285750" algn="just">
              <a:lnSpc>
                <a:spcPct val="150000"/>
              </a:lnSpc>
              <a:spcAft>
                <a:spcPts val="800"/>
              </a:spcAft>
              <a:buFont typeface="Wingdings" panose="05000000000000000000" pitchFamily="2" charset="2"/>
              <a:buChar char="Ø"/>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CA" sz="1600" dirty="0">
                <a:effectLst/>
                <a:latin typeface="Times New Roman" panose="02020603050405020304" pitchFamily="18" charset="0"/>
                <a:ea typeface="Times New Roman" panose="02020603050405020304" pitchFamily="18" charset="0"/>
                <a:cs typeface="Times New Roman" panose="02020603050405020304" pitchFamily="18" charset="0"/>
              </a:rPr>
              <a:t>5.when PERSONCOUNT is &lt;=0.5 and ADDRTYPE is not &lt;=1.5 (car collision involves nobody at 'Intersection'), the most possible outcome is a severe one with 'entropy'=0.816. </a:t>
            </a:r>
            <a:endParaRPr lang="en-CA" sz="1600" dirty="0">
              <a:effectLst/>
              <a:latin typeface="Calibri" panose="020F0502020204030204" pitchFamily="34" charset="0"/>
              <a:ea typeface="DengXian" panose="02010600030101010101" pitchFamily="2" charset="-122"/>
              <a:cs typeface="Times New Roman" panose="02020603050405020304" pitchFamily="18" charset="0"/>
            </a:endParaRPr>
          </a:p>
          <a:p>
            <a:endParaRPr lang="en-CA" dirty="0"/>
          </a:p>
        </p:txBody>
      </p:sp>
    </p:spTree>
    <p:extLst>
      <p:ext uri="{BB962C8B-B14F-4D97-AF65-F5344CB8AC3E}">
        <p14:creationId xmlns:p14="http://schemas.microsoft.com/office/powerpoint/2010/main" val="8796694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1AB920-2336-44C0-AD9E-9358F934143E}"/>
              </a:ext>
            </a:extLst>
          </p:cNvPr>
          <p:cNvSpPr>
            <a:spLocks noGrp="1"/>
          </p:cNvSpPr>
          <p:nvPr>
            <p:ph type="title"/>
          </p:nvPr>
        </p:nvSpPr>
        <p:spPr/>
        <p:txBody>
          <a:bodyPr>
            <a:normAutofit fontScale="90000"/>
          </a:bodyPr>
          <a:lstStyle/>
          <a:p>
            <a:r>
              <a:rPr lang="en-CA" dirty="0"/>
              <a:t>Discussion of Observations and Recommendations</a:t>
            </a:r>
          </a:p>
        </p:txBody>
      </p:sp>
      <p:sp>
        <p:nvSpPr>
          <p:cNvPr id="3" name="Content Placeholder 2">
            <a:extLst>
              <a:ext uri="{FF2B5EF4-FFF2-40B4-BE49-F238E27FC236}">
                <a16:creationId xmlns:a16="http://schemas.microsoft.com/office/drawing/2014/main" id="{A4D9C9D8-5C68-414F-88C6-26D34B260028}"/>
              </a:ext>
            </a:extLst>
          </p:cNvPr>
          <p:cNvSpPr>
            <a:spLocks noGrp="1"/>
          </p:cNvSpPr>
          <p:nvPr>
            <p:ph idx="1"/>
          </p:nvPr>
        </p:nvSpPr>
        <p:spPr>
          <a:xfrm>
            <a:off x="913795" y="2076450"/>
            <a:ext cx="10353762" cy="4486275"/>
          </a:xfrm>
        </p:spPr>
        <p:txBody>
          <a:bodyPr>
            <a:normAutofit fontScale="92500" lnSpcReduction="20000"/>
          </a:bodyPr>
          <a:lstStyle/>
          <a:p>
            <a:pPr marL="228600" algn="just">
              <a:lnSpc>
                <a:spcPct val="150000"/>
              </a:lnSpc>
              <a:spcBef>
                <a:spcPts val="645"/>
              </a:spcBef>
            </a:pPr>
            <a:r>
              <a:rPr lang="en-CA" sz="1800" dirty="0">
                <a:solidFill>
                  <a:schemeClr val="tx1"/>
                </a:solidFill>
                <a:effectLst/>
                <a:latin typeface="Times New Roman" panose="02020603050405020304" pitchFamily="18" charset="0"/>
                <a:ea typeface="DengXian" panose="02010600030101010101" pitchFamily="2" charset="-122"/>
                <a:cs typeface="Times New Roman" panose="02020603050405020304" pitchFamily="18" charset="0"/>
              </a:rPr>
              <a:t>The Decision Tree model chose the number of vehicles ‘VEHCOUNT’ as the first attribute to split the dataset, but the ‘entropy’ is so high - 0.99, which results in impure nodes. </a:t>
            </a:r>
            <a:endParaRPr lang="en-CA" sz="1800" dirty="0">
              <a:solidFill>
                <a:schemeClr val="tx1"/>
              </a:solidFill>
              <a:effectLst/>
              <a:latin typeface="Calibri" panose="020F0502020204030204" pitchFamily="34" charset="0"/>
              <a:ea typeface="DengXian" panose="02010600030101010101" pitchFamily="2" charset="-122"/>
              <a:cs typeface="Times New Roman" panose="02020603050405020304" pitchFamily="18" charset="0"/>
            </a:endParaRPr>
          </a:p>
          <a:p>
            <a:pPr marL="228600" algn="just">
              <a:lnSpc>
                <a:spcPct val="150000"/>
              </a:lnSpc>
              <a:spcBef>
                <a:spcPts val="645"/>
              </a:spcBef>
              <a:spcAft>
                <a:spcPts val="800"/>
              </a:spcAft>
            </a:pPr>
            <a:r>
              <a:rPr lang="en-CA" sz="1800" dirty="0">
                <a:effectLst/>
                <a:latin typeface="Times New Roman" panose="02020603050405020304" pitchFamily="18" charset="0"/>
                <a:ea typeface="DengXian" panose="02010600030101010101" pitchFamily="2" charset="-122"/>
                <a:cs typeface="Times New Roman" panose="02020603050405020304" pitchFamily="18" charset="0"/>
              </a:rPr>
              <a:t> </a:t>
            </a:r>
            <a:r>
              <a:rPr lang="en-CA" sz="1800" dirty="0">
                <a:solidFill>
                  <a:schemeClr val="tx1"/>
                </a:solidFill>
                <a:effectLst/>
                <a:latin typeface="Times New Roman" panose="02020603050405020304" pitchFamily="18" charset="0"/>
                <a:ea typeface="DengXian" panose="02010600030101010101" pitchFamily="2" charset="-122"/>
                <a:cs typeface="Times New Roman" panose="02020603050405020304" pitchFamily="18" charset="0"/>
              </a:rPr>
              <a:t>The feature </a:t>
            </a:r>
            <a:r>
              <a:rPr lang="en-CA" sz="1600" dirty="0">
                <a:solidFill>
                  <a:schemeClr val="tx1"/>
                </a:solidFill>
                <a:effectLst/>
                <a:latin typeface="Times New Roman" panose="02020603050405020304" pitchFamily="18" charset="0"/>
                <a:ea typeface="DengXian" panose="02010600030101010101" pitchFamily="2" charset="-122"/>
                <a:cs typeface="Times New Roman" panose="02020603050405020304" pitchFamily="18" charset="0"/>
              </a:rPr>
              <a:t>‘SPEEDING’ has too many missing values, with only 9,060 records with  value (compared to 168,947 records in the dataset (after data cleaning)). </a:t>
            </a:r>
          </a:p>
          <a:p>
            <a:pPr marL="621450" lvl="1" indent="-285750" algn="just">
              <a:lnSpc>
                <a:spcPct val="150000"/>
              </a:lnSpc>
              <a:spcBef>
                <a:spcPts val="645"/>
              </a:spcBef>
              <a:spcAft>
                <a:spcPts val="800"/>
              </a:spcAft>
              <a:buFont typeface="Wingdings" panose="05000000000000000000" pitchFamily="2" charset="2"/>
              <a:buChar char="Ø"/>
            </a:pPr>
            <a:r>
              <a:rPr lang="en-CA" sz="1600" dirty="0">
                <a:effectLst/>
                <a:latin typeface="Times New Roman" panose="02020603050405020304" pitchFamily="18" charset="0"/>
                <a:ea typeface="DengXian" panose="02010600030101010101" pitchFamily="2" charset="-122"/>
              </a:rPr>
              <a:t>5,619 cases out of 9,060 records labeled ‘Y’ are ‘Property Damage Only Collision’, which means 62% of speeding cases results in Property Damage Only Collision.</a:t>
            </a:r>
            <a:endParaRPr lang="en-CA" sz="1600" dirty="0">
              <a:solidFill>
                <a:schemeClr val="tx1"/>
              </a:solidFill>
              <a:effectLst/>
              <a:latin typeface="Times New Roman" panose="02020603050405020304" pitchFamily="18" charset="0"/>
              <a:ea typeface="DengXian" panose="02010600030101010101" pitchFamily="2" charset="-122"/>
            </a:endParaRPr>
          </a:p>
          <a:p>
            <a:pPr marL="621450" lvl="1" indent="-285750" algn="just">
              <a:lnSpc>
                <a:spcPct val="150000"/>
              </a:lnSpc>
              <a:spcBef>
                <a:spcPts val="645"/>
              </a:spcBef>
              <a:buFont typeface="Wingdings" panose="05000000000000000000" pitchFamily="2" charset="2"/>
              <a:buChar char="Ø"/>
            </a:pPr>
            <a:r>
              <a:rPr lang="en-CA" sz="1600" dirty="0">
                <a:solidFill>
                  <a:schemeClr val="tx1"/>
                </a:solidFill>
                <a:effectLst/>
                <a:latin typeface="Times New Roman" panose="02020603050405020304" pitchFamily="18" charset="0"/>
                <a:ea typeface="DengXian" panose="02010600030101010101" pitchFamily="2" charset="-122"/>
                <a:cs typeface="Times New Roman" panose="02020603050405020304" pitchFamily="18" charset="0"/>
              </a:rPr>
              <a:t>It is dropped from the feature sets because of its incomplete data, which undermines the predictability of this model. </a:t>
            </a:r>
            <a:endParaRPr lang="en-CA" sz="1600" dirty="0">
              <a:solidFill>
                <a:schemeClr val="tx1"/>
              </a:solidFill>
              <a:effectLst/>
              <a:latin typeface="Calibri" panose="020F0502020204030204" pitchFamily="34" charset="0"/>
              <a:ea typeface="DengXian" panose="02010600030101010101" pitchFamily="2" charset="-122"/>
              <a:cs typeface="Times New Roman" panose="02020603050405020304" pitchFamily="18" charset="0"/>
            </a:endParaRPr>
          </a:p>
          <a:p>
            <a:pPr marL="228600" algn="just">
              <a:lnSpc>
                <a:spcPct val="150000"/>
              </a:lnSpc>
              <a:spcBef>
                <a:spcPts val="645"/>
              </a:spcBef>
              <a:spcAft>
                <a:spcPts val="800"/>
              </a:spcAft>
            </a:pPr>
            <a:r>
              <a:rPr lang="en-CA" sz="1800" dirty="0">
                <a:effectLst/>
                <a:latin typeface="Times New Roman" panose="02020603050405020304" pitchFamily="18" charset="0"/>
                <a:ea typeface="DengXian" panose="02010600030101010101" pitchFamily="2" charset="-122"/>
                <a:cs typeface="Times New Roman" panose="02020603050405020304" pitchFamily="18" charset="0"/>
              </a:rPr>
              <a:t> The target variable is divided into just two values – lack of details about the severity of injury collisio</a:t>
            </a:r>
            <a:r>
              <a:rPr lang="en-CA" sz="1800" dirty="0">
                <a:solidFill>
                  <a:schemeClr val="tx1"/>
                </a:solidFill>
                <a:effectLst/>
                <a:latin typeface="Times New Roman" panose="02020603050405020304" pitchFamily="18" charset="0"/>
                <a:ea typeface="DengXian" panose="02010600030101010101" pitchFamily="2" charset="-122"/>
                <a:cs typeface="Times New Roman" panose="02020603050405020304" pitchFamily="18" charset="0"/>
              </a:rPr>
              <a:t>n.</a:t>
            </a:r>
            <a:endParaRPr lang="en-CA" sz="1800" dirty="0">
              <a:solidFill>
                <a:schemeClr val="tx1"/>
              </a:solidFill>
              <a:effectLst/>
              <a:latin typeface="Calibri" panose="020F0502020204030204" pitchFamily="34" charset="0"/>
              <a:ea typeface="DengXian" panose="02010600030101010101" pitchFamily="2" charset="-122"/>
              <a:cs typeface="Times New Roman" panose="02020603050405020304" pitchFamily="18" charset="0"/>
            </a:endParaRPr>
          </a:p>
          <a:p>
            <a:pPr marL="228600" algn="just">
              <a:lnSpc>
                <a:spcPct val="150000"/>
              </a:lnSpc>
              <a:spcBef>
                <a:spcPts val="645"/>
              </a:spcBef>
              <a:spcAft>
                <a:spcPts val="800"/>
              </a:spcAft>
            </a:pPr>
            <a:r>
              <a:rPr lang="en-CA" sz="1800" dirty="0">
                <a:solidFill>
                  <a:schemeClr val="tx1"/>
                </a:solidFill>
                <a:effectLst/>
                <a:latin typeface="Times New Roman" panose="02020603050405020304" pitchFamily="18" charset="0"/>
                <a:ea typeface="DengXian" panose="02010600030101010101" pitchFamily="2" charset="-122"/>
                <a:cs typeface="Times New Roman" panose="02020603050405020304" pitchFamily="18" charset="0"/>
              </a:rPr>
              <a:t>To build a more predictive machine learning model to predict the severity of a car collision, we need more accurate and better quality of data to be added to this dataset. </a:t>
            </a:r>
            <a:endParaRPr lang="en-CA" sz="1800" dirty="0">
              <a:solidFill>
                <a:schemeClr val="tx1"/>
              </a:solidFill>
              <a:effectLst/>
              <a:latin typeface="Calibri" panose="020F0502020204030204" pitchFamily="34" charset="0"/>
              <a:ea typeface="DengXian" panose="02010600030101010101" pitchFamily="2" charset="-122"/>
              <a:cs typeface="Times New Roman" panose="02020603050405020304" pitchFamily="18" charset="0"/>
            </a:endParaRPr>
          </a:p>
          <a:p>
            <a:pPr marL="228600" algn="just">
              <a:lnSpc>
                <a:spcPct val="150000"/>
              </a:lnSpc>
              <a:spcBef>
                <a:spcPts val="645"/>
              </a:spcBef>
              <a:spcAft>
                <a:spcPts val="800"/>
              </a:spcAft>
            </a:pPr>
            <a:endParaRPr lang="en-CA" sz="1600" dirty="0">
              <a:solidFill>
                <a:schemeClr val="tx1"/>
              </a:solidFill>
              <a:effectLst/>
              <a:latin typeface="Times New Roman" panose="02020603050405020304" pitchFamily="18" charset="0"/>
              <a:ea typeface="DengXian" panose="02010600030101010101" pitchFamily="2" charset="-122"/>
              <a:cs typeface="Times New Roman" panose="02020603050405020304" pitchFamily="18" charset="0"/>
            </a:endParaRPr>
          </a:p>
          <a:p>
            <a:pPr marL="228600" algn="just">
              <a:lnSpc>
                <a:spcPct val="150000"/>
              </a:lnSpc>
              <a:spcBef>
                <a:spcPts val="645"/>
              </a:spcBef>
              <a:spcAft>
                <a:spcPts val="800"/>
              </a:spcAft>
            </a:pPr>
            <a:endParaRPr lang="en-CA" sz="1600" dirty="0">
              <a:solidFill>
                <a:schemeClr val="tx1"/>
              </a:solidFill>
              <a:effectLst/>
              <a:latin typeface="Times New Roman" panose="02020603050405020304" pitchFamily="18" charset="0"/>
              <a:ea typeface="DengXian" panose="02010600030101010101" pitchFamily="2" charset="-122"/>
              <a:cs typeface="Times New Roman" panose="02020603050405020304" pitchFamily="18" charset="0"/>
            </a:endParaRPr>
          </a:p>
          <a:p>
            <a:pPr marL="228600" algn="just">
              <a:lnSpc>
                <a:spcPct val="150000"/>
              </a:lnSpc>
              <a:spcBef>
                <a:spcPts val="645"/>
              </a:spcBef>
              <a:spcAft>
                <a:spcPts val="800"/>
              </a:spcAft>
            </a:pPr>
            <a:endParaRPr lang="en-CA" sz="1600" dirty="0">
              <a:solidFill>
                <a:schemeClr val="tx1"/>
              </a:solidFill>
              <a:effectLst/>
              <a:latin typeface="Times New Roman" panose="02020603050405020304" pitchFamily="18" charset="0"/>
              <a:ea typeface="DengXian" panose="02010600030101010101" pitchFamily="2" charset="-122"/>
              <a:cs typeface="Times New Roman" panose="02020603050405020304" pitchFamily="18" charset="0"/>
            </a:endParaRPr>
          </a:p>
          <a:p>
            <a:pPr marL="228600" algn="just">
              <a:lnSpc>
                <a:spcPct val="150000"/>
              </a:lnSpc>
              <a:spcBef>
                <a:spcPts val="645"/>
              </a:spcBef>
              <a:spcAft>
                <a:spcPts val="800"/>
              </a:spcAft>
            </a:pPr>
            <a:endParaRPr lang="en-CA" sz="1800" dirty="0">
              <a:effectLst/>
              <a:latin typeface="Calibri" panose="020F0502020204030204" pitchFamily="34" charset="0"/>
              <a:ea typeface="DengXian" panose="02010600030101010101" pitchFamily="2" charset="-122"/>
              <a:cs typeface="Times New Roman" panose="02020603050405020304" pitchFamily="18" charset="0"/>
            </a:endParaRPr>
          </a:p>
          <a:p>
            <a:endParaRPr lang="en-CA" dirty="0"/>
          </a:p>
        </p:txBody>
      </p:sp>
    </p:spTree>
    <p:extLst>
      <p:ext uri="{BB962C8B-B14F-4D97-AF65-F5344CB8AC3E}">
        <p14:creationId xmlns:p14="http://schemas.microsoft.com/office/powerpoint/2010/main" val="41761047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A28F6-1672-4404-AD23-8EFAA0BA77F1}"/>
              </a:ext>
            </a:extLst>
          </p:cNvPr>
          <p:cNvSpPr>
            <a:spLocks noGrp="1"/>
          </p:cNvSpPr>
          <p:nvPr>
            <p:ph type="title"/>
          </p:nvPr>
        </p:nvSpPr>
        <p:spPr>
          <a:xfrm>
            <a:off x="913795" y="95250"/>
            <a:ext cx="10353762" cy="971551"/>
          </a:xfrm>
        </p:spPr>
        <p:txBody>
          <a:bodyPr/>
          <a:lstStyle/>
          <a:p>
            <a:r>
              <a:rPr lang="en-CA" dirty="0"/>
              <a:t>Conclusions</a:t>
            </a:r>
          </a:p>
        </p:txBody>
      </p:sp>
      <p:sp>
        <p:nvSpPr>
          <p:cNvPr id="3" name="Content Placeholder 2">
            <a:extLst>
              <a:ext uri="{FF2B5EF4-FFF2-40B4-BE49-F238E27FC236}">
                <a16:creationId xmlns:a16="http://schemas.microsoft.com/office/drawing/2014/main" id="{677A4715-962D-4A74-A1CE-8179DCF65174}"/>
              </a:ext>
            </a:extLst>
          </p:cNvPr>
          <p:cNvSpPr>
            <a:spLocks noGrp="1"/>
          </p:cNvSpPr>
          <p:nvPr>
            <p:ph idx="1"/>
          </p:nvPr>
        </p:nvSpPr>
        <p:spPr>
          <a:xfrm>
            <a:off x="247651" y="876300"/>
            <a:ext cx="11487150" cy="5819775"/>
          </a:xfrm>
        </p:spPr>
        <p:txBody>
          <a:bodyPr>
            <a:normAutofit fontScale="25000" lnSpcReduction="20000"/>
          </a:bodyPr>
          <a:lstStyle/>
          <a:p>
            <a:pPr marL="228600" algn="just">
              <a:lnSpc>
                <a:spcPct val="150000"/>
              </a:lnSpc>
              <a:spcBef>
                <a:spcPts val="645"/>
              </a:spcBef>
            </a:pPr>
            <a:r>
              <a:rPr lang="en-CA" sz="6400" dirty="0">
                <a:solidFill>
                  <a:schemeClr val="tx1"/>
                </a:solidFill>
                <a:effectLst/>
                <a:latin typeface="Times New Roman" panose="02020603050405020304" pitchFamily="18" charset="0"/>
                <a:ea typeface="DengXian" panose="02010600030101010101" pitchFamily="2" charset="-122"/>
                <a:cs typeface="Times New Roman" panose="02020603050405020304" pitchFamily="18" charset="0"/>
              </a:rPr>
              <a:t>The performance of this Decision Tree ML modeling to predict the severity of a car collision is good. It provides insights about the main causes of severe car accidents: </a:t>
            </a:r>
          </a:p>
          <a:p>
            <a:pPr marL="1192950" lvl="1" indent="-857250" algn="just">
              <a:lnSpc>
                <a:spcPct val="150000"/>
              </a:lnSpc>
              <a:spcBef>
                <a:spcPts val="645"/>
              </a:spcBef>
              <a:buFont typeface="Wingdings" panose="05000000000000000000" pitchFamily="2" charset="2"/>
              <a:buChar char="Ø"/>
            </a:pPr>
            <a:r>
              <a:rPr lang="en-CA" sz="6000" dirty="0">
                <a:solidFill>
                  <a:schemeClr val="tx1"/>
                </a:solidFill>
                <a:effectLst/>
                <a:latin typeface="Times New Roman" panose="02020603050405020304" pitchFamily="18" charset="0"/>
                <a:ea typeface="DengXian" panose="02010600030101010101" pitchFamily="2" charset="-122"/>
                <a:cs typeface="Times New Roman" panose="02020603050405020304" pitchFamily="18" charset="0"/>
              </a:rPr>
              <a:t>The intersection is a dangerous place when injury collision usually happens, especially when 3 or more cars are involved.</a:t>
            </a:r>
          </a:p>
          <a:p>
            <a:pPr marL="1192950" lvl="1" indent="-857250" algn="just">
              <a:lnSpc>
                <a:spcPct val="150000"/>
              </a:lnSpc>
              <a:spcBef>
                <a:spcPts val="645"/>
              </a:spcBef>
              <a:buFont typeface="Wingdings" panose="05000000000000000000" pitchFamily="2" charset="2"/>
              <a:buChar char="Ø"/>
            </a:pPr>
            <a:r>
              <a:rPr lang="en-CA" sz="6400" dirty="0">
                <a:solidFill>
                  <a:schemeClr val="tx1"/>
                </a:solidFill>
                <a:effectLst/>
                <a:latin typeface="Times New Roman" panose="02020603050405020304" pitchFamily="18" charset="0"/>
                <a:ea typeface="DengXian" panose="02010600030101010101" pitchFamily="2" charset="-122"/>
                <a:cs typeface="Times New Roman" panose="02020603050405020304" pitchFamily="18" charset="0"/>
              </a:rPr>
              <a:t>When two cars collide not in an intersection, mostly likely the collision would be not severe, especially if just two or less persons involved (two drivers only or one of them).</a:t>
            </a:r>
          </a:p>
          <a:p>
            <a:pPr marL="1192950" lvl="1" indent="-857250" algn="just">
              <a:lnSpc>
                <a:spcPct val="150000"/>
              </a:lnSpc>
              <a:spcBef>
                <a:spcPts val="645"/>
              </a:spcBef>
              <a:buFont typeface="Wingdings" panose="05000000000000000000" pitchFamily="2" charset="2"/>
              <a:buChar char="Ø"/>
            </a:pPr>
            <a:r>
              <a:rPr lang="en-CA" sz="6400" dirty="0">
                <a:solidFill>
                  <a:schemeClr val="tx1"/>
                </a:solidFill>
                <a:effectLst/>
                <a:latin typeface="Times New Roman" panose="02020603050405020304" pitchFamily="18" charset="0"/>
                <a:ea typeface="DengXian" panose="02010600030101010101" pitchFamily="2" charset="-122"/>
                <a:cs typeface="Times New Roman" panose="02020603050405020304" pitchFamily="18" charset="0"/>
              </a:rPr>
              <a:t>Most of the severe collisions happens when less car (one or less) but more persons (two or more) are involved, and at the good light conditions (e.g., daylight). This finding turns upside down our traditional thinking about the impact of darkness on the occurrence of car collision. Based on this model, driving with good light (daylight, dawn, dusk) is prone to severe collision once it happens, especially at dusk it is the most dangerous time for safe driving. Maybe because usually people would drive more carefully in darkness.</a:t>
            </a:r>
          </a:p>
          <a:p>
            <a:pPr marL="1192950" lvl="1" indent="-857250" algn="just">
              <a:lnSpc>
                <a:spcPct val="150000"/>
              </a:lnSpc>
              <a:spcBef>
                <a:spcPts val="645"/>
              </a:spcBef>
              <a:buFont typeface="Wingdings" panose="05000000000000000000" pitchFamily="2" charset="2"/>
              <a:buChar char="Ø"/>
            </a:pPr>
            <a:r>
              <a:rPr lang="en-CA" sz="6400" dirty="0">
                <a:solidFill>
                  <a:schemeClr val="tx1"/>
                </a:solidFill>
                <a:effectLst/>
                <a:latin typeface="Times New Roman" panose="02020603050405020304" pitchFamily="18" charset="0"/>
                <a:ea typeface="DengXian" panose="02010600030101010101" pitchFamily="2" charset="-122"/>
                <a:cs typeface="Times New Roman" panose="02020603050405020304" pitchFamily="18" charset="0"/>
              </a:rPr>
              <a:t>When a car collision involves no vehicle but one person, 100% it would be an injury collision, which reminds us driving with extra caution at block and intersection.</a:t>
            </a:r>
          </a:p>
          <a:p>
            <a:pPr marL="151200" indent="0" algn="just">
              <a:lnSpc>
                <a:spcPct val="150000"/>
              </a:lnSpc>
              <a:spcBef>
                <a:spcPts val="645"/>
              </a:spcBef>
              <a:spcAft>
                <a:spcPts val="800"/>
              </a:spcAft>
              <a:buNone/>
            </a:pPr>
            <a:endParaRPr lang="en-CA" sz="6400" dirty="0">
              <a:solidFill>
                <a:schemeClr val="tx1"/>
              </a:solidFill>
              <a:effectLst/>
              <a:latin typeface="Times New Roman" panose="02020603050405020304" pitchFamily="18" charset="0"/>
              <a:ea typeface="DengXian" panose="02010600030101010101" pitchFamily="2" charset="-122"/>
              <a:cs typeface="Times New Roman" panose="02020603050405020304" pitchFamily="18" charset="0"/>
            </a:endParaRPr>
          </a:p>
          <a:p>
            <a:endParaRPr lang="en-CA" dirty="0"/>
          </a:p>
        </p:txBody>
      </p:sp>
    </p:spTree>
    <p:extLst>
      <p:ext uri="{BB962C8B-B14F-4D97-AF65-F5344CB8AC3E}">
        <p14:creationId xmlns:p14="http://schemas.microsoft.com/office/powerpoint/2010/main" val="7601059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Arial Nova">
      <a:majorFont>
        <a:latin typeface="Arial Nova Light"/>
        <a:ea typeface=""/>
        <a:cs typeface=""/>
      </a:majorFont>
      <a:minorFont>
        <a:latin typeface="Arial Nova"/>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7E70FC5-1855-47AB-8CE1-CB3C873A8988}">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30CB38EC-895A-4F8F-8F75-E263501ABB5A}">
  <ds:schemaRefs>
    <ds:schemaRef ds:uri="http://schemas.microsoft.com/sharepoint/v3/contenttype/forms"/>
  </ds:schemaRefs>
</ds:datastoreItem>
</file>

<file path=customXml/itemProps3.xml><?xml version="1.0" encoding="utf-8"?>
<ds:datastoreItem xmlns:ds="http://schemas.openxmlformats.org/officeDocument/2006/customXml" ds:itemID="{5560E646-30AD-4BA0-97EA-A7A07DF5499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{AAE198C2-EC90-4E13-A1D5-4849EE32801D}tf11665031_win32</Template>
  <TotalTime>195</TotalTime>
  <Words>1292</Words>
  <Application>Microsoft Office PowerPoint</Application>
  <PresentationFormat>Widescreen</PresentationFormat>
  <Paragraphs>64</Paragraphs>
  <Slides>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vt:i4>
      </vt:variant>
    </vt:vector>
  </HeadingPairs>
  <TitlesOfParts>
    <vt:vector size="16" baseType="lpstr">
      <vt:lpstr>Arial</vt:lpstr>
      <vt:lpstr>Arial Nova</vt:lpstr>
      <vt:lpstr>Arial Nova Light</vt:lpstr>
      <vt:lpstr>Calibri</vt:lpstr>
      <vt:lpstr>Times New Roman</vt:lpstr>
      <vt:lpstr>Wingdings</vt:lpstr>
      <vt:lpstr>Wingdings 2</vt:lpstr>
      <vt:lpstr>SlateVTI</vt:lpstr>
      <vt:lpstr>IBM Data Science Capstone Project </vt:lpstr>
      <vt:lpstr>Introduction </vt:lpstr>
      <vt:lpstr> Data Source &amp; Cleaning  </vt:lpstr>
      <vt:lpstr>Methodology</vt:lpstr>
      <vt:lpstr>Results</vt:lpstr>
      <vt:lpstr>Results (Cont.)</vt:lpstr>
      <vt:lpstr>Discussion of Observations and Recommendations</vt:lpstr>
      <vt:lpstr>Conclusions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IBM Data Science Capstone Project </dc:title>
  <dc:creator>june wang</dc:creator>
  <cp:lastModifiedBy>june wang</cp:lastModifiedBy>
  <cp:revision>1</cp:revision>
  <dcterms:created xsi:type="dcterms:W3CDTF">2020-09-01T23:05:52Z</dcterms:created>
  <dcterms:modified xsi:type="dcterms:W3CDTF">2020-09-02T02:21:41Z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