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une-Skeeter/NN_Application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Framework for Applying Neural Networks to Eddy Covariance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June Skeeter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Final Model</a:t>
            </a:r>
          </a:p>
          <a:p>
            <a:pPr lvl="0" indent="0" marL="0">
              <a:buNone/>
            </a:pPr>
            <a:r>
              <a:rPr/>
              <a:t>Once pruning is complete, re-train the final production level model, excluding the random scalars</a:t>
            </a:r>
          </a:p>
          <a:p>
            <a:pPr lvl="0"/>
            <a:r>
              <a:rPr/>
              <a:t>Increase the ensemble size (e.g., N =30)</a:t>
            </a:r>
          </a:p>
          <a:p>
            <a:pPr lvl="1"/>
            <a:r>
              <a:rPr/>
              <a:t>Could increase early stopping criteria (e.g., e = 10)</a:t>
            </a:r>
          </a:p>
          <a:p>
            <a:pPr lvl="1"/>
            <a:r>
              <a:rPr/>
              <a:t>Larger e drastically increases training</a:t>
            </a:r>
          </a:p>
          <a:p>
            <a:pPr lvl="0"/>
            <a:r>
              <a:rPr/>
              <a:t>Plot the model derivatives as a final check</a:t>
            </a:r>
          </a:p>
          <a:p>
            <a:pPr lvl="1"/>
            <a:r>
              <a:rPr/>
              <a:t>If derivatives look implausible</a:t>
            </a:r>
          </a:p>
          <a:p>
            <a:pPr lvl="2"/>
            <a:r>
              <a:rPr/>
              <a:t>Adjust inputs/parameters and try again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Plotting Derivatives</a:t>
            </a:r>
          </a:p>
          <a:p>
            <a:pPr lvl="0" indent="0" marL="0">
              <a:buNone/>
            </a:pPr>
            <a:r>
              <a:rPr/>
              <a:t>Helps ensure model responses are physically plausible</a:t>
            </a:r>
          </a:p>
          <a:p>
            <a:pPr lvl="0"/>
            <a:r>
              <a:rPr/>
              <a:t>An </a:t>
            </a:r>
            <a:r>
              <a:rPr b="1"/>
              <a:t>essential step</a:t>
            </a:r>
            <a:r>
              <a:rPr/>
              <a:t> and </a:t>
            </a:r>
            <a:r>
              <a:rPr b="1"/>
              <a:t>key advantage</a:t>
            </a:r>
            <a:r>
              <a:rPr/>
              <a:t> of NN models</a:t>
            </a:r>
          </a:p>
          <a:p>
            <a:pPr lvl="0"/>
            <a:r>
              <a:rPr/>
              <a:t>Raw derivatives show true feature responses</a:t>
            </a:r>
          </a:p>
          <a:p>
            <a:pPr lvl="0"/>
            <a:r>
              <a:rPr/>
              <a:t>Normalized derivatives scaled by input variance</a:t>
            </a:r>
          </a:p>
          <a:p>
            <a:pPr lvl="1"/>
            <a:r>
              <a:rPr/>
              <a:t>Relative input effects on common scale</a:t>
            </a:r>
          </a:p>
          <a:p>
            <a:pPr lvl="1"/>
            <a:r>
              <a:rPr/>
              <a:t>What the model “sees”</a:t>
            </a:r>
          </a:p>
          <a:p>
            <a:pPr lvl="0"/>
            <a:r>
              <a:rPr/>
              <a:t>95% confidence intervals around derivatives indicate modeled confidence in relationships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Partial Derivatives of FCO2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Normalized Derivatives of FCO2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 Performance FCO2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the model outputs and validation metrics calculated with the test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Before and After Pruning FCH4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Normalized Derivatives of FCH4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 Performance FCH4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the model outputs and validation metrics calculated with the test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Custom NN architecture: Separating input layers may allow us partition fluxes.</a:t>
            </a:r>
          </a:p>
          <a:p>
            <a:pPr lvl="1"/>
            <a:r>
              <a:rPr/>
              <a:t>e.g., FCO2 into GPP and ER</a:t>
            </a:r>
          </a:p>
          <a:p>
            <a:pPr lvl="0"/>
            <a:r>
              <a:rPr/>
              <a:t>Flux footprints: map response to spatial heterogenity</a:t>
            </a:r>
          </a:p>
          <a:p>
            <a:pPr lvl="0"/>
            <a:r>
              <a:rPr/>
              <a:t>Upscaling: in space and time</a:t>
            </a:r>
          </a:p>
          <a:p>
            <a:pPr lvl="0"/>
            <a:r>
              <a:rPr/>
              <a:t>u* filtering: partial derivatives could identify u* thresholds</a:t>
            </a:r>
          </a:p>
          <a:p>
            <a:pPr lvl="0"/>
            <a:r>
              <a:rPr/>
              <a:t>Compare to process based models (e.g., CLASSIC)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Eddy Covariance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Semi-continuous, ecosystem-scale measurements of energy, water, and trace gas fluxes.</a:t>
            </a:r>
          </a:p>
          <a:p>
            <a:pPr lvl="0"/>
            <a:r>
              <a:rPr/>
              <a:t>Noisy, voluminous data sets</a:t>
            </a:r>
          </a:p>
          <a:p>
            <a:pPr lvl="1"/>
            <a:r>
              <a:rPr/>
              <a:t>Frequent gaps</a:t>
            </a:r>
          </a:p>
          <a:p>
            <a:pPr lvl="1"/>
            <a:r>
              <a:rPr/>
              <a:t>Observational bias</a:t>
            </a:r>
          </a:p>
          <a:p>
            <a:pPr lvl="0"/>
            <a:r>
              <a:rPr/>
              <a:t>Well suited for machine learning!</a:t>
            </a:r>
          </a:p>
        </p:txBody>
      </p:sp>
      <p:pic>
        <p:nvPicPr>
          <p:cNvPr descr="fig:  images/BB1_Syste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4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Burns Bog EC Station, Delta BC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Neural Networks</a:t>
            </a:r>
          </a:p>
          <a:p>
            <a:pPr lvl="0" indent="0" marL="0">
              <a:buNone/>
            </a:pPr>
            <a:r>
              <a:rPr b="1"/>
              <a:t>Universal approximators</a:t>
            </a:r>
            <a:r>
              <a:rPr/>
              <a:t>: can map any continuous function to an arbitrary degree accuracy.</a:t>
            </a:r>
          </a:p>
          <a:p>
            <a:pPr lvl="0"/>
            <a:r>
              <a:rPr/>
              <a:t>With enough hidden nodes, will fit </a:t>
            </a:r>
            <a:r>
              <a:rPr b="1"/>
              <a:t>any</a:t>
            </a:r>
            <a:r>
              <a:rPr/>
              <a:t> pattern in a dataset</a:t>
            </a:r>
          </a:p>
          <a:p>
            <a:pPr lvl="1"/>
            <a:r>
              <a:rPr/>
              <a:t>Care must be taken to ensure the patterns are real</a:t>
            </a:r>
          </a:p>
          <a:p>
            <a:pPr lvl="1"/>
            <a:r>
              <a:rPr/>
              <a:t>Early stopping allows</a:t>
            </a:r>
          </a:p>
          <a:p>
            <a:pPr lvl="0"/>
            <a:r>
              <a:rPr/>
              <a:t>Well suited for non-linear, multi-variate response functions</a:t>
            </a:r>
          </a:p>
          <a:p>
            <a:pPr lvl="1"/>
            <a:r>
              <a:rPr/>
              <a:t>Capable </a:t>
            </a:r>
            <a:r>
              <a:rPr b="1"/>
              <a:t>interpolation</a:t>
            </a:r>
            <a:r>
              <a:rPr/>
              <a:t> and </a:t>
            </a:r>
            <a:r>
              <a:rPr i="1"/>
              <a:t>extrapolation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Commonly Cited Limitations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Solutions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Over-fitting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 Model ensembles- 3-way cross validation - Pruning inputs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Black boxes models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 Plot partial derivatives - Feature importance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Computationally expensive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 Tensorflow - GPU processing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Provide a framework for applying NN models to EC data for descriptive analysis and inferential modelling.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github repository</a:t>
            </a:r>
            <a:r>
              <a:rPr/>
              <a:t> linked to this presentation has functional examples that can be used to apply NN models.</a:t>
            </a:r>
          </a:p>
          <a:p>
            <a:pPr lvl="1"/>
            <a:r>
              <a:rPr/>
              <a:t>Runs in Python and Tensorflow</a:t>
            </a:r>
          </a:p>
          <a:p>
            <a:pPr lvl="2"/>
            <a:r>
              <a:rPr i="1"/>
              <a:t>GPU support not required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Burns Bog EC station</a:t>
            </a:r>
          </a:p>
          <a:p>
            <a:pPr lvl="0"/>
            <a:r>
              <a:rPr/>
              <a:t>Harvested peatland undergoing active restoration</a:t>
            </a:r>
          </a:p>
          <a:p>
            <a:pPr lvl="0"/>
            <a:r>
              <a:rPr/>
              <a:t>8+ years of meteorological &amp; flux (CO2 and CH4)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Training Procedures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Larger ensemble = more robust model</a:t>
            </a:r>
          </a:p>
          <a:p>
            <a:pPr lvl="1"/>
            <a:r>
              <a:rPr/>
              <a:t>N &lt;= 10 for data exploration/pruning</a:t>
            </a:r>
          </a:p>
          <a:p>
            <a:pPr lvl="0"/>
            <a:r>
              <a:rPr/>
              <a:t>Three way cross-validation</a:t>
            </a:r>
          </a:p>
          <a:p>
            <a:pPr lvl="1"/>
            <a:r>
              <a:rPr/>
              <a:t>Train/validate/test</a:t>
            </a:r>
          </a:p>
          <a:p>
            <a:pPr lvl="0"/>
            <a:r>
              <a:rPr/>
              <a:t>Early Stopping: after </a:t>
            </a:r>
            <a:r>
              <a:rPr b="1"/>
              <a:t>e</a:t>
            </a:r>
            <a:r>
              <a:rPr/>
              <a:t> epochs</a:t>
            </a:r>
          </a:p>
          <a:p>
            <a:pPr lvl="1"/>
            <a:r>
              <a:rPr/>
              <a:t>e = 2 for pruning stage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Pruning Inputs</a:t>
            </a:r>
          </a:p>
          <a:p>
            <a:pPr lvl="0" indent="0" marL="0">
              <a:buNone/>
            </a:pPr>
            <a:r>
              <a:rPr/>
              <a:t>Calculate partial first derivative of the output with respect to each input over test data domain.</a:t>
            </a:r>
          </a:p>
          <a:p>
            <a:pPr lvl="0"/>
            <a:r>
              <a:rPr b="1"/>
              <a:t>Relative Influence (RI)</a:t>
            </a:r>
            <a:r>
              <a:rPr/>
              <a:t> of inputs</a:t>
            </a:r>
          </a:p>
          <a:p>
            <a:pPr lvl="1"/>
            <a:r>
              <a:rPr/>
              <a:t>Normalized sum of squared derivatives (SSD)</a:t>
            </a:r>
          </a:p>
          <a:p>
            <a:pPr lvl="0"/>
            <a:r>
              <a:rPr/>
              <a:t>Iteratively remove inputs with RI below a threshold</a:t>
            </a:r>
          </a:p>
          <a:p>
            <a:pPr lvl="1"/>
            <a:r>
              <a:rPr/>
              <a:t>Use set of random scalars inputs to determine threshold</a:t>
            </a:r>
          </a:p>
          <a:p>
            <a:pPr lvl="2"/>
            <a:r>
              <a:rPr/>
              <a:t>e.g., a float [0-1], a skewed float [0-1].25, and a binary integer (0/1)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and After Pruning FCO2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Applying Neural Networks to Eddy Covariance Data</dc:title>
  <dc:creator>Dr. June Skeeter</dc:creator>
  <cp:keywords>Eddy Covariance, Micrometeorology, Neural Networks, Modelling</cp:keywords>
  <dcterms:created xsi:type="dcterms:W3CDTF">2023-12-12T17:10:08Z</dcterms:created>
  <dcterms:modified xsi:type="dcterms:W3CDTF">2023-12-12T17:10:08Z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jupyter">
    <vt:lpwstr>python3</vt:lpwstr>
  </property>
  <property fmtid="{D5CDD505-2E9C-101B-9397-08002B2CF9AE}" pid="11" name="labels">
    <vt:lpwstr/>
  </property>
  <property fmtid="{D5CDD505-2E9C-101B-9397-08002B2CF9AE}" pid="12" name="toc-title">
    <vt:lpwstr>Table of contents</vt:lpwstr>
  </property>
  <property fmtid="{D5CDD505-2E9C-101B-9397-08002B2CF9AE}" pid="13" name="website">
    <vt:lpwstr/>
  </property>
</Properties>
</file>