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8" r:id="rId1"/>
  </p:sldMasterIdLst>
  <p:sldIdLst>
    <p:sldId id="256" r:id="rId2"/>
    <p:sldId id="296" r:id="rId3"/>
    <p:sldId id="339" r:id="rId4"/>
    <p:sldId id="297" r:id="rId5"/>
    <p:sldId id="301" r:id="rId6"/>
    <p:sldId id="300" r:id="rId7"/>
    <p:sldId id="304" r:id="rId8"/>
    <p:sldId id="305" r:id="rId9"/>
    <p:sldId id="306" r:id="rId10"/>
    <p:sldId id="298" r:id="rId11"/>
    <p:sldId id="302" r:id="rId12"/>
    <p:sldId id="299" r:id="rId13"/>
    <p:sldId id="303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4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4" r:id="rId41"/>
    <p:sldId id="335" r:id="rId42"/>
    <p:sldId id="336" r:id="rId43"/>
    <p:sldId id="337" r:id="rId44"/>
    <p:sldId id="338" r:id="rId45"/>
    <p:sldId id="333" r:id="rId46"/>
    <p:sldId id="341" r:id="rId47"/>
    <p:sldId id="342" r:id="rId48"/>
    <p:sldId id="29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AE2E7A-C9EF-48E0-89AD-515F9FB02B9A}">
          <p14:sldIdLst>
            <p14:sldId id="256"/>
            <p14:sldId id="296"/>
            <p14:sldId id="339"/>
            <p14:sldId id="297"/>
            <p14:sldId id="301"/>
            <p14:sldId id="300"/>
            <p14:sldId id="304"/>
            <p14:sldId id="305"/>
            <p14:sldId id="306"/>
            <p14:sldId id="298"/>
            <p14:sldId id="302"/>
            <p14:sldId id="299"/>
            <p14:sldId id="303"/>
          </p14:sldIdLst>
        </p14:section>
        <p14:section name="Untitled Section" id="{2151CA29-565A-4A2F-9DA1-ED0F5946CA37}">
          <p14:sldIdLst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4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4"/>
            <p14:sldId id="335"/>
            <p14:sldId id="336"/>
            <p14:sldId id="337"/>
            <p14:sldId id="338"/>
            <p14:sldId id="333"/>
            <p14:sldId id="341"/>
            <p14:sldId id="342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aji" initials="B" lastIdx="1" clrIdx="0">
    <p:extLst>
      <p:ext uri="{19B8F6BF-5375-455C-9EA6-DF929625EA0E}">
        <p15:presenceInfo xmlns:p15="http://schemas.microsoft.com/office/powerpoint/2012/main" userId="Balaj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58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83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47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0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61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86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32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20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50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2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1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0B0B-4CA5-438D-B038-610E5C3D1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EDA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37A42-D90D-42E9-9DC7-BEFEC045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3314" y="4210409"/>
            <a:ext cx="3562925" cy="1034450"/>
          </a:xfrm>
        </p:spPr>
        <p:txBody>
          <a:bodyPr>
            <a:normAutofit/>
          </a:bodyPr>
          <a:lstStyle/>
          <a:p>
            <a:r>
              <a:rPr lang="en-US" sz="2200" dirty="0" err="1"/>
              <a:t>Junaita</a:t>
            </a:r>
            <a:r>
              <a:rPr lang="en-US" sz="2200" dirty="0"/>
              <a:t> </a:t>
            </a:r>
            <a:r>
              <a:rPr lang="en-US" sz="2200" dirty="0" err="1"/>
              <a:t>Davakumar</a:t>
            </a:r>
            <a:r>
              <a:rPr lang="en-US" sz="2200" dirty="0"/>
              <a:t> B &amp; Abhishek </a:t>
            </a:r>
            <a:r>
              <a:rPr lang="en-US" sz="2200" dirty="0" err="1"/>
              <a:t>Awari</a:t>
            </a:r>
            <a:r>
              <a:rPr lang="en-US" sz="22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563" y="1164770"/>
            <a:ext cx="6441665" cy="29500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5A12F4-886F-4F9F-A443-B6EBC1D17EE6}"/>
              </a:ext>
            </a:extLst>
          </p:cNvPr>
          <p:cNvSpPr/>
          <p:nvPr/>
        </p:nvSpPr>
        <p:spPr>
          <a:xfrm>
            <a:off x="285226" y="1833699"/>
            <a:ext cx="4764946" cy="185153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 of the people applying for loans belong to the working class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79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57" t="2989"/>
          <a:stretch/>
        </p:blipFill>
        <p:spPr>
          <a:xfrm>
            <a:off x="7850777" y="927463"/>
            <a:ext cx="3905794" cy="46634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C7E39A-BA9C-46CD-B52A-32C841D7388E}"/>
              </a:ext>
            </a:extLst>
          </p:cNvPr>
          <p:cNvSpPr/>
          <p:nvPr/>
        </p:nvSpPr>
        <p:spPr>
          <a:xfrm>
            <a:off x="285225" y="1733031"/>
            <a:ext cx="6291743" cy="29956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 of the people applying for loan have undergone only secondary education</a:t>
            </a:r>
          </a:p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Very few people with academic degree apply for loan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25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295" y="1620610"/>
            <a:ext cx="6454275" cy="31342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2D9189-DD26-4D75-B773-818C53E64092}"/>
              </a:ext>
            </a:extLst>
          </p:cNvPr>
          <p:cNvSpPr/>
          <p:nvPr/>
        </p:nvSpPr>
        <p:spPr>
          <a:xfrm>
            <a:off x="285226" y="2194426"/>
            <a:ext cx="4756557" cy="140769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 of the applicants live in a house/apartment</a:t>
            </a:r>
          </a:p>
        </p:txBody>
      </p:sp>
    </p:spTree>
    <p:extLst>
      <p:ext uri="{BB962C8B-B14F-4D97-AF65-F5344CB8AC3E}">
        <p14:creationId xmlns:p14="http://schemas.microsoft.com/office/powerpoint/2010/main" val="244258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001" y="1099594"/>
            <a:ext cx="5761361" cy="26886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320D99-3691-48F5-A46E-6A5DE52B3509}"/>
              </a:ext>
            </a:extLst>
          </p:cNvPr>
          <p:cNvSpPr/>
          <p:nvPr/>
        </p:nvSpPr>
        <p:spPr>
          <a:xfrm>
            <a:off x="285226" y="1942756"/>
            <a:ext cx="5324014" cy="96385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 of the applicants are married people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46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839" y="1810890"/>
            <a:ext cx="4975625" cy="29713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6247AA-F8DA-4B9A-9A0B-DA4ED3FE4926}"/>
              </a:ext>
            </a:extLst>
          </p:cNvPr>
          <p:cNvSpPr/>
          <p:nvPr/>
        </p:nvSpPr>
        <p:spPr>
          <a:xfrm>
            <a:off x="285226" y="1900811"/>
            <a:ext cx="5324014" cy="273921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is observed that there is imbalance in the data. The number of non-defaulters (0) is higher than the number of defaulters (1)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8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787" y="1676671"/>
            <a:ext cx="5096389" cy="31304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877B78-A591-4F7D-A9EB-EA56986EB8CB}"/>
              </a:ext>
            </a:extLst>
          </p:cNvPr>
          <p:cNvSpPr/>
          <p:nvPr/>
        </p:nvSpPr>
        <p:spPr>
          <a:xfrm>
            <a:off x="285226" y="1296803"/>
            <a:ext cx="5324014" cy="407073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the previous applications, the number of cash loans was slightly higher than the number of consumer loans and much higher than the number of revolving loans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706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789" y="1814512"/>
            <a:ext cx="6217517" cy="31493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A49A48-04C7-4069-BC6E-5BD8033EB9B5}"/>
              </a:ext>
            </a:extLst>
          </p:cNvPr>
          <p:cNvSpPr/>
          <p:nvPr/>
        </p:nvSpPr>
        <p:spPr>
          <a:xfrm>
            <a:off x="285226" y="2420929"/>
            <a:ext cx="5025005" cy="185153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In the previous applications, most of the applicants owned a house/apartment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09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967" y="982163"/>
            <a:ext cx="4848225" cy="31432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156E99-AA3B-4C3B-8EE7-8B82CF867833}"/>
              </a:ext>
            </a:extLst>
          </p:cNvPr>
          <p:cNvSpPr/>
          <p:nvPr/>
        </p:nvSpPr>
        <p:spPr>
          <a:xfrm>
            <a:off x="285226" y="1355526"/>
            <a:ext cx="5324014" cy="22953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the previous applications, the density of people with very low annuity was high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82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673" y="687160"/>
            <a:ext cx="5663077" cy="42244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600E33-7CC6-4C37-9C85-F585766B3AF3}"/>
              </a:ext>
            </a:extLst>
          </p:cNvPr>
          <p:cNvSpPr/>
          <p:nvPr/>
        </p:nvSpPr>
        <p:spPr>
          <a:xfrm>
            <a:off x="285226" y="1556862"/>
            <a:ext cx="5324014" cy="22953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 the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 loan amount increased, the number of loans sanctioned decreased, in the previous applications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311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479" y="1414052"/>
            <a:ext cx="5614061" cy="29881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AD7CFD-F11D-4B56-B315-6F3BF00AD48A}"/>
              </a:ext>
            </a:extLst>
          </p:cNvPr>
          <p:cNvSpPr/>
          <p:nvPr/>
        </p:nvSpPr>
        <p:spPr>
          <a:xfrm>
            <a:off x="285226" y="1976312"/>
            <a:ext cx="5324014" cy="185153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There are a lot of outliers in the goods price amount, in the previous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370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4742" y="2105745"/>
            <a:ext cx="8268789" cy="140538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669925" marR="824230" indent="-287020" algn="ctr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Problem Statement: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To use EDA techniques to analyze loan applications and infer from them to make it more profitable for the loan lender</a:t>
            </a:r>
            <a:endParaRPr lang="en-US" sz="28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54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58" y="1175658"/>
            <a:ext cx="10279310" cy="26748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2F501B-9E1F-43D1-A3CE-C45797DFBD52}"/>
              </a:ext>
            </a:extLst>
          </p:cNvPr>
          <p:cNvSpPr/>
          <p:nvPr/>
        </p:nvSpPr>
        <p:spPr>
          <a:xfrm>
            <a:off x="1193658" y="4370666"/>
            <a:ext cx="10402724" cy="96385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is positive correlation between the amount applied and the amount credited in previous applications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251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239" y="1385712"/>
            <a:ext cx="5605163" cy="36671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C12331-8551-43A8-92CB-93B7AFECE419}"/>
              </a:ext>
            </a:extLst>
          </p:cNvPr>
          <p:cNvSpPr/>
          <p:nvPr/>
        </p:nvSpPr>
        <p:spPr>
          <a:xfrm>
            <a:off x="184558" y="1558357"/>
            <a:ext cx="5324014" cy="31830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is positive correlation between the price of the goods and the amount that has been credited, in the previous applications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97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66" y="1508359"/>
            <a:ext cx="9553575" cy="25686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3AA31D-2706-4AF2-AFA6-7CB68E970842}"/>
              </a:ext>
            </a:extLst>
          </p:cNvPr>
          <p:cNvSpPr/>
          <p:nvPr/>
        </p:nvSpPr>
        <p:spPr>
          <a:xfrm>
            <a:off x="1398566" y="4501397"/>
            <a:ext cx="9553574" cy="140769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is positive correlation between the annuity and the amount credited, in the previous applications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65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645920"/>
            <a:ext cx="9820275" cy="27736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6714C0-E640-4871-B529-A2959FE35A88}"/>
              </a:ext>
            </a:extLst>
          </p:cNvPr>
          <p:cNvSpPr/>
          <p:nvPr/>
        </p:nvSpPr>
        <p:spPr>
          <a:xfrm>
            <a:off x="1185862" y="4508233"/>
            <a:ext cx="9820275" cy="140769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is no correlation between the amount credited and the total income of the applicants, in the previous applications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60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804"/>
          <a:stretch/>
        </p:blipFill>
        <p:spPr>
          <a:xfrm>
            <a:off x="3953827" y="1763486"/>
            <a:ext cx="6431144" cy="29522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5F4A8E-02C4-4A78-9EBD-224D6F2CB5F4}"/>
              </a:ext>
            </a:extLst>
          </p:cNvPr>
          <p:cNvSpPr/>
          <p:nvPr/>
        </p:nvSpPr>
        <p:spPr>
          <a:xfrm>
            <a:off x="201337" y="1648062"/>
            <a:ext cx="3649210" cy="31830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are more non-defaulters in cash loans compared to revolving loans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81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896" y="1060848"/>
            <a:ext cx="5088255" cy="39436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781CA6-B66B-4715-8898-781A67D3A1FC}"/>
              </a:ext>
            </a:extLst>
          </p:cNvPr>
          <p:cNvSpPr/>
          <p:nvPr/>
        </p:nvSpPr>
        <p:spPr>
          <a:xfrm>
            <a:off x="268448" y="1385438"/>
            <a:ext cx="5436066" cy="34395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maximum number of non-defaulters was in the commercial associate category</a:t>
            </a:r>
          </a:p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The maximum number of defaulters was in the working category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584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854" y="1283614"/>
            <a:ext cx="5783989" cy="33367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85D695-C420-4C98-9F4F-378C2EA346EA}"/>
              </a:ext>
            </a:extLst>
          </p:cNvPr>
          <p:cNvSpPr/>
          <p:nvPr/>
        </p:nvSpPr>
        <p:spPr>
          <a:xfrm>
            <a:off x="125835" y="2248139"/>
            <a:ext cx="5436066" cy="140769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are more female defaulters compared to male defaulters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54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13" y="1317171"/>
            <a:ext cx="5473338" cy="33367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0854D4-9BEE-46CB-8B21-ED2338BF0555}"/>
              </a:ext>
            </a:extLst>
          </p:cNvPr>
          <p:cNvSpPr/>
          <p:nvPr/>
        </p:nvSpPr>
        <p:spPr>
          <a:xfrm>
            <a:off x="289822" y="2182393"/>
            <a:ext cx="5436066" cy="185153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Mostly, people with incomplete higher education were non- defaulters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95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361" y="1694208"/>
            <a:ext cx="4914900" cy="2895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BD7B28-E18D-4D38-A36D-2C5BB4D43083}"/>
              </a:ext>
            </a:extLst>
          </p:cNvPr>
          <p:cNvSpPr/>
          <p:nvPr/>
        </p:nvSpPr>
        <p:spPr>
          <a:xfrm>
            <a:off x="268448" y="1385438"/>
            <a:ext cx="5436066" cy="388337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Widows and separated people are non-defaulters compared to married people</a:t>
            </a:r>
          </a:p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The probability of single/not married people to be defaulters is less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32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161" y="1692457"/>
            <a:ext cx="4591050" cy="3028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6109F4-9EC9-41D5-A490-0B4BAD667E2F}"/>
              </a:ext>
            </a:extLst>
          </p:cNvPr>
          <p:cNvSpPr/>
          <p:nvPr/>
        </p:nvSpPr>
        <p:spPr>
          <a:xfrm>
            <a:off x="268448" y="2375340"/>
            <a:ext cx="5436066" cy="185153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probability of people living in a rented apartment to 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be 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defaulters is less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7B12-74E2-45C2-B696-B4B3A59C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Null value correction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7627-2EC3-4C3A-9E95-F1690418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Columns with above 50% null values have been dropped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21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558" y="1976010"/>
            <a:ext cx="7022497" cy="32016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24A2C6-4FB1-4539-90FF-5D5B0BC0EC5B}"/>
              </a:ext>
            </a:extLst>
          </p:cNvPr>
          <p:cNvSpPr/>
          <p:nvPr/>
        </p:nvSpPr>
        <p:spPr>
          <a:xfrm>
            <a:off x="268448" y="1385438"/>
            <a:ext cx="4370664" cy="41398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People in th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e 40-50 age group and 20-30 age group default less</a:t>
            </a:r>
          </a:p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People in the 30-40 age group default more</a:t>
            </a:r>
          </a:p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22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772" y="1190352"/>
            <a:ext cx="3524250" cy="2857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E7F699-18BE-4335-9011-A64A1880FC8B}"/>
              </a:ext>
            </a:extLst>
          </p:cNvPr>
          <p:cNvSpPr/>
          <p:nvPr/>
        </p:nvSpPr>
        <p:spPr>
          <a:xfrm>
            <a:off x="268448" y="1385438"/>
            <a:ext cx="5436066" cy="29956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Among the males, higher income males defaulted less</a:t>
            </a:r>
          </a:p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Total income does not 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have a say in female defaulters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850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089" y="1563325"/>
            <a:ext cx="4282848" cy="34007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54955F-3FF7-4DCD-9EED-7E0A47731C47}"/>
              </a:ext>
            </a:extLst>
          </p:cNvPr>
          <p:cNvSpPr/>
          <p:nvPr/>
        </p:nvSpPr>
        <p:spPr>
          <a:xfrm>
            <a:off x="775063" y="2425673"/>
            <a:ext cx="5436066" cy="185153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both males and females, the non-defaulters had higher amount credited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46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116" y="1385438"/>
            <a:ext cx="7130630" cy="43568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0CAC88-5265-40E0-95C6-BFAD21A6FCD4}"/>
              </a:ext>
            </a:extLst>
          </p:cNvPr>
          <p:cNvSpPr/>
          <p:nvPr/>
        </p:nvSpPr>
        <p:spPr>
          <a:xfrm>
            <a:off x="192947" y="1615555"/>
            <a:ext cx="4672668" cy="362689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is positive correlation between the amount credited and the price of goods in both default and non-default cases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70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453" y="998356"/>
            <a:ext cx="4758845" cy="3476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ED2CF0-A995-4096-AFDA-14913D7E47FA}"/>
              </a:ext>
            </a:extLst>
          </p:cNvPr>
          <p:cNvSpPr/>
          <p:nvPr/>
        </p:nvSpPr>
        <p:spPr>
          <a:xfrm>
            <a:off x="268448" y="1385438"/>
            <a:ext cx="5436066" cy="22953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both cash loans and revolving loans, non-defaulters are credited more amount compared to defaulters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48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663" y="1190741"/>
            <a:ext cx="5964964" cy="3639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36F3F4-5543-401F-BBD0-5977CB0FFD57}"/>
              </a:ext>
            </a:extLst>
          </p:cNvPr>
          <p:cNvSpPr/>
          <p:nvPr/>
        </p:nvSpPr>
        <p:spPr>
          <a:xfrm>
            <a:off x="0" y="913834"/>
            <a:ext cx="5519956" cy="47710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Defaulters in maternity leave are credited more amount compared to non-defaulters in maternity leave</a:t>
            </a:r>
          </a:p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Unemployed defaulters are credited less amount compared to unemployed non-defaulters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5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06" y="1072422"/>
            <a:ext cx="5608399" cy="39434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987CBF-2DC9-4B32-B156-906309B5C646}"/>
              </a:ext>
            </a:extLst>
          </p:cNvPr>
          <p:cNvSpPr/>
          <p:nvPr/>
        </p:nvSpPr>
        <p:spPr>
          <a:xfrm>
            <a:off x="293615" y="2467618"/>
            <a:ext cx="5436066" cy="140769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Defaulters with academic degree are credited more amount</a:t>
            </a:r>
          </a:p>
        </p:txBody>
      </p:sp>
    </p:spTree>
    <p:extLst>
      <p:ext uri="{BB962C8B-B14F-4D97-AF65-F5344CB8AC3E}">
        <p14:creationId xmlns:p14="http://schemas.microsoft.com/office/powerpoint/2010/main" val="3718796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91" y="873170"/>
            <a:ext cx="6564274" cy="37772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68CC85-4057-44DD-B4D4-D4FB380CA548}"/>
              </a:ext>
            </a:extLst>
          </p:cNvPr>
          <p:cNvSpPr/>
          <p:nvPr/>
        </p:nvSpPr>
        <p:spPr>
          <a:xfrm>
            <a:off x="260059" y="504705"/>
            <a:ext cx="4186106" cy="47710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Defaulters living in municipal apartments were credited more amount</a:t>
            </a:r>
          </a:p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Defaulters living in rented apartment were credited less amount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630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569" y="1273357"/>
            <a:ext cx="4966282" cy="2952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6A9E8B-962E-4C47-8E12-8E91874546F2}"/>
              </a:ext>
            </a:extLst>
          </p:cNvPr>
          <p:cNvSpPr/>
          <p:nvPr/>
        </p:nvSpPr>
        <p:spPr>
          <a:xfrm>
            <a:off x="327170" y="711962"/>
            <a:ext cx="5092117" cy="432721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Single/not married people who were non-defaulters got a higher credit </a:t>
            </a:r>
          </a:p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Married defaulters got a higher credit amount compared to married non-defaulters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8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86" y="1125960"/>
            <a:ext cx="5143500" cy="3028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BB163F-7BCA-45F9-93A7-28044BC30F88}"/>
              </a:ext>
            </a:extLst>
          </p:cNvPr>
          <p:cNvSpPr/>
          <p:nvPr/>
        </p:nvSpPr>
        <p:spPr>
          <a:xfrm>
            <a:off x="64316" y="1492749"/>
            <a:ext cx="6031684" cy="22953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Among the pensioners, people with higher total income were non-defaulters compared to people with less total income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4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931" y="1512682"/>
            <a:ext cx="5342709" cy="29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E01B06-0994-4F1F-84BD-5D24597BCEB6}"/>
              </a:ext>
            </a:extLst>
          </p:cNvPr>
          <p:cNvSpPr/>
          <p:nvPr/>
        </p:nvSpPr>
        <p:spPr>
          <a:xfrm>
            <a:off x="632170" y="1778574"/>
            <a:ext cx="5609240" cy="22953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 of the people applying for loan are in the age group 30-40, followed by people in the age group 40-50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5749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271" y="980531"/>
            <a:ext cx="4733925" cy="3486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E78193-E5D7-420E-A019-7BD24ACEC672}"/>
              </a:ext>
            </a:extLst>
          </p:cNvPr>
          <p:cNvSpPr/>
          <p:nvPr/>
        </p:nvSpPr>
        <p:spPr>
          <a:xfrm>
            <a:off x="268448" y="1132080"/>
            <a:ext cx="5075339" cy="31830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Among people having an academic degree, people with higher total income were defaulters compared to people with less total income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626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765" y="2103664"/>
            <a:ext cx="4991100" cy="2781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AEE9B7-4C86-4908-80CC-0B33544740B0}"/>
              </a:ext>
            </a:extLst>
          </p:cNvPr>
          <p:cNvSpPr/>
          <p:nvPr/>
        </p:nvSpPr>
        <p:spPr>
          <a:xfrm>
            <a:off x="327170" y="711962"/>
            <a:ext cx="5092117" cy="432721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Single/not married people who were non-defaulters got a higher credit </a:t>
            </a:r>
          </a:p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Married defaulters got a higher credit amount compared to married non-defaulters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44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775BE8-D421-4CE7-8959-44A69271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736" y="1075976"/>
            <a:ext cx="6177094" cy="3867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F8AC18-9126-46A1-A1A5-9C4022A6FF01}"/>
              </a:ext>
            </a:extLst>
          </p:cNvPr>
          <p:cNvSpPr/>
          <p:nvPr/>
        </p:nvSpPr>
        <p:spPr>
          <a:xfrm>
            <a:off x="327170" y="1903199"/>
            <a:ext cx="5092117" cy="185153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is positive correlation between amount credited and annuity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143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9E8470-E221-4525-B9E2-7FB7E2132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342631"/>
            <a:ext cx="5909039" cy="3686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BA1C8E-3317-4074-89E3-811B7052ECB0}"/>
              </a:ext>
            </a:extLst>
          </p:cNvPr>
          <p:cNvSpPr/>
          <p:nvPr/>
        </p:nvSpPr>
        <p:spPr>
          <a:xfrm>
            <a:off x="478172" y="2414927"/>
            <a:ext cx="5092117" cy="185153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e is no correlation between amount credited and the total income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662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3FFF1-B8E0-4266-B07C-D25DFA1C3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124" y="811373"/>
            <a:ext cx="6368117" cy="3943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28915C-51A9-4A9F-893F-6809AB737F73}"/>
              </a:ext>
            </a:extLst>
          </p:cNvPr>
          <p:cNvSpPr/>
          <p:nvPr/>
        </p:nvSpPr>
        <p:spPr>
          <a:xfrm>
            <a:off x="394282" y="1857281"/>
            <a:ext cx="5092117" cy="185153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is positive correlation between the price of goods and the annuity amount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181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4234BD-477C-4704-9F58-F9DBFAA5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715" y="1189642"/>
            <a:ext cx="4752975" cy="3371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0B9603-C4D5-4CE6-8602-1747053BF195}"/>
              </a:ext>
            </a:extLst>
          </p:cNvPr>
          <p:cNvSpPr/>
          <p:nvPr/>
        </p:nvSpPr>
        <p:spPr>
          <a:xfrm>
            <a:off x="327170" y="711962"/>
            <a:ext cx="5092117" cy="432721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For the defaulters, there is not much correlation between amount credited and the total income</a:t>
            </a:r>
          </a:p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is 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high correlation between amount credited and annuity amount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158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C48E9F-7E03-4948-9C7E-29ACB59D0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345" y="1375313"/>
            <a:ext cx="4486275" cy="34194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956015-6F36-48CC-B0B2-29B80CB655F6}"/>
              </a:ext>
            </a:extLst>
          </p:cNvPr>
          <p:cNvSpPr/>
          <p:nvPr/>
        </p:nvSpPr>
        <p:spPr>
          <a:xfrm>
            <a:off x="620785" y="2020645"/>
            <a:ext cx="5092117" cy="22953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the non-defaulters, there is correlation between the total income and the amount credited</a:t>
            </a:r>
          </a:p>
        </p:txBody>
      </p:sp>
    </p:spTree>
    <p:extLst>
      <p:ext uri="{BB962C8B-B14F-4D97-AF65-F5344CB8AC3E}">
        <p14:creationId xmlns:p14="http://schemas.microsoft.com/office/powerpoint/2010/main" val="4001591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3053-4C99-4DF8-BC79-8D81FB2B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2115-7DA4-4F90-83F3-F5CD1501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are more female defaulters compared to male defaulters</a:t>
            </a:r>
          </a:p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Widows and separated people are non-defaulters compared to married people</a:t>
            </a:r>
          </a:p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</a:rPr>
              <a:t>The probability of single/not married people to be defaulters is less</a:t>
            </a:r>
          </a:p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probability of people living in a rented apartment to 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</a:rPr>
              <a:t>be 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defaulters is less</a:t>
            </a:r>
          </a:p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People in th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</a:rPr>
              <a:t>e 40-50 age group and 20-30 age group default less compared to people in the 30-40 age grou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p</a:t>
            </a:r>
          </a:p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Males higher income males defaulted less, while total income does not influence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</a:rPr>
              <a:t> female defaulters</a:t>
            </a:r>
          </a:p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the non-defaulters, there is correlation between the total income and the amount credited. People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with a higher total income can be given loans.</a:t>
            </a:r>
          </a:p>
          <a:p>
            <a:r>
              <a:rPr lang="en-GB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Age, gender, marital status and total income should be considered while giving loans</a:t>
            </a: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GB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04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A3A0-D256-4A69-BCFA-C19010C3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7" y="1841862"/>
            <a:ext cx="9653452" cy="1217522"/>
          </a:xfrm>
          <a:solidFill>
            <a:schemeClr val="bg2">
              <a:lumMod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US" b="1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212038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19" y="1048021"/>
            <a:ext cx="5812971" cy="32627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006C67-FB43-47D1-9A50-DFBDA6355FD7}"/>
              </a:ext>
            </a:extLst>
          </p:cNvPr>
          <p:cNvSpPr/>
          <p:nvPr/>
        </p:nvSpPr>
        <p:spPr>
          <a:xfrm>
            <a:off x="285226" y="801852"/>
            <a:ext cx="5324014" cy="388337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 of the people applying for loan had no children</a:t>
            </a:r>
          </a:p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A person having 19 children can be an error as the age of the person was in the age group 20 – 30.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54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446" y="1387792"/>
            <a:ext cx="5167771" cy="31580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2DF7C5-7A2F-493B-BA69-7D134CF22C98}"/>
              </a:ext>
            </a:extLst>
          </p:cNvPr>
          <p:cNvSpPr/>
          <p:nvPr/>
        </p:nvSpPr>
        <p:spPr>
          <a:xfrm>
            <a:off x="285226" y="936076"/>
            <a:ext cx="5324014" cy="432721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There are a lot of outliers in the total income of the people applying for loan</a:t>
            </a:r>
          </a:p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shows that 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there is a vast crowd with completely different economic status applying for loan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7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926" y="501150"/>
            <a:ext cx="4999264" cy="51811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384905-5AFD-4B43-BFD1-FB3A2EA56946}"/>
              </a:ext>
            </a:extLst>
          </p:cNvPr>
          <p:cNvSpPr/>
          <p:nvPr/>
        </p:nvSpPr>
        <p:spPr>
          <a:xfrm>
            <a:off x="285226" y="466292"/>
            <a:ext cx="5324014" cy="521488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Excess after loan is the difference between the annuity and the income, that is the amount of money lef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t with the person after paying the loan</a:t>
            </a:r>
          </a:p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</a:rPr>
              <a:t>It is observed that there are some where the excess after loan is less than  zero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43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998" y="1290773"/>
            <a:ext cx="4980870" cy="28762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D6B0AD-DC34-4126-A2A6-982043A89EC7}"/>
              </a:ext>
            </a:extLst>
          </p:cNvPr>
          <p:cNvSpPr/>
          <p:nvPr/>
        </p:nvSpPr>
        <p:spPr>
          <a:xfrm>
            <a:off x="285226" y="1934367"/>
            <a:ext cx="5324014" cy="185153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People applying for cash loans are more than people applying for revolving loans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99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442" y="1002029"/>
            <a:ext cx="6110662" cy="328258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992361-2A3D-4661-86BA-EF5F706BBB7B}"/>
              </a:ext>
            </a:extLst>
          </p:cNvPr>
          <p:cNvSpPr/>
          <p:nvPr/>
        </p:nvSpPr>
        <p:spPr>
          <a:xfrm>
            <a:off x="285226" y="2169259"/>
            <a:ext cx="5324014" cy="140769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marL="840105" marR="824230" indent="-457200" algn="just">
              <a:lnSpc>
                <a:spcPct val="103000"/>
              </a:lnSpc>
              <a:spcBef>
                <a:spcPts val="20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Outliers in the goods price for which loan is applied are shown here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397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839</TotalTime>
  <Words>955</Words>
  <Application>Microsoft Office PowerPoint</Application>
  <PresentationFormat>Widescreen</PresentationFormat>
  <Paragraphs>76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Gill Sans MT</vt:lpstr>
      <vt:lpstr>Times New Roman</vt:lpstr>
      <vt:lpstr>Gallery</vt:lpstr>
      <vt:lpstr>CREDIT EDA CASE STUDY</vt:lpstr>
      <vt:lpstr>PowerPoint Presentation</vt:lpstr>
      <vt:lpstr>Null value correction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Samrat Sinha</dc:creator>
  <cp:lastModifiedBy>Balaji</cp:lastModifiedBy>
  <cp:revision>48</cp:revision>
  <dcterms:created xsi:type="dcterms:W3CDTF">2019-06-16T18:29:35Z</dcterms:created>
  <dcterms:modified xsi:type="dcterms:W3CDTF">2020-11-23T17:45:32Z</dcterms:modified>
</cp:coreProperties>
</file>