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4"/>
  </p:sldMasterIdLst>
  <p:notesMasterIdLst>
    <p:notesMasterId r:id="rId13"/>
  </p:notesMasterIdLst>
  <p:sldIdLst>
    <p:sldId id="256" r:id="rId5"/>
    <p:sldId id="257" r:id="rId6"/>
    <p:sldId id="258" r:id="rId7"/>
    <p:sldId id="260" r:id="rId8"/>
    <p:sldId id="261" r:id="rId9"/>
    <p:sldId id="263" r:id="rId10"/>
    <p:sldId id="262" r:id="rId11"/>
    <p:sldId id="264"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754C46-FA2A-4A5D-B2A2-BD49285DAA91}" v="204" dt="2025-04-06T11:13:56.780"/>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p:scale>
          <a:sx n="68" d="100"/>
          <a:sy n="68" d="100"/>
        </p:scale>
        <p:origin x="97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Contents</c:v>
                </c:pt>
              </c:strCache>
            </c:strRef>
          </c:tx>
          <c:spPr>
            <a:solidFill>
              <a:schemeClr val="accent1"/>
            </a:solidFill>
            <a:ln>
              <a:noFill/>
            </a:ln>
            <a:effectLst/>
            <a:sp3d/>
          </c:spPr>
          <c:invertIfNegative val="0"/>
          <c:cat>
            <c:numRef>
              <c:f>Sheet1!$A$2:$A$5</c:f>
              <c:numCache>
                <c:formatCode>General</c:formatCode>
                <c:ptCount val="4"/>
                <c:pt idx="0">
                  <c:v>4</c:v>
                </c:pt>
                <c:pt idx="1">
                  <c:v>3</c:v>
                </c:pt>
                <c:pt idx="2">
                  <c:v>2</c:v>
                </c:pt>
                <c:pt idx="3">
                  <c:v>1</c:v>
                </c:pt>
              </c:numCache>
            </c:numRef>
          </c:cat>
          <c:val>
            <c:numRef>
              <c:f>Sheet1!$B$2:$B$5</c:f>
              <c:numCache>
                <c:formatCode>General</c:formatCode>
                <c:ptCount val="4"/>
                <c:pt idx="0">
                  <c:v>1</c:v>
                </c:pt>
                <c:pt idx="1">
                  <c:v>2.5</c:v>
                </c:pt>
                <c:pt idx="2">
                  <c:v>2</c:v>
                </c:pt>
                <c:pt idx="3">
                  <c:v>1.5</c:v>
                </c:pt>
              </c:numCache>
            </c:numRef>
          </c:val>
          <c:extLst>
            <c:ext xmlns:c16="http://schemas.microsoft.com/office/drawing/2014/chart" uri="{C3380CC4-5D6E-409C-BE32-E72D297353CC}">
              <c16:uniqueId val="{00000000-9780-4B4F-9E32-594F16D85E88}"/>
            </c:ext>
          </c:extLst>
        </c:ser>
        <c:dLbls>
          <c:showLegendKey val="0"/>
          <c:showVal val="0"/>
          <c:showCatName val="0"/>
          <c:showSerName val="0"/>
          <c:showPercent val="0"/>
          <c:showBubbleSize val="0"/>
        </c:dLbls>
        <c:gapWidth val="126"/>
        <c:gapDepth val="128"/>
        <c:shape val="box"/>
        <c:axId val="780538544"/>
        <c:axId val="780540944"/>
        <c:axId val="0"/>
      </c:bar3DChart>
      <c:catAx>
        <c:axId val="7805385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780540944"/>
        <c:crosses val="autoZero"/>
        <c:auto val="1"/>
        <c:lblAlgn val="ctr"/>
        <c:lblOffset val="100"/>
        <c:noMultiLvlLbl val="0"/>
      </c:catAx>
      <c:valAx>
        <c:axId val="780540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780538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C45EA-5535-4ACF-8BB5-EB22DCDA425D}" type="datetimeFigureOut">
              <a:rPr lang="ko-KR" altLang="en-US" smtClean="0"/>
              <a:t>2025-04-06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8A931-273B-4F19-B2EE-62FD72362D45}" type="slidenum">
              <a:rPr lang="ko-KR" altLang="en-US" smtClean="0"/>
              <a:t>‹#›</a:t>
            </a:fld>
            <a:endParaRPr lang="ko-KR" altLang="en-US"/>
          </a:p>
        </p:txBody>
      </p:sp>
    </p:spTree>
    <p:extLst>
      <p:ext uri="{BB962C8B-B14F-4D97-AF65-F5344CB8AC3E}">
        <p14:creationId xmlns:p14="http://schemas.microsoft.com/office/powerpoint/2010/main" val="8237954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538A931-273B-4F19-B2EE-62FD72362D45}" type="slidenum">
              <a:rPr lang="ko-KR" altLang="en-US" smtClean="0"/>
              <a:t>1</a:t>
            </a:fld>
            <a:endParaRPr lang="ko-KR" altLang="en-US"/>
          </a:p>
        </p:txBody>
      </p:sp>
    </p:spTree>
    <p:extLst>
      <p:ext uri="{BB962C8B-B14F-4D97-AF65-F5344CB8AC3E}">
        <p14:creationId xmlns:p14="http://schemas.microsoft.com/office/powerpoint/2010/main" val="390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538A931-273B-4F19-B2EE-62FD72362D45}" type="slidenum">
              <a:rPr lang="ko-KR" altLang="en-US" smtClean="0"/>
              <a:t>2</a:t>
            </a:fld>
            <a:endParaRPr lang="ko-KR" altLang="en-US"/>
          </a:p>
        </p:txBody>
      </p:sp>
    </p:spTree>
    <p:extLst>
      <p:ext uri="{BB962C8B-B14F-4D97-AF65-F5344CB8AC3E}">
        <p14:creationId xmlns:p14="http://schemas.microsoft.com/office/powerpoint/2010/main" val="51277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538A931-273B-4F19-B2EE-62FD72362D45}" type="slidenum">
              <a:rPr lang="ko-KR" altLang="en-US" smtClean="0"/>
              <a:t>4</a:t>
            </a:fld>
            <a:endParaRPr lang="ko-KR" altLang="en-US"/>
          </a:p>
        </p:txBody>
      </p:sp>
    </p:spTree>
    <p:extLst>
      <p:ext uri="{BB962C8B-B14F-4D97-AF65-F5344CB8AC3E}">
        <p14:creationId xmlns:p14="http://schemas.microsoft.com/office/powerpoint/2010/main" val="3725547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73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8447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4368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0090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1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354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4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7327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684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599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4/6/2025</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7847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4/6/2025</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45770588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10" Type="http://schemas.openxmlformats.org/officeDocument/2006/relationships/image" Target="../media/image21.svg"/><Relationship Id="rId4" Type="http://schemas.openxmlformats.org/officeDocument/2006/relationships/image" Target="../media/image15.jpe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Data Science? Uses and Applications">
            <a:extLst>
              <a:ext uri="{FF2B5EF4-FFF2-40B4-BE49-F238E27FC236}">
                <a16:creationId xmlns:a16="http://schemas.microsoft.com/office/drawing/2014/main" id="{3EE02E12-B3C9-E8AD-2DE8-F252C2218AD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l="10646" r="1" b="1"/>
          <a:stretch/>
        </p:blipFill>
        <p:spPr bwMode="auto">
          <a:xfrm>
            <a:off x="20" y="1571"/>
            <a:ext cx="12191980" cy="6856429"/>
          </a:xfrm>
          <a:prstGeom prst="rect">
            <a:avLst/>
          </a:prstGeom>
          <a:noFill/>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CEB96CAC-5A33-8303-9C73-1B3220A5D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524"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제목 1">
            <a:extLst>
              <a:ext uri="{FF2B5EF4-FFF2-40B4-BE49-F238E27FC236}">
                <a16:creationId xmlns:a16="http://schemas.microsoft.com/office/drawing/2014/main" id="{FC0BE6AC-12AF-DBC7-101C-CC3A25F76045}"/>
              </a:ext>
            </a:extLst>
          </p:cNvPr>
          <p:cNvSpPr>
            <a:spLocks noGrp="1"/>
          </p:cNvSpPr>
          <p:nvPr>
            <p:ph type="ctrTitle"/>
          </p:nvPr>
        </p:nvSpPr>
        <p:spPr>
          <a:xfrm>
            <a:off x="1280159" y="2211977"/>
            <a:ext cx="3535679" cy="1450961"/>
          </a:xfrm>
        </p:spPr>
        <p:txBody>
          <a:bodyPr anchor="b">
            <a:normAutofit/>
          </a:bodyPr>
          <a:lstStyle/>
          <a:p>
            <a:pPr algn="ctr"/>
            <a:r>
              <a:rPr lang="en-US" altLang="ko-KR"/>
              <a:t>Stress and Alcohol</a:t>
            </a:r>
            <a:endParaRPr lang="ko-KR" altLang="en-US"/>
          </a:p>
        </p:txBody>
      </p:sp>
      <p:sp>
        <p:nvSpPr>
          <p:cNvPr id="3" name="부제목 2">
            <a:extLst>
              <a:ext uri="{FF2B5EF4-FFF2-40B4-BE49-F238E27FC236}">
                <a16:creationId xmlns:a16="http://schemas.microsoft.com/office/drawing/2014/main" id="{2B3EA9B7-F0A0-7CCD-1F30-902D06FAA482}"/>
              </a:ext>
            </a:extLst>
          </p:cNvPr>
          <p:cNvSpPr>
            <a:spLocks noGrp="1"/>
          </p:cNvSpPr>
          <p:nvPr>
            <p:ph type="subTitle" idx="1"/>
          </p:nvPr>
        </p:nvSpPr>
        <p:spPr>
          <a:xfrm>
            <a:off x="1523998" y="4244336"/>
            <a:ext cx="3048000" cy="877585"/>
          </a:xfrm>
        </p:spPr>
        <p:txBody>
          <a:bodyPr>
            <a:normAutofit/>
          </a:bodyPr>
          <a:lstStyle/>
          <a:p>
            <a:pPr algn="ctr"/>
            <a:r>
              <a:rPr lang="en-US" altLang="ko-KR"/>
              <a:t>CC24_8: Junseo, Gavin, Azel, </a:t>
            </a:r>
            <a:r>
              <a:rPr lang="en-US" altLang="ko-KR" err="1"/>
              <a:t>Kaixin</a:t>
            </a:r>
            <a:r>
              <a:rPr lang="en-US" altLang="ko-KR"/>
              <a:t>, Albert, </a:t>
            </a:r>
            <a:r>
              <a:rPr lang="en-US" altLang="ko-KR" err="1"/>
              <a:t>Fengjun</a:t>
            </a:r>
            <a:endParaRPr lang="ko-KR" altLang="en-US"/>
          </a:p>
        </p:txBody>
      </p:sp>
      <p:cxnSp>
        <p:nvCxnSpPr>
          <p:cNvPr id="1035" name="Straight Connector 1034">
            <a:extLst>
              <a:ext uri="{FF2B5EF4-FFF2-40B4-BE49-F238E27FC236}">
                <a16:creationId xmlns:a16="http://schemas.microsoft.com/office/drawing/2014/main" id="{7454BE46-239F-BB50-4643-61FF5943B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32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6" name="그림 15" descr="그린, 사람, 병, 청량 음료이(가) 표시된 사진&#10;&#10;AI가 생성한 콘텐츠는 부정확할 수 있습니다.">
            <a:extLst>
              <a:ext uri="{FF2B5EF4-FFF2-40B4-BE49-F238E27FC236}">
                <a16:creationId xmlns:a16="http://schemas.microsoft.com/office/drawing/2014/main" id="{747ADFAC-5E6E-81D8-14AB-A159382FA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313" y="0"/>
            <a:ext cx="5890917" cy="8014853"/>
          </a:xfrm>
          <a:prstGeom prst="rect">
            <a:avLst/>
          </a:prstGeom>
        </p:spPr>
      </p:pic>
      <p:sp>
        <p:nvSpPr>
          <p:cNvPr id="2" name="제목 1">
            <a:extLst>
              <a:ext uri="{FF2B5EF4-FFF2-40B4-BE49-F238E27FC236}">
                <a16:creationId xmlns:a16="http://schemas.microsoft.com/office/drawing/2014/main" id="{09A950DE-47BE-97B2-A673-E85702CBCF34}"/>
              </a:ext>
            </a:extLst>
          </p:cNvPr>
          <p:cNvSpPr>
            <a:spLocks noGrp="1"/>
          </p:cNvSpPr>
          <p:nvPr>
            <p:ph type="title"/>
          </p:nvPr>
        </p:nvSpPr>
        <p:spPr>
          <a:xfrm>
            <a:off x="713508" y="103910"/>
            <a:ext cx="9694719" cy="880846"/>
          </a:xfrm>
        </p:spPr>
        <p:txBody>
          <a:bodyPr>
            <a:normAutofit/>
          </a:bodyPr>
          <a:lstStyle/>
          <a:p>
            <a:r>
              <a:rPr lang="en-US" altLang="ko-KR" sz="4000" dirty="0" err="1">
                <a:latin typeface="HY궁서B" panose="02030600000101010101" pitchFamily="18" charset="-127"/>
                <a:ea typeface="HY궁서B" panose="02030600000101010101" pitchFamily="18" charset="-127"/>
              </a:rPr>
              <a:t>ConTEnts</a:t>
            </a:r>
            <a:endParaRPr lang="ko-KR" altLang="en-US" sz="4000" dirty="0">
              <a:latin typeface="HY궁서B" panose="02030600000101010101" pitchFamily="18" charset="-127"/>
              <a:ea typeface="HY궁서B" panose="02030600000101010101" pitchFamily="18" charset="-127"/>
            </a:endParaRPr>
          </a:p>
        </p:txBody>
      </p:sp>
      <p:graphicFrame>
        <p:nvGraphicFramePr>
          <p:cNvPr id="14" name="내용 개체 틀 13">
            <a:extLst>
              <a:ext uri="{FF2B5EF4-FFF2-40B4-BE49-F238E27FC236}">
                <a16:creationId xmlns:a16="http://schemas.microsoft.com/office/drawing/2014/main" id="{09DCA169-B14E-13A2-20D2-6A1602EFFEB7}"/>
              </a:ext>
            </a:extLst>
          </p:cNvPr>
          <p:cNvGraphicFramePr>
            <a:graphicFrameLocks noGrp="1"/>
          </p:cNvGraphicFramePr>
          <p:nvPr>
            <p:ph idx="1"/>
            <p:extLst>
              <p:ext uri="{D42A27DB-BD31-4B8C-83A1-F6EECF244321}">
                <p14:modId xmlns:p14="http://schemas.microsoft.com/office/powerpoint/2010/main" val="3370611681"/>
              </p:ext>
            </p:extLst>
          </p:nvPr>
        </p:nvGraphicFramePr>
        <p:xfrm>
          <a:off x="457199" y="984756"/>
          <a:ext cx="11346873" cy="5610008"/>
        </p:xfrm>
        <a:graphic>
          <a:graphicData uri="http://schemas.openxmlformats.org/drawingml/2006/chart">
            <c:chart xmlns:c="http://schemas.openxmlformats.org/drawingml/2006/chart" xmlns:r="http://schemas.openxmlformats.org/officeDocument/2006/relationships" r:id="rId4"/>
          </a:graphicData>
        </a:graphic>
      </p:graphicFrame>
      <p:pic>
        <p:nvPicPr>
          <p:cNvPr id="20" name="그래픽 19" descr="뼈 윤곽선">
            <a:extLst>
              <a:ext uri="{FF2B5EF4-FFF2-40B4-BE49-F238E27FC236}">
                <a16:creationId xmlns:a16="http://schemas.microsoft.com/office/drawing/2014/main" id="{853431E6-F85D-CE7A-78C2-66E6FD5E99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22354" y="5873786"/>
            <a:ext cx="914400" cy="914400"/>
          </a:xfrm>
          <a:prstGeom prst="rect">
            <a:avLst/>
          </a:prstGeom>
        </p:spPr>
      </p:pic>
      <p:pic>
        <p:nvPicPr>
          <p:cNvPr id="22" name="그래픽 21" descr="공룡 머리뼈 윤곽선">
            <a:extLst>
              <a:ext uri="{FF2B5EF4-FFF2-40B4-BE49-F238E27FC236}">
                <a16:creationId xmlns:a16="http://schemas.microsoft.com/office/drawing/2014/main" id="{823B731C-EA4E-9323-C5E4-4062A6B0B4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00301">
            <a:off x="151063" y="5839690"/>
            <a:ext cx="914400" cy="914400"/>
          </a:xfrm>
          <a:prstGeom prst="rect">
            <a:avLst/>
          </a:prstGeom>
        </p:spPr>
      </p:pic>
      <p:sp>
        <p:nvSpPr>
          <p:cNvPr id="27" name="TextBox 26">
            <a:extLst>
              <a:ext uri="{FF2B5EF4-FFF2-40B4-BE49-F238E27FC236}">
                <a16:creationId xmlns:a16="http://schemas.microsoft.com/office/drawing/2014/main" id="{9B925825-26AA-BB6A-8C35-C04CFB783617}"/>
              </a:ext>
            </a:extLst>
          </p:cNvPr>
          <p:cNvSpPr txBox="1"/>
          <p:nvPr/>
        </p:nvSpPr>
        <p:spPr>
          <a:xfrm>
            <a:off x="1220265" y="2040172"/>
            <a:ext cx="3342064" cy="369332"/>
          </a:xfrm>
          <a:prstGeom prst="rect">
            <a:avLst/>
          </a:prstGeom>
          <a:noFill/>
        </p:spPr>
        <p:txBody>
          <a:bodyPr wrap="square" rtlCol="0">
            <a:spAutoFit/>
          </a:bodyPr>
          <a:lstStyle/>
          <a:p>
            <a:r>
              <a:rPr lang="en-US" altLang="ko-KR" i="1" dirty="0">
                <a:solidFill>
                  <a:schemeClr val="bg1"/>
                </a:solidFill>
              </a:rPr>
              <a:t>Initial Approach</a:t>
            </a:r>
            <a:endParaRPr lang="ko-KR" altLang="en-US" i="1" dirty="0">
              <a:solidFill>
                <a:schemeClr val="bg1"/>
              </a:solidFill>
            </a:endParaRPr>
          </a:p>
        </p:txBody>
      </p:sp>
      <p:sp>
        <p:nvSpPr>
          <p:cNvPr id="28" name="TextBox 27">
            <a:extLst>
              <a:ext uri="{FF2B5EF4-FFF2-40B4-BE49-F238E27FC236}">
                <a16:creationId xmlns:a16="http://schemas.microsoft.com/office/drawing/2014/main" id="{45BCD770-A183-059A-905B-0C72655045C8}"/>
              </a:ext>
            </a:extLst>
          </p:cNvPr>
          <p:cNvSpPr txBox="1"/>
          <p:nvPr/>
        </p:nvSpPr>
        <p:spPr>
          <a:xfrm>
            <a:off x="1216612" y="3086548"/>
            <a:ext cx="7399850" cy="369332"/>
          </a:xfrm>
          <a:prstGeom prst="rect">
            <a:avLst/>
          </a:prstGeom>
          <a:noFill/>
        </p:spPr>
        <p:txBody>
          <a:bodyPr wrap="square" rtlCol="0">
            <a:spAutoFit/>
          </a:bodyPr>
          <a:lstStyle/>
          <a:p>
            <a:r>
              <a:rPr lang="en-US" altLang="ko-KR" i="1" dirty="0">
                <a:solidFill>
                  <a:schemeClr val="bg1"/>
                </a:solidFill>
              </a:rPr>
              <a:t>Key limitations, Data Cleaning and Assumptions</a:t>
            </a:r>
            <a:endParaRPr lang="ko-KR" altLang="en-US" i="1" dirty="0">
              <a:solidFill>
                <a:schemeClr val="bg1"/>
              </a:solidFill>
            </a:endParaRPr>
          </a:p>
        </p:txBody>
      </p:sp>
      <p:sp>
        <p:nvSpPr>
          <p:cNvPr id="29" name="TextBox 28">
            <a:extLst>
              <a:ext uri="{FF2B5EF4-FFF2-40B4-BE49-F238E27FC236}">
                <a16:creationId xmlns:a16="http://schemas.microsoft.com/office/drawing/2014/main" id="{A63FCFBD-B0CF-9CA4-3462-2116D7147B83}"/>
              </a:ext>
            </a:extLst>
          </p:cNvPr>
          <p:cNvSpPr txBox="1"/>
          <p:nvPr/>
        </p:nvSpPr>
        <p:spPr>
          <a:xfrm>
            <a:off x="1215209" y="4069380"/>
            <a:ext cx="4199206" cy="369332"/>
          </a:xfrm>
          <a:prstGeom prst="rect">
            <a:avLst/>
          </a:prstGeom>
          <a:noFill/>
        </p:spPr>
        <p:txBody>
          <a:bodyPr wrap="square" rtlCol="0">
            <a:spAutoFit/>
          </a:bodyPr>
          <a:lstStyle/>
          <a:p>
            <a:r>
              <a:rPr lang="en-US" altLang="ko-KR" i="1" dirty="0">
                <a:solidFill>
                  <a:schemeClr val="bg1"/>
                </a:solidFill>
              </a:rPr>
              <a:t>Main insight with evidence</a:t>
            </a:r>
            <a:endParaRPr lang="ko-KR" altLang="en-US" i="1" dirty="0">
              <a:solidFill>
                <a:schemeClr val="bg1"/>
              </a:solidFill>
            </a:endParaRPr>
          </a:p>
        </p:txBody>
      </p:sp>
      <p:sp>
        <p:nvSpPr>
          <p:cNvPr id="30" name="TextBox 29">
            <a:extLst>
              <a:ext uri="{FF2B5EF4-FFF2-40B4-BE49-F238E27FC236}">
                <a16:creationId xmlns:a16="http://schemas.microsoft.com/office/drawing/2014/main" id="{6B14F1EA-502C-ECB9-C393-9AF861502285}"/>
              </a:ext>
            </a:extLst>
          </p:cNvPr>
          <p:cNvSpPr txBox="1"/>
          <p:nvPr/>
        </p:nvSpPr>
        <p:spPr>
          <a:xfrm>
            <a:off x="1215209" y="5088914"/>
            <a:ext cx="4697946" cy="369332"/>
          </a:xfrm>
          <a:prstGeom prst="rect">
            <a:avLst/>
          </a:prstGeom>
          <a:noFill/>
        </p:spPr>
        <p:txBody>
          <a:bodyPr wrap="square" rtlCol="0">
            <a:spAutoFit/>
          </a:bodyPr>
          <a:lstStyle/>
          <a:p>
            <a:r>
              <a:rPr lang="en-US" altLang="ko-KR" i="1" dirty="0">
                <a:solidFill>
                  <a:schemeClr val="bg1"/>
                </a:solidFill>
              </a:rPr>
              <a:t>Summary</a:t>
            </a:r>
            <a:endParaRPr lang="ko-KR" altLang="en-US" i="1" dirty="0">
              <a:solidFill>
                <a:schemeClr val="bg1"/>
              </a:solidFill>
            </a:endParaRPr>
          </a:p>
        </p:txBody>
      </p:sp>
    </p:spTree>
    <p:extLst>
      <p:ext uri="{BB962C8B-B14F-4D97-AF65-F5344CB8AC3E}">
        <p14:creationId xmlns:p14="http://schemas.microsoft.com/office/powerpoint/2010/main" val="248117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생각 풍선: 구름 모양 5">
            <a:extLst>
              <a:ext uri="{FF2B5EF4-FFF2-40B4-BE49-F238E27FC236}">
                <a16:creationId xmlns:a16="http://schemas.microsoft.com/office/drawing/2014/main" id="{DB287038-F4C5-12AE-62EA-A29D266DD7F1}"/>
              </a:ext>
            </a:extLst>
          </p:cNvPr>
          <p:cNvSpPr/>
          <p:nvPr/>
        </p:nvSpPr>
        <p:spPr>
          <a:xfrm rot="604638">
            <a:off x="28024" y="185819"/>
            <a:ext cx="4806404" cy="1559984"/>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278F87B0-9491-BCCD-B0F1-38B568A77E1D}"/>
              </a:ext>
            </a:extLst>
          </p:cNvPr>
          <p:cNvSpPr>
            <a:spLocks noGrp="1"/>
          </p:cNvSpPr>
          <p:nvPr>
            <p:ph type="title"/>
          </p:nvPr>
        </p:nvSpPr>
        <p:spPr>
          <a:xfrm rot="541896">
            <a:off x="111079" y="313081"/>
            <a:ext cx="4640294" cy="815926"/>
          </a:xfrm>
        </p:spPr>
        <p:txBody>
          <a:bodyPr vert="horz" lIns="91440" tIns="45720" rIns="91440" bIns="45720" rtlCol="0" anchor="b">
            <a:normAutofit/>
          </a:bodyPr>
          <a:lstStyle/>
          <a:p>
            <a:pPr algn="ctr"/>
            <a:r>
              <a:rPr lang="en-US" altLang="ko-KR" dirty="0"/>
              <a:t>Initial approach</a:t>
            </a:r>
          </a:p>
        </p:txBody>
      </p:sp>
      <p:pic>
        <p:nvPicPr>
          <p:cNvPr id="5" name="그래픽 4" descr="곱슬 머리 소년">
            <a:extLst>
              <a:ext uri="{FF2B5EF4-FFF2-40B4-BE49-F238E27FC236}">
                <a16:creationId xmlns:a16="http://schemas.microsoft.com/office/drawing/2014/main" id="{02F6CB13-CA9B-2319-95B8-6C20B26F2C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824886" flipH="1">
            <a:off x="-797768" y="1313392"/>
            <a:ext cx="1269276" cy="4231217"/>
          </a:xfrm>
          <a:prstGeom prst="rect">
            <a:avLst/>
          </a:prstGeom>
        </p:spPr>
      </p:pic>
      <p:sp>
        <p:nvSpPr>
          <p:cNvPr id="11" name="TextBox 10">
            <a:extLst>
              <a:ext uri="{FF2B5EF4-FFF2-40B4-BE49-F238E27FC236}">
                <a16:creationId xmlns:a16="http://schemas.microsoft.com/office/drawing/2014/main" id="{F2830FDB-3DCB-4412-F91A-3BF76B758386}"/>
              </a:ext>
            </a:extLst>
          </p:cNvPr>
          <p:cNvSpPr txBox="1"/>
          <p:nvPr/>
        </p:nvSpPr>
        <p:spPr>
          <a:xfrm>
            <a:off x="711308" y="4729057"/>
            <a:ext cx="5005216" cy="646331"/>
          </a:xfrm>
          <a:prstGeom prst="rect">
            <a:avLst/>
          </a:prstGeom>
          <a:noFill/>
        </p:spPr>
        <p:txBody>
          <a:bodyPr wrap="square" rtlCol="0">
            <a:spAutoFit/>
          </a:bodyPr>
          <a:lstStyle/>
          <a:p>
            <a:r>
              <a:rPr lang="en-US" altLang="ko-KR" dirty="0"/>
              <a:t>Is the stress level of international students higher than domestic?</a:t>
            </a:r>
            <a:endParaRPr lang="ko-KR" altLang="en-US" dirty="0"/>
          </a:p>
        </p:txBody>
      </p:sp>
      <p:sp>
        <p:nvSpPr>
          <p:cNvPr id="15" name="TextBox 14">
            <a:extLst>
              <a:ext uri="{FF2B5EF4-FFF2-40B4-BE49-F238E27FC236}">
                <a16:creationId xmlns:a16="http://schemas.microsoft.com/office/drawing/2014/main" id="{CBD875E6-CB81-71BC-6D1D-6D28DD2FD4E4}"/>
              </a:ext>
            </a:extLst>
          </p:cNvPr>
          <p:cNvSpPr txBox="1"/>
          <p:nvPr/>
        </p:nvSpPr>
        <p:spPr>
          <a:xfrm>
            <a:off x="711308" y="5920456"/>
            <a:ext cx="3439835" cy="369332"/>
          </a:xfrm>
          <a:prstGeom prst="rect">
            <a:avLst/>
          </a:prstGeom>
          <a:noFill/>
        </p:spPr>
        <p:txBody>
          <a:bodyPr wrap="square" rtlCol="0">
            <a:spAutoFit/>
          </a:bodyPr>
          <a:lstStyle/>
          <a:p>
            <a:r>
              <a:rPr lang="en-US" altLang="ko-KR" dirty="0"/>
              <a:t>More the stress, More we drink?</a:t>
            </a:r>
            <a:endParaRPr lang="ko-KR" altLang="en-US" dirty="0"/>
          </a:p>
        </p:txBody>
      </p:sp>
      <p:pic>
        <p:nvPicPr>
          <p:cNvPr id="18" name="그래픽 17" descr="두개골 윤곽선">
            <a:extLst>
              <a:ext uri="{FF2B5EF4-FFF2-40B4-BE49-F238E27FC236}">
                <a16:creationId xmlns:a16="http://schemas.microsoft.com/office/drawing/2014/main" id="{D890B6D3-2207-B6E9-2335-972F39B498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126" y="4599429"/>
            <a:ext cx="981933" cy="981933"/>
          </a:xfrm>
          <a:prstGeom prst="rect">
            <a:avLst/>
          </a:prstGeom>
        </p:spPr>
      </p:pic>
      <p:pic>
        <p:nvPicPr>
          <p:cNvPr id="20" name="그래픽 19" descr="두개골 단색으로 채워진">
            <a:extLst>
              <a:ext uri="{FF2B5EF4-FFF2-40B4-BE49-F238E27FC236}">
                <a16:creationId xmlns:a16="http://schemas.microsoft.com/office/drawing/2014/main" id="{BDBFBC7D-3EC8-84DF-15A5-782A4182CE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359" y="5647922"/>
            <a:ext cx="914400" cy="914400"/>
          </a:xfrm>
          <a:prstGeom prst="rect">
            <a:avLst/>
          </a:prstGeom>
        </p:spPr>
      </p:pic>
      <p:sp>
        <p:nvSpPr>
          <p:cNvPr id="22" name="TextBox 21">
            <a:extLst>
              <a:ext uri="{FF2B5EF4-FFF2-40B4-BE49-F238E27FC236}">
                <a16:creationId xmlns:a16="http://schemas.microsoft.com/office/drawing/2014/main" id="{BCB20634-D73E-2C58-35C6-08EEE9B728EF}"/>
              </a:ext>
            </a:extLst>
          </p:cNvPr>
          <p:cNvSpPr txBox="1"/>
          <p:nvPr/>
        </p:nvSpPr>
        <p:spPr>
          <a:xfrm>
            <a:off x="1300243" y="2002512"/>
            <a:ext cx="4710848" cy="2308324"/>
          </a:xfrm>
          <a:prstGeom prst="rect">
            <a:avLst/>
          </a:prstGeom>
          <a:noFill/>
        </p:spPr>
        <p:txBody>
          <a:bodyPr wrap="square" rtlCol="0">
            <a:spAutoFit/>
          </a:bodyPr>
          <a:lstStyle/>
          <a:p>
            <a:r>
              <a:rPr lang="en-US" altLang="ko-KR" dirty="0"/>
              <a:t>As most of our group members have international background, we could share  some difficulties living in Australia followed by the stress and the its management. Some of us suggested that drinking alcohol with friends is effective to get rid of stress; Hence, we could produce two main questions:</a:t>
            </a:r>
          </a:p>
          <a:p>
            <a:endParaRPr lang="ko-KR" altLang="en-US" dirty="0"/>
          </a:p>
        </p:txBody>
      </p:sp>
      <p:pic>
        <p:nvPicPr>
          <p:cNvPr id="4098" name="Picture 2" descr="Are You a “Weekend” Alcoholic? | Henry Ford Health - Detroit, MI">
            <a:extLst>
              <a:ext uri="{FF2B5EF4-FFF2-40B4-BE49-F238E27FC236}">
                <a16:creationId xmlns:a16="http://schemas.microsoft.com/office/drawing/2014/main" id="{10F597DA-BC54-A29F-5151-DAE9E0D9D5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7199" y="0"/>
            <a:ext cx="62348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36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고대 붉은 벽돌 금이 간 벽 배경 로열티 무료 사진, 그림, 이미지 그리고 스톡포토그래피. Image 13855207">
            <a:extLst>
              <a:ext uri="{FF2B5EF4-FFF2-40B4-BE49-F238E27FC236}">
                <a16:creationId xmlns:a16="http://schemas.microsoft.com/office/drawing/2014/main" id="{F1318188-FA84-BA46-A324-1D688B996250}"/>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4121369" y="99794"/>
            <a:ext cx="7792179" cy="29366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80" name="Picture 8" descr="Dealing with depression as programmers - DEV Community">
            <a:extLst>
              <a:ext uri="{FF2B5EF4-FFF2-40B4-BE49-F238E27FC236}">
                <a16:creationId xmlns:a16="http://schemas.microsoft.com/office/drawing/2014/main" id="{B403F316-9E73-D754-B76B-D300C3AA9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91" y="99794"/>
            <a:ext cx="3120755" cy="31207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제목 1">
            <a:extLst>
              <a:ext uri="{FF2B5EF4-FFF2-40B4-BE49-F238E27FC236}">
                <a16:creationId xmlns:a16="http://schemas.microsoft.com/office/drawing/2014/main" id="{C6F24F3A-59FA-12B5-7ADB-00FB0DB21C6D}"/>
              </a:ext>
            </a:extLst>
          </p:cNvPr>
          <p:cNvSpPr>
            <a:spLocks noGrp="1"/>
          </p:cNvSpPr>
          <p:nvPr>
            <p:ph type="title"/>
          </p:nvPr>
        </p:nvSpPr>
        <p:spPr>
          <a:xfrm>
            <a:off x="4335780" y="129060"/>
            <a:ext cx="2620694" cy="602460"/>
          </a:xfrm>
        </p:spPr>
        <p:txBody>
          <a:bodyPr>
            <a:normAutofit/>
          </a:bodyPr>
          <a:lstStyle/>
          <a:p>
            <a:r>
              <a:rPr lang="en-US" altLang="ko-KR" sz="2700" dirty="0"/>
              <a:t>Limitation</a:t>
            </a:r>
            <a:endParaRPr lang="ko-KR" altLang="en-US" sz="2700" dirty="0"/>
          </a:p>
        </p:txBody>
      </p:sp>
      <p:sp>
        <p:nvSpPr>
          <p:cNvPr id="6" name="제목 1">
            <a:extLst>
              <a:ext uri="{FF2B5EF4-FFF2-40B4-BE49-F238E27FC236}">
                <a16:creationId xmlns:a16="http://schemas.microsoft.com/office/drawing/2014/main" id="{4EFAC282-C1A2-7DDF-5697-BF60CBD65297}"/>
              </a:ext>
            </a:extLst>
          </p:cNvPr>
          <p:cNvSpPr txBox="1">
            <a:spLocks/>
          </p:cNvSpPr>
          <p:nvPr/>
        </p:nvSpPr>
        <p:spPr>
          <a:xfrm>
            <a:off x="2886895" y="3485316"/>
            <a:ext cx="2677015" cy="600958"/>
          </a:xfrm>
          <a:prstGeom prst="rect">
            <a:avLst/>
          </a:prstGeom>
        </p:spPr>
        <p:txBody>
          <a:bodyPr vert="horz" lIns="91440" tIns="45720" rIns="91440" bIns="45720" rtlCol="0" anchor="b">
            <a:normAutofit fontScale="97500"/>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r>
              <a:rPr lang="en-US" altLang="ko-KR" dirty="0"/>
              <a:t>Assumption</a:t>
            </a:r>
            <a:endParaRPr lang="ko-KR" altLang="en-US" dirty="0"/>
          </a:p>
        </p:txBody>
      </p:sp>
      <p:pic>
        <p:nvPicPr>
          <p:cNvPr id="5124" name="Picture 4" descr="미국 잼민이짤 모음 - 싱글벙글 지구촌 마이너 갤러리">
            <a:extLst>
              <a:ext uri="{FF2B5EF4-FFF2-40B4-BE49-F238E27FC236}">
                <a16:creationId xmlns:a16="http://schemas.microsoft.com/office/drawing/2014/main" id="{6E5438FA-5916-8C0A-037D-C8D56BEFA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7167" y="2673131"/>
            <a:ext cx="3486980" cy="415208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0A4F3D-8433-8590-7EB0-814B2CF0CAEE}"/>
              </a:ext>
            </a:extLst>
          </p:cNvPr>
          <p:cNvSpPr txBox="1"/>
          <p:nvPr/>
        </p:nvSpPr>
        <p:spPr>
          <a:xfrm>
            <a:off x="4335780" y="874901"/>
            <a:ext cx="6682154" cy="2308324"/>
          </a:xfrm>
          <a:prstGeom prst="rect">
            <a:avLst/>
          </a:prstGeom>
          <a:noFill/>
        </p:spPr>
        <p:txBody>
          <a:bodyPr wrap="square" rtlCol="0">
            <a:spAutoFit/>
          </a:bodyPr>
          <a:lstStyle/>
          <a:p>
            <a:pPr algn="l">
              <a:buFont typeface="+mj-lt"/>
              <a:buAutoNum type="arabicPeriod"/>
            </a:pPr>
            <a:r>
              <a:rPr lang="en-US" altLang="ko-KR" i="0" dirty="0">
                <a:latin typeface="system-ui"/>
              </a:rPr>
              <a:t>Survey Limitation: The survey was conducted only among DATA1X01 students, which means our data may not reflect the entire population of USYD students.</a:t>
            </a:r>
          </a:p>
          <a:p>
            <a:pPr algn="l"/>
            <a:endParaRPr lang="en-US" altLang="ko-KR" dirty="0">
              <a:latin typeface="system-ui"/>
            </a:endParaRPr>
          </a:p>
          <a:p>
            <a:pPr algn="l"/>
            <a:r>
              <a:rPr lang="en-US" altLang="ko-KR" i="0" dirty="0">
                <a:latin typeface="system-ui"/>
              </a:rPr>
              <a:t>2. Response quality: Because this is a non-scored questionnaire, some students may have filled it out casually to complete it quickly, which could introduce inaccuracy into the data</a:t>
            </a:r>
          </a:p>
          <a:p>
            <a:endParaRPr lang="ko-KR" altLang="en-US" dirty="0"/>
          </a:p>
        </p:txBody>
      </p:sp>
      <p:sp>
        <p:nvSpPr>
          <p:cNvPr id="9" name="TextBox 8">
            <a:extLst>
              <a:ext uri="{FF2B5EF4-FFF2-40B4-BE49-F238E27FC236}">
                <a16:creationId xmlns:a16="http://schemas.microsoft.com/office/drawing/2014/main" id="{ADDBF1B4-E835-BE86-F225-E22107CB44C8}"/>
              </a:ext>
            </a:extLst>
          </p:cNvPr>
          <p:cNvSpPr txBox="1"/>
          <p:nvPr/>
        </p:nvSpPr>
        <p:spPr>
          <a:xfrm>
            <a:off x="1075592" y="4314321"/>
            <a:ext cx="6520376" cy="2031325"/>
          </a:xfrm>
          <a:prstGeom prst="rect">
            <a:avLst/>
          </a:prstGeom>
          <a:noFill/>
        </p:spPr>
        <p:txBody>
          <a:bodyPr wrap="square" rtlCol="0">
            <a:spAutoFit/>
          </a:bodyPr>
          <a:lstStyle/>
          <a:p>
            <a:pPr algn="l">
              <a:buFont typeface="+mj-lt"/>
              <a:buAutoNum type="arabicPeriod"/>
            </a:pPr>
            <a:r>
              <a:rPr lang="en-US" altLang="ko-KR" b="0" i="0" dirty="0">
                <a:effectLst/>
                <a:latin typeface="system-ui"/>
              </a:rPr>
              <a:t>Data honesty: We assume that students answered the survey honestly and reasonably, excluding some extremes</a:t>
            </a:r>
          </a:p>
          <a:p>
            <a:pPr algn="l">
              <a:buFont typeface="+mj-lt"/>
              <a:buAutoNum type="arabicPeriod"/>
            </a:pPr>
            <a:endParaRPr lang="en-US" altLang="ko-KR" b="0" i="0" dirty="0">
              <a:effectLst/>
              <a:latin typeface="system-ui"/>
            </a:endParaRPr>
          </a:p>
          <a:p>
            <a:pPr algn="l">
              <a:buFont typeface="+mj-lt"/>
              <a:buAutoNum type="arabicPeriod"/>
            </a:pPr>
            <a:r>
              <a:rPr lang="en-US" altLang="ko-KR" b="0" i="0" dirty="0">
                <a:effectLst/>
                <a:latin typeface="system-ui"/>
              </a:rPr>
              <a:t>Sample representation: We assume that our sample of DATA1X01 students is representative of the USYD student population in terms of stress levels and drinking patterns</a:t>
            </a:r>
          </a:p>
          <a:p>
            <a:endParaRPr lang="ko-KR" altLang="en-US" dirty="0"/>
          </a:p>
        </p:txBody>
      </p:sp>
      <p:pic>
        <p:nvPicPr>
          <p:cNvPr id="5128" name="Picture 8" descr="망치를 들고 손 - 무료 제스처개 아이콘">
            <a:extLst>
              <a:ext uri="{FF2B5EF4-FFF2-40B4-BE49-F238E27FC236}">
                <a16:creationId xmlns:a16="http://schemas.microsoft.com/office/drawing/2014/main" id="{336C87E1-A9FB-41A6-490C-20F2A29C63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0975" y="2984336"/>
            <a:ext cx="945644" cy="945644"/>
          </a:xfrm>
          <a:prstGeom prst="rect">
            <a:avLst/>
          </a:prstGeom>
          <a:noFill/>
          <a:extLst>
            <a:ext uri="{909E8E84-426E-40DD-AFC4-6F175D3DCCD1}">
              <a14:hiddenFill xmlns:a14="http://schemas.microsoft.com/office/drawing/2010/main">
                <a:solidFill>
                  <a:srgbClr val="FFFFFF"/>
                </a:solidFill>
              </a14:hiddenFill>
            </a:ext>
          </a:extLst>
        </p:spPr>
      </p:pic>
      <p:pic>
        <p:nvPicPr>
          <p:cNvPr id="21" name="그래픽 20" descr="근육질의 팔 단색으로 채워진">
            <a:extLst>
              <a:ext uri="{FF2B5EF4-FFF2-40B4-BE49-F238E27FC236}">
                <a16:creationId xmlns:a16="http://schemas.microsoft.com/office/drawing/2014/main" id="{AEE59E7E-3A70-1A85-735E-4DE6B073D6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2195694" y="3221725"/>
            <a:ext cx="778253" cy="914400"/>
          </a:xfrm>
          <a:prstGeom prst="rect">
            <a:avLst/>
          </a:prstGeom>
        </p:spPr>
      </p:pic>
      <p:pic>
        <p:nvPicPr>
          <p:cNvPr id="23" name="그래픽 22" descr="화석 윤곽선">
            <a:extLst>
              <a:ext uri="{FF2B5EF4-FFF2-40B4-BE49-F238E27FC236}">
                <a16:creationId xmlns:a16="http://schemas.microsoft.com/office/drawing/2014/main" id="{174489A0-9D0A-3BFE-BBE1-8F38DD939B4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3058" y="5843806"/>
            <a:ext cx="914400" cy="914400"/>
          </a:xfrm>
          <a:prstGeom prst="rect">
            <a:avLst/>
          </a:prstGeom>
        </p:spPr>
      </p:pic>
    </p:spTree>
    <p:extLst>
      <p:ext uri="{BB962C8B-B14F-4D97-AF65-F5344CB8AC3E}">
        <p14:creationId xmlns:p14="http://schemas.microsoft.com/office/powerpoint/2010/main" val="324179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2C7629-62B2-3A89-A57A-7BBF710E2209}"/>
              </a:ext>
            </a:extLst>
          </p:cNvPr>
          <p:cNvSpPr>
            <a:spLocks noGrp="1"/>
          </p:cNvSpPr>
          <p:nvPr>
            <p:ph type="title"/>
          </p:nvPr>
        </p:nvSpPr>
        <p:spPr>
          <a:xfrm>
            <a:off x="657078" y="74622"/>
            <a:ext cx="9471660" cy="667043"/>
          </a:xfrm>
        </p:spPr>
        <p:txBody>
          <a:bodyPr/>
          <a:lstStyle/>
          <a:p>
            <a:r>
              <a:rPr lang="en-US" altLang="ko-KR" dirty="0"/>
              <a:t>Main insight with evidence</a:t>
            </a:r>
            <a:endParaRPr lang="ko-KR" altLang="en-US" dirty="0"/>
          </a:p>
        </p:txBody>
      </p:sp>
      <p:pic>
        <p:nvPicPr>
          <p:cNvPr id="8" name="내용 개체 틀 7" descr="텍스트, 도표, 스크린샷, 직사각형이(가) 표시된 사진&#10;&#10;AI가 생성한 콘텐츠는 부정확할 수 있습니다.">
            <a:extLst>
              <a:ext uri="{FF2B5EF4-FFF2-40B4-BE49-F238E27FC236}">
                <a16:creationId xmlns:a16="http://schemas.microsoft.com/office/drawing/2014/main" id="{6EF6489F-5D67-F399-3F72-3A6B94D61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805342" y="653318"/>
            <a:ext cx="7906010" cy="449151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15" name="표 14">
            <a:extLst>
              <a:ext uri="{FF2B5EF4-FFF2-40B4-BE49-F238E27FC236}">
                <a16:creationId xmlns:a16="http://schemas.microsoft.com/office/drawing/2014/main" id="{75D77330-BF78-5F3F-4454-61958DD944AB}"/>
              </a:ext>
            </a:extLst>
          </p:cNvPr>
          <p:cNvGraphicFramePr>
            <a:graphicFrameLocks noGrp="1"/>
          </p:cNvGraphicFramePr>
          <p:nvPr>
            <p:extLst>
              <p:ext uri="{D42A27DB-BD31-4B8C-83A1-F6EECF244321}">
                <p14:modId xmlns:p14="http://schemas.microsoft.com/office/powerpoint/2010/main" val="1561172235"/>
              </p:ext>
            </p:extLst>
          </p:nvPr>
        </p:nvGraphicFramePr>
        <p:xfrm>
          <a:off x="4813119" y="5316594"/>
          <a:ext cx="5890455" cy="1466784"/>
        </p:xfrm>
        <a:graphic>
          <a:graphicData uri="http://schemas.openxmlformats.org/drawingml/2006/table">
            <a:tbl>
              <a:tblPr firstRow="1" bandRow="1">
                <a:tableStyleId>{5C22544A-7EE6-4342-B048-85BDC9FD1C3A}</a:tableStyleId>
              </a:tblPr>
              <a:tblGrid>
                <a:gridCol w="1963485">
                  <a:extLst>
                    <a:ext uri="{9D8B030D-6E8A-4147-A177-3AD203B41FA5}">
                      <a16:colId xmlns:a16="http://schemas.microsoft.com/office/drawing/2014/main" val="2549316092"/>
                    </a:ext>
                  </a:extLst>
                </a:gridCol>
                <a:gridCol w="1963485">
                  <a:extLst>
                    <a:ext uri="{9D8B030D-6E8A-4147-A177-3AD203B41FA5}">
                      <a16:colId xmlns:a16="http://schemas.microsoft.com/office/drawing/2014/main" val="3216651794"/>
                    </a:ext>
                  </a:extLst>
                </a:gridCol>
                <a:gridCol w="1963485">
                  <a:extLst>
                    <a:ext uri="{9D8B030D-6E8A-4147-A177-3AD203B41FA5}">
                      <a16:colId xmlns:a16="http://schemas.microsoft.com/office/drawing/2014/main" val="943972714"/>
                    </a:ext>
                  </a:extLst>
                </a:gridCol>
              </a:tblGrid>
              <a:tr h="366696">
                <a:tc>
                  <a:txBody>
                    <a:bodyPr/>
                    <a:lstStyle/>
                    <a:p>
                      <a:pPr latinLnBrk="1"/>
                      <a:endParaRPr lang="ko-KR" altLang="en-US"/>
                    </a:p>
                  </a:txBody>
                  <a:tcPr/>
                </a:tc>
                <a:tc>
                  <a:txBody>
                    <a:bodyPr/>
                    <a:lstStyle/>
                    <a:p>
                      <a:pPr latinLnBrk="1"/>
                      <a:r>
                        <a:rPr lang="en-US" altLang="ko-KR" dirty="0"/>
                        <a:t>Domestic</a:t>
                      </a:r>
                      <a:endParaRPr lang="ko-KR" altLang="en-US" dirty="0"/>
                    </a:p>
                  </a:txBody>
                  <a:tcPr/>
                </a:tc>
                <a:tc>
                  <a:txBody>
                    <a:bodyPr/>
                    <a:lstStyle/>
                    <a:p>
                      <a:pPr latinLnBrk="1"/>
                      <a:r>
                        <a:rPr lang="en-US" altLang="ko-KR" dirty="0"/>
                        <a:t>International</a:t>
                      </a:r>
                      <a:endParaRPr lang="ko-KR" altLang="en-US" dirty="0"/>
                    </a:p>
                  </a:txBody>
                  <a:tcPr/>
                </a:tc>
                <a:extLst>
                  <a:ext uri="{0D108BD9-81ED-4DB2-BD59-A6C34878D82A}">
                    <a16:rowId xmlns:a16="http://schemas.microsoft.com/office/drawing/2014/main" val="2978150673"/>
                  </a:ext>
                </a:extLst>
              </a:tr>
              <a:tr h="366696">
                <a:tc>
                  <a:txBody>
                    <a:bodyPr/>
                    <a:lstStyle/>
                    <a:p>
                      <a:pPr latinLnBrk="1"/>
                      <a:r>
                        <a:rPr lang="en-US" altLang="ko-KR" dirty="0"/>
                        <a:t>Q1</a:t>
                      </a:r>
                      <a:endParaRPr lang="ko-KR" altLang="en-US" dirty="0"/>
                    </a:p>
                  </a:txBody>
                  <a:tcPr/>
                </a:tc>
                <a:tc>
                  <a:txBody>
                    <a:bodyPr/>
                    <a:lstStyle/>
                    <a:p>
                      <a:pPr latinLnBrk="1"/>
                      <a:r>
                        <a:rPr lang="en-US" altLang="ko-KR" dirty="0"/>
                        <a:t>3.00</a:t>
                      </a:r>
                      <a:endParaRPr lang="ko-KR" altLang="en-US" dirty="0"/>
                    </a:p>
                  </a:txBody>
                  <a:tcPr/>
                </a:tc>
                <a:tc>
                  <a:txBody>
                    <a:bodyPr/>
                    <a:lstStyle/>
                    <a:p>
                      <a:pPr latinLnBrk="1"/>
                      <a:r>
                        <a:rPr lang="en-US" altLang="ko-KR" dirty="0"/>
                        <a:t>4.00</a:t>
                      </a:r>
                      <a:endParaRPr lang="ko-KR" altLang="en-US" dirty="0"/>
                    </a:p>
                  </a:txBody>
                  <a:tcPr/>
                </a:tc>
                <a:extLst>
                  <a:ext uri="{0D108BD9-81ED-4DB2-BD59-A6C34878D82A}">
                    <a16:rowId xmlns:a16="http://schemas.microsoft.com/office/drawing/2014/main" val="4073672117"/>
                  </a:ext>
                </a:extLst>
              </a:tr>
              <a:tr h="366696">
                <a:tc>
                  <a:txBody>
                    <a:bodyPr/>
                    <a:lstStyle/>
                    <a:p>
                      <a:pPr latinLnBrk="1"/>
                      <a:r>
                        <a:rPr lang="en-US" altLang="ko-KR" dirty="0"/>
                        <a:t>Median</a:t>
                      </a:r>
                      <a:endParaRPr lang="ko-KR" altLang="en-US" dirty="0"/>
                    </a:p>
                  </a:txBody>
                  <a:tcPr/>
                </a:tc>
                <a:tc>
                  <a:txBody>
                    <a:bodyPr/>
                    <a:lstStyle/>
                    <a:p>
                      <a:pPr latinLnBrk="1"/>
                      <a:r>
                        <a:rPr lang="en-US" altLang="ko-KR" dirty="0"/>
                        <a:t>5.00</a:t>
                      </a:r>
                      <a:endParaRPr lang="ko-KR" altLang="en-US" dirty="0"/>
                    </a:p>
                  </a:txBody>
                  <a:tcPr/>
                </a:tc>
                <a:tc>
                  <a:txBody>
                    <a:bodyPr/>
                    <a:lstStyle/>
                    <a:p>
                      <a:pPr latinLnBrk="1"/>
                      <a:r>
                        <a:rPr lang="en-US" altLang="ko-KR" dirty="0"/>
                        <a:t>6.00</a:t>
                      </a:r>
                      <a:endParaRPr lang="ko-KR" altLang="en-US" dirty="0"/>
                    </a:p>
                  </a:txBody>
                  <a:tcPr/>
                </a:tc>
                <a:extLst>
                  <a:ext uri="{0D108BD9-81ED-4DB2-BD59-A6C34878D82A}">
                    <a16:rowId xmlns:a16="http://schemas.microsoft.com/office/drawing/2014/main" val="1140214460"/>
                  </a:ext>
                </a:extLst>
              </a:tr>
              <a:tr h="366696">
                <a:tc>
                  <a:txBody>
                    <a:bodyPr/>
                    <a:lstStyle/>
                    <a:p>
                      <a:pPr latinLnBrk="1"/>
                      <a:r>
                        <a:rPr lang="en-US" altLang="ko-KR" dirty="0"/>
                        <a:t>IQR</a:t>
                      </a:r>
                      <a:endParaRPr lang="ko-KR" altLang="en-US" dirty="0"/>
                    </a:p>
                  </a:txBody>
                  <a:tcPr/>
                </a:tc>
                <a:tc>
                  <a:txBody>
                    <a:bodyPr/>
                    <a:lstStyle/>
                    <a:p>
                      <a:pPr latinLnBrk="1"/>
                      <a:r>
                        <a:rPr lang="en-US" altLang="ko-KR" dirty="0"/>
                        <a:t>4.00</a:t>
                      </a:r>
                      <a:endParaRPr lang="ko-KR" altLang="en-US" dirty="0"/>
                    </a:p>
                  </a:txBody>
                  <a:tcPr/>
                </a:tc>
                <a:tc>
                  <a:txBody>
                    <a:bodyPr/>
                    <a:lstStyle/>
                    <a:p>
                      <a:pPr latinLnBrk="1"/>
                      <a:r>
                        <a:rPr lang="en-US" altLang="ko-KR" dirty="0"/>
                        <a:t>3.00</a:t>
                      </a:r>
                      <a:endParaRPr lang="ko-KR" altLang="en-US" dirty="0"/>
                    </a:p>
                  </a:txBody>
                  <a:tcPr/>
                </a:tc>
                <a:extLst>
                  <a:ext uri="{0D108BD9-81ED-4DB2-BD59-A6C34878D82A}">
                    <a16:rowId xmlns:a16="http://schemas.microsoft.com/office/drawing/2014/main" val="3981286052"/>
                  </a:ext>
                </a:extLst>
              </a:tr>
            </a:tbl>
          </a:graphicData>
        </a:graphic>
      </p:graphicFrame>
      <p:pic>
        <p:nvPicPr>
          <p:cNvPr id="6154" name="Picture 10" descr="페페 더 프로그 - 나무위키">
            <a:extLst>
              <a:ext uri="{FF2B5EF4-FFF2-40B4-BE49-F238E27FC236}">
                <a16:creationId xmlns:a16="http://schemas.microsoft.com/office/drawing/2014/main" id="{31E4992F-2477-B553-462C-DADDFC59F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60" y="2543175"/>
            <a:ext cx="44291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64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ECA86-EB05-2279-59DE-999FB190FE6F}"/>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4C68CC9-C0F8-75AE-91A2-5CCF5ADBC937}"/>
              </a:ext>
            </a:extLst>
          </p:cNvPr>
          <p:cNvSpPr>
            <a:spLocks noGrp="1"/>
          </p:cNvSpPr>
          <p:nvPr>
            <p:ph type="title"/>
          </p:nvPr>
        </p:nvSpPr>
        <p:spPr>
          <a:xfrm>
            <a:off x="657078" y="74622"/>
            <a:ext cx="9471660" cy="667043"/>
          </a:xfrm>
        </p:spPr>
        <p:txBody>
          <a:bodyPr/>
          <a:lstStyle/>
          <a:p>
            <a:r>
              <a:rPr lang="en-US" altLang="ko-KR" dirty="0"/>
              <a:t>Main insight with evidence</a:t>
            </a:r>
            <a:endParaRPr lang="ko-KR" altLang="en-US" dirty="0"/>
          </a:p>
        </p:txBody>
      </p:sp>
      <p:pic>
        <p:nvPicPr>
          <p:cNvPr id="10" name="그림 9" descr="텍스트, 스크린샷, 라인, 도표이(가) 표시된 사진&#10;&#10;AI가 생성한 콘텐츠는 부정확할 수 있습니다.">
            <a:extLst>
              <a:ext uri="{FF2B5EF4-FFF2-40B4-BE49-F238E27FC236}">
                <a16:creationId xmlns:a16="http://schemas.microsoft.com/office/drawing/2014/main" id="{F95D4B2F-410B-A35D-BC92-209EF16F6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82" y="1271844"/>
            <a:ext cx="5113924" cy="3158378"/>
          </a:xfrm>
          <a:prstGeom prst="rect">
            <a:avLst/>
          </a:prstGeom>
        </p:spPr>
      </p:pic>
      <p:pic>
        <p:nvPicPr>
          <p:cNvPr id="12" name="그림 11" descr="텍스트, 스크린샷, 번호, 도표이(가) 표시된 사진&#10;&#10;AI가 생성한 콘텐츠는 부정확할 수 있습니다.">
            <a:extLst>
              <a:ext uri="{FF2B5EF4-FFF2-40B4-BE49-F238E27FC236}">
                <a16:creationId xmlns:a16="http://schemas.microsoft.com/office/drawing/2014/main" id="{4AFB779D-7B67-24B7-B8BD-ACAEA22CA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591" y="1271844"/>
            <a:ext cx="5113924" cy="3158378"/>
          </a:xfrm>
          <a:prstGeom prst="rect">
            <a:avLst/>
          </a:prstGeom>
        </p:spPr>
      </p:pic>
      <p:pic>
        <p:nvPicPr>
          <p:cNvPr id="7170" name="Picture 2" descr="슬픈개구리 페페 짤 : 네이버 블로그">
            <a:extLst>
              <a:ext uri="{FF2B5EF4-FFF2-40B4-BE49-F238E27FC236}">
                <a16:creationId xmlns:a16="http://schemas.microsoft.com/office/drawing/2014/main" id="{BBF5CF35-C4CC-3B63-EE70-3D0F92BCC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093" y="4735739"/>
            <a:ext cx="3143813" cy="19491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그래픽 6" descr="공룡 머리뼈 단색으로 채워진">
            <a:extLst>
              <a:ext uri="{FF2B5EF4-FFF2-40B4-BE49-F238E27FC236}">
                <a16:creationId xmlns:a16="http://schemas.microsoft.com/office/drawing/2014/main" id="{EB22250D-2C39-6955-BD77-5DE880D211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47119" flipH="1">
            <a:off x="9648988" y="5283795"/>
            <a:ext cx="1456395" cy="1214473"/>
          </a:xfrm>
          <a:prstGeom prst="rect">
            <a:avLst/>
          </a:prstGeom>
        </p:spPr>
      </p:pic>
      <p:pic>
        <p:nvPicPr>
          <p:cNvPr id="9" name="그래픽 8" descr="공룡 머리뼈 단색으로 채워진">
            <a:extLst>
              <a:ext uri="{FF2B5EF4-FFF2-40B4-BE49-F238E27FC236}">
                <a16:creationId xmlns:a16="http://schemas.microsoft.com/office/drawing/2014/main" id="{7022B4FA-DE31-403B-92F6-6ED17361AF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529975">
            <a:off x="905837" y="5293315"/>
            <a:ext cx="1496385" cy="1214473"/>
          </a:xfrm>
          <a:prstGeom prst="rect">
            <a:avLst/>
          </a:prstGeom>
        </p:spPr>
      </p:pic>
    </p:spTree>
    <p:extLst>
      <p:ext uri="{BB962C8B-B14F-4D97-AF65-F5344CB8AC3E}">
        <p14:creationId xmlns:p14="http://schemas.microsoft.com/office/powerpoint/2010/main" val="27328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D3E064-BFFC-46C2-BAB4-E68EC66333DA}"/>
              </a:ext>
            </a:extLst>
          </p:cNvPr>
          <p:cNvSpPr>
            <a:spLocks noGrp="1"/>
          </p:cNvSpPr>
          <p:nvPr>
            <p:ph type="title"/>
          </p:nvPr>
        </p:nvSpPr>
        <p:spPr>
          <a:xfrm>
            <a:off x="790722" y="372795"/>
            <a:ext cx="2944250" cy="963636"/>
          </a:xfrm>
        </p:spPr>
        <p:txBody>
          <a:bodyPr>
            <a:normAutofit/>
          </a:bodyPr>
          <a:lstStyle/>
          <a:p>
            <a:r>
              <a:rPr lang="en-US" altLang="ko-KR" dirty="0"/>
              <a:t>Summary</a:t>
            </a:r>
            <a:endParaRPr lang="ko-KR" altLang="en-US" dirty="0"/>
          </a:p>
        </p:txBody>
      </p:sp>
      <p:sp>
        <p:nvSpPr>
          <p:cNvPr id="4" name="TextBox 3">
            <a:extLst>
              <a:ext uri="{FF2B5EF4-FFF2-40B4-BE49-F238E27FC236}">
                <a16:creationId xmlns:a16="http://schemas.microsoft.com/office/drawing/2014/main" id="{FC442261-DC41-164D-DB9E-DBDC024FD13D}"/>
              </a:ext>
            </a:extLst>
          </p:cNvPr>
          <p:cNvSpPr txBox="1"/>
          <p:nvPr/>
        </p:nvSpPr>
        <p:spPr>
          <a:xfrm>
            <a:off x="443131" y="1512277"/>
            <a:ext cx="8447649" cy="3477875"/>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0" i="0" dirty="0">
                <a:solidFill>
                  <a:srgbClr val="212529"/>
                </a:solidFill>
                <a:effectLst/>
                <a:latin typeface="system-ui"/>
              </a:rPr>
              <a:t>Overall, international students show higher stress levels than domestic students.</a:t>
            </a:r>
          </a:p>
          <a:p>
            <a:pPr marL="285750" indent="-285750">
              <a:buFont typeface="Arial" panose="020B0604020202020204" pitchFamily="34" charset="0"/>
              <a:buChar char="•"/>
            </a:pPr>
            <a:endParaRPr lang="en-US" altLang="ko-KR" sz="2000" dirty="0">
              <a:solidFill>
                <a:srgbClr val="212529"/>
              </a:solidFill>
              <a:latin typeface="system-ui"/>
            </a:endParaRPr>
          </a:p>
          <a:p>
            <a:pPr marL="285750" indent="-285750">
              <a:buFont typeface="Arial" panose="020B0604020202020204" pitchFamily="34" charset="0"/>
              <a:buChar char="•"/>
            </a:pPr>
            <a:endParaRPr lang="en-US" altLang="ko-KR" sz="2000" b="0" i="0" dirty="0">
              <a:solidFill>
                <a:srgbClr val="212529"/>
              </a:solidFill>
              <a:effectLst/>
              <a:latin typeface="system-ui"/>
            </a:endParaRPr>
          </a:p>
          <a:p>
            <a:pPr marL="285750" indent="-285750">
              <a:buFont typeface="Arial" panose="020B0604020202020204" pitchFamily="34" charset="0"/>
              <a:buChar char="•"/>
            </a:pPr>
            <a:r>
              <a:rPr lang="en-US" altLang="ko-KR" sz="2000" b="0" i="0" dirty="0">
                <a:solidFill>
                  <a:srgbClr val="212529"/>
                </a:solidFill>
                <a:effectLst/>
                <a:latin typeface="system-ui"/>
              </a:rPr>
              <a:t> However, the relationship between alcohol consumption and students’ stress levels is inconsistent. </a:t>
            </a:r>
          </a:p>
          <a:p>
            <a:pPr marL="285750" indent="-285750">
              <a:buFont typeface="Arial" panose="020B0604020202020204" pitchFamily="34" charset="0"/>
              <a:buChar char="•"/>
            </a:pPr>
            <a:endParaRPr lang="en-US" altLang="ko-KR" sz="2000" dirty="0">
              <a:solidFill>
                <a:srgbClr val="212529"/>
              </a:solidFill>
              <a:latin typeface="system-ui"/>
            </a:endParaRPr>
          </a:p>
          <a:p>
            <a:pPr marL="285750" indent="-285750">
              <a:buFont typeface="Arial" panose="020B0604020202020204" pitchFamily="34" charset="0"/>
              <a:buChar char="•"/>
            </a:pPr>
            <a:endParaRPr lang="en-US" altLang="ko-KR" sz="2000" dirty="0">
              <a:solidFill>
                <a:srgbClr val="212529"/>
              </a:solidFill>
              <a:latin typeface="system-ui"/>
            </a:endParaRPr>
          </a:p>
          <a:p>
            <a:pPr marL="285750" indent="-285750">
              <a:buFont typeface="Arial" panose="020B0604020202020204" pitchFamily="34" charset="0"/>
              <a:buChar char="•"/>
            </a:pPr>
            <a:r>
              <a:rPr lang="en-US" altLang="ko-KR" sz="2000" b="0" i="0" dirty="0">
                <a:solidFill>
                  <a:srgbClr val="212529"/>
                </a:solidFill>
                <a:effectLst/>
                <a:latin typeface="system-ui"/>
              </a:rPr>
              <a:t>Implementing targeted stress reduction programs for both international and domestic students could help manage their stress and potentially reduce alcohol consumption, thereby improving their academic performance.</a:t>
            </a:r>
            <a:endParaRPr lang="ko-KR" altLang="en-US" sz="2000" dirty="0"/>
          </a:p>
        </p:txBody>
      </p:sp>
    </p:spTree>
    <p:extLst>
      <p:ext uri="{BB962C8B-B14F-4D97-AF65-F5344CB8AC3E}">
        <p14:creationId xmlns:p14="http://schemas.microsoft.com/office/powerpoint/2010/main" val="3980951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6">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8">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10">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25B386F3-3634-88E2-28CA-8A41F9405984}"/>
              </a:ext>
            </a:extLst>
          </p:cNvPr>
          <p:cNvSpPr>
            <a:spLocks noGrp="1"/>
          </p:cNvSpPr>
          <p:nvPr>
            <p:ph type="title"/>
          </p:nvPr>
        </p:nvSpPr>
        <p:spPr>
          <a:xfrm>
            <a:off x="2561684" y="1332798"/>
            <a:ext cx="7068635" cy="1807633"/>
          </a:xfrm>
        </p:spPr>
        <p:txBody>
          <a:bodyPr vert="horz" lIns="91440" tIns="45720" rIns="91440" bIns="45720" rtlCol="0" anchor="b">
            <a:normAutofit/>
          </a:bodyPr>
          <a:lstStyle/>
          <a:p>
            <a:pPr algn="ctr"/>
            <a:r>
              <a:rPr lang="en-US" altLang="ko-KR" sz="8000" dirty="0"/>
              <a:t>Thank you</a:t>
            </a:r>
          </a:p>
        </p:txBody>
      </p:sp>
      <p:sp>
        <p:nvSpPr>
          <p:cNvPr id="26" name="Rectangle 12">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5988"/>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14">
            <a:extLst>
              <a:ext uri="{FF2B5EF4-FFF2-40B4-BE49-F238E27FC236}">
                <a16:creationId xmlns:a16="http://schemas.microsoft.com/office/drawing/2014/main" id="{092EF103-8AF2-14D7-9EE3-2F5330CB9F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342891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986542"/>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FEBB95DB6BB546A5E3F1F8E2865AA2" ma:contentTypeVersion="5" ma:contentTypeDescription="Create a new document." ma:contentTypeScope="" ma:versionID="519dcca89df8428c6e662538840ab985">
  <xsd:schema xmlns:xsd="http://www.w3.org/2001/XMLSchema" xmlns:xs="http://www.w3.org/2001/XMLSchema" xmlns:p="http://schemas.microsoft.com/office/2006/metadata/properties" xmlns:ns3="db763ad4-8d81-46bd-9923-15098c8bab3e" targetNamespace="http://schemas.microsoft.com/office/2006/metadata/properties" ma:root="true" ma:fieldsID="86039f35fde89749175c6aafbfe65659" ns3:_="">
    <xsd:import namespace="db763ad4-8d81-46bd-9923-15098c8bab3e"/>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763ad4-8d81-46bd-9923-15098c8bab3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b763ad4-8d81-46bd-9923-15098c8bab3e" xsi:nil="true"/>
  </documentManagement>
</p:properties>
</file>

<file path=customXml/itemProps1.xml><?xml version="1.0" encoding="utf-8"?>
<ds:datastoreItem xmlns:ds="http://schemas.openxmlformats.org/officeDocument/2006/customXml" ds:itemID="{92135663-F51D-4A3F-9BCD-F7B3C04F0B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763ad4-8d81-46bd-9923-15098c8bab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8BC432-C3D3-4E0F-AF13-71B98CB39E98}">
  <ds:schemaRefs>
    <ds:schemaRef ds:uri="http://schemas.microsoft.com/sharepoint/v3/contenttype/forms"/>
  </ds:schemaRefs>
</ds:datastoreItem>
</file>

<file path=customXml/itemProps3.xml><?xml version="1.0" encoding="utf-8"?>
<ds:datastoreItem xmlns:ds="http://schemas.openxmlformats.org/officeDocument/2006/customXml" ds:itemID="{9DF6DD45-247B-4007-8101-404517122456}">
  <ds:schemaRefs>
    <ds:schemaRef ds:uri="http://schemas.microsoft.com/office/2006/documentManagement/types"/>
    <ds:schemaRef ds:uri="http://purl.org/dc/dcmitype/"/>
    <ds:schemaRef ds:uri="http://schemas.microsoft.com/office/2006/metadata/properties"/>
    <ds:schemaRef ds:uri="http://purl.org/dc/elements/1.1/"/>
    <ds:schemaRef ds:uri="db763ad4-8d81-46bd-9923-15098c8bab3e"/>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349</TotalTime>
  <Words>290</Words>
  <Application>Microsoft Office PowerPoint</Application>
  <PresentationFormat>와이드스크린</PresentationFormat>
  <Paragraphs>45</Paragraphs>
  <Slides>8</Slides>
  <Notes>3</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8</vt:i4>
      </vt:variant>
    </vt:vector>
  </HeadingPairs>
  <TitlesOfParts>
    <vt:vector size="15" baseType="lpstr">
      <vt:lpstr>HY궁서B</vt:lpstr>
      <vt:lpstr>system-ui</vt:lpstr>
      <vt:lpstr>맑은 고딕</vt:lpstr>
      <vt:lpstr>Arial</vt:lpstr>
      <vt:lpstr>Trade Gothic Next Cond</vt:lpstr>
      <vt:lpstr>Trade Gothic Next Light</vt:lpstr>
      <vt:lpstr>AfterglowVTI</vt:lpstr>
      <vt:lpstr>Stress and Alcohol</vt:lpstr>
      <vt:lpstr>ConTEnts</vt:lpstr>
      <vt:lpstr>Initial approach</vt:lpstr>
      <vt:lpstr>Limitation</vt:lpstr>
      <vt:lpstr>Main insight with evidence</vt:lpstr>
      <vt:lpstr>Main insight with evidence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Junseo Hwang</dc:creator>
  <cp:lastModifiedBy>Junseo Hwang</cp:lastModifiedBy>
  <cp:revision>2</cp:revision>
  <dcterms:created xsi:type="dcterms:W3CDTF">2025-04-06T05:43:43Z</dcterms:created>
  <dcterms:modified xsi:type="dcterms:W3CDTF">2025-04-06T11:33:13Z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0x0101006FFEBB95DB6BB546A5E3F1F8E2865AA2</vt:lpwstr>
  </property>
</Properties>
</file>