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42" r:id="rId2"/>
    <p:sldId id="492" r:id="rId3"/>
    <p:sldId id="260" r:id="rId4"/>
    <p:sldId id="465" r:id="rId5"/>
    <p:sldId id="280" r:id="rId6"/>
    <p:sldId id="469" r:id="rId7"/>
    <p:sldId id="476" r:id="rId8"/>
    <p:sldId id="477" r:id="rId9"/>
    <p:sldId id="470" r:id="rId10"/>
    <p:sldId id="471" r:id="rId11"/>
    <p:sldId id="491" r:id="rId12"/>
    <p:sldId id="472" r:id="rId13"/>
    <p:sldId id="473" r:id="rId14"/>
    <p:sldId id="288" r:id="rId15"/>
    <p:sldId id="287" r:id="rId16"/>
    <p:sldId id="474" r:id="rId17"/>
    <p:sldId id="493" r:id="rId18"/>
    <p:sldId id="475" r:id="rId19"/>
    <p:sldId id="281" r:id="rId20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2"/>
            <p14:sldId id="260"/>
            <p14:sldId id="465"/>
            <p14:sldId id="280"/>
            <p14:sldId id="469"/>
            <p14:sldId id="476"/>
            <p14:sldId id="477"/>
            <p14:sldId id="470"/>
            <p14:sldId id="471"/>
            <p14:sldId id="491"/>
            <p14:sldId id="472"/>
            <p14:sldId id="473"/>
            <p14:sldId id="288"/>
            <p14:sldId id="287"/>
            <p14:sldId id="474"/>
            <p14:sldId id="493"/>
            <p14:sldId id="47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9" autoAdjust="0"/>
    <p:restoredTop sz="96727" autoAdjust="0"/>
  </p:normalViewPr>
  <p:slideViewPr>
    <p:cSldViewPr>
      <p:cViewPr varScale="1">
        <p:scale>
          <a:sx n="77" d="100"/>
          <a:sy n="77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September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b="1" dirty="0"/>
              <a:t>02</a:t>
            </a:r>
            <a:r>
              <a:rPr lang="ko-KR" altLang="en-US" sz="2000" b="1" dirty="0"/>
              <a:t>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최진우</a:t>
            </a:r>
            <a:endParaRPr lang="en-US" altLang="ko-KR" dirty="0"/>
          </a:p>
          <a:p>
            <a:pPr algn="r"/>
            <a:r>
              <a:rPr lang="en-US" altLang="ko-KR" dirty="0"/>
              <a:t>jwchoi9965@pusan.ac.kr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5873553" y="2564904"/>
            <a:ext cx="283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3</a:t>
            </a:r>
            <a:r>
              <a:rPr lang="ko-KR" altLang="en-US" sz="2000" b="1" dirty="0"/>
              <a:t>주차 </a:t>
            </a:r>
            <a:r>
              <a:rPr lang="en-US" altLang="ko-KR" sz="2000" b="1" dirty="0"/>
              <a:t>GPIO</a:t>
            </a:r>
            <a:r>
              <a:rPr lang="ko-KR" altLang="en-US" sz="2000" b="1" dirty="0"/>
              <a:t> 제어</a:t>
            </a: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데이터시트와 </a:t>
            </a:r>
            <a:r>
              <a:rPr lang="ko-KR" altLang="en-US" b="1" dirty="0" err="1">
                <a:solidFill>
                  <a:schemeClr val="accent6"/>
                </a:solidFill>
              </a:rPr>
              <a:t>레퍼런스</a:t>
            </a:r>
            <a:r>
              <a:rPr lang="ko-KR" altLang="en-US" b="1" dirty="0">
                <a:solidFill>
                  <a:schemeClr val="accent6"/>
                </a:solidFill>
              </a:rPr>
              <a:t> 문서를 </a:t>
            </a:r>
            <a:r>
              <a:rPr lang="ko-KR" altLang="en-US" b="1" dirty="0" err="1">
                <a:solidFill>
                  <a:schemeClr val="accent6"/>
                </a:solidFill>
              </a:rPr>
              <a:t>직접리딩하여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ko-KR" altLang="en-US" b="1" dirty="0" err="1">
                <a:solidFill>
                  <a:schemeClr val="accent6"/>
                </a:solidFill>
              </a:rPr>
              <a:t>임베디드</a:t>
            </a:r>
            <a:r>
              <a:rPr lang="ko-KR" altLang="en-US" b="1" dirty="0">
                <a:solidFill>
                  <a:schemeClr val="accent6"/>
                </a:solidFill>
              </a:rPr>
              <a:t> 보드를 제어하는 능력향상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39" y="1278052"/>
            <a:ext cx="4705978" cy="5081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321861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레퍼런스</a:t>
            </a:r>
            <a:r>
              <a:rPr lang="ko-KR" altLang="en-US" dirty="0"/>
              <a:t> 문서에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레지스터 </a:t>
            </a:r>
            <a:r>
              <a:rPr lang="ko-KR" altLang="en-US" dirty="0" err="1"/>
              <a:t>설정값과</a:t>
            </a:r>
            <a:r>
              <a:rPr lang="ko-KR" altLang="en-US" dirty="0"/>
              <a:t> 설명들이 나와있음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7" y="1446375"/>
            <a:ext cx="4137162" cy="15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데이터시트와 </a:t>
            </a:r>
            <a:r>
              <a:rPr lang="ko-KR" altLang="en-US" b="1" dirty="0" err="1">
                <a:solidFill>
                  <a:schemeClr val="accent6"/>
                </a:solidFill>
              </a:rPr>
              <a:t>레퍼런스</a:t>
            </a:r>
            <a:r>
              <a:rPr lang="ko-KR" altLang="en-US" b="1" dirty="0">
                <a:solidFill>
                  <a:schemeClr val="accent6"/>
                </a:solidFill>
              </a:rPr>
              <a:t> 문서를 </a:t>
            </a:r>
            <a:r>
              <a:rPr lang="ko-KR" altLang="en-US" b="1" dirty="0" err="1">
                <a:solidFill>
                  <a:schemeClr val="accent6"/>
                </a:solidFill>
              </a:rPr>
              <a:t>직접리딩하여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ko-KR" altLang="en-US" b="1" dirty="0" err="1">
                <a:solidFill>
                  <a:schemeClr val="accent6"/>
                </a:solidFill>
              </a:rPr>
              <a:t>임베디드</a:t>
            </a:r>
            <a:r>
              <a:rPr lang="ko-KR" altLang="en-US" b="1" dirty="0">
                <a:solidFill>
                  <a:schemeClr val="accent6"/>
                </a:solidFill>
              </a:rPr>
              <a:t> 보드를 제어하는 능력향상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" y="1296027"/>
            <a:ext cx="4705978" cy="5081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2576" y="1484784"/>
            <a:ext cx="46057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포트의 핀 </a:t>
            </a:r>
            <a:r>
              <a:rPr lang="ko-KR" altLang="en-US" sz="1400" dirty="0" err="1"/>
              <a:t>설정시</a:t>
            </a:r>
            <a:r>
              <a:rPr lang="ko-KR" altLang="en-US" sz="1400" dirty="0"/>
              <a:t> 주의사항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레지스터의 사용하려는 부분을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초기화 후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0011(output push-pull 50MHz) = 0x3</a:t>
            </a:r>
          </a:p>
          <a:p>
            <a:r>
              <a:rPr lang="en-US" altLang="ko-KR" sz="1400" dirty="0"/>
              <a:t> |= 0x30000000 </a:t>
            </a:r>
            <a:r>
              <a:rPr lang="en-US" altLang="ko-KR" sz="1400" dirty="0">
                <a:solidFill>
                  <a:srgbClr val="FF0000"/>
                </a:solidFill>
              </a:rPr>
              <a:t>(X)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Reset value |= 0x3;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0100(2)      -&gt; 0111(2)(X) (output Open-drain 50MHz)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1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9082" y="364502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레퍼런스</a:t>
            </a:r>
            <a:r>
              <a:rPr lang="ko-KR" altLang="en-US" dirty="0"/>
              <a:t> 문서에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레지스터설명과</a:t>
            </a:r>
            <a:r>
              <a:rPr lang="en-US" altLang="ko-KR" dirty="0"/>
              <a:t>, </a:t>
            </a:r>
            <a:r>
              <a:rPr lang="ko-KR" altLang="en-US"/>
              <a:t>원하는 설정을 위한 </a:t>
            </a:r>
            <a:r>
              <a:rPr lang="en-US" altLang="ko-KR" dirty="0"/>
              <a:t>bit</a:t>
            </a:r>
            <a:r>
              <a:rPr lang="ko-KR" altLang="en-US"/>
              <a:t> </a:t>
            </a:r>
            <a:r>
              <a:rPr lang="en-US" altLang="ko-KR" dirty="0"/>
              <a:t>Setting </a:t>
            </a:r>
            <a:r>
              <a:rPr lang="ko-KR" altLang="en-US"/>
              <a:t>값이 나와있음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957"/>
            <a:ext cx="4721570" cy="20920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86" y="1336957"/>
            <a:ext cx="4486172" cy="50732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634" y="6025625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두 문서를 참고하여 레지스터를 제어하여 펌웨어를 보드에 올리면 동작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90872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데이터시트와 </a:t>
            </a:r>
            <a:r>
              <a:rPr lang="ko-KR" altLang="en-US" b="1" dirty="0" err="1">
                <a:solidFill>
                  <a:schemeClr val="accent6"/>
                </a:solidFill>
              </a:rPr>
              <a:t>레퍼런스</a:t>
            </a:r>
            <a:r>
              <a:rPr lang="ko-KR" altLang="en-US" b="1" dirty="0">
                <a:solidFill>
                  <a:schemeClr val="accent6"/>
                </a:solidFill>
              </a:rPr>
              <a:t> 문서를 </a:t>
            </a:r>
            <a:r>
              <a:rPr lang="ko-KR" altLang="en-US" b="1" dirty="0" err="1">
                <a:solidFill>
                  <a:schemeClr val="accent6"/>
                </a:solidFill>
              </a:rPr>
              <a:t>직접리딩하여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ko-KR" altLang="en-US" b="1" dirty="0" err="1">
                <a:solidFill>
                  <a:schemeClr val="accent6"/>
                </a:solidFill>
              </a:rPr>
              <a:t>임베디드</a:t>
            </a:r>
            <a:r>
              <a:rPr lang="ko-KR" altLang="en-US" b="1" dirty="0">
                <a:solidFill>
                  <a:schemeClr val="accent6"/>
                </a:solidFill>
              </a:rPr>
              <a:t> 보드를 제어하는 능력향상</a:t>
            </a:r>
          </a:p>
        </p:txBody>
      </p:sp>
    </p:spTree>
    <p:extLst>
      <p:ext uri="{BB962C8B-B14F-4D97-AF65-F5344CB8AC3E}">
        <p14:creationId xmlns:p14="http://schemas.microsoft.com/office/powerpoint/2010/main" val="417909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3957FAB3-768C-4FA8-AF50-E955BC96FF7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77" y="841251"/>
            <a:ext cx="6086475" cy="23717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3AE80C2-A45D-1ABF-E492-591678959736}"/>
              </a:ext>
            </a:extLst>
          </p:cNvPr>
          <p:cNvGrpSpPr/>
          <p:nvPr/>
        </p:nvGrpSpPr>
        <p:grpSpPr>
          <a:xfrm>
            <a:off x="4572000" y="3140968"/>
            <a:ext cx="3002127" cy="3234110"/>
            <a:chOff x="3090743" y="3180097"/>
            <a:chExt cx="3002127" cy="32341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2CB09D9-739A-479E-9FD5-491E50F4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743" y="3180097"/>
              <a:ext cx="3002127" cy="323411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067944" y="3425180"/>
              <a:ext cx="504056" cy="26681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118996" y="2272171"/>
            <a:ext cx="2880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3BDD4-EC99-7BD3-F4FC-29285AFF9CD9}"/>
              </a:ext>
            </a:extLst>
          </p:cNvPr>
          <p:cNvSpPr txBox="1"/>
          <p:nvPr/>
        </p:nvSpPr>
        <p:spPr>
          <a:xfrm>
            <a:off x="689292" y="3239010"/>
            <a:ext cx="33578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미션</a:t>
            </a:r>
            <a:endParaRPr lang="en-US" altLang="ko-KR" sz="2000" b="1" dirty="0"/>
          </a:p>
          <a:p>
            <a:r>
              <a:rPr lang="ko-KR" altLang="en-US" dirty="0"/>
              <a:t>홀수 조</a:t>
            </a:r>
            <a:endParaRPr lang="en-US" altLang="ko-KR" dirty="0"/>
          </a:p>
          <a:p>
            <a:r>
              <a:rPr lang="en-US" altLang="ko-KR" dirty="0"/>
              <a:t>- DWON -&gt; LED1, LED2 off</a:t>
            </a:r>
          </a:p>
          <a:p>
            <a:r>
              <a:rPr lang="en-US" altLang="ko-KR" dirty="0"/>
              <a:t>- LEFT -&gt; LED3, LED4 off</a:t>
            </a:r>
          </a:p>
          <a:p>
            <a:r>
              <a:rPr lang="en-US" altLang="ko-KR" dirty="0"/>
              <a:t>- RIGHT -&gt; LED3, LED4 on</a:t>
            </a:r>
          </a:p>
          <a:p>
            <a:r>
              <a:rPr lang="en-US" altLang="ko-KR" dirty="0"/>
              <a:t>- UP -&gt; LED1, LED2 on </a:t>
            </a:r>
          </a:p>
          <a:p>
            <a:r>
              <a:rPr lang="ko-KR" altLang="en-US" dirty="0"/>
              <a:t>짝수 조</a:t>
            </a:r>
            <a:endParaRPr lang="en-US" altLang="ko-KR" dirty="0"/>
          </a:p>
          <a:p>
            <a:r>
              <a:rPr lang="en-US" altLang="ko-KR" dirty="0"/>
              <a:t>- DWON -&gt; </a:t>
            </a:r>
            <a:r>
              <a:rPr lang="en-US" altLang="ko-KR" dirty="0" smtClean="0"/>
              <a:t>LED1, LED2 </a:t>
            </a:r>
            <a:r>
              <a:rPr lang="en-US" altLang="ko-KR" dirty="0"/>
              <a:t>on</a:t>
            </a:r>
          </a:p>
          <a:p>
            <a:r>
              <a:rPr lang="en-US" altLang="ko-KR" dirty="0"/>
              <a:t>- LEFT -&gt; </a:t>
            </a:r>
            <a:r>
              <a:rPr lang="en-US" altLang="ko-KR" dirty="0" smtClean="0"/>
              <a:t>LED3, LED4 </a:t>
            </a:r>
            <a:r>
              <a:rPr lang="en-US" altLang="ko-KR" dirty="0"/>
              <a:t>off</a:t>
            </a:r>
          </a:p>
          <a:p>
            <a:r>
              <a:rPr lang="en-US" altLang="ko-KR" dirty="0"/>
              <a:t>- RIGHT -&gt; </a:t>
            </a:r>
            <a:r>
              <a:rPr lang="en-US" altLang="ko-KR" dirty="0" smtClean="0"/>
              <a:t>LED1, LED2 </a:t>
            </a:r>
            <a:r>
              <a:rPr lang="en-US" altLang="ko-KR" dirty="0" smtClean="0"/>
              <a:t>off</a:t>
            </a:r>
            <a:endParaRPr lang="en-US" altLang="ko-KR" dirty="0"/>
          </a:p>
          <a:p>
            <a:r>
              <a:rPr lang="en-US" altLang="ko-KR" dirty="0"/>
              <a:t>- UP -&gt; </a:t>
            </a:r>
            <a:r>
              <a:rPr lang="en-US" altLang="ko-KR" dirty="0" smtClean="0"/>
              <a:t>LED3, LED4 </a:t>
            </a:r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70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227ECB-7EFD-4C93-826D-8C971F93F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C3514-EEE4-4036-AA51-69B887395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697CC-CC7F-4FEC-91C7-A69AC9D7CE6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Bitwise Operation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E1A47E0-90AF-4F6D-BFE6-405BF25C518D}"/>
              </a:ext>
            </a:extLst>
          </p:cNvPr>
          <p:cNvSpPr>
            <a:spLocks noGrp="1"/>
          </p:cNvSpPr>
          <p:nvPr/>
        </p:nvSpPr>
        <p:spPr>
          <a:xfrm>
            <a:off x="179512" y="1638465"/>
            <a:ext cx="8640960" cy="395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AND </a:t>
            </a:r>
            <a:r>
              <a:rPr lang="ko-KR" altLang="en-US" dirty="0"/>
              <a:t>연산 </a:t>
            </a:r>
            <a:r>
              <a:rPr lang="en-US" altLang="ko-KR" dirty="0"/>
              <a:t>: &amp;</a:t>
            </a:r>
          </a:p>
          <a:p>
            <a:pPr lvl="1"/>
            <a:r>
              <a:rPr lang="en-US" altLang="ko-KR" dirty="0"/>
              <a:t>0b0011 &amp; 0b0101 == 0b0001</a:t>
            </a:r>
          </a:p>
          <a:p>
            <a:pPr lvl="1"/>
            <a:r>
              <a:rPr lang="en-US" altLang="ko-KR" dirty="0"/>
              <a:t>X &amp; 0 == 0</a:t>
            </a:r>
          </a:p>
          <a:p>
            <a:pPr lvl="1"/>
            <a:r>
              <a:rPr lang="en-US" altLang="ko-KR" dirty="0"/>
              <a:t>X &amp; 1 == X</a:t>
            </a:r>
          </a:p>
          <a:p>
            <a:r>
              <a:rPr lang="en-US" altLang="ko-KR" dirty="0"/>
              <a:t>OR </a:t>
            </a:r>
            <a:r>
              <a:rPr lang="ko-KR" altLang="en-US" dirty="0"/>
              <a:t>연산 </a:t>
            </a:r>
            <a:r>
              <a:rPr lang="en-US" altLang="ko-KR" dirty="0"/>
              <a:t>: |</a:t>
            </a:r>
          </a:p>
          <a:p>
            <a:pPr lvl="1"/>
            <a:r>
              <a:rPr lang="en-US" altLang="ko-KR" dirty="0"/>
              <a:t>0b0011 | 0b0101 == 0b0111</a:t>
            </a:r>
          </a:p>
          <a:p>
            <a:pPr lvl="1"/>
            <a:r>
              <a:rPr lang="en-US" altLang="ko-KR" dirty="0"/>
              <a:t>X | 0 == X</a:t>
            </a:r>
          </a:p>
          <a:p>
            <a:pPr lvl="1"/>
            <a:r>
              <a:rPr lang="en-US" altLang="ko-KR" dirty="0"/>
              <a:t>X | 1 == 1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765DE6-6B28-4795-9201-08685D01DB6A}"/>
              </a:ext>
            </a:extLst>
          </p:cNvPr>
          <p:cNvSpPr>
            <a:spLocks noGrp="1"/>
          </p:cNvSpPr>
          <p:nvPr/>
        </p:nvSpPr>
        <p:spPr>
          <a:xfrm>
            <a:off x="4860032" y="1268760"/>
            <a:ext cx="4032448" cy="5112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XOR </a:t>
            </a:r>
            <a:r>
              <a:rPr lang="ko-KR" altLang="en-US" dirty="0"/>
              <a:t>연산 </a:t>
            </a:r>
            <a:r>
              <a:rPr lang="en-US" altLang="ko-KR" dirty="0"/>
              <a:t>: ^</a:t>
            </a:r>
          </a:p>
          <a:p>
            <a:pPr lvl="1"/>
            <a:r>
              <a:rPr lang="en-US" altLang="ko-KR" dirty="0"/>
              <a:t>0b0011 ^ 0b0101 == 0b0110</a:t>
            </a:r>
          </a:p>
          <a:p>
            <a:pPr lvl="1"/>
            <a:r>
              <a:rPr lang="en-US" altLang="ko-KR" dirty="0"/>
              <a:t>X ^ 0 == X</a:t>
            </a:r>
          </a:p>
          <a:p>
            <a:pPr lvl="1"/>
            <a:r>
              <a:rPr lang="en-US" altLang="ko-KR" dirty="0"/>
              <a:t>X ^ 1 == ~X</a:t>
            </a:r>
          </a:p>
          <a:p>
            <a:r>
              <a:rPr lang="en-US" altLang="ko-KR" dirty="0"/>
              <a:t>Not </a:t>
            </a:r>
            <a:r>
              <a:rPr lang="ko-KR" altLang="en-US" dirty="0"/>
              <a:t>연산 </a:t>
            </a:r>
            <a:r>
              <a:rPr lang="en-US" altLang="ko-KR" dirty="0"/>
              <a:t>: ~</a:t>
            </a:r>
          </a:p>
          <a:p>
            <a:pPr lvl="1"/>
            <a:r>
              <a:rPr lang="en-US" altLang="ko-KR" dirty="0"/>
              <a:t>~0b01 == 0b10</a:t>
            </a:r>
          </a:p>
          <a:p>
            <a:pPr lvl="1"/>
            <a:r>
              <a:rPr lang="en-US" altLang="ko-KR" dirty="0"/>
              <a:t>~0 = 1</a:t>
            </a:r>
          </a:p>
          <a:p>
            <a:pPr lvl="1"/>
            <a:r>
              <a:rPr lang="en-US" altLang="ko-KR" dirty="0"/>
              <a:t>~1 = 0</a:t>
            </a:r>
          </a:p>
          <a:p>
            <a:r>
              <a:rPr lang="en-US" altLang="ko-KR" dirty="0"/>
              <a:t>Shift </a:t>
            </a:r>
            <a:r>
              <a:rPr lang="ko-KR" altLang="en-US" dirty="0"/>
              <a:t>연산 </a:t>
            </a:r>
            <a:r>
              <a:rPr lang="en-US" altLang="ko-KR" dirty="0"/>
              <a:t>: &lt;&lt;, &gt;&gt;</a:t>
            </a:r>
          </a:p>
          <a:p>
            <a:pPr lvl="1"/>
            <a:r>
              <a:rPr lang="en-US" altLang="ko-KR" dirty="0"/>
              <a:t>0b01011 &lt;&lt; 1 == 0b10110</a:t>
            </a:r>
          </a:p>
          <a:p>
            <a:pPr lvl="1"/>
            <a:r>
              <a:rPr lang="en-US" altLang="ko-KR" dirty="0"/>
              <a:t>0b01011 &gt;&gt; 1 == 0b00101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58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227ECB-7EFD-4C93-826D-8C971F93F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C3514-EEE4-4036-AA51-69B887395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697CC-CC7F-4FEC-91C7-A69AC9D7CE6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Volatile Keyword</a:t>
            </a:r>
          </a:p>
          <a:p>
            <a:r>
              <a:rPr lang="en-US" altLang="ko-KR" dirty="0"/>
              <a:t>volatile </a:t>
            </a:r>
            <a:r>
              <a:rPr lang="ko-KR" altLang="en-US" dirty="0"/>
              <a:t>선언된 변수는 컴파일러가 최적화를 수행하지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접근 시 항상 메모리 참조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1F1D9F-9100-497E-9D36-1DE99C1F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8" y="2869197"/>
            <a:ext cx="3397280" cy="2353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7CB3A4-5E86-4857-BF5C-F1C75C6A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27" y="2870756"/>
            <a:ext cx="4218753" cy="2353034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DFAA04DB-3C09-419C-8CDF-C573A8B2F7C6}"/>
              </a:ext>
            </a:extLst>
          </p:cNvPr>
          <p:cNvSpPr txBox="1"/>
          <p:nvPr/>
        </p:nvSpPr>
        <p:spPr>
          <a:xfrm>
            <a:off x="3674937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VS.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373216"/>
            <a:ext cx="7071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*0x8C0F = 0x8005</a:t>
            </a:r>
            <a:r>
              <a:rPr lang="ko-KR" altLang="en-US" sz="1600" dirty="0"/>
              <a:t>만 수행하면 만족</a:t>
            </a:r>
            <a:r>
              <a:rPr lang="en-US" altLang="ko-KR" sz="1600" dirty="0"/>
              <a:t>     vs       5</a:t>
            </a:r>
            <a:r>
              <a:rPr lang="ko-KR" altLang="en-US" sz="1600" dirty="0"/>
              <a:t>개의 </a:t>
            </a:r>
            <a:r>
              <a:rPr lang="en-US" altLang="ko-KR" sz="1600" dirty="0"/>
              <a:t>instruction </a:t>
            </a:r>
            <a:r>
              <a:rPr lang="ko-KR" altLang="en-US" sz="1600" dirty="0"/>
              <a:t>모두 수행</a:t>
            </a:r>
          </a:p>
        </p:txBody>
      </p:sp>
    </p:spTree>
    <p:extLst>
      <p:ext uri="{BB962C8B-B14F-4D97-AF65-F5344CB8AC3E}">
        <p14:creationId xmlns:p14="http://schemas.microsoft.com/office/powerpoint/2010/main" val="31093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8568952" cy="253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원하는 포트와 핀</a:t>
            </a:r>
            <a:r>
              <a:rPr lang="en-US" altLang="ko-KR" sz="2400" b="1" dirty="0"/>
              <a:t>(GPIO)</a:t>
            </a:r>
            <a:r>
              <a:rPr lang="ko-KR" altLang="en-US" sz="2400" b="1" dirty="0"/>
              <a:t>을 제어하기 위해 </a:t>
            </a:r>
            <a:r>
              <a:rPr lang="ko-KR" altLang="en-US" sz="2400" b="1" dirty="0" err="1"/>
              <a:t>해야할</a:t>
            </a:r>
            <a:r>
              <a:rPr lang="ko-KR" altLang="en-US" sz="2400" b="1" dirty="0"/>
              <a:t> 일들</a:t>
            </a:r>
            <a:endParaRPr lang="en-US" altLang="ko-KR" sz="2400" b="1" dirty="0"/>
          </a:p>
          <a:p>
            <a:endParaRPr lang="en-US" altLang="ko-KR" b="1" dirty="0">
              <a:solidFill>
                <a:srgbClr val="22222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RCC (reset and clock control)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를 사용하여 사용하고자 하는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GPIO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에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clock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을 인가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 (peripheral clock enable)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사용하려는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GPIO Port,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Pin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의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input/output 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설정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(Port</a:t>
            </a:r>
            <a:r>
              <a:rPr lang="ko-KR" alt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j-lt"/>
              </a:rPr>
              <a:t>Configuration)</a:t>
            </a:r>
            <a:endParaRPr lang="en-US" altLang="ko-KR" sz="16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+mj-lt"/>
              </a:rPr>
              <a:t>GPIO</a:t>
            </a:r>
            <a:r>
              <a:rPr lang="ko-KR" altLang="en-US" sz="1600" dirty="0">
                <a:latin typeface="+mj-lt"/>
              </a:rPr>
              <a:t>의 </a:t>
            </a:r>
            <a:r>
              <a:rPr lang="en-US" altLang="ko-KR" sz="1600" dirty="0">
                <a:latin typeface="+mj-lt"/>
              </a:rPr>
              <a:t>Input (Port input data), output (Port output data) &lt;- Port bit set/reset</a:t>
            </a:r>
            <a:r>
              <a:rPr lang="ko-KR" altLang="en-US" sz="1600" dirty="0">
                <a:latin typeface="+mj-lt"/>
              </a:rPr>
              <a:t>으로 제어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를 통하여 센서 및 </a:t>
            </a:r>
            <a:r>
              <a:rPr lang="ko-KR" altLang="en-US" sz="1600" dirty="0" err="1">
                <a:latin typeface="+mj-lt"/>
              </a:rPr>
              <a:t>액츄에이터를</a:t>
            </a:r>
            <a:r>
              <a:rPr lang="ko-KR" altLang="en-US" sz="1600" dirty="0">
                <a:latin typeface="+mj-lt"/>
              </a:rPr>
              <a:t> 제어하고 오실로스코프로 확인한다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C4402-9261-4316-A3B8-70A36EEF68FB}"/>
              </a:ext>
            </a:extLst>
          </p:cNvPr>
          <p:cNvSpPr txBox="1"/>
          <p:nvPr/>
        </p:nvSpPr>
        <p:spPr>
          <a:xfrm>
            <a:off x="444364" y="4022935"/>
            <a:ext cx="189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예시</a:t>
            </a:r>
            <a:r>
              <a:rPr lang="en-US" altLang="ko-KR" sz="1400" dirty="0"/>
              <a:t>) GPIO PE5 reset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3B7E4-EAEC-4FCC-8854-2C49F0C9341B}"/>
              </a:ext>
            </a:extLst>
          </p:cNvPr>
          <p:cNvSpPr txBox="1"/>
          <p:nvPr/>
        </p:nvSpPr>
        <p:spPr>
          <a:xfrm>
            <a:off x="1042605" y="5620984"/>
            <a:ext cx="692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GPIO Port E</a:t>
            </a:r>
            <a:r>
              <a:rPr lang="ko-KR" altLang="en-US" sz="1400" dirty="0"/>
              <a:t>의 </a:t>
            </a:r>
            <a:r>
              <a:rPr lang="en-US" altLang="ko-KR" sz="1400" dirty="0"/>
              <a:t>BSRR </a:t>
            </a:r>
            <a:r>
              <a:rPr lang="ko-KR" altLang="en-US" sz="1400" dirty="0"/>
              <a:t>레지스터 주소 계산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(Port E base) + (</a:t>
            </a:r>
            <a:r>
              <a:rPr lang="en-US" altLang="ko-KR" sz="1400" dirty="0" err="1"/>
              <a:t>GPIOx_BSRR</a:t>
            </a:r>
            <a:r>
              <a:rPr lang="en-US" altLang="ko-KR" sz="1400" dirty="0"/>
              <a:t> address offset) =&gt; 0x40011800 + 0x10 = 0x40011810</a:t>
            </a:r>
          </a:p>
          <a:p>
            <a:r>
              <a:rPr lang="ko-KR" altLang="en-US" sz="1400" dirty="0"/>
              <a:t>해당 </a:t>
            </a:r>
            <a:r>
              <a:rPr lang="en-US" altLang="ko-KR" sz="1400" dirty="0"/>
              <a:t>bit</a:t>
            </a:r>
            <a:r>
              <a:rPr lang="ko-KR" altLang="en-US" sz="1400" dirty="0"/>
              <a:t>에 대입</a:t>
            </a:r>
            <a:r>
              <a:rPr lang="en-US" altLang="ko-KR" sz="1400" dirty="0"/>
              <a:t>: *((volatile unsigned int *)0x40011810) |= 0x00200000;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E81D94-4ACD-4310-8BC5-567FF5F30596}"/>
              </a:ext>
            </a:extLst>
          </p:cNvPr>
          <p:cNvGrpSpPr/>
          <p:nvPr/>
        </p:nvGrpSpPr>
        <p:grpSpPr>
          <a:xfrm>
            <a:off x="1146953" y="4554266"/>
            <a:ext cx="3579113" cy="914090"/>
            <a:chOff x="1146953" y="4310002"/>
            <a:chExt cx="3579113" cy="9140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A80ABE-84D5-49CC-A760-B6C168B7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6953" y="4310002"/>
              <a:ext cx="3579113" cy="91409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975A74-779B-4151-B658-C17A510EA270}"/>
                </a:ext>
              </a:extLst>
            </p:cNvPr>
            <p:cNvSpPr/>
            <p:nvPr/>
          </p:nvSpPr>
          <p:spPr>
            <a:xfrm>
              <a:off x="3198559" y="4390802"/>
              <a:ext cx="725369" cy="76639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1EE97E-73CE-4419-8489-8AB645767650}"/>
              </a:ext>
            </a:extLst>
          </p:cNvPr>
          <p:cNvSpPr/>
          <p:nvPr/>
        </p:nvSpPr>
        <p:spPr>
          <a:xfrm>
            <a:off x="344116" y="3501008"/>
            <a:ext cx="8548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레지스터에 들어있는 값을 읽거나 레지스터에 씀으로써 </a:t>
            </a:r>
            <a:r>
              <a:rPr lang="ko-KR" altLang="en-US" b="1"/>
              <a:t>보드 제어하는 방법 </a:t>
            </a:r>
            <a:endParaRPr lang="ko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3F5DB0-7DC7-49B7-BFCB-F68E0514005A}"/>
              </a:ext>
            </a:extLst>
          </p:cNvPr>
          <p:cNvGrpSpPr/>
          <p:nvPr/>
        </p:nvGrpSpPr>
        <p:grpSpPr>
          <a:xfrm>
            <a:off x="5233644" y="3986801"/>
            <a:ext cx="2785827" cy="1696195"/>
            <a:chOff x="5233644" y="3986801"/>
            <a:chExt cx="2785827" cy="169619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4BA7D4C-9533-4F8D-AEE4-8C0BA5BB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3644" y="3986801"/>
              <a:ext cx="2785827" cy="169619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DA289D-36E5-4B0E-AF17-4514C0E3A72A}"/>
                </a:ext>
              </a:extLst>
            </p:cNvPr>
            <p:cNvSpPr/>
            <p:nvPr/>
          </p:nvSpPr>
          <p:spPr>
            <a:xfrm>
              <a:off x="5506151" y="4083024"/>
              <a:ext cx="869623" cy="2476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F944AE-3512-416D-9FDA-051F4D78E3C0}"/>
              </a:ext>
            </a:extLst>
          </p:cNvPr>
          <p:cNvSpPr/>
          <p:nvPr/>
        </p:nvSpPr>
        <p:spPr>
          <a:xfrm>
            <a:off x="6964982" y="4381882"/>
            <a:ext cx="221670" cy="313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BCD11-6FEC-4B99-B04C-5B68C7C92416}"/>
              </a:ext>
            </a:extLst>
          </p:cNvPr>
          <p:cNvSpPr/>
          <p:nvPr/>
        </p:nvSpPr>
        <p:spPr>
          <a:xfrm>
            <a:off x="5427568" y="4919165"/>
            <a:ext cx="2096760" cy="8307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D66B40-3297-4978-805C-72C83B6A3931}"/>
              </a:ext>
            </a:extLst>
          </p:cNvPr>
          <p:cNvSpPr/>
          <p:nvPr/>
        </p:nvSpPr>
        <p:spPr>
          <a:xfrm>
            <a:off x="277330" y="3483606"/>
            <a:ext cx="8543142" cy="28760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0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A8719-2F1F-38F6-BA78-9DF0ACE9E843}"/>
              </a:ext>
            </a:extLst>
          </p:cNvPr>
          <p:cNvSpPr txBox="1"/>
          <p:nvPr/>
        </p:nvSpPr>
        <p:spPr>
          <a:xfrm>
            <a:off x="0" y="1628800"/>
            <a:ext cx="914399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* 라이브러리 함수를 이용하지 말고 레지스터 어드레스를 직접 접근하여 제어/조작해야 합니다. *</a:t>
            </a:r>
          </a:p>
          <a:p>
            <a:endParaRPr lang="ko-KR" altLang="en-US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각 레지스터의 </a:t>
            </a:r>
            <a:r>
              <a:rPr lang="ko-KR" altLang="en-US" sz="1400" dirty="0" err="1"/>
              <a:t>필드값은</a:t>
            </a:r>
            <a:r>
              <a:rPr lang="ko-KR" altLang="en-US" sz="1400" dirty="0"/>
              <a:t> 초기화 후 원하는 값을 대입해야 합니다. 기존 </a:t>
            </a:r>
            <a:r>
              <a:rPr lang="ko-KR" altLang="en-US" sz="1400" dirty="0" err="1"/>
              <a:t>reset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value가</a:t>
            </a:r>
            <a:r>
              <a:rPr lang="ko-KR" altLang="en-US" sz="1400" dirty="0"/>
              <a:t> 이미 들어있기 때문에 그냥 |=로 대입하면 다른 값이 됩니다.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예) GPIO 포트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0번핀 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pull-up</a:t>
            </a:r>
            <a:r>
              <a:rPr lang="ko-KR" altLang="en-US" sz="1400" dirty="0"/>
              <a:t> / </a:t>
            </a:r>
            <a:r>
              <a:rPr lang="ko-KR" altLang="en-US" sz="1400" dirty="0" err="1"/>
              <a:t>pull-down</a:t>
            </a:r>
            <a:r>
              <a:rPr lang="ko-KR" altLang="en-US" sz="1400" dirty="0"/>
              <a:t> 설정 (GPIOB_CRL 레지스터 이용)</a:t>
            </a:r>
          </a:p>
          <a:p>
            <a:r>
              <a:rPr lang="ko-KR" altLang="en-US" sz="1400" dirty="0"/>
              <a:t>*((</a:t>
            </a:r>
            <a:r>
              <a:rPr lang="ko-KR" altLang="en-US" sz="1400" dirty="0" err="1"/>
              <a:t>volatile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*)0x40010C00) &amp;= ~0x0000000F;    // 0번핀 관련 필드만 0값으로 초기화</a:t>
            </a:r>
          </a:p>
          <a:p>
            <a:r>
              <a:rPr lang="ko-KR" altLang="en-US" sz="1400" dirty="0"/>
              <a:t>*((</a:t>
            </a:r>
            <a:r>
              <a:rPr lang="ko-KR" altLang="en-US" sz="1400" dirty="0" err="1"/>
              <a:t>volatile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*)0x40010C00) |= 0x00000008;    // 0번핀 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pull-up</a:t>
            </a:r>
            <a:r>
              <a:rPr lang="ko-KR" altLang="en-US" sz="1400" dirty="0"/>
              <a:t>/</a:t>
            </a:r>
            <a:r>
              <a:rPr lang="ko-KR" altLang="en-US" sz="1400" dirty="0" err="1"/>
              <a:t>pull-down</a:t>
            </a:r>
            <a:r>
              <a:rPr lang="ko-KR" altLang="en-US" sz="1400" dirty="0"/>
              <a:t> 모드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RCC_APB2ENR </a:t>
            </a:r>
            <a:r>
              <a:rPr lang="ko-KR" altLang="en-US" sz="1400" dirty="0"/>
              <a:t>레지스터에 넣고 싶다 하면 </a:t>
            </a:r>
            <a:r>
              <a:rPr lang="en-US" altLang="ko-KR" sz="1400" dirty="0"/>
              <a:t>ReferenceManual.pdf </a:t>
            </a:r>
            <a:r>
              <a:rPr lang="ko-KR" altLang="en-US" sz="1400" dirty="0"/>
              <a:t>를 키고 </a:t>
            </a:r>
            <a:r>
              <a:rPr lang="en-US" altLang="ko-KR" sz="1400" dirty="0" err="1"/>
              <a:t>ctrl+f</a:t>
            </a:r>
            <a:r>
              <a:rPr lang="en-US" altLang="ko-KR" sz="1400" dirty="0"/>
              <a:t> </a:t>
            </a:r>
            <a:r>
              <a:rPr lang="ko-KR" altLang="en-US" sz="1400" dirty="0"/>
              <a:t>눌려서 </a:t>
            </a:r>
            <a:r>
              <a:rPr lang="en-US" altLang="ko-KR" sz="1400" dirty="0"/>
              <a:t>RCC_APB2ENR </a:t>
            </a:r>
            <a:r>
              <a:rPr lang="ko-KR" altLang="en-US" sz="1400" dirty="0"/>
              <a:t>을 검색해보세요</a:t>
            </a:r>
            <a:r>
              <a:rPr lang="en-US" altLang="ko-KR" sz="1400" dirty="0"/>
              <a:t>. </a:t>
            </a:r>
            <a:r>
              <a:rPr lang="ko-KR" altLang="en-US" sz="1400" dirty="0"/>
              <a:t>레지스터의 각 </a:t>
            </a:r>
            <a:r>
              <a:rPr lang="en-US" altLang="ko-KR" sz="1400" dirty="0"/>
              <a:t>bit </a:t>
            </a:r>
            <a:r>
              <a:rPr lang="ko-KR" altLang="en-US" sz="1400" dirty="0"/>
              <a:t>들이 뭐를 의미하는지 다 나와있습니다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포트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clock</a:t>
            </a:r>
            <a:r>
              <a:rPr lang="ko-KR" altLang="en-US" sz="1400" dirty="0"/>
              <a:t>을 주고 싶다 하면 </a:t>
            </a:r>
            <a:r>
              <a:rPr lang="en-US" altLang="ko-KR" sz="1400" dirty="0"/>
              <a:t>RCC_APB2ENR </a:t>
            </a:r>
            <a:r>
              <a:rPr lang="ko-KR" altLang="en-US" sz="1400" dirty="0"/>
              <a:t>레지스터의 </a:t>
            </a:r>
            <a:r>
              <a:rPr lang="en-US" altLang="ko-KR" sz="1400" dirty="0"/>
              <a:t>Bit2 IOPAEN</a:t>
            </a:r>
            <a:r>
              <a:rPr lang="ko-KR" altLang="en-US" sz="1400" dirty="0"/>
              <a:t>에 </a:t>
            </a:r>
            <a:r>
              <a:rPr lang="en-US" altLang="ko-KR" sz="1400" dirty="0"/>
              <a:t>1</a:t>
            </a:r>
            <a:r>
              <a:rPr lang="ko-KR" altLang="en-US" sz="1400" dirty="0"/>
              <a:t>을 넣어야 되므로 </a:t>
            </a:r>
            <a:r>
              <a:rPr lang="en-US" altLang="ko-KR" sz="1400" dirty="0"/>
              <a:t>0b100, </a:t>
            </a:r>
            <a:r>
              <a:rPr lang="ko-KR" altLang="en-US" sz="1400" dirty="0"/>
              <a:t>즉</a:t>
            </a:r>
            <a:r>
              <a:rPr lang="en-US" altLang="ko-KR" sz="1400" dirty="0"/>
              <a:t>, 0x4 </a:t>
            </a:r>
            <a:r>
              <a:rPr lang="ko-KR" altLang="en-US" sz="1400" dirty="0"/>
              <a:t>값을 레지스터에 넣으면 되겠죠</a:t>
            </a:r>
          </a:p>
        </p:txBody>
      </p:sp>
    </p:spTree>
    <p:extLst>
      <p:ext uri="{BB962C8B-B14F-4D97-AF65-F5344CB8AC3E}">
        <p14:creationId xmlns:p14="http://schemas.microsoft.com/office/powerpoint/2010/main" val="348383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오실로스코프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 t="14573" r="1427" b="22427"/>
          <a:stretch/>
        </p:blipFill>
        <p:spPr>
          <a:xfrm>
            <a:off x="899592" y="1556792"/>
            <a:ext cx="7582443" cy="38884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02582" y="497252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526055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디지털핀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high,low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42742" y="4900518"/>
            <a:ext cx="564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26559" y="5191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Usb</a:t>
            </a:r>
            <a:r>
              <a:rPr lang="en-US" altLang="ko-KR" sz="900" b="1" dirty="0"/>
              <a:t> </a:t>
            </a:r>
            <a:r>
              <a:rPr lang="ko-KR" altLang="en-US" sz="900" b="1"/>
              <a:t>포트</a:t>
            </a:r>
            <a:endParaRPr lang="en-US" altLang="ko-KR" sz="900" b="1" dirty="0"/>
          </a:p>
          <a:p>
            <a:r>
              <a:rPr lang="en-US" altLang="ko-KR" sz="900" b="1" dirty="0"/>
              <a:t>(</a:t>
            </a:r>
            <a:r>
              <a:rPr lang="ko-KR" altLang="en-US" sz="900" b="1"/>
              <a:t>화면캡처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5436096" y="1700808"/>
            <a:ext cx="7200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239" y="1306351"/>
            <a:ext cx="97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Time scale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6602981" y="1700808"/>
            <a:ext cx="477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14864" y="1325960"/>
            <a:ext cx="70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Offset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189490" y="1585479"/>
            <a:ext cx="1054917" cy="403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89490" y="1325960"/>
            <a:ext cx="13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런</a:t>
            </a:r>
            <a:r>
              <a:rPr lang="en-US" altLang="ko-KR" sz="1000" b="1"/>
              <a:t>&amp;</a:t>
            </a:r>
            <a:r>
              <a:rPr lang="ko-KR" altLang="en-US" sz="1000" b="1"/>
              <a:t>스탑  트리거 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626747" y="2372482"/>
            <a:ext cx="753565" cy="552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07258" y="2363688"/>
            <a:ext cx="995723" cy="567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28998" y="2321366"/>
            <a:ext cx="973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Trigger </a:t>
            </a:r>
            <a:r>
              <a:rPr lang="ko-KR" altLang="en-US" sz="1050" b="1"/>
              <a:t>설정</a:t>
            </a:r>
            <a:endParaRPr lang="ko-KR" alt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79051" y="2321366"/>
            <a:ext cx="973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측정</a:t>
            </a:r>
            <a:r>
              <a:rPr lang="en-US" altLang="ko-KR" sz="1050" b="1"/>
              <a:t> </a:t>
            </a:r>
            <a:r>
              <a:rPr lang="ko-KR" altLang="en-US" sz="1050" b="1"/>
              <a:t>설정</a:t>
            </a:r>
            <a:endParaRPr lang="ko-KR" altLang="en-US" sz="1050" b="1" dirty="0"/>
          </a:p>
        </p:txBody>
      </p:sp>
      <p:sp>
        <p:nvSpPr>
          <p:cNvPr id="23" name="직사각형 22"/>
          <p:cNvSpPr/>
          <p:nvPr/>
        </p:nvSpPr>
        <p:spPr>
          <a:xfrm>
            <a:off x="6686873" y="3157835"/>
            <a:ext cx="724844" cy="279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29956" y="3425815"/>
            <a:ext cx="973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화면캡처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7439001" y="2652668"/>
            <a:ext cx="373360" cy="27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60306" y="2677518"/>
            <a:ext cx="1502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디지털</a:t>
            </a:r>
            <a:r>
              <a:rPr lang="en-US" altLang="ko-KR" sz="1050" b="1" dirty="0"/>
              <a:t>ON/OFF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5466753" y="2939873"/>
            <a:ext cx="497862" cy="524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50925" y="3450735"/>
            <a:ext cx="7561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설정조절</a:t>
            </a:r>
            <a:endParaRPr lang="en-US" altLang="ko-KR" sz="1050" b="1"/>
          </a:p>
          <a:p>
            <a:r>
              <a:rPr lang="ko-KR" altLang="en-US" sz="1050" b="1"/>
              <a:t>노브</a:t>
            </a:r>
            <a:endParaRPr lang="ko-KR" altLang="en-US" sz="1050" b="1" dirty="0"/>
          </a:p>
        </p:txBody>
      </p:sp>
      <p:sp>
        <p:nvSpPr>
          <p:cNvPr id="31" name="직사각형 30"/>
          <p:cNvSpPr/>
          <p:nvPr/>
        </p:nvSpPr>
        <p:spPr>
          <a:xfrm>
            <a:off x="5916727" y="3579303"/>
            <a:ext cx="1272763" cy="105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66043" y="4023527"/>
            <a:ext cx="1222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아날로그</a:t>
            </a:r>
            <a:r>
              <a:rPr lang="en-US" altLang="ko-KR" sz="1050" b="1"/>
              <a:t>(vol)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3726559" y="479715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19672" y="4530983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449584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설정선택</a:t>
            </a:r>
            <a:endParaRPr lang="en-US" altLang="ko-KR" dirty="0"/>
          </a:p>
          <a:p>
            <a:r>
              <a:rPr lang="ko-KR" altLang="en-US" dirty="0" err="1"/>
              <a:t>소프트키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826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멀티미터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40768"/>
            <a:ext cx="5450311" cy="47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A8F5D5-6D5C-4CA8-9DB2-789E79D2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예비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8171E-6D1E-488D-846A-4B7FB94EB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1219C-DF76-49CB-8025-F21794FE8D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CEC72-5C95-7DF6-5E75-331758394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58491"/>
              </p:ext>
            </p:extLst>
          </p:nvPr>
        </p:nvGraphicFramePr>
        <p:xfrm>
          <a:off x="395536" y="4077072"/>
          <a:ext cx="4320000" cy="13017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3386179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6758054"/>
                    </a:ext>
                  </a:extLst>
                </a:gridCol>
              </a:tblGrid>
              <a:tr h="37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4167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8966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CA95E8-1255-5784-7B46-FA1C694557F9}"/>
              </a:ext>
            </a:extLst>
          </p:cNvPr>
          <p:cNvSpPr txBox="1"/>
          <p:nvPr/>
        </p:nvSpPr>
        <p:spPr>
          <a:xfrm>
            <a:off x="272555" y="908720"/>
            <a:ext cx="854791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예비 발표 자료 제출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발표 자료 수요일 </a:t>
            </a:r>
            <a:r>
              <a:rPr lang="en-US" altLang="ko-KR" b="1" dirty="0"/>
              <a:t>13:00 </a:t>
            </a:r>
            <a:r>
              <a:rPr lang="ko-KR" altLang="en-US" b="1" dirty="0"/>
              <a:t>까지 조교 메일로 </a:t>
            </a:r>
            <a:r>
              <a:rPr lang="en-US" altLang="ko-KR" b="1" dirty="0"/>
              <a:t>PDF </a:t>
            </a:r>
            <a:r>
              <a:rPr lang="ko-KR" altLang="en-US" b="1" dirty="0"/>
              <a:t>및 영상 제출 </a:t>
            </a:r>
            <a:r>
              <a:rPr lang="en-US" altLang="ko-KR" b="1" dirty="0"/>
              <a:t>(</a:t>
            </a:r>
            <a:r>
              <a:rPr lang="ko-KR" altLang="en-US" b="1" dirty="0"/>
              <a:t>늦으면 감점</a:t>
            </a:r>
            <a:r>
              <a:rPr lang="en-US" altLang="ko-KR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28E7-EF2C-8FF9-E1DD-229480F13111}"/>
              </a:ext>
            </a:extLst>
          </p:cNvPr>
          <p:cNvSpPr txBox="1"/>
          <p:nvPr/>
        </p:nvSpPr>
        <p:spPr>
          <a:xfrm>
            <a:off x="320646" y="2054359"/>
            <a:ext cx="53285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Scatter file</a:t>
            </a:r>
            <a:r>
              <a:rPr lang="ko-KR" altLang="en-US" sz="1600" dirty="0"/>
              <a:t>은 무엇인지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Scatter file</a:t>
            </a:r>
            <a:r>
              <a:rPr lang="ko-KR" altLang="en-US" sz="1600" dirty="0"/>
              <a:t>이 필요한 이유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Scatter file </a:t>
            </a:r>
            <a:r>
              <a:rPr lang="ko-KR" altLang="en-US" sz="1600" dirty="0"/>
              <a:t>코드 분석</a:t>
            </a:r>
            <a:endParaRPr lang="en-US" altLang="ko-KR" sz="1600" dirty="0"/>
          </a:p>
          <a:p>
            <a:r>
              <a:rPr lang="ko-KR" altLang="en-US" sz="1600" dirty="0"/>
              <a:t>버튼의 </a:t>
            </a:r>
            <a:r>
              <a:rPr lang="en-US" altLang="ko-KR" sz="1600" dirty="0"/>
              <a:t>Pull up, Pull down, floating </a:t>
            </a:r>
            <a:r>
              <a:rPr lang="ko-KR" altLang="en-US" sz="1600" dirty="0"/>
              <a:t>방식의 차이</a:t>
            </a:r>
            <a:endParaRPr lang="en-US" altLang="ko-KR" sz="1600" dirty="0"/>
          </a:p>
          <a:p>
            <a:r>
              <a:rPr lang="ko-KR" altLang="en-US" sz="1600" dirty="0"/>
              <a:t>인터럽트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폴링</a:t>
            </a:r>
            <a:r>
              <a:rPr lang="ko-KR" altLang="en-US" sz="1600" dirty="0"/>
              <a:t> 방식의 차이</a:t>
            </a:r>
            <a:endParaRPr lang="en-US" altLang="ko-KR" sz="1600" dirty="0"/>
          </a:p>
          <a:p>
            <a:r>
              <a:rPr lang="ko-KR" altLang="en-US" sz="1600" dirty="0"/>
              <a:t>릴레이 모듈</a:t>
            </a:r>
          </a:p>
        </p:txBody>
      </p:sp>
    </p:spTree>
    <p:extLst>
      <p:ext uri="{BB962C8B-B14F-4D97-AF65-F5344CB8AC3E}">
        <p14:creationId xmlns:p14="http://schemas.microsoft.com/office/powerpoint/2010/main" val="20648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dirty="0"/>
              <a:t>실험 목적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ko-KR" dirty="0"/>
              <a:t>임베디드 시스템</a:t>
            </a:r>
            <a:r>
              <a:rPr lang="en-US" altLang="ko-KR" dirty="0"/>
              <a:t> </a:t>
            </a:r>
            <a:r>
              <a:rPr lang="ko-KR" altLang="en-US" dirty="0"/>
              <a:t>설계의 </a:t>
            </a:r>
            <a:r>
              <a:rPr lang="ko-KR" altLang="ko-KR" dirty="0"/>
              <a:t>기본 원리 습득</a:t>
            </a:r>
          </a:p>
          <a:p>
            <a:pPr lvl="0">
              <a:lnSpc>
                <a:spcPct val="150000"/>
              </a:lnSpc>
            </a:pPr>
            <a:r>
              <a:rPr lang="ko-KR" altLang="ko-KR" dirty="0"/>
              <a:t>디버깅 툴 사용방법 습득 및 레지스터 제어를 통한 임베디드 펌웨어 개발</a:t>
            </a:r>
            <a:endParaRPr lang="en-US" altLang="ko-KR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en-US" dirty="0"/>
              <a:t>세부 목표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ko-KR" dirty="0"/>
              <a:t>개발 환경 구축 </a:t>
            </a:r>
          </a:p>
          <a:p>
            <a:pPr lvl="0">
              <a:lnSpc>
                <a:spcPct val="150000"/>
              </a:lnSpc>
            </a:pPr>
            <a:r>
              <a:rPr lang="en-US" altLang="ko-KR" dirty="0"/>
              <a:t>IAR Embedded Workbench</a:t>
            </a:r>
            <a:r>
              <a:rPr lang="ko-KR" altLang="ko-KR" dirty="0"/>
              <a:t>에서 프로젝트 생성 및 설정</a:t>
            </a:r>
          </a:p>
          <a:p>
            <a:pPr lvl="0">
              <a:lnSpc>
                <a:spcPct val="150000"/>
              </a:lnSpc>
            </a:pPr>
            <a:r>
              <a:rPr lang="en-US" altLang="ko-KR" dirty="0"/>
              <a:t>Datasheet </a:t>
            </a:r>
            <a:r>
              <a:rPr lang="ko-KR" altLang="ko-KR" dirty="0"/>
              <a:t>및 </a:t>
            </a:r>
            <a:r>
              <a:rPr lang="en-US" altLang="ko-KR" dirty="0"/>
              <a:t>Reference Manual</a:t>
            </a:r>
            <a:r>
              <a:rPr lang="ko-KR" altLang="ko-KR" dirty="0"/>
              <a:t>을 참고하여 해당 레지스터 및 주소에 대한 설정 이해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dirty="0"/>
              <a:t>GPIO(general-purpose input/output)</a:t>
            </a:r>
            <a:r>
              <a:rPr lang="ko-KR" altLang="en-US" dirty="0"/>
              <a:t>를 사용하여 </a:t>
            </a:r>
            <a:r>
              <a:rPr lang="en-US" altLang="ko-KR" dirty="0"/>
              <a:t>LED</a:t>
            </a:r>
            <a:r>
              <a:rPr lang="ko-KR" altLang="en-US" dirty="0"/>
              <a:t>제어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 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8496944" cy="278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미션을 구현한 조는 조교의 간단한 퀴즈 및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강의 시간에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endParaRPr lang="ko-KR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정확한 장비 설정 유무 확인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레지스터 및 주소 설정 이해 확인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LED</a:t>
            </a: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제어 원리 이해 및 동작 확인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077" y="4161933"/>
            <a:ext cx="8974428" cy="193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결과보고서의 형식은 자유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표지 제외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장 이상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목표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과정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 등이 잘 드러나게 작성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/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보고서에 전체 코드를 그대로 붙여 넣으면 감점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PDF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형식으로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코드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latin typeface="+mj-lt"/>
                <a:cs typeface="Times New Roman" panose="02020603050405020304" pitchFamily="18" charset="0"/>
              </a:rPr>
              <a:t>main.c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와 함께 수요일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13:00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까지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7960" y="2240639"/>
            <a:ext cx="5628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</a:rPr>
              <a:t>데이터시트와 </a:t>
            </a:r>
            <a:r>
              <a:rPr lang="ko-KR" altLang="en-US" sz="2400" b="1" dirty="0" err="1">
                <a:solidFill>
                  <a:schemeClr val="accent6"/>
                </a:solidFill>
              </a:rPr>
              <a:t>레퍼런스</a:t>
            </a:r>
            <a:r>
              <a:rPr lang="ko-KR" altLang="en-US" sz="2400" b="1" dirty="0">
                <a:solidFill>
                  <a:schemeClr val="accent6"/>
                </a:solidFill>
              </a:rPr>
              <a:t> 문서를 통하여 </a:t>
            </a:r>
            <a:r>
              <a:rPr lang="ko-KR" altLang="en-US" sz="2400" b="1" dirty="0" err="1">
                <a:solidFill>
                  <a:schemeClr val="accent6"/>
                </a:solidFill>
              </a:rPr>
              <a:t>임베디드</a:t>
            </a:r>
            <a:r>
              <a:rPr lang="ko-KR" altLang="en-US" sz="2400" b="1" dirty="0">
                <a:solidFill>
                  <a:schemeClr val="accent6"/>
                </a:solidFill>
              </a:rPr>
              <a:t> 보드를 제어하는 능력향상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8D5E2-D286-4868-9BB6-3EEA69A71423}"/>
              </a:ext>
            </a:extLst>
          </p:cNvPr>
          <p:cNvSpPr/>
          <p:nvPr/>
        </p:nvSpPr>
        <p:spPr>
          <a:xfrm>
            <a:off x="1691680" y="3539986"/>
            <a:ext cx="5628079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데이터시트</a:t>
            </a:r>
            <a:r>
              <a:rPr lang="en-US" altLang="ko-KR" dirty="0"/>
              <a:t>: </a:t>
            </a:r>
            <a:r>
              <a:rPr lang="ko-KR" altLang="en-US" dirty="0"/>
              <a:t>stm32_Datasheet</a:t>
            </a:r>
            <a:r>
              <a:rPr lang="en-US" altLang="ko-KR" dirty="0"/>
              <a:t>.pdf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레퍼런스 매뉴얼</a:t>
            </a:r>
            <a:r>
              <a:rPr lang="en-US" altLang="ko-KR" dirty="0"/>
              <a:t>: stm32_ReferenceManual.pdf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STM32 </a:t>
            </a:r>
            <a:r>
              <a:rPr lang="ko-KR" altLang="en-US" dirty="0"/>
              <a:t>보드 회로도</a:t>
            </a:r>
            <a:r>
              <a:rPr lang="en-US" altLang="ko-KR" dirty="0"/>
              <a:t>: STM32F107VCT6_schematic.pdf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2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6755542-1EE5-44AB-80C3-61787F86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24" y="4293096"/>
            <a:ext cx="1854648" cy="1953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F41B2B-52D3-456B-B48E-EC6CF99B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79" y="5215718"/>
            <a:ext cx="2487493" cy="159765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8D5E2-D286-4868-9BB6-3EEA69A71423}"/>
              </a:ext>
            </a:extLst>
          </p:cNvPr>
          <p:cNvSpPr/>
          <p:nvPr/>
        </p:nvSpPr>
        <p:spPr>
          <a:xfrm>
            <a:off x="4967461" y="1906980"/>
            <a:ext cx="4069035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외부 장치는 </a:t>
            </a:r>
            <a:r>
              <a:rPr lang="en-US" altLang="ko-KR" sz="1600" dirty="0"/>
              <a:t>Port, Pin</a:t>
            </a:r>
            <a:r>
              <a:rPr lang="ko-KR" altLang="en-US" sz="1600" dirty="0"/>
              <a:t> 을 통해 </a:t>
            </a:r>
            <a:r>
              <a:rPr lang="en-US" altLang="ko-KR" sz="1600" dirty="0"/>
              <a:t>MCU</a:t>
            </a:r>
            <a:r>
              <a:rPr lang="ko-KR" altLang="en-US" sz="1600" dirty="0"/>
              <a:t>와 연결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원하는 </a:t>
            </a:r>
            <a:r>
              <a:rPr lang="en-US" altLang="ko-KR" sz="1600" dirty="0"/>
              <a:t>Port/Pin</a:t>
            </a:r>
            <a:r>
              <a:rPr lang="ko-KR" altLang="en-US" sz="1600" dirty="0"/>
              <a:t>에 </a:t>
            </a:r>
            <a:r>
              <a:rPr lang="en-US" altLang="ko-KR" sz="1600" dirty="0"/>
              <a:t>clock</a:t>
            </a:r>
            <a:r>
              <a:rPr lang="ko-KR" altLang="en-US" sz="1600" dirty="0"/>
              <a:t>을 부여</a:t>
            </a:r>
            <a:r>
              <a:rPr lang="en-US" altLang="ko-KR" sz="1600" dirty="0"/>
              <a:t>, </a:t>
            </a:r>
            <a:r>
              <a:rPr lang="ko-KR" altLang="en-US" sz="1600" dirty="0"/>
              <a:t>포트 설정을 한 뒤 입출력 가능</a:t>
            </a:r>
            <a:endParaRPr lang="en-US" altLang="ko-KR" sz="1600" dirty="0"/>
          </a:p>
        </p:txBody>
      </p:sp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835FA93-9A6E-4384-B897-1752C8A7FF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0" t="15001" r="10101" b="16400"/>
          <a:stretch/>
        </p:blipFill>
        <p:spPr>
          <a:xfrm rot="5400000">
            <a:off x="1025810" y="608615"/>
            <a:ext cx="3183671" cy="4588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AC007-469C-4245-9EBB-778D3084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7" y="4420756"/>
            <a:ext cx="2258687" cy="19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en-US" altLang="ko-KR" dirty="0"/>
              <a:t>Datasheet &amp; 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데이터시트와 </a:t>
            </a:r>
            <a:r>
              <a:rPr lang="ko-KR" altLang="en-US" b="1" dirty="0" err="1">
                <a:solidFill>
                  <a:schemeClr val="accent6"/>
                </a:solidFill>
              </a:rPr>
              <a:t>레퍼런스</a:t>
            </a:r>
            <a:r>
              <a:rPr lang="ko-KR" altLang="en-US" b="1" dirty="0">
                <a:solidFill>
                  <a:schemeClr val="accent6"/>
                </a:solidFill>
              </a:rPr>
              <a:t> 문서를 통하여 </a:t>
            </a:r>
            <a:r>
              <a:rPr lang="ko-KR" altLang="en-US" b="1" dirty="0" err="1">
                <a:solidFill>
                  <a:schemeClr val="accent6"/>
                </a:solidFill>
              </a:rPr>
              <a:t>임베디드</a:t>
            </a:r>
            <a:r>
              <a:rPr lang="ko-KR" altLang="en-US" b="1" dirty="0">
                <a:solidFill>
                  <a:schemeClr val="accent6"/>
                </a:solidFill>
              </a:rPr>
              <a:t> 보드를 제어하는 능력향상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92567"/>
            <a:ext cx="4265138" cy="49411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78650" y="3600450"/>
            <a:ext cx="1416050" cy="3326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78650" y="2779782"/>
            <a:ext cx="1385664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727055"/>
            <a:ext cx="417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데이터시트에 각 레지스터에 대한 </a:t>
            </a:r>
            <a:r>
              <a:rPr lang="ko-KR" altLang="en-US" dirty="0" err="1"/>
              <a:t>메모리맵핑</a:t>
            </a:r>
            <a:r>
              <a:rPr lang="ko-KR" altLang="en-US" dirty="0"/>
              <a:t> 주소가 나와있음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APB(Advanced Peripheral Bus)2</a:t>
            </a:r>
            <a:r>
              <a:rPr lang="ko-KR" altLang="en-US" dirty="0"/>
              <a:t>에 각 </a:t>
            </a:r>
            <a:r>
              <a:rPr lang="en-US" altLang="ko-KR" dirty="0"/>
              <a:t>GPIO</a:t>
            </a:r>
            <a:r>
              <a:rPr lang="ko-KR" altLang="en-US" dirty="0"/>
              <a:t>포트가 할당되어 있는 것을 확인할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할당된 주소에 </a:t>
            </a:r>
            <a:r>
              <a:rPr lang="en-US" altLang="ko-KR" dirty="0"/>
              <a:t>offset</a:t>
            </a:r>
            <a:r>
              <a:rPr lang="ko-KR" altLang="en-US" dirty="0"/>
              <a:t>을 더하면 해당 레지스터 주소가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6FFD64-BC10-4E67-BC91-47F50B19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78267"/>
            <a:ext cx="2973973" cy="19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19107</TotalTime>
  <Words>1018</Words>
  <Application>Microsoft Office PowerPoint</Application>
  <PresentationFormat>화면 슬라이드 쇼(4:3)</PresentationFormat>
  <Paragraphs>187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Cambria Math</vt:lpstr>
      <vt:lpstr>Times New Roman</vt:lpstr>
      <vt:lpstr>Wingdings</vt:lpstr>
      <vt:lpstr>Office 테마</vt:lpstr>
      <vt:lpstr>임베디드 시스템 설계 및 실험 02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user</cp:lastModifiedBy>
  <cp:revision>723</cp:revision>
  <cp:lastPrinted>2020-06-10T01:30:43Z</cp:lastPrinted>
  <dcterms:created xsi:type="dcterms:W3CDTF">2013-02-28T11:21:25Z</dcterms:created>
  <dcterms:modified xsi:type="dcterms:W3CDTF">2022-09-14T09:27:19Z</dcterms:modified>
</cp:coreProperties>
</file>