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5149850"/>
  <p:notesSz cx="9144000" cy="51498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660" y="3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4000" cy="554990"/>
          </a:xfrm>
          <a:custGeom>
            <a:avLst/>
            <a:gdLst/>
            <a:ahLst/>
            <a:cxnLst/>
            <a:rect l="l" t="t" r="r" b="b"/>
            <a:pathLst>
              <a:path w="9144000" h="554990">
                <a:moveTo>
                  <a:pt x="9144000" y="0"/>
                </a:moveTo>
                <a:lnTo>
                  <a:pt x="0" y="0"/>
                </a:lnTo>
                <a:lnTo>
                  <a:pt x="0" y="554710"/>
                </a:lnTo>
                <a:lnTo>
                  <a:pt x="9144000" y="554710"/>
                </a:lnTo>
                <a:lnTo>
                  <a:pt x="914400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1715" y="2400045"/>
            <a:ext cx="2020569" cy="314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681" y="2486760"/>
            <a:ext cx="8152637" cy="1519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0119299@gmail.com" TargetMode="External"/><Relationship Id="rId2" Type="http://schemas.openxmlformats.org/officeDocument/2006/relationships/hyperlink" Target="https://github.com/June222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design/DAFtvgqR1WU/MlijIKjzEDp914R6AgCiiQ/edit" TargetMode="External"/><Relationship Id="rId2" Type="http://schemas.openxmlformats.org/officeDocument/2006/relationships/hyperlink" Target="https://github.com/June222/Embedded_Project_FLIGHT/blob/main/NUCLEO-f429zi_example_code%20(1)/Examples/ST/STM32F429II-SK/OS3/app.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diTTW79o_wZT5trPB3eym0REY6TfK7wClsZOfB5oGHg/edit#heading%3Dh.z6ne0og04bp5" TargetMode="External"/><Relationship Id="rId2" Type="http://schemas.openxmlformats.org/officeDocument/2006/relationships/hyperlink" Target="https://github.com/June222/Avoiding_Obstacles_Robo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June222/capstone-2023-1-02?tab=readme-ov-fi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670"/>
            <a:ext cx="9144000" cy="5102860"/>
          </a:xfrm>
          <a:custGeom>
            <a:avLst/>
            <a:gdLst/>
            <a:ahLst/>
            <a:cxnLst/>
            <a:rect l="l" t="t" r="r" b="b"/>
            <a:pathLst>
              <a:path w="9144000" h="5102860">
                <a:moveTo>
                  <a:pt x="9144000" y="0"/>
                </a:moveTo>
                <a:lnTo>
                  <a:pt x="0" y="0"/>
                </a:lnTo>
                <a:lnTo>
                  <a:pt x="0" y="5102352"/>
                </a:lnTo>
                <a:lnTo>
                  <a:pt x="9144000" y="5102352"/>
                </a:lnTo>
                <a:lnTo>
                  <a:pt x="9144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260" y="185445"/>
            <a:ext cx="556450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spc="-345" dirty="0"/>
              <a:t>PORTFOLIO</a:t>
            </a:r>
            <a:endParaRPr sz="8000"/>
          </a:p>
        </p:txBody>
      </p:sp>
      <p:grpSp>
        <p:nvGrpSpPr>
          <p:cNvPr id="4" name="object 4"/>
          <p:cNvGrpSpPr/>
          <p:nvPr/>
        </p:nvGrpSpPr>
        <p:grpSpPr>
          <a:xfrm>
            <a:off x="192023" y="243839"/>
            <a:ext cx="8627110" cy="4249420"/>
            <a:chOff x="192023" y="243839"/>
            <a:chExt cx="8627110" cy="4249420"/>
          </a:xfrm>
        </p:grpSpPr>
        <p:sp>
          <p:nvSpPr>
            <p:cNvPr id="5" name="object 5"/>
            <p:cNvSpPr/>
            <p:nvPr/>
          </p:nvSpPr>
          <p:spPr>
            <a:xfrm>
              <a:off x="210311" y="262127"/>
              <a:ext cx="5833745" cy="3175"/>
            </a:xfrm>
            <a:custGeom>
              <a:avLst/>
              <a:gdLst/>
              <a:ahLst/>
              <a:cxnLst/>
              <a:rect l="l" t="t" r="r" b="b"/>
              <a:pathLst>
                <a:path w="5833745" h="3175">
                  <a:moveTo>
                    <a:pt x="0" y="2667"/>
                  </a:moveTo>
                  <a:lnTo>
                    <a:pt x="5833491" y="0"/>
                  </a:lnTo>
                </a:path>
              </a:pathLst>
            </a:custGeom>
            <a:ln w="36576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14900" y="3265932"/>
              <a:ext cx="3904615" cy="1222375"/>
            </a:xfrm>
            <a:custGeom>
              <a:avLst/>
              <a:gdLst/>
              <a:ahLst/>
              <a:cxnLst/>
              <a:rect l="l" t="t" r="r" b="b"/>
              <a:pathLst>
                <a:path w="3904615" h="1222375">
                  <a:moveTo>
                    <a:pt x="0" y="0"/>
                  </a:moveTo>
                  <a:lnTo>
                    <a:pt x="3904106" y="0"/>
                  </a:lnTo>
                </a:path>
                <a:path w="3904615" h="1222375">
                  <a:moveTo>
                    <a:pt x="0" y="408432"/>
                  </a:moveTo>
                  <a:lnTo>
                    <a:pt x="3904106" y="408432"/>
                  </a:lnTo>
                </a:path>
                <a:path w="3904615" h="1222375">
                  <a:moveTo>
                    <a:pt x="0" y="813816"/>
                  </a:moveTo>
                  <a:lnTo>
                    <a:pt x="3904106" y="813816"/>
                  </a:lnTo>
                </a:path>
                <a:path w="3904615" h="1222375">
                  <a:moveTo>
                    <a:pt x="0" y="1222248"/>
                  </a:moveTo>
                  <a:lnTo>
                    <a:pt x="3904106" y="122224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92014" y="2945968"/>
            <a:ext cx="3949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b="1" spc="-30" dirty="0" smtClean="0">
                <a:solidFill>
                  <a:srgbClr val="252525"/>
                </a:solidFill>
                <a:latin typeface="Times New Roman"/>
                <a:cs typeface="Times New Roman"/>
              </a:rPr>
              <a:t>Name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2451" y="2945968"/>
            <a:ext cx="85216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5" dirty="0" err="1" smtClean="0">
                <a:solidFill>
                  <a:srgbClr val="252525"/>
                </a:solidFill>
                <a:latin typeface="Times New Roman"/>
                <a:cs typeface="Times New Roman"/>
              </a:rPr>
              <a:t>강준우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9722" y="3354069"/>
            <a:ext cx="494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52525"/>
                </a:solidFill>
                <a:latin typeface="Times New Roman"/>
                <a:cs typeface="Times New Roman"/>
              </a:rPr>
              <a:t>Gi</a:t>
            </a:r>
            <a:r>
              <a:rPr sz="12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sz="12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hub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02451" y="3354069"/>
            <a:ext cx="1670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96A7"/>
                  </a:solidFill>
                </a:uFill>
                <a:latin typeface="Times New Roman"/>
                <a:cs typeface="Times New Roman"/>
                <a:hlinkClick r:id="rId2"/>
              </a:rPr>
              <a:t>https://github.com/June222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2550" y="3761638"/>
            <a:ext cx="4552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E-mail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2451" y="3761638"/>
            <a:ext cx="1329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0119299</a:t>
            </a:r>
            <a:r>
              <a:rPr sz="12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@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g</a:t>
            </a:r>
            <a:r>
              <a:rPr sz="1200" u="sng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m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a</a:t>
            </a:r>
            <a:r>
              <a:rPr sz="1200" u="sng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il</a:t>
            </a:r>
            <a:r>
              <a:rPr sz="12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.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c</a:t>
            </a:r>
            <a:r>
              <a:rPr sz="1200" u="sng" spc="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o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79314" y="4168850"/>
            <a:ext cx="431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P</a:t>
            </a:r>
            <a:r>
              <a:rPr sz="1200" b="1" dirty="0">
                <a:solidFill>
                  <a:srgbClr val="252525"/>
                </a:solidFill>
                <a:latin typeface="Times New Roman"/>
                <a:cs typeface="Times New Roman"/>
              </a:rPr>
              <a:t>hone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2451" y="4168850"/>
            <a:ext cx="11569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52525"/>
                </a:solidFill>
                <a:latin typeface="Times New Roman"/>
                <a:cs typeface="Times New Roman"/>
              </a:rPr>
              <a:t>+82</a:t>
            </a: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imes New Roman"/>
                <a:cs typeface="Times New Roman"/>
              </a:rPr>
              <a:t>10-5495-4551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17084" y="4601362"/>
            <a:ext cx="5543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1200" b="1" dirty="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sz="12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sz="12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12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sz="12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sz="1200" b="1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02451" y="4610506"/>
            <a:ext cx="23304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20" dirty="0" smtClean="0">
                <a:solidFill>
                  <a:srgbClr val="252525"/>
                </a:solidFill>
                <a:latin typeface="Times New Roman"/>
                <a:cs typeface="Times New Roman"/>
              </a:rPr>
              <a:t>부산광역시 부산진구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76071"/>
            <a:ext cx="1576070" cy="36322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76835" rIns="0" bIns="0" rtlCol="0">
            <a:spAutoFit/>
          </a:bodyPr>
          <a:lstStyle/>
          <a:p>
            <a:pPr marL="490220">
              <a:lnSpc>
                <a:spcPct val="100000"/>
              </a:lnSpc>
              <a:spcBef>
                <a:spcPts val="60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0311" y="960577"/>
            <a:ext cx="22066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00" dirty="0"/>
              <a:t>No</a:t>
            </a:r>
            <a:r>
              <a:rPr sz="4000" spc="5" dirty="0"/>
              <a:t> </a:t>
            </a:r>
            <a:r>
              <a:rPr sz="4000" spc="-105" dirty="0"/>
              <a:t>Crime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5833871" y="2773679"/>
            <a:ext cx="2870200" cy="39370"/>
            <a:chOff x="5833871" y="2773679"/>
            <a:chExt cx="2870200" cy="39370"/>
          </a:xfrm>
        </p:grpSpPr>
        <p:sp>
          <p:nvSpPr>
            <p:cNvPr id="5" name="object 5"/>
            <p:cNvSpPr/>
            <p:nvPr/>
          </p:nvSpPr>
          <p:spPr>
            <a:xfrm>
              <a:off x="5868923" y="2793491"/>
              <a:ext cx="2834640" cy="0"/>
            </a:xfrm>
            <a:custGeom>
              <a:avLst/>
              <a:gdLst/>
              <a:ahLst/>
              <a:cxnLst/>
              <a:rect l="l" t="t" r="r" b="b"/>
              <a:pathLst>
                <a:path w="2834640">
                  <a:moveTo>
                    <a:pt x="0" y="0"/>
                  </a:moveTo>
                  <a:lnTo>
                    <a:pt x="2834640" y="0"/>
                  </a:lnTo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36919" y="2776727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23367" y="0"/>
                  </a:moveTo>
                  <a:lnTo>
                    <a:pt x="6730" y="0"/>
                  </a:lnTo>
                  <a:lnTo>
                    <a:pt x="0" y="6731"/>
                  </a:lnTo>
                  <a:lnTo>
                    <a:pt x="0" y="23368"/>
                  </a:lnTo>
                  <a:lnTo>
                    <a:pt x="6730" y="30098"/>
                  </a:lnTo>
                  <a:lnTo>
                    <a:pt x="23367" y="30098"/>
                  </a:lnTo>
                  <a:lnTo>
                    <a:pt x="30099" y="23368"/>
                  </a:lnTo>
                  <a:lnTo>
                    <a:pt x="30099" y="6731"/>
                  </a:lnTo>
                  <a:lnTo>
                    <a:pt x="23367" y="0"/>
                  </a:lnTo>
                  <a:close/>
                </a:path>
              </a:pathLst>
            </a:custGeom>
            <a:solidFill>
              <a:srgbClr val="67F9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38443" y="277825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0" y="14986"/>
                  </a:moveTo>
                  <a:lnTo>
                    <a:pt x="0" y="6731"/>
                  </a:lnTo>
                  <a:lnTo>
                    <a:pt x="6730" y="0"/>
                  </a:lnTo>
                  <a:lnTo>
                    <a:pt x="14985" y="0"/>
                  </a:lnTo>
                  <a:lnTo>
                    <a:pt x="23367" y="0"/>
                  </a:lnTo>
                  <a:lnTo>
                    <a:pt x="30098" y="6731"/>
                  </a:lnTo>
                  <a:lnTo>
                    <a:pt x="30098" y="14986"/>
                  </a:lnTo>
                  <a:lnTo>
                    <a:pt x="30098" y="23368"/>
                  </a:lnTo>
                  <a:lnTo>
                    <a:pt x="23367" y="30099"/>
                  </a:lnTo>
                  <a:lnTo>
                    <a:pt x="14985" y="30099"/>
                  </a:lnTo>
                  <a:lnTo>
                    <a:pt x="6730" y="30099"/>
                  </a:lnTo>
                  <a:lnTo>
                    <a:pt x="0" y="23368"/>
                  </a:lnTo>
                  <a:lnTo>
                    <a:pt x="0" y="14986"/>
                  </a:lnTo>
                  <a:close/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3847465">
              <a:lnSpc>
                <a:spcPct val="100000"/>
              </a:lnSpc>
              <a:spcBef>
                <a:spcPts val="1185"/>
              </a:spcBef>
            </a:pPr>
            <a:r>
              <a:rPr spc="-5" dirty="0"/>
              <a:t>About</a:t>
            </a:r>
            <a:r>
              <a:rPr spc="-70" dirty="0"/>
              <a:t> </a:t>
            </a:r>
            <a:r>
              <a:rPr dirty="0"/>
              <a:t>project</a:t>
            </a:r>
          </a:p>
          <a:p>
            <a:pPr marL="3847465">
              <a:lnSpc>
                <a:spcPct val="100000"/>
              </a:lnSpc>
              <a:spcBef>
                <a:spcPts val="830"/>
              </a:spcBef>
            </a:pPr>
            <a:r>
              <a:rPr sz="1400" spc="-15" dirty="0"/>
              <a:t>Application</a:t>
            </a:r>
            <a:r>
              <a:rPr sz="1400" spc="105" dirty="0"/>
              <a:t> </a:t>
            </a:r>
            <a:r>
              <a:rPr sz="1400" spc="-15" dirty="0"/>
              <a:t>Service</a:t>
            </a:r>
            <a:r>
              <a:rPr sz="1400" spc="90" dirty="0"/>
              <a:t> </a:t>
            </a:r>
            <a:r>
              <a:rPr sz="1400" spc="-15" dirty="0"/>
              <a:t>that</a:t>
            </a:r>
            <a:r>
              <a:rPr sz="1400" spc="30" dirty="0"/>
              <a:t> </a:t>
            </a:r>
            <a:r>
              <a:rPr sz="1400" spc="-10" dirty="0"/>
              <a:t>predicts</a:t>
            </a:r>
            <a:r>
              <a:rPr sz="1400" spc="45" dirty="0"/>
              <a:t> </a:t>
            </a:r>
            <a:r>
              <a:rPr sz="1400" spc="-25" dirty="0"/>
              <a:t>crime</a:t>
            </a:r>
            <a:r>
              <a:rPr sz="1400" spc="114" dirty="0"/>
              <a:t> </a:t>
            </a:r>
            <a:r>
              <a:rPr sz="1400" spc="-15" dirty="0"/>
              <a:t>risk.</a:t>
            </a:r>
            <a:endParaRPr sz="1400"/>
          </a:p>
          <a:p>
            <a:pPr marL="3847465" marR="5080">
              <a:lnSpc>
                <a:spcPct val="178700"/>
              </a:lnSpc>
              <a:spcBef>
                <a:spcPts val="5"/>
              </a:spcBef>
            </a:pPr>
            <a:r>
              <a:rPr sz="1400" spc="-10" dirty="0"/>
              <a:t>Project </a:t>
            </a:r>
            <a:r>
              <a:rPr sz="1400" spc="-20" dirty="0"/>
              <a:t>using</a:t>
            </a:r>
            <a:r>
              <a:rPr sz="1400" spc="-15" dirty="0"/>
              <a:t> </a:t>
            </a:r>
            <a:r>
              <a:rPr sz="1400" spc="-10" dirty="0"/>
              <a:t>all </a:t>
            </a:r>
            <a:r>
              <a:rPr sz="1400" spc="-15" dirty="0"/>
              <a:t>self-developed</a:t>
            </a:r>
            <a:r>
              <a:rPr sz="1400" spc="-10" dirty="0"/>
              <a:t> </a:t>
            </a:r>
            <a:r>
              <a:rPr sz="1400" spc="-20" dirty="0"/>
              <a:t>AI, </a:t>
            </a:r>
            <a:r>
              <a:rPr sz="1400" spc="-10" dirty="0"/>
              <a:t>REST </a:t>
            </a:r>
            <a:r>
              <a:rPr sz="1400" spc="-20" dirty="0"/>
              <a:t>API, </a:t>
            </a:r>
            <a:r>
              <a:rPr sz="1400" spc="-15" dirty="0"/>
              <a:t>Application. </a:t>
            </a:r>
            <a:r>
              <a:rPr sz="1400" spc="-340" dirty="0"/>
              <a:t> </a:t>
            </a:r>
            <a:r>
              <a:rPr sz="1400" spc="-5" dirty="0"/>
              <a:t>We</a:t>
            </a:r>
            <a:r>
              <a:rPr sz="1400" spc="-40" dirty="0"/>
              <a:t> </a:t>
            </a:r>
            <a:r>
              <a:rPr sz="1400" spc="-15" dirty="0"/>
              <a:t>tried </a:t>
            </a:r>
            <a:r>
              <a:rPr sz="1400" spc="-10" dirty="0"/>
              <a:t>to</a:t>
            </a:r>
            <a:r>
              <a:rPr sz="1400" spc="-40" dirty="0"/>
              <a:t> </a:t>
            </a:r>
            <a:r>
              <a:rPr sz="1400" spc="-15" dirty="0"/>
              <a:t>solve</a:t>
            </a:r>
            <a:r>
              <a:rPr sz="1400" spc="40" dirty="0"/>
              <a:t> </a:t>
            </a:r>
            <a:r>
              <a:rPr sz="1400" spc="-20" dirty="0"/>
              <a:t>this</a:t>
            </a:r>
            <a:r>
              <a:rPr sz="1400" spc="15" dirty="0"/>
              <a:t> </a:t>
            </a:r>
            <a:r>
              <a:rPr sz="1400" spc="-10" dirty="0"/>
              <a:t>problem</a:t>
            </a:r>
            <a:r>
              <a:rPr sz="1400" spc="10" dirty="0"/>
              <a:t> </a:t>
            </a:r>
            <a:r>
              <a:rPr sz="1400" spc="-20" dirty="0"/>
              <a:t>using</a:t>
            </a:r>
            <a:r>
              <a:rPr sz="1400" spc="30" dirty="0"/>
              <a:t> </a:t>
            </a:r>
            <a:r>
              <a:rPr sz="1400" spc="-5" dirty="0"/>
              <a:t>a</a:t>
            </a:r>
            <a:r>
              <a:rPr sz="1400" spc="-35" dirty="0"/>
              <a:t> </a:t>
            </a:r>
            <a:r>
              <a:rPr sz="1400" spc="-15" dirty="0"/>
              <a:t>message</a:t>
            </a:r>
            <a:r>
              <a:rPr sz="1400" spc="15" dirty="0"/>
              <a:t> </a:t>
            </a:r>
            <a:r>
              <a:rPr sz="1400" spc="-10" dirty="0"/>
              <a:t>queue.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015" y="55879"/>
            <a:ext cx="130175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02.</a:t>
            </a:r>
            <a:endParaRPr sz="21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66501" y="975804"/>
          <a:ext cx="4507865" cy="38284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13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Wo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050" b="1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2023.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08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2022.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(2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Month)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Members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people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9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Objective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6995" marR="205740">
                        <a:lnSpc>
                          <a:spcPts val="1250"/>
                        </a:lnSpc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For prevention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crime,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quick response, use of investigative </a:t>
                      </a:r>
                      <a:r>
                        <a:rPr sz="1050" spc="-2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50" spc="-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op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g 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spc="-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spc="-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spc="-5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ta</a:t>
                      </a:r>
                      <a:r>
                        <a:rPr sz="1050" spc="-7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ov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ts val="1230"/>
                        </a:lnSpc>
                      </a:pP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050" spc="-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spc="-7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li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4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844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Content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Prediction</a:t>
                      </a:r>
                      <a:r>
                        <a:rPr sz="1050" spc="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50" spc="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crime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risks,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checking</a:t>
                      </a:r>
                      <a:r>
                        <a:rPr sz="1050" spc="7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1050" spc="10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crime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occured,</a:t>
                      </a:r>
                      <a:r>
                        <a:rPr sz="1050" spc="6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CCTV</a:t>
                      </a:r>
                      <a:r>
                        <a:rPr sz="1050" spc="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map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nearby,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emergency</a:t>
                      </a:r>
                      <a:r>
                        <a:rPr sz="1050" spc="9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call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4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et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15595" indent="-290195">
                        <a:lnSpc>
                          <a:spcPts val="1255"/>
                        </a:lnSpc>
                        <a:spcBef>
                          <a:spcPts val="71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Developing</a:t>
                      </a:r>
                      <a:r>
                        <a:rPr sz="1050" spc="8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User Interface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marR="593090" indent="-289560">
                        <a:lnSpc>
                          <a:spcPts val="1270"/>
                        </a:lnSpc>
                        <a:spcBef>
                          <a:spcPts val="30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Connect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REST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API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developed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team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member </a:t>
                      </a:r>
                      <a:r>
                        <a:rPr sz="1050" spc="-2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application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903">
                <a:tc>
                  <a:txBody>
                    <a:bodyPr/>
                    <a:lstStyle/>
                    <a:p>
                      <a:pPr marL="163195" marR="157480" indent="635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Language, 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-2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50" spc="-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tt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reference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05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Github</a:t>
                      </a:r>
                      <a:r>
                        <a:rPr sz="1050" u="sng" spc="-2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 </a:t>
                      </a:r>
                      <a:r>
                        <a:rPr sz="1050" u="sng" spc="-3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Link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ts val="1165"/>
                        </a:lnSpc>
                        <a:spcBef>
                          <a:spcPts val="615"/>
                        </a:spcBef>
                      </a:pPr>
                      <a:r>
                        <a:rPr sz="1050" u="sng" spc="-3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Presentation</a:t>
                      </a:r>
                      <a:r>
                        <a:rPr sz="1050" u="sng" spc="15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 </a:t>
                      </a:r>
                      <a:r>
                        <a:rPr sz="1050" u="sng" spc="-4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PPT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350258" y="614933"/>
            <a:ext cx="168211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Introduce</a:t>
            </a:r>
            <a:r>
              <a:rPr sz="1600" b="1" spc="-1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Arial"/>
                <a:cs typeface="Arial"/>
              </a:rPr>
              <a:t>project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2208" y="749807"/>
            <a:ext cx="1987295" cy="40568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873375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P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5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ma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im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'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ati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l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time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85725" indent="-73660">
              <a:lnSpc>
                <a:spcPct val="100000"/>
              </a:lnSpc>
              <a:spcBef>
                <a:spcPts val="10"/>
              </a:spcBef>
              <a:buChar char="-"/>
              <a:tabLst>
                <a:tab pos="86360" algn="l"/>
              </a:tabLst>
            </a:pPr>
            <a:r>
              <a:rPr sz="1000" spc="-30" dirty="0">
                <a:latin typeface="Times New Roman"/>
                <a:cs typeface="Times New Roman"/>
              </a:rPr>
              <a:t>Select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location,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day,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time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zone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25" dirty="0">
                <a:latin typeface="Times New Roman"/>
                <a:cs typeface="Times New Roman"/>
              </a:rPr>
              <a:t>C</a:t>
            </a:r>
            <a:r>
              <a:rPr sz="1000" spc="-20" dirty="0">
                <a:latin typeface="Times New Roman"/>
                <a:cs typeface="Times New Roman"/>
              </a:rPr>
              <a:t>li</a:t>
            </a:r>
            <a:r>
              <a:rPr sz="1000" spc="-45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k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P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5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4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45" dirty="0">
                <a:latin typeface="Times New Roman"/>
                <a:cs typeface="Times New Roman"/>
              </a:rPr>
              <a:t>b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tt</a:t>
            </a:r>
            <a:r>
              <a:rPr sz="1000" spc="-4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30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d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l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20" dirty="0">
                <a:latin typeface="Times New Roman"/>
                <a:cs typeface="Times New Roman"/>
              </a:rPr>
              <a:t>Predicting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5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major</a:t>
            </a:r>
            <a:r>
              <a:rPr sz="1000" spc="-15" dirty="0">
                <a:latin typeface="Times New Roman"/>
                <a:cs typeface="Times New Roman"/>
              </a:rPr>
              <a:t> crime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safety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levels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30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35" dirty="0">
                <a:latin typeface="Times New Roman"/>
                <a:cs typeface="Times New Roman"/>
              </a:rPr>
              <a:t>s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li</a:t>
            </a:r>
            <a:r>
              <a:rPr sz="1000" spc="-15" dirty="0">
                <a:latin typeface="Times New Roman"/>
                <a:cs typeface="Times New Roman"/>
              </a:rPr>
              <a:t>za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p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s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lt</a:t>
            </a:r>
            <a:r>
              <a:rPr sz="1000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2408" y="777239"/>
            <a:ext cx="2017776" cy="40721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4591" y="777239"/>
            <a:ext cx="1965960" cy="40721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163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</a:t>
            </a:r>
            <a:r>
              <a:rPr sz="1800" spc="-25" dirty="0">
                <a:latin typeface="Times New Roman"/>
                <a:cs typeface="Times New Roman"/>
              </a:rPr>
              <a:t>r</a:t>
            </a:r>
            <a:r>
              <a:rPr sz="1800" spc="-35" dirty="0">
                <a:latin typeface="Times New Roman"/>
                <a:cs typeface="Times New Roman"/>
              </a:rPr>
              <a:t>e</a:t>
            </a:r>
            <a:r>
              <a:rPr sz="1800" spc="-15" dirty="0">
                <a:latin typeface="Times New Roman"/>
                <a:cs typeface="Times New Roman"/>
              </a:rPr>
              <a:t>d</a:t>
            </a:r>
            <a:r>
              <a:rPr sz="1800" spc="-20" dirty="0">
                <a:latin typeface="Times New Roman"/>
                <a:cs typeface="Times New Roman"/>
              </a:rPr>
              <a:t>i</a:t>
            </a:r>
            <a:r>
              <a:rPr sz="1800" spc="-35" dirty="0">
                <a:latin typeface="Times New Roman"/>
                <a:cs typeface="Times New Roman"/>
              </a:rPr>
              <a:t>c</a:t>
            </a:r>
            <a:r>
              <a:rPr sz="1800" spc="-20" dirty="0">
                <a:latin typeface="Times New Roman"/>
                <a:cs typeface="Times New Roman"/>
              </a:rPr>
              <a:t>ti</a:t>
            </a:r>
            <a:r>
              <a:rPr sz="1800" spc="-15" dirty="0">
                <a:latin typeface="Times New Roman"/>
                <a:cs typeface="Times New Roman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633980" cy="130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y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10" dirty="0">
                <a:latin typeface="Times New Roman"/>
                <a:cs typeface="Times New Roman"/>
              </a:rPr>
              <a:t>i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,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y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C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-15" dirty="0">
                <a:latin typeface="Times New Roman"/>
                <a:cs typeface="Times New Roman"/>
              </a:rPr>
              <a:t>ec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ma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im</a:t>
            </a:r>
            <a:r>
              <a:rPr sz="1000" dirty="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85725" indent="-73660">
              <a:lnSpc>
                <a:spcPct val="100000"/>
              </a:lnSpc>
              <a:spcBef>
                <a:spcPts val="10"/>
              </a:spcBef>
              <a:buChar char="-"/>
              <a:tabLst>
                <a:tab pos="86360" algn="l"/>
              </a:tabLst>
            </a:pPr>
            <a:r>
              <a:rPr sz="1000" spc="-20" dirty="0">
                <a:latin typeface="Times New Roman"/>
                <a:cs typeface="Times New Roman"/>
              </a:rPr>
              <a:t>Cli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b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tt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ec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spc="-50" dirty="0">
                <a:latin typeface="Times New Roman"/>
                <a:cs typeface="Times New Roman"/>
              </a:rPr>
              <a:t>b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30" dirty="0">
                <a:latin typeface="Times New Roman"/>
                <a:cs typeface="Times New Roman"/>
              </a:rPr>
              <a:t>s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30" dirty="0">
                <a:latin typeface="Times New Roman"/>
                <a:cs typeface="Times New Roman"/>
              </a:rPr>
              <a:t>S</a:t>
            </a:r>
            <a:r>
              <a:rPr sz="1000" spc="-45" dirty="0">
                <a:latin typeface="Times New Roman"/>
                <a:cs typeface="Times New Roman"/>
              </a:rPr>
              <a:t>e</a:t>
            </a:r>
            <a:r>
              <a:rPr sz="1000" spc="-20" dirty="0">
                <a:latin typeface="Times New Roman"/>
                <a:cs typeface="Times New Roman"/>
              </a:rPr>
              <a:t>l</a:t>
            </a:r>
            <a:r>
              <a:rPr sz="1000" spc="-45" dirty="0">
                <a:latin typeface="Times New Roman"/>
                <a:cs typeface="Times New Roman"/>
              </a:rPr>
              <a:t>ec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5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g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4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n,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70" dirty="0">
                <a:latin typeface="Times New Roman"/>
                <a:cs typeface="Times New Roman"/>
              </a:rPr>
              <a:t>y</a:t>
            </a:r>
            <a:r>
              <a:rPr sz="1000" spc="-45" dirty="0">
                <a:latin typeface="Times New Roman"/>
                <a:cs typeface="Times New Roman"/>
              </a:rPr>
              <a:t>e</a:t>
            </a:r>
            <a:r>
              <a:rPr sz="1000" spc="-20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20" dirty="0">
                <a:latin typeface="Times New Roman"/>
                <a:cs typeface="Times New Roman"/>
              </a:rPr>
              <a:t>Cli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s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h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b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tt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30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35" dirty="0">
                <a:latin typeface="Times New Roman"/>
                <a:cs typeface="Times New Roman"/>
              </a:rPr>
              <a:t>s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li</a:t>
            </a:r>
            <a:r>
              <a:rPr sz="1000" spc="-15" dirty="0">
                <a:latin typeface="Times New Roman"/>
                <a:cs typeface="Times New Roman"/>
              </a:rPr>
              <a:t>za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spc="-50" dirty="0">
                <a:latin typeface="Times New Roman"/>
                <a:cs typeface="Times New Roman"/>
              </a:rPr>
              <a:t>b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f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50" dirty="0">
                <a:latin typeface="Times New Roman"/>
                <a:cs typeface="Times New Roman"/>
              </a:rPr>
              <a:t>v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ma</a:t>
            </a:r>
            <a:r>
              <a:rPr sz="1000" spc="-45" dirty="0">
                <a:latin typeface="Times New Roman"/>
                <a:cs typeface="Times New Roman"/>
              </a:rPr>
              <a:t>j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20" dirty="0">
                <a:latin typeface="Times New Roman"/>
                <a:cs typeface="Times New Roman"/>
              </a:rPr>
              <a:t>im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5352" y="850391"/>
            <a:ext cx="2011679" cy="40782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61232" y="850391"/>
            <a:ext cx="2014727" cy="40782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555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2.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Check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number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349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02.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808605" cy="1276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55" dirty="0">
                <a:latin typeface="Times New Roman"/>
                <a:cs typeface="Times New Roman"/>
              </a:rPr>
              <a:t> View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CCTV</a:t>
            </a:r>
            <a:r>
              <a:rPr sz="1000" spc="-1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map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for</a:t>
            </a:r>
            <a:r>
              <a:rPr sz="1000" spc="-55" dirty="0">
                <a:latin typeface="Times New Roman"/>
                <a:cs typeface="Times New Roman"/>
              </a:rPr>
              <a:t> crime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70" dirty="0">
                <a:latin typeface="Times New Roman"/>
                <a:cs typeface="Times New Roman"/>
              </a:rPr>
              <a:t>prevention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across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45" dirty="0">
                <a:latin typeface="Times New Roman"/>
                <a:cs typeface="Times New Roman"/>
              </a:rPr>
              <a:t>thecountry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5" dirty="0">
                <a:latin typeface="Times New Roman"/>
                <a:cs typeface="Times New Roman"/>
              </a:rPr>
              <a:t>glance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spcBef>
                <a:spcPts val="10"/>
              </a:spcBef>
              <a:buChar char="-"/>
              <a:tabLst>
                <a:tab pos="83185" algn="l"/>
              </a:tabLst>
            </a:pPr>
            <a:r>
              <a:rPr sz="1000" spc="-25" dirty="0">
                <a:latin typeface="Times New Roman"/>
                <a:cs typeface="Times New Roman"/>
              </a:rPr>
              <a:t>C</a:t>
            </a:r>
            <a:r>
              <a:rPr sz="1000" spc="-20" dirty="0">
                <a:latin typeface="Times New Roman"/>
                <a:cs typeface="Times New Roman"/>
              </a:rPr>
              <a:t>li</a:t>
            </a:r>
            <a:r>
              <a:rPr sz="1000" spc="-45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k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CC</a:t>
            </a:r>
            <a:r>
              <a:rPr sz="1000" spc="-15" dirty="0">
                <a:latin typeface="Times New Roman"/>
                <a:cs typeface="Times New Roman"/>
              </a:rPr>
              <a:t>T</a:t>
            </a:r>
            <a:r>
              <a:rPr sz="1000" spc="5" dirty="0">
                <a:latin typeface="Times New Roman"/>
                <a:cs typeface="Times New Roman"/>
              </a:rPr>
              <a:t>V</a:t>
            </a:r>
            <a:r>
              <a:rPr sz="1000" spc="-114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ma</a:t>
            </a:r>
            <a:r>
              <a:rPr sz="1000" spc="5" dirty="0">
                <a:latin typeface="Times New Roman"/>
                <a:cs typeface="Times New Roman"/>
              </a:rPr>
              <a:t>p</a:t>
            </a:r>
            <a:r>
              <a:rPr sz="1000" spc="-110" dirty="0">
                <a:latin typeface="Times New Roman"/>
                <a:cs typeface="Times New Roman"/>
              </a:rPr>
              <a:t> </a:t>
            </a:r>
            <a:r>
              <a:rPr sz="1000" spc="-45" dirty="0">
                <a:latin typeface="Times New Roman"/>
                <a:cs typeface="Times New Roman"/>
              </a:rPr>
              <a:t>b</a:t>
            </a:r>
            <a:r>
              <a:rPr sz="1000" spc="-20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tt</a:t>
            </a:r>
            <a:r>
              <a:rPr sz="1000" spc="-4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79375" indent="-67310">
              <a:lnSpc>
                <a:spcPct val="100000"/>
              </a:lnSpc>
              <a:buChar char="-"/>
              <a:tabLst>
                <a:tab pos="80010" algn="l"/>
              </a:tabLst>
            </a:pPr>
            <a:r>
              <a:rPr sz="1000" spc="-30" dirty="0">
                <a:latin typeface="Times New Roman"/>
                <a:cs typeface="Times New Roman"/>
              </a:rPr>
              <a:t>M</a:t>
            </a:r>
            <a:r>
              <a:rPr sz="1000" spc="-50" dirty="0">
                <a:latin typeface="Times New Roman"/>
                <a:cs typeface="Times New Roman"/>
              </a:rPr>
              <a:t>ov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dirty="0">
                <a:latin typeface="Times New Roman"/>
                <a:cs typeface="Times New Roman"/>
              </a:rPr>
              <a:t>rr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12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l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50" dirty="0">
                <a:latin typeface="Times New Roman"/>
                <a:cs typeface="Times New Roman"/>
              </a:rPr>
              <a:t> b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tt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79375" indent="-67310">
              <a:lnSpc>
                <a:spcPct val="100000"/>
              </a:lnSpc>
              <a:buChar char="-"/>
              <a:tabLst>
                <a:tab pos="80010" algn="l"/>
              </a:tabLst>
            </a:pPr>
            <a:r>
              <a:rPr sz="1000" spc="-35" dirty="0">
                <a:latin typeface="Times New Roman"/>
                <a:cs typeface="Times New Roman"/>
              </a:rPr>
              <a:t>Zoom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-13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out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determine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-12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location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of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CCTV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9103" y="734567"/>
            <a:ext cx="2017776" cy="40599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5855" y="734567"/>
            <a:ext cx="2011679" cy="40599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387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3.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CCTV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MAP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76071"/>
            <a:ext cx="1576070" cy="25019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76835" rIns="0" bIns="0" rtlCol="0">
            <a:spAutoFit/>
          </a:bodyPr>
          <a:lstStyle/>
          <a:p>
            <a:pPr marL="490220">
              <a:lnSpc>
                <a:spcPct val="100000"/>
              </a:lnSpc>
              <a:spcBef>
                <a:spcPts val="60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1939" y="992199"/>
            <a:ext cx="403479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25" dirty="0"/>
              <a:t>Navigation</a:t>
            </a:r>
            <a:r>
              <a:rPr sz="4000" spc="200" dirty="0"/>
              <a:t> </a:t>
            </a:r>
            <a:r>
              <a:rPr sz="4000" spc="-125" dirty="0"/>
              <a:t>Robot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5833871" y="2773679"/>
            <a:ext cx="2870200" cy="39370"/>
            <a:chOff x="5833871" y="2773679"/>
            <a:chExt cx="2870200" cy="39370"/>
          </a:xfrm>
        </p:grpSpPr>
        <p:sp>
          <p:nvSpPr>
            <p:cNvPr id="5" name="object 5"/>
            <p:cNvSpPr/>
            <p:nvPr/>
          </p:nvSpPr>
          <p:spPr>
            <a:xfrm>
              <a:off x="5868923" y="2793491"/>
              <a:ext cx="2834640" cy="0"/>
            </a:xfrm>
            <a:custGeom>
              <a:avLst/>
              <a:gdLst/>
              <a:ahLst/>
              <a:cxnLst/>
              <a:rect l="l" t="t" r="r" b="b"/>
              <a:pathLst>
                <a:path w="2834640">
                  <a:moveTo>
                    <a:pt x="0" y="0"/>
                  </a:moveTo>
                  <a:lnTo>
                    <a:pt x="2834640" y="0"/>
                  </a:lnTo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36919" y="2776727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23367" y="0"/>
                  </a:moveTo>
                  <a:lnTo>
                    <a:pt x="6730" y="0"/>
                  </a:lnTo>
                  <a:lnTo>
                    <a:pt x="0" y="6731"/>
                  </a:lnTo>
                  <a:lnTo>
                    <a:pt x="0" y="23368"/>
                  </a:lnTo>
                  <a:lnTo>
                    <a:pt x="6730" y="30098"/>
                  </a:lnTo>
                  <a:lnTo>
                    <a:pt x="23367" y="30098"/>
                  </a:lnTo>
                  <a:lnTo>
                    <a:pt x="30099" y="23368"/>
                  </a:lnTo>
                  <a:lnTo>
                    <a:pt x="30099" y="6731"/>
                  </a:lnTo>
                  <a:lnTo>
                    <a:pt x="23367" y="0"/>
                  </a:lnTo>
                  <a:close/>
                </a:path>
              </a:pathLst>
            </a:custGeom>
            <a:solidFill>
              <a:srgbClr val="67F9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38443" y="277825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0" y="14986"/>
                  </a:moveTo>
                  <a:lnTo>
                    <a:pt x="0" y="6731"/>
                  </a:lnTo>
                  <a:lnTo>
                    <a:pt x="6730" y="0"/>
                  </a:lnTo>
                  <a:lnTo>
                    <a:pt x="14985" y="0"/>
                  </a:lnTo>
                  <a:lnTo>
                    <a:pt x="23367" y="0"/>
                  </a:lnTo>
                  <a:lnTo>
                    <a:pt x="30098" y="6731"/>
                  </a:lnTo>
                  <a:lnTo>
                    <a:pt x="30098" y="14986"/>
                  </a:lnTo>
                  <a:lnTo>
                    <a:pt x="30098" y="23368"/>
                  </a:lnTo>
                  <a:lnTo>
                    <a:pt x="23367" y="30099"/>
                  </a:lnTo>
                  <a:lnTo>
                    <a:pt x="14985" y="30099"/>
                  </a:lnTo>
                  <a:lnTo>
                    <a:pt x="6730" y="30099"/>
                  </a:lnTo>
                  <a:lnTo>
                    <a:pt x="0" y="23368"/>
                  </a:lnTo>
                  <a:lnTo>
                    <a:pt x="0" y="14986"/>
                  </a:lnTo>
                  <a:close/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30953" y="2486760"/>
            <a:ext cx="4077970" cy="228155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00" spc="-5" dirty="0">
                <a:latin typeface="Times New Roman"/>
                <a:cs typeface="Times New Roman"/>
              </a:rPr>
              <a:t>About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  <a:p>
            <a:pPr marL="12700" marR="121285">
              <a:lnSpc>
                <a:spcPts val="1510"/>
              </a:lnSpc>
              <a:spcBef>
                <a:spcPts val="1025"/>
              </a:spcBef>
            </a:pPr>
            <a:r>
              <a:rPr sz="1400" spc="-10" dirty="0">
                <a:latin typeface="Times New Roman"/>
                <a:cs typeface="Times New Roman"/>
              </a:rPr>
              <a:t>It </a:t>
            </a:r>
            <a:r>
              <a:rPr sz="1400" spc="-20" dirty="0">
                <a:latin typeface="Times New Roman"/>
                <a:cs typeface="Times New Roman"/>
              </a:rPr>
              <a:t>is </a:t>
            </a:r>
            <a:r>
              <a:rPr sz="1400" spc="-15" dirty="0">
                <a:latin typeface="Times New Roman"/>
                <a:cs typeface="Times New Roman"/>
              </a:rPr>
              <a:t>designed </a:t>
            </a:r>
            <a:r>
              <a:rPr sz="1400" spc="-1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detect </a:t>
            </a:r>
            <a:r>
              <a:rPr sz="1400" spc="-15" dirty="0">
                <a:latin typeface="Times New Roman"/>
                <a:cs typeface="Times New Roman"/>
              </a:rPr>
              <a:t>and avoid </a:t>
            </a:r>
            <a:r>
              <a:rPr sz="1400" spc="-10" dirty="0">
                <a:latin typeface="Times New Roman"/>
                <a:cs typeface="Times New Roman"/>
              </a:rPr>
              <a:t>obstacles </a:t>
            </a:r>
            <a:r>
              <a:rPr sz="1400" spc="-5" dirty="0">
                <a:latin typeface="Times New Roman"/>
                <a:cs typeface="Times New Roman"/>
              </a:rPr>
              <a:t>on </a:t>
            </a:r>
            <a:r>
              <a:rPr sz="1400" spc="-35" dirty="0">
                <a:latin typeface="Times New Roman"/>
                <a:cs typeface="Times New Roman"/>
              </a:rPr>
              <a:t>its </a:t>
            </a:r>
            <a:r>
              <a:rPr sz="1400" spc="-5" dirty="0">
                <a:latin typeface="Times New Roman"/>
                <a:cs typeface="Times New Roman"/>
              </a:rPr>
              <a:t>own </a:t>
            </a:r>
            <a:r>
              <a:rPr sz="1400" spc="-10" dirty="0">
                <a:latin typeface="Times New Roman"/>
                <a:cs typeface="Times New Roman"/>
              </a:rPr>
              <a:t>to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reach</a:t>
            </a:r>
            <a:r>
              <a:rPr sz="1400" spc="-15" dirty="0">
                <a:latin typeface="Times New Roman"/>
                <a:cs typeface="Times New Roman"/>
              </a:rPr>
              <a:t> its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destination.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85"/>
              </a:lnSpc>
              <a:spcBef>
                <a:spcPts val="1300"/>
              </a:spcBef>
            </a:pP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robot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starts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stops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through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real-time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85"/>
              </a:lnSpc>
            </a:pPr>
            <a:r>
              <a:rPr sz="1400" spc="-20" dirty="0">
                <a:latin typeface="Times New Roman"/>
                <a:cs typeface="Times New Roman"/>
              </a:rPr>
              <a:t>communication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with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25" dirty="0">
                <a:latin typeface="Times New Roman"/>
                <a:cs typeface="Times New Roman"/>
              </a:rPr>
              <a:t>mobile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phone.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89400"/>
              </a:lnSpc>
            </a:pP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stores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on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robot's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movement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path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displays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map showing </a:t>
            </a:r>
            <a:r>
              <a:rPr sz="1400" dirty="0">
                <a:latin typeface="Times New Roman"/>
                <a:cs typeface="Times New Roman"/>
              </a:rPr>
              <a:t>the path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location of </a:t>
            </a:r>
            <a:r>
              <a:rPr sz="1400" spc="-10" dirty="0">
                <a:latin typeface="Times New Roman"/>
                <a:cs typeface="Times New Roman"/>
              </a:rPr>
              <a:t>obstacles in </a:t>
            </a:r>
            <a:r>
              <a:rPr sz="1400" dirty="0">
                <a:latin typeface="Times New Roman"/>
                <a:cs typeface="Times New Roman"/>
              </a:rPr>
              <a:t>real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time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LCD.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266501" y="975804"/>
          <a:ext cx="4522470" cy="4034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13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Wo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050" b="1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2022.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2022.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(3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Month)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Members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sz="1050" spc="-7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people</a:t>
                      </a:r>
                      <a:r>
                        <a:rPr sz="1050" spc="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(100%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contribution</a:t>
                      </a:r>
                      <a:r>
                        <a:rPr sz="1050" spc="6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050" spc="4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SW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050" spc="-7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Algorithm)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Objective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Design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Robot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detect</a:t>
                      </a:r>
                      <a:r>
                        <a:rPr sz="1050" spc="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avoid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obstacles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own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Content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 marR="328930">
                        <a:lnSpc>
                          <a:spcPct val="100400"/>
                        </a:lnSpc>
                        <a:spcBef>
                          <a:spcPts val="275"/>
                        </a:spcBef>
                      </a:pP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designed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detect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avoid obstacles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its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own to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reach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destination.</a:t>
                      </a:r>
                      <a:r>
                        <a:rPr sz="1050" spc="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robot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starts</a:t>
                      </a:r>
                      <a:r>
                        <a:rPr sz="1050" spc="-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stops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through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real-time</a:t>
                      </a:r>
                      <a:r>
                        <a:rPr sz="1050" spc="-5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communication</a:t>
                      </a:r>
                      <a:r>
                        <a:rPr sz="1050" spc="8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050" spc="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mobile</a:t>
                      </a:r>
                      <a:r>
                        <a:rPr sz="1050" spc="7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phone.</a:t>
                      </a:r>
                      <a:r>
                        <a:rPr sz="1050" spc="8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stores </a:t>
                      </a:r>
                      <a:r>
                        <a:rPr sz="1050" spc="-2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robot's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movement</a:t>
                      </a:r>
                      <a:r>
                        <a:rPr sz="1050" spc="9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path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displays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map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 marR="131445">
                        <a:lnSpc>
                          <a:spcPts val="1270"/>
                        </a:lnSpc>
                        <a:spcBef>
                          <a:spcPts val="25"/>
                        </a:spcBef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showing</a:t>
                      </a:r>
                      <a:r>
                        <a:rPr sz="1050" spc="7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path and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location</a:t>
                      </a:r>
                      <a:r>
                        <a:rPr sz="1050" spc="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obstacles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real</a:t>
                      </a:r>
                      <a:r>
                        <a:rPr sz="1050" spc="-6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050" spc="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050" spc="-2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LCD.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49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 indent="-290195">
                        <a:lnSpc>
                          <a:spcPct val="100000"/>
                        </a:lnSpc>
                        <a:spcBef>
                          <a:spcPts val="65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Construction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Algorithm</a:t>
                      </a:r>
                      <a:r>
                        <a:rPr sz="1050" spc="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SW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indent="-290195">
                        <a:lnSpc>
                          <a:spcPts val="1255"/>
                        </a:lnSpc>
                        <a:spcBef>
                          <a:spcPts val="1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implementation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indent="-281305">
                        <a:lnSpc>
                          <a:spcPts val="1255"/>
                        </a:lnSpc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Bluetooth</a:t>
                      </a:r>
                      <a:r>
                        <a:rPr sz="1050" spc="5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communication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indent="-281305"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Display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obstacle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050" spc="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LCD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865">
                <a:tc>
                  <a:txBody>
                    <a:bodyPr/>
                    <a:lstStyle/>
                    <a:p>
                      <a:pPr marL="163195" marR="157480" indent="63500">
                        <a:lnSpc>
                          <a:spcPct val="100099"/>
                        </a:lnSpc>
                        <a:spcBef>
                          <a:spcPts val="290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Language, 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-3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C,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STM32,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IAR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Embedded</a:t>
                      </a:r>
                      <a:r>
                        <a:rPr sz="1050" spc="4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Workbench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134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reference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5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Github</a:t>
                      </a:r>
                      <a:r>
                        <a:rPr sz="1050" u="sng" spc="15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 </a:t>
                      </a:r>
                      <a:r>
                        <a:rPr sz="1050" u="sng" spc="-2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Link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4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Report</a:t>
                      </a:r>
                      <a:r>
                        <a:rPr sz="11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 </a:t>
                      </a:r>
                      <a:r>
                        <a:rPr sz="1100" u="sng" spc="-15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Link(kor)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350258" y="614933"/>
            <a:ext cx="168211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Introduce</a:t>
            </a:r>
            <a:r>
              <a:rPr sz="1600" b="1" spc="-1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Arial"/>
                <a:cs typeface="Arial"/>
              </a:rPr>
              <a:t>project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2984" y="890015"/>
            <a:ext cx="3672840" cy="3907790"/>
            <a:chOff x="252984" y="890015"/>
            <a:chExt cx="3672840" cy="390779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984" y="890015"/>
              <a:ext cx="3672840" cy="27462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3095" y="2996183"/>
              <a:ext cx="1219200" cy="180136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4823" y="40640"/>
            <a:ext cx="130302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2100" b="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03.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466340" cy="130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Algorithm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determining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robot</a:t>
            </a:r>
            <a:r>
              <a:rPr sz="1000" spc="-5" dirty="0">
                <a:latin typeface="Times New Roman"/>
                <a:cs typeface="Times New Roman"/>
              </a:rPr>
              <a:t> movement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20" dirty="0">
                <a:latin typeface="Times New Roman"/>
                <a:cs typeface="Times New Roman"/>
              </a:rPr>
              <a:t>o</a:t>
            </a:r>
            <a:r>
              <a:rPr sz="1000" spc="25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ithm</a:t>
            </a:r>
            <a:r>
              <a:rPr sz="1000" spc="-1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  </a:t>
            </a:r>
            <a:r>
              <a:rPr sz="1000" spc="-10" dirty="0">
                <a:latin typeface="Times New Roman"/>
                <a:cs typeface="Times New Roman"/>
              </a:rPr>
              <a:t>assumption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that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only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90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degrees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be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turned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h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al</a:t>
            </a:r>
            <a:r>
              <a:rPr sz="1000" dirty="0">
                <a:latin typeface="Times New Roman"/>
                <a:cs typeface="Times New Roman"/>
              </a:rPr>
              <a:t>,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nd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30" dirty="0">
                <a:latin typeface="Times New Roman"/>
                <a:cs typeface="Times New Roman"/>
              </a:rPr>
              <a:t>w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25" dirty="0">
                <a:latin typeface="Times New Roman"/>
                <a:cs typeface="Times New Roman"/>
              </a:rPr>
              <a:t>ov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  </a:t>
            </a:r>
            <a:r>
              <a:rPr sz="1000" dirty="0">
                <a:latin typeface="Times New Roman"/>
                <a:cs typeface="Times New Roman"/>
              </a:rPr>
              <a:t>not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possible.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85288" y="1066799"/>
            <a:ext cx="6181725" cy="3453765"/>
            <a:chOff x="2685288" y="1066799"/>
            <a:chExt cx="6181725" cy="34537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5288" y="1572767"/>
              <a:ext cx="3773424" cy="23591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8711" y="1066799"/>
              <a:ext cx="2407919" cy="345338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7278" y="711834"/>
            <a:ext cx="1172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-60" dirty="0">
                <a:latin typeface="Times New Roman"/>
                <a:cs typeface="Times New Roman"/>
              </a:rPr>
              <a:t> A</a:t>
            </a:r>
            <a:r>
              <a:rPr sz="1800" spc="-20" dirty="0">
                <a:latin typeface="Times New Roman"/>
                <a:cs typeface="Times New Roman"/>
              </a:rPr>
              <a:t>l</a:t>
            </a:r>
            <a:r>
              <a:rPr sz="1800" spc="-40" dirty="0">
                <a:latin typeface="Times New Roman"/>
                <a:cs typeface="Times New Roman"/>
              </a:rPr>
              <a:t>g</a:t>
            </a:r>
            <a:r>
              <a:rPr sz="1800" spc="-15" dirty="0">
                <a:latin typeface="Times New Roman"/>
                <a:cs typeface="Times New Roman"/>
              </a:rPr>
              <a:t>o</a:t>
            </a:r>
            <a:r>
              <a:rPr sz="1800" spc="-25" dirty="0">
                <a:latin typeface="Times New Roman"/>
                <a:cs typeface="Times New Roman"/>
              </a:rPr>
              <a:t>r</a:t>
            </a:r>
            <a:r>
              <a:rPr sz="1800" spc="-20" dirty="0">
                <a:latin typeface="Times New Roman"/>
                <a:cs typeface="Times New Roman"/>
              </a:rPr>
              <a:t>it</a:t>
            </a:r>
            <a:r>
              <a:rPr sz="1800" spc="-15" dirty="0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483485" cy="100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Bluetooth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communication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with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mobile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Implement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function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that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moves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forward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when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40" dirty="0">
                <a:latin typeface="Times New Roman"/>
                <a:cs typeface="Times New Roman"/>
              </a:rPr>
              <a:t>you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press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g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and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stops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you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press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s.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0128" y="1316735"/>
            <a:ext cx="1667255" cy="22951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6944" y="786382"/>
            <a:ext cx="2938272" cy="42824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127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B</a:t>
            </a:r>
            <a:r>
              <a:rPr sz="1800" spc="-20" dirty="0">
                <a:latin typeface="Times New Roman"/>
                <a:cs typeface="Times New Roman"/>
              </a:rPr>
              <a:t>l</a:t>
            </a:r>
            <a:r>
              <a:rPr sz="1800" spc="-15" dirty="0">
                <a:latin typeface="Times New Roman"/>
                <a:cs typeface="Times New Roman"/>
              </a:rPr>
              <a:t>u</a:t>
            </a:r>
            <a:r>
              <a:rPr sz="1800" spc="-35" dirty="0">
                <a:latin typeface="Times New Roman"/>
                <a:cs typeface="Times New Roman"/>
              </a:rPr>
              <a:t>e</a:t>
            </a:r>
            <a:r>
              <a:rPr sz="1800" spc="-20" dirty="0">
                <a:latin typeface="Times New Roman"/>
                <a:cs typeface="Times New Roman"/>
              </a:rPr>
              <a:t>t</a:t>
            </a:r>
            <a:r>
              <a:rPr sz="1800" spc="-15" dirty="0">
                <a:latin typeface="Times New Roman"/>
                <a:cs typeface="Times New Roman"/>
              </a:rPr>
              <a:t>oo</a:t>
            </a:r>
            <a:r>
              <a:rPr sz="1800" spc="-20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349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03.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497455" cy="130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Ability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display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obstacles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LCD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5" dirty="0">
                <a:latin typeface="Times New Roman"/>
                <a:cs typeface="Times New Roman"/>
              </a:rPr>
              <a:t> real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5" dirty="0">
                <a:latin typeface="Times New Roman"/>
                <a:cs typeface="Times New Roman"/>
              </a:rPr>
              <a:t>time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5" dirty="0">
                <a:latin typeface="Times New Roman"/>
                <a:cs typeface="Times New Roman"/>
              </a:rPr>
              <a:t> 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sensor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detects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obstacles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displays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obstacles </a:t>
            </a:r>
            <a:r>
              <a:rPr sz="1000" spc="-25" dirty="0">
                <a:latin typeface="Times New Roman"/>
                <a:cs typeface="Times New Roman"/>
              </a:rPr>
              <a:t>on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LCD </a:t>
            </a:r>
            <a:r>
              <a:rPr sz="1000" spc="-10" dirty="0">
                <a:latin typeface="Times New Roman"/>
                <a:cs typeface="Times New Roman"/>
              </a:rPr>
              <a:t>in </a:t>
            </a:r>
            <a:r>
              <a:rPr sz="1000" spc="5" dirty="0">
                <a:latin typeface="Times New Roman"/>
                <a:cs typeface="Times New Roman"/>
              </a:rPr>
              <a:t>real </a:t>
            </a:r>
            <a:r>
              <a:rPr sz="1000" dirty="0">
                <a:latin typeface="Times New Roman"/>
                <a:cs typeface="Times New Roman"/>
              </a:rPr>
              <a:t>time </a:t>
            </a:r>
            <a:r>
              <a:rPr sz="1000" spc="-10" dirty="0">
                <a:latin typeface="Times New Roman"/>
                <a:cs typeface="Times New Roman"/>
              </a:rPr>
              <a:t>based on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current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location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rotation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direction.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1103" y="3093719"/>
            <a:ext cx="1219200" cy="18013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5271" y="786382"/>
            <a:ext cx="3209544" cy="42824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35223" y="1088135"/>
            <a:ext cx="1210055" cy="18074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48911" y="1088135"/>
            <a:ext cx="1219200" cy="17983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32176" y="3093719"/>
            <a:ext cx="1210055" cy="180136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0284" y="668782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7278" y="668782"/>
            <a:ext cx="2267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3.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Obstacle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Visualization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9328" y="498805"/>
            <a:ext cx="13823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Times New Roman"/>
                <a:cs typeface="Times New Roman"/>
              </a:rPr>
              <a:t>About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spc="-40" dirty="0">
                <a:latin typeface="Times New Roman"/>
                <a:cs typeface="Times New Roman"/>
              </a:rPr>
              <a:t>Me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9351" y="1186005"/>
            <a:ext cx="3556000" cy="296093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ko-KR" altLang="en-US" sz="1350" spc="-5" dirty="0" smtClean="0">
                <a:latin typeface="Times New Roman"/>
                <a:cs typeface="Times New Roman"/>
              </a:rPr>
              <a:t>저는 알고리즘을 개발하고 최적화하는 것을 즐기는 개발자입니다</a:t>
            </a:r>
            <a:r>
              <a:rPr lang="en-US" altLang="ko-KR" sz="1350" spc="-5" dirty="0" smtClean="0">
                <a:latin typeface="Times New Roman"/>
                <a:cs typeface="Times New Roman"/>
              </a:rPr>
              <a:t>.</a:t>
            </a:r>
            <a:endParaRPr lang="en-US" sz="1350" spc="-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sz="13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ko-KR" altLang="en-US" sz="1350" dirty="0" smtClean="0">
                <a:latin typeface="Times New Roman"/>
                <a:cs typeface="Times New Roman"/>
              </a:rPr>
              <a:t>저는 항상 </a:t>
            </a:r>
            <a:r>
              <a:rPr lang="en-US" altLang="ko-KR" sz="1350" dirty="0" smtClean="0">
                <a:latin typeface="Times New Roman"/>
                <a:cs typeface="Times New Roman"/>
              </a:rPr>
              <a:t>‘</a:t>
            </a:r>
            <a:r>
              <a:rPr lang="ko-KR" altLang="en-US" sz="1350" dirty="0" smtClean="0">
                <a:latin typeface="Times New Roman"/>
                <a:cs typeface="Times New Roman"/>
              </a:rPr>
              <a:t>왜</a:t>
            </a:r>
            <a:r>
              <a:rPr lang="en-US" altLang="ko-KR" sz="1350" dirty="0" smtClean="0">
                <a:latin typeface="Times New Roman"/>
                <a:cs typeface="Times New Roman"/>
              </a:rPr>
              <a:t>’ </a:t>
            </a:r>
            <a:r>
              <a:rPr lang="ko-KR" altLang="en-US" sz="1350" dirty="0" smtClean="0">
                <a:latin typeface="Times New Roman"/>
                <a:cs typeface="Times New Roman"/>
              </a:rPr>
              <a:t>라는 질문을 합니다</a:t>
            </a:r>
            <a:r>
              <a:rPr lang="en-US" altLang="ko-KR" sz="1350" dirty="0" smtClean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1350" spc="-20" dirty="0" smtClean="0">
                <a:latin typeface="Times New Roman"/>
                <a:cs typeface="Times New Roman"/>
              </a:rPr>
              <a:t>저는 활동적이며 사람들과 교류하고 커뮤니케이션하는 것을 즐기는 사람입니다</a:t>
            </a:r>
            <a:r>
              <a:rPr lang="en-US" altLang="ko-KR" sz="1350" spc="-20" dirty="0" smtClean="0">
                <a:latin typeface="Times New Roman"/>
                <a:cs typeface="Times New Roman"/>
              </a:rPr>
              <a:t>.</a:t>
            </a:r>
            <a:endParaRPr lang="en-US" sz="1350" spc="-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8300"/>
              </a:lnSpc>
              <a:spcBef>
                <a:spcPts val="1080"/>
              </a:spcBef>
            </a:pPr>
            <a:r>
              <a:rPr lang="ko-KR" altLang="en-US" sz="1350" spc="-5" dirty="0" smtClean="0">
                <a:latin typeface="Times New Roman"/>
                <a:cs typeface="Times New Roman"/>
              </a:rPr>
              <a:t>저는 다양한 시각을 통해 문제를 바라보며 효율적으로 문제를 해결하고자 합니다</a:t>
            </a:r>
            <a:r>
              <a:rPr lang="en-US" altLang="ko-KR" sz="1350" spc="-5" dirty="0" smtClean="0">
                <a:latin typeface="Times New Roman"/>
                <a:cs typeface="Times New Roman"/>
              </a:rPr>
              <a:t>.</a:t>
            </a:r>
          </a:p>
          <a:p>
            <a:pPr marL="12700" marR="5080">
              <a:lnSpc>
                <a:spcPct val="108300"/>
              </a:lnSpc>
              <a:spcBef>
                <a:spcPts val="108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1100" b="1" spc="-10" dirty="0" smtClean="0">
                <a:latin typeface="Times New Roman"/>
                <a:cs typeface="Times New Roman"/>
              </a:rPr>
              <a:t>흥미</a:t>
            </a: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latin typeface="Times New Roman"/>
                <a:cs typeface="Times New Roman"/>
              </a:rPr>
              <a:t>#Algorithm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spc="-15" dirty="0">
                <a:latin typeface="Times New Roman"/>
                <a:cs typeface="Times New Roman"/>
              </a:rPr>
              <a:t>#Optimization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spc="-15" dirty="0">
                <a:latin typeface="Times New Roman"/>
                <a:cs typeface="Times New Roman"/>
              </a:rPr>
              <a:t>#Platform</a:t>
            </a:r>
            <a:r>
              <a:rPr sz="1100" b="1" spc="110" dirty="0">
                <a:latin typeface="Times New Roman"/>
                <a:cs typeface="Times New Roman"/>
              </a:rPr>
              <a:t> </a:t>
            </a:r>
            <a:r>
              <a:rPr sz="1100" b="1" spc="-15" dirty="0">
                <a:latin typeface="Times New Roman"/>
                <a:cs typeface="Times New Roman"/>
              </a:rPr>
              <a:t>#FullStack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100" b="1" spc="-15" dirty="0">
                <a:latin typeface="Times New Roman"/>
                <a:cs typeface="Times New Roman"/>
              </a:rPr>
              <a:t>#HelpingOther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7319" y="1152143"/>
            <a:ext cx="2139696" cy="31394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1715" y="2400045"/>
            <a:ext cx="20148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End</a:t>
            </a:r>
            <a:r>
              <a:rPr spc="-30" dirty="0"/>
              <a:t> </a:t>
            </a:r>
            <a:r>
              <a:rPr spc="-10" dirty="0"/>
              <a:t>of</a:t>
            </a:r>
            <a:r>
              <a:rPr spc="-35" dirty="0"/>
              <a:t> </a:t>
            </a:r>
            <a:r>
              <a:rPr spc="-10" dirty="0"/>
              <a:t>Document</a:t>
            </a:r>
          </a:p>
        </p:txBody>
      </p:sp>
      <p:sp>
        <p:nvSpPr>
          <p:cNvPr id="3" name="object 3"/>
          <p:cNvSpPr/>
          <p:nvPr/>
        </p:nvSpPr>
        <p:spPr>
          <a:xfrm>
            <a:off x="3572255" y="2773679"/>
            <a:ext cx="2002155" cy="0"/>
          </a:xfrm>
          <a:custGeom>
            <a:avLst/>
            <a:gdLst/>
            <a:ahLst/>
            <a:cxnLst/>
            <a:rect l="l" t="t" r="r" b="b"/>
            <a:pathLst>
              <a:path w="2002154">
                <a:moveTo>
                  <a:pt x="0" y="0"/>
                </a:moveTo>
                <a:lnTo>
                  <a:pt x="2001901" y="0"/>
                </a:lnTo>
              </a:path>
            </a:pathLst>
          </a:custGeom>
          <a:ln w="18288">
            <a:solidFill>
              <a:srgbClr val="67F9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151" y="515111"/>
            <a:ext cx="2855595" cy="0"/>
          </a:xfrm>
          <a:custGeom>
            <a:avLst/>
            <a:gdLst/>
            <a:ahLst/>
            <a:cxnLst/>
            <a:rect l="l" t="t" r="r" b="b"/>
            <a:pathLst>
              <a:path w="2855595">
                <a:moveTo>
                  <a:pt x="0" y="0"/>
                </a:moveTo>
                <a:lnTo>
                  <a:pt x="2855341" y="0"/>
                </a:lnTo>
              </a:path>
            </a:pathLst>
          </a:custGeom>
          <a:ln w="36576">
            <a:solidFill>
              <a:srgbClr val="67F9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6186" y="554558"/>
            <a:ext cx="2797175" cy="123126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 marR="5080">
              <a:lnSpc>
                <a:spcPts val="4680"/>
              </a:lnSpc>
              <a:spcBef>
                <a:spcPts val="334"/>
              </a:spcBef>
            </a:pPr>
            <a:r>
              <a:rPr sz="4000" spc="-130" dirty="0"/>
              <a:t>P</a:t>
            </a:r>
            <a:r>
              <a:rPr sz="4000" spc="-165" dirty="0"/>
              <a:t>O</a:t>
            </a:r>
            <a:r>
              <a:rPr sz="4000" spc="-250" dirty="0"/>
              <a:t>R</a:t>
            </a:r>
            <a:r>
              <a:rPr sz="4000" spc="-170" dirty="0"/>
              <a:t>T</a:t>
            </a:r>
            <a:r>
              <a:rPr sz="4000" spc="-95" dirty="0"/>
              <a:t>F</a:t>
            </a:r>
            <a:r>
              <a:rPr sz="4000" spc="-190" dirty="0"/>
              <a:t>O</a:t>
            </a:r>
            <a:r>
              <a:rPr sz="4000" spc="-335" dirty="0"/>
              <a:t>L</a:t>
            </a:r>
            <a:r>
              <a:rPr sz="4000" spc="-110" dirty="0"/>
              <a:t>I</a:t>
            </a:r>
            <a:r>
              <a:rPr sz="4000" spc="-60" dirty="0"/>
              <a:t>O  </a:t>
            </a:r>
            <a:r>
              <a:rPr sz="4000" spc="-145" dirty="0"/>
              <a:t>CONTENTS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1263396" y="3019044"/>
            <a:ext cx="7586345" cy="0"/>
          </a:xfrm>
          <a:custGeom>
            <a:avLst/>
            <a:gdLst/>
            <a:ahLst/>
            <a:cxnLst/>
            <a:rect l="l" t="t" r="r" b="b"/>
            <a:pathLst>
              <a:path w="7586345">
                <a:moveTo>
                  <a:pt x="0" y="0"/>
                </a:moveTo>
                <a:lnTo>
                  <a:pt x="7586218" y="0"/>
                </a:lnTo>
              </a:path>
            </a:pathLst>
          </a:custGeom>
          <a:ln w="9144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3396" y="3525011"/>
            <a:ext cx="7586345" cy="0"/>
          </a:xfrm>
          <a:custGeom>
            <a:avLst/>
            <a:gdLst/>
            <a:ahLst/>
            <a:cxnLst/>
            <a:rect l="l" t="t" r="r" b="b"/>
            <a:pathLst>
              <a:path w="7586345">
                <a:moveTo>
                  <a:pt x="0" y="0"/>
                </a:moveTo>
                <a:lnTo>
                  <a:pt x="7586218" y="0"/>
                </a:lnTo>
              </a:path>
            </a:pathLst>
          </a:custGeom>
          <a:ln w="9144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3396" y="4165091"/>
            <a:ext cx="7586345" cy="0"/>
          </a:xfrm>
          <a:custGeom>
            <a:avLst/>
            <a:gdLst/>
            <a:ahLst/>
            <a:cxnLst/>
            <a:rect l="l" t="t" r="r" b="b"/>
            <a:pathLst>
              <a:path w="7586345">
                <a:moveTo>
                  <a:pt x="0" y="0"/>
                </a:moveTo>
                <a:lnTo>
                  <a:pt x="7586218" y="0"/>
                </a:lnTo>
              </a:path>
            </a:pathLst>
          </a:custGeom>
          <a:ln w="9144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3491" y="2550032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A4A4A4"/>
                </a:solidFill>
                <a:latin typeface="Times New Roman"/>
                <a:cs typeface="Times New Roman"/>
              </a:rPr>
              <a:t>01.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0857" y="2650616"/>
            <a:ext cx="891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Smart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Factory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81880" y="2559176"/>
            <a:ext cx="427545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200" spc="-15" dirty="0" smtClean="0">
                <a:latin typeface="Times New Roman"/>
                <a:cs typeface="Times New Roman"/>
              </a:rPr>
              <a:t>“</a:t>
            </a:r>
            <a:r>
              <a:rPr lang="ko-KR" altLang="en-US" sz="1200" spc="-15" dirty="0" smtClean="0">
                <a:latin typeface="Times New Roman"/>
                <a:cs typeface="Times New Roman"/>
              </a:rPr>
              <a:t>철강 표면 결함 검출 및 분류 </a:t>
            </a:r>
            <a:r>
              <a:rPr lang="en-US" altLang="ko-KR" sz="1200" spc="-15" dirty="0" smtClean="0">
                <a:latin typeface="Times New Roman"/>
                <a:cs typeface="Times New Roman"/>
              </a:rPr>
              <a:t>AI </a:t>
            </a:r>
            <a:r>
              <a:rPr lang="ko-KR" altLang="en-US" sz="1200" spc="-15" dirty="0" smtClean="0">
                <a:latin typeface="Times New Roman"/>
                <a:cs typeface="Times New Roman"/>
              </a:rPr>
              <a:t>모델 개발</a:t>
            </a:r>
            <a:r>
              <a:rPr lang="en-US" altLang="ko-KR" sz="1200" spc="-15" dirty="0" smtClean="0">
                <a:latin typeface="Times New Roman"/>
                <a:cs typeface="Times New Roman"/>
              </a:rPr>
              <a:t>”</a:t>
            </a:r>
            <a:r>
              <a:rPr lang="ko-KR" altLang="en-US" sz="1200" spc="-15" dirty="0" smtClean="0">
                <a:latin typeface="Times New Roman"/>
                <a:cs typeface="Times New Roman"/>
              </a:rPr>
              <a:t>을 </a:t>
            </a:r>
            <a:endParaRPr lang="en-US" altLang="ko-KR" sz="1200" spc="-1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15" dirty="0" smtClean="0">
                <a:latin typeface="Times New Roman"/>
                <a:cs typeface="Times New Roman"/>
              </a:rPr>
              <a:t>목표로 진행된 프로젝트</a:t>
            </a:r>
            <a:endParaRPr lang="en-US" sz="1200" spc="-15" dirty="0" smtClean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3491" y="3056077"/>
            <a:ext cx="397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solidFill>
                  <a:srgbClr val="A4A4A4"/>
                </a:solidFill>
                <a:latin typeface="Times New Roman"/>
                <a:cs typeface="Times New Roman"/>
              </a:rPr>
              <a:t>02.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2966" y="3156661"/>
            <a:ext cx="6000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C</a:t>
            </a:r>
            <a:r>
              <a:rPr sz="1200" spc="-20" dirty="0">
                <a:latin typeface="Times New Roman"/>
                <a:cs typeface="Times New Roman"/>
              </a:rPr>
              <a:t>r</a:t>
            </a:r>
            <a:r>
              <a:rPr sz="1200" spc="-70" dirty="0">
                <a:latin typeface="Times New Roman"/>
                <a:cs typeface="Times New Roman"/>
              </a:rPr>
              <a:t>i</a:t>
            </a:r>
            <a:r>
              <a:rPr sz="1200" spc="-75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381880" y="3156661"/>
            <a:ext cx="26098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25" dirty="0" err="1" smtClean="0">
                <a:latin typeface="Times New Roman"/>
                <a:cs typeface="Times New Roman"/>
              </a:rPr>
              <a:t>범죄율</a:t>
            </a:r>
            <a:r>
              <a:rPr lang="ko-KR" altLang="en-US" sz="1200" spc="-25" dirty="0" smtClean="0">
                <a:latin typeface="Times New Roman"/>
                <a:cs typeface="Times New Roman"/>
              </a:rPr>
              <a:t> 예측 애플리케이션 서비스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3491" y="3629964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A4A4A4"/>
                </a:solidFill>
                <a:latin typeface="Times New Roman"/>
                <a:cs typeface="Times New Roman"/>
              </a:rPr>
              <a:t>03.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90876" y="3730548"/>
            <a:ext cx="11106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Navigation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Robot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381880" y="3639456"/>
            <a:ext cx="408368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5" dirty="0" smtClean="0">
                <a:latin typeface="Times New Roman"/>
                <a:cs typeface="Times New Roman"/>
              </a:rPr>
              <a:t>블루투스 통신을 이용한 방향 안내 및 자동 주행 로봇</a:t>
            </a:r>
            <a:endParaRPr lang="en-US" altLang="ko-KR" sz="1200" spc="-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5" dirty="0" smtClean="0">
                <a:latin typeface="Times New Roman"/>
                <a:cs typeface="Times New Roman"/>
              </a:rPr>
              <a:t>장애물과 움직인 경로를 실시간으로 모니터에 표시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76071"/>
            <a:ext cx="1576070" cy="36322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76835" rIns="0" bIns="0" rtlCol="0">
            <a:spAutoFit/>
          </a:bodyPr>
          <a:lstStyle/>
          <a:p>
            <a:pPr marL="490220">
              <a:lnSpc>
                <a:spcPct val="100000"/>
              </a:lnSpc>
              <a:spcBef>
                <a:spcPts val="60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0311" y="984961"/>
            <a:ext cx="331597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70" dirty="0"/>
              <a:t>Smart</a:t>
            </a:r>
            <a:r>
              <a:rPr sz="4000" spc="140" dirty="0"/>
              <a:t> </a:t>
            </a:r>
            <a:r>
              <a:rPr sz="4000" spc="-130" dirty="0"/>
              <a:t>Factory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5640578" y="2773679"/>
            <a:ext cx="2904724" cy="39370"/>
            <a:chOff x="6114288" y="2773679"/>
            <a:chExt cx="2588895" cy="39370"/>
          </a:xfrm>
        </p:grpSpPr>
        <p:sp>
          <p:nvSpPr>
            <p:cNvPr id="5" name="object 5"/>
            <p:cNvSpPr/>
            <p:nvPr/>
          </p:nvSpPr>
          <p:spPr>
            <a:xfrm>
              <a:off x="6149340" y="2793491"/>
              <a:ext cx="2553970" cy="0"/>
            </a:xfrm>
            <a:custGeom>
              <a:avLst/>
              <a:gdLst/>
              <a:ahLst/>
              <a:cxnLst/>
              <a:rect l="l" t="t" r="r" b="b"/>
              <a:pathLst>
                <a:path w="2553970">
                  <a:moveTo>
                    <a:pt x="0" y="0"/>
                  </a:moveTo>
                  <a:lnTo>
                    <a:pt x="2553716" y="0"/>
                  </a:lnTo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17336" y="2776727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23367" y="0"/>
                  </a:moveTo>
                  <a:lnTo>
                    <a:pt x="6730" y="0"/>
                  </a:lnTo>
                  <a:lnTo>
                    <a:pt x="0" y="6731"/>
                  </a:lnTo>
                  <a:lnTo>
                    <a:pt x="0" y="23368"/>
                  </a:lnTo>
                  <a:lnTo>
                    <a:pt x="6730" y="30098"/>
                  </a:lnTo>
                  <a:lnTo>
                    <a:pt x="23367" y="30098"/>
                  </a:lnTo>
                  <a:lnTo>
                    <a:pt x="30099" y="23368"/>
                  </a:lnTo>
                  <a:lnTo>
                    <a:pt x="30099" y="6731"/>
                  </a:lnTo>
                  <a:lnTo>
                    <a:pt x="23367" y="0"/>
                  </a:lnTo>
                  <a:close/>
                </a:path>
              </a:pathLst>
            </a:custGeom>
            <a:solidFill>
              <a:srgbClr val="67F9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18860" y="277825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0" y="14986"/>
                  </a:moveTo>
                  <a:lnTo>
                    <a:pt x="0" y="6731"/>
                  </a:lnTo>
                  <a:lnTo>
                    <a:pt x="6730" y="0"/>
                  </a:lnTo>
                  <a:lnTo>
                    <a:pt x="14986" y="0"/>
                  </a:lnTo>
                  <a:lnTo>
                    <a:pt x="23367" y="0"/>
                  </a:lnTo>
                  <a:lnTo>
                    <a:pt x="30099" y="6731"/>
                  </a:lnTo>
                  <a:lnTo>
                    <a:pt x="30099" y="14986"/>
                  </a:lnTo>
                  <a:lnTo>
                    <a:pt x="30099" y="23368"/>
                  </a:lnTo>
                  <a:lnTo>
                    <a:pt x="23367" y="30099"/>
                  </a:lnTo>
                  <a:lnTo>
                    <a:pt x="14986" y="30099"/>
                  </a:lnTo>
                  <a:lnTo>
                    <a:pt x="6730" y="30099"/>
                  </a:lnTo>
                  <a:lnTo>
                    <a:pt x="0" y="23368"/>
                  </a:lnTo>
                  <a:lnTo>
                    <a:pt x="0" y="14986"/>
                  </a:lnTo>
                  <a:close/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57242" y="2486760"/>
            <a:ext cx="4905758" cy="1388201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00" b="1" spc="-10" dirty="0">
                <a:latin typeface="Times New Roman"/>
                <a:cs typeface="Times New Roman"/>
              </a:rPr>
              <a:t>About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project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lang="ko-KR" altLang="en-US"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철강 이미지에서 불량인 부분을 찾아내는 서비스</a:t>
            </a:r>
            <a:endParaRPr lang="en-US" sz="1400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lang="ko-KR" altLang="en-US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자체 개발한 </a:t>
            </a:r>
            <a:r>
              <a:rPr lang="en-US" altLang="ko-KR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AI, JPA </a:t>
            </a:r>
            <a:r>
              <a:rPr lang="ko-KR" altLang="en-US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및 서버</a:t>
            </a:r>
            <a:r>
              <a:rPr lang="en-US" altLang="ko-KR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400" spc="-2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AWS ec2</a:t>
            </a:r>
            <a:r>
              <a:rPr lang="ko-KR" altLang="en-US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로 제작 및 배포함</a:t>
            </a:r>
            <a:r>
              <a:rPr lang="en-US" altLang="ko-KR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700">
              <a:lnSpc>
                <a:spcPct val="150000"/>
              </a:lnSpc>
            </a:pPr>
            <a:r>
              <a:rPr lang="ko-KR" altLang="en-US" sz="1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은상 수상</a:t>
            </a:r>
            <a:r>
              <a:rPr lang="en-US" altLang="ko-KR" sz="1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(52</a:t>
            </a:r>
            <a:r>
              <a:rPr lang="ko-KR" altLang="en-US" sz="1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 팀 중</a:t>
            </a:r>
            <a:r>
              <a:rPr lang="en-US" altLang="ko-KR" sz="1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014" y="55879"/>
            <a:ext cx="160558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2100" b="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01.</a:t>
            </a:r>
            <a:endParaRPr sz="2100" dirty="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72423"/>
              </p:ext>
            </p:extLst>
          </p:nvPr>
        </p:nvGraphicFramePr>
        <p:xfrm>
          <a:off x="4266501" y="974725"/>
          <a:ext cx="4507865" cy="40081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13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b="1" dirty="0">
                          <a:latin typeface="+mj-lt"/>
                          <a:cs typeface="Times New Roman"/>
                        </a:rPr>
                        <a:t>Wo</a:t>
                      </a:r>
                      <a:r>
                        <a:rPr sz="1050" b="1" spc="10" dirty="0">
                          <a:latin typeface="+mj-lt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k</a:t>
                      </a:r>
                      <a:r>
                        <a:rPr sz="1050" b="1" spc="-105" dirty="0"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+mj-lt"/>
                          <a:cs typeface="Times New Roman"/>
                        </a:rPr>
                        <a:t>p</a:t>
                      </a:r>
                      <a:r>
                        <a:rPr sz="1050" b="1" spc="10" dirty="0">
                          <a:latin typeface="+mj-lt"/>
                          <a:cs typeface="Times New Roman"/>
                        </a:rPr>
                        <a:t>er</a:t>
                      </a:r>
                      <a:r>
                        <a:rPr sz="1050" b="1" spc="-10" dirty="0">
                          <a:latin typeface="+mj-lt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od</a:t>
                      </a:r>
                      <a:endParaRPr sz="1050">
                        <a:latin typeface="+mj-lt"/>
                        <a:cs typeface="Times New Roman"/>
                      </a:endParaRPr>
                    </a:p>
                  </a:txBody>
                  <a:tcPr marL="0" marR="0" marT="6858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2023.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04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~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2023.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11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(7</a:t>
                      </a:r>
                      <a:r>
                        <a:rPr sz="1050" spc="-6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lang="ko-KR" altLang="en-US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개월</a:t>
                      </a:r>
                      <a:r>
                        <a:rPr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)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</a:txBody>
                  <a:tcPr marL="0" marR="0" marT="6858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b="1" spc="-5" dirty="0">
                          <a:latin typeface="+mj-lt"/>
                          <a:cs typeface="Times New Roman"/>
                        </a:rPr>
                        <a:t>Members</a:t>
                      </a:r>
                      <a:endParaRPr sz="1050">
                        <a:latin typeface="+mj-lt"/>
                        <a:cs typeface="Times New Roman"/>
                      </a:endParaRPr>
                    </a:p>
                  </a:txBody>
                  <a:tcPr marL="0" marR="0" marT="11239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총 </a:t>
                      </a:r>
                      <a:r>
                        <a:rPr lang="en-US" altLang="ko-KR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3</a:t>
                      </a:r>
                      <a:r>
                        <a:rPr lang="ko-KR" altLang="en-US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명</a:t>
                      </a:r>
                      <a:r>
                        <a:rPr sz="1050" spc="3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(100%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lang="ko-KR" altLang="en-US" sz="1050" spc="-1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기여</a:t>
                      </a:r>
                      <a:r>
                        <a:rPr sz="1050" spc="5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for</a:t>
                      </a:r>
                      <a:r>
                        <a:rPr sz="1050" spc="3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lang="en-US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AI</a:t>
                      </a:r>
                      <a:r>
                        <a:rPr lang="ko-KR" altLang="en-US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를 제외한 </a:t>
                      </a:r>
                      <a:r>
                        <a:rPr lang="en-US" altLang="ko-KR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FE, BE</a:t>
                      </a:r>
                      <a:r>
                        <a:rPr sz="1050" spc="-2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)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</a:txBody>
                  <a:tcPr marL="0" marR="0" marT="11239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7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 dirty="0">
                        <a:latin typeface="+mj-lt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050" b="1" spc="-10" dirty="0">
                          <a:latin typeface="+mj-lt"/>
                          <a:cs typeface="Times New Roman"/>
                        </a:rPr>
                        <a:t>Objective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</a:txBody>
                  <a:tcPr marL="0" marR="0" marT="508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 dirty="0">
                        <a:latin typeface="+mj-lt"/>
                        <a:cs typeface="Times New Roman"/>
                      </a:endParaRPr>
                    </a:p>
                    <a:p>
                      <a:pPr marL="86995">
                        <a:lnSpc>
                          <a:spcPts val="1255"/>
                        </a:lnSpc>
                      </a:pPr>
                      <a:r>
                        <a:rPr lang="ko-KR" altLang="en-US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데이터의 불균형을 해결하는 </a:t>
                      </a:r>
                      <a:r>
                        <a:rPr lang="en-US" altLang="ko-KR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AI </a:t>
                      </a:r>
                      <a:r>
                        <a:rPr lang="ko-KR" altLang="en-US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모델을 개발하고 </a:t>
                      </a:r>
                      <a:endParaRPr lang="en-US" altLang="ko-KR" sz="1050" spc="-10" dirty="0" smtClean="0">
                        <a:solidFill>
                          <a:srgbClr val="4471C4"/>
                        </a:solidFill>
                        <a:latin typeface="+mj-lt"/>
                        <a:cs typeface="Times New Roman"/>
                      </a:endParaRPr>
                    </a:p>
                    <a:p>
                      <a:pPr marL="86995">
                        <a:lnSpc>
                          <a:spcPts val="1255"/>
                        </a:lnSpc>
                      </a:pPr>
                      <a:r>
                        <a:rPr lang="ko-KR" altLang="en-US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이미지 데이터를 저장</a:t>
                      </a:r>
                      <a:r>
                        <a:rPr lang="en-US" altLang="ko-KR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 </a:t>
                      </a:r>
                      <a:r>
                        <a:rPr lang="ko-KR" altLang="en-US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관리할 </a:t>
                      </a:r>
                      <a:r>
                        <a:rPr lang="en-US" altLang="ko-KR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APP</a:t>
                      </a:r>
                      <a:r>
                        <a:rPr lang="ko-KR" altLang="en-US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과 서버의 개발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+mj-lt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050" b="1" spc="-5" dirty="0">
                          <a:latin typeface="+mj-lt"/>
                          <a:cs typeface="Times New Roman"/>
                        </a:rPr>
                        <a:t>Content</a:t>
                      </a:r>
                      <a:endParaRPr sz="1050">
                        <a:latin typeface="+mj-lt"/>
                        <a:cs typeface="Times New Roman"/>
                      </a:endParaRPr>
                    </a:p>
                  </a:txBody>
                  <a:tcPr marL="0" marR="0" marT="190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 algn="l">
                        <a:lnSpc>
                          <a:spcPct val="100000"/>
                        </a:lnSpc>
                      </a:pPr>
                      <a:r>
                        <a:rPr lang="en-US" altLang="ko-KR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AI </a:t>
                      </a:r>
                      <a:r>
                        <a:rPr lang="ko-KR" altLang="en-US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모델 개발</a:t>
                      </a:r>
                      <a:r>
                        <a:rPr lang="en-US" altLang="ko-KR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 User Interface</a:t>
                      </a:r>
                      <a:r>
                        <a:rPr lang="en-US" altLang="ko-KR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개발</a:t>
                      </a:r>
                      <a:endParaRPr lang="en-US" altLang="ko-KR" sz="1050" baseline="0" dirty="0" smtClean="0">
                        <a:solidFill>
                          <a:srgbClr val="4471C4"/>
                        </a:solidFill>
                        <a:latin typeface="+mj-lt"/>
                        <a:cs typeface="Times New Roman"/>
                      </a:endParaRPr>
                    </a:p>
                    <a:p>
                      <a:pPr marL="86995" algn="l">
                        <a:lnSpc>
                          <a:spcPct val="100000"/>
                        </a:lnSpc>
                      </a:pPr>
                      <a:r>
                        <a:rPr lang="en-US" altLang="ko-KR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JPA </a:t>
                      </a:r>
                      <a:r>
                        <a:rPr lang="ko-KR" altLang="en-US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개발</a:t>
                      </a:r>
                      <a:r>
                        <a:rPr lang="en-US" altLang="ko-KR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 </a:t>
                      </a:r>
                      <a:r>
                        <a:rPr lang="ko-KR" altLang="en-US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서버 구축</a:t>
                      </a:r>
                      <a:r>
                        <a:rPr lang="en-US" altLang="ko-KR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 AWS</a:t>
                      </a:r>
                      <a:r>
                        <a:rPr lang="ko-KR" altLang="en-US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의 </a:t>
                      </a:r>
                      <a:r>
                        <a:rPr lang="en-US" altLang="ko-KR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RDS</a:t>
                      </a:r>
                      <a:r>
                        <a:rPr lang="ko-KR" altLang="en-US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로 전송 및 저장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</a:txBody>
                  <a:tcPr marL="0" marR="0" marT="1905" marB="0" anchor="ctr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0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+mj-lt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+mj-lt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+mj-lt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+mj-lt"/>
                          <a:cs typeface="Times New Roman"/>
                        </a:rPr>
                        <a:t>D</a:t>
                      </a:r>
                      <a:r>
                        <a:rPr sz="1050" b="1" spc="5" dirty="0">
                          <a:latin typeface="+mj-lt"/>
                          <a:cs typeface="Times New Roman"/>
                        </a:rPr>
                        <a:t>et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a</a:t>
                      </a:r>
                      <a:r>
                        <a:rPr sz="1050" b="1" spc="-10" dirty="0">
                          <a:latin typeface="+mj-lt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l</a:t>
                      </a:r>
                      <a:r>
                        <a:rPr sz="1050" b="1" spc="-75" dirty="0"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b="1" spc="5" dirty="0">
                          <a:latin typeface="+mj-lt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o</a:t>
                      </a:r>
                      <a:r>
                        <a:rPr sz="1050" b="1" spc="-10" dirty="0">
                          <a:latin typeface="+mj-lt"/>
                          <a:cs typeface="Times New Roman"/>
                        </a:rPr>
                        <a:t>l</a:t>
                      </a:r>
                      <a:r>
                        <a:rPr sz="1050" b="1" spc="5" dirty="0"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s</a:t>
                      </a:r>
                      <a:endParaRPr sz="1050"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 marR="408305" indent="-289560">
                        <a:lnSpc>
                          <a:spcPct val="101000"/>
                        </a:lnSpc>
                        <a:spcBef>
                          <a:spcPts val="27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lang="en-US" sz="1050" spc="-1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Flutter</a:t>
                      </a:r>
                      <a:r>
                        <a:rPr lang="ko-KR" altLang="en-US" sz="1050" spc="-1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와 </a:t>
                      </a:r>
                      <a:r>
                        <a:rPr lang="en-US" altLang="ko-KR" sz="1050" spc="-15" dirty="0" err="1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Figma</a:t>
                      </a:r>
                      <a:r>
                        <a:rPr lang="ko-KR" altLang="en-US" sz="1050" spc="-1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를 이용한 </a:t>
                      </a:r>
                      <a:r>
                        <a:rPr lang="en-US" altLang="ko-KR" sz="1050" spc="-1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UI/UX </a:t>
                      </a:r>
                      <a:r>
                        <a:rPr lang="ko-KR" altLang="en-US" sz="1050" spc="-1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계획 및 개발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  <a:p>
                      <a:pPr marL="315595" indent="-290195">
                        <a:lnSpc>
                          <a:spcPts val="1250"/>
                        </a:lnSpc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lang="en-US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BE</a:t>
                      </a:r>
                      <a:r>
                        <a:rPr lang="ko-KR" altLang="en-US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개발과 </a:t>
                      </a:r>
                      <a:r>
                        <a:rPr lang="en-US" altLang="ko-KR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AWS</a:t>
                      </a:r>
                      <a:r>
                        <a:rPr lang="ko-KR" altLang="en-US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와 </a:t>
                      </a:r>
                      <a:r>
                        <a:rPr lang="en-US" altLang="ko-KR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JPA</a:t>
                      </a:r>
                      <a:r>
                        <a:rPr lang="ko-KR" altLang="en-US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를 이용한 </a:t>
                      </a:r>
                      <a:r>
                        <a:rPr lang="en-US" altLang="ko-KR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DB</a:t>
                      </a:r>
                      <a:r>
                        <a:rPr lang="ko-KR" altLang="en-US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서버 구축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  <a:p>
                      <a:pPr marL="315595" indent="-290195">
                        <a:lnSpc>
                          <a:spcPts val="1255"/>
                        </a:lnSpc>
                        <a:buAutoNum type="arabicParenR" startAt="3"/>
                        <a:tabLst>
                          <a:tab pos="315595" algn="l"/>
                          <a:tab pos="316230" algn="l"/>
                        </a:tabLst>
                      </a:pPr>
                      <a:r>
                        <a:rPr lang="en-US" sz="1050" spc="-1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AI</a:t>
                      </a:r>
                      <a:r>
                        <a:rPr lang="ko-KR" altLang="en-US" sz="1050" spc="-15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모델의 성능을 위한 이미지 전처리 </a:t>
                      </a:r>
                      <a:r>
                        <a:rPr lang="en-US" altLang="ko-KR" sz="1050" spc="-15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APP </a:t>
                      </a:r>
                      <a:r>
                        <a:rPr lang="ko-KR" altLang="en-US" sz="1050" spc="-15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개발</a:t>
                      </a:r>
                      <a:endParaRPr lang="en-US" altLang="ko-KR" sz="1050" spc="-15" baseline="0" dirty="0" smtClean="0">
                        <a:solidFill>
                          <a:srgbClr val="4471C4"/>
                        </a:solidFill>
                        <a:latin typeface="+mj-lt"/>
                        <a:cs typeface="Times New Roman"/>
                      </a:endParaRPr>
                    </a:p>
                    <a:p>
                      <a:pPr marL="315595" indent="-290195">
                        <a:lnSpc>
                          <a:spcPts val="1255"/>
                        </a:lnSpc>
                        <a:buAutoNum type="arabicParenR" startAt="3"/>
                        <a:tabLst>
                          <a:tab pos="315595" algn="l"/>
                          <a:tab pos="316230" algn="l"/>
                        </a:tabLst>
                      </a:pPr>
                      <a:r>
                        <a:rPr lang="en-US" sz="1050" spc="-15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AWS </a:t>
                      </a:r>
                      <a:r>
                        <a:rPr lang="en-US" altLang="ko-KR" sz="1050" spc="-10" dirty="0" err="1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elasticbeanstalk</a:t>
                      </a:r>
                      <a:r>
                        <a:rPr lang="ko-KR" altLang="en-US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을 이용한</a:t>
                      </a:r>
                      <a:r>
                        <a:rPr lang="en-US" sz="1050" spc="-15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CI/CD </a:t>
                      </a:r>
                      <a:r>
                        <a:rPr lang="ko-KR" altLang="en-US" sz="1050" spc="-15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구축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</a:txBody>
                  <a:tcPr marL="0" marR="0" marT="34925" marB="0" anchor="ctr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865">
                <a:tc>
                  <a:txBody>
                    <a:bodyPr/>
                    <a:lstStyle/>
                    <a:p>
                      <a:pPr marL="163195" marR="157480" indent="63500">
                        <a:lnSpc>
                          <a:spcPct val="100099"/>
                        </a:lnSpc>
                        <a:spcBef>
                          <a:spcPts val="290"/>
                        </a:spcBef>
                      </a:pPr>
                      <a:r>
                        <a:rPr sz="1050" b="1" spc="-5" dirty="0">
                          <a:latin typeface="+mj-lt"/>
                          <a:cs typeface="Times New Roman"/>
                        </a:rPr>
                        <a:t>Language, 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+mj-lt"/>
                          <a:cs typeface="Times New Roman"/>
                        </a:rPr>
                        <a:t>d</a:t>
                      </a:r>
                      <a:r>
                        <a:rPr sz="1050" b="1" spc="5" dirty="0"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v</a:t>
                      </a:r>
                      <a:r>
                        <a:rPr sz="1050" b="1" spc="5" dirty="0"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b="1" spc="-10" dirty="0">
                          <a:latin typeface="+mj-lt"/>
                          <a:cs typeface="Times New Roman"/>
                        </a:rPr>
                        <a:t>l</a:t>
                      </a:r>
                      <a:r>
                        <a:rPr sz="1050" b="1" spc="-30" dirty="0">
                          <a:latin typeface="+mj-lt"/>
                          <a:cs typeface="Times New Roman"/>
                        </a:rPr>
                        <a:t>o</a:t>
                      </a:r>
                      <a:r>
                        <a:rPr sz="1050" b="1" spc="-15" dirty="0">
                          <a:latin typeface="+mj-lt"/>
                          <a:cs typeface="Times New Roman"/>
                        </a:rPr>
                        <a:t>p</a:t>
                      </a:r>
                      <a:r>
                        <a:rPr sz="1050" b="1" spc="-20" dirty="0">
                          <a:latin typeface="+mj-lt"/>
                          <a:cs typeface="Times New Roman"/>
                        </a:rPr>
                        <a:t>m</a:t>
                      </a:r>
                      <a:r>
                        <a:rPr sz="1050" b="1" spc="-15" dirty="0"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b="1" spc="-40" dirty="0">
                          <a:latin typeface="+mj-lt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t  </a:t>
                      </a:r>
                      <a:r>
                        <a:rPr sz="1050" b="1" spc="10" dirty="0"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b="1" spc="-35" dirty="0">
                          <a:latin typeface="+mj-lt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v</a:t>
                      </a:r>
                      <a:r>
                        <a:rPr sz="1050" b="1" spc="-10" dirty="0">
                          <a:latin typeface="+mj-lt"/>
                          <a:cs typeface="Times New Roman"/>
                        </a:rPr>
                        <a:t>i</a:t>
                      </a:r>
                      <a:r>
                        <a:rPr sz="1050" b="1" spc="10" dirty="0">
                          <a:latin typeface="+mj-lt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o</a:t>
                      </a:r>
                      <a:r>
                        <a:rPr sz="1050" b="1" spc="-35" dirty="0">
                          <a:latin typeface="+mj-lt"/>
                          <a:cs typeface="Times New Roman"/>
                        </a:rPr>
                        <a:t>n</a:t>
                      </a:r>
                      <a:r>
                        <a:rPr sz="1050" b="1" spc="-20" dirty="0">
                          <a:latin typeface="+mj-lt"/>
                          <a:cs typeface="Times New Roman"/>
                        </a:rPr>
                        <a:t>m</a:t>
                      </a:r>
                      <a:r>
                        <a:rPr sz="1050" b="1" spc="10" dirty="0"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b="1" spc="-35" dirty="0">
                          <a:latin typeface="+mj-lt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t</a:t>
                      </a:r>
                      <a:endParaRPr sz="1050">
                        <a:latin typeface="+mj-lt"/>
                        <a:cs typeface="Times New Roman"/>
                      </a:endParaRPr>
                    </a:p>
                  </a:txBody>
                  <a:tcPr marL="0" marR="0" marT="3683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 marR="252729">
                        <a:lnSpc>
                          <a:spcPct val="101000"/>
                        </a:lnSpc>
                        <a:spcBef>
                          <a:spcPts val="910"/>
                        </a:spcBef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F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l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u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tt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r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d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r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t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</a:t>
                      </a:r>
                      <a:r>
                        <a:rPr sz="1050" spc="-7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W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S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</a:t>
                      </a:r>
                      <a:r>
                        <a:rPr sz="1050" spc="-7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l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s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ti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c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b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s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t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l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k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D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o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c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k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r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spc="-5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J</a:t>
                      </a:r>
                      <a:r>
                        <a:rPr sz="1050" spc="-9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AVA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S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p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r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i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g  </a:t>
                      </a:r>
                      <a:r>
                        <a:rPr sz="1050" spc="-3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Boot</a:t>
                      </a:r>
                      <a:r>
                        <a:rPr lang="en-US" sz="1050" spc="-3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 </a:t>
                      </a:r>
                      <a:r>
                        <a:rPr lang="en-US" sz="1050" spc="-35" dirty="0" err="1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Figma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134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1050" b="1" spc="-10" dirty="0" smtClean="0">
                          <a:latin typeface="+mj-lt"/>
                          <a:cs typeface="Times New Roman"/>
                        </a:rPr>
                        <a:t>R</a:t>
                      </a:r>
                      <a:r>
                        <a:rPr sz="1050" b="1" spc="-10" dirty="0" smtClean="0">
                          <a:latin typeface="+mj-lt"/>
                          <a:cs typeface="Times New Roman"/>
                        </a:rPr>
                        <a:t>eference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</a:txBody>
                  <a:tcPr marL="0" marR="0" marT="7112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5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+mj-lt"/>
                          <a:cs typeface="Times New Roman"/>
                          <a:hlinkClick r:id="rId2"/>
                        </a:rPr>
                        <a:t>Github</a:t>
                      </a:r>
                      <a:r>
                        <a:rPr sz="1050" u="sng" spc="-2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+mj-lt"/>
                          <a:cs typeface="Times New Roman"/>
                          <a:hlinkClick r:id="rId2"/>
                        </a:rPr>
                        <a:t> </a:t>
                      </a:r>
                      <a:r>
                        <a:rPr sz="1050" u="sng" spc="-3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+mj-lt"/>
                          <a:cs typeface="Times New Roman"/>
                          <a:hlinkClick r:id="rId2"/>
                        </a:rPr>
                        <a:t>Link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</a:txBody>
                  <a:tcPr marL="0" marR="0" marT="7112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350258" y="614933"/>
            <a:ext cx="168211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Arial"/>
                <a:cs typeface="Arial"/>
              </a:rPr>
              <a:t>Introduce</a:t>
            </a:r>
            <a:r>
              <a:rPr sz="1600" b="1" spc="-10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project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08" y="1736725"/>
            <a:ext cx="4093574" cy="26209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846377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01.</a:t>
            </a:r>
            <a:endParaRPr sz="21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3" y="2190369"/>
            <a:ext cx="3575813" cy="14747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lang="ko-KR" altLang="en-US" sz="1200" b="1" spc="-10" dirty="0" smtClean="0">
                <a:latin typeface="Times New Roman"/>
                <a:cs typeface="Times New Roman"/>
              </a:rPr>
              <a:t>기능 소개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lang="ko-KR" altLang="en-US" sz="1000" dirty="0" smtClean="0">
                <a:latin typeface="Times New Roman"/>
                <a:cs typeface="Times New Roman"/>
              </a:rPr>
              <a:t>이미지 촬영 및 전처리</a:t>
            </a:r>
            <a:endParaRPr lang="en-US" altLang="ko-KR" sz="10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altLang="ko-KR" sz="1000" dirty="0" smtClean="0">
                <a:latin typeface="Times New Roman"/>
                <a:cs typeface="Times New Roman"/>
              </a:rPr>
              <a:t>- REST API</a:t>
            </a:r>
            <a:r>
              <a:rPr lang="ko-KR" altLang="en-US" sz="1000" dirty="0">
                <a:latin typeface="Times New Roman"/>
                <a:cs typeface="Times New Roman"/>
              </a:rPr>
              <a:t>를</a:t>
            </a:r>
            <a:r>
              <a:rPr lang="ko-KR" altLang="en-US" sz="1000" dirty="0" smtClean="0">
                <a:latin typeface="Times New Roman"/>
                <a:cs typeface="Times New Roman"/>
              </a:rPr>
              <a:t> 이용해서 모델로 이미지를 송신</a:t>
            </a:r>
            <a:r>
              <a:rPr lang="en-US" altLang="ko-KR" sz="1000" dirty="0" smtClean="0">
                <a:latin typeface="Times New Roman"/>
                <a:cs typeface="Times New Roman"/>
              </a:rPr>
              <a:t>, </a:t>
            </a:r>
            <a:r>
              <a:rPr lang="ko-KR" altLang="en-US" sz="1000" dirty="0" smtClean="0">
                <a:latin typeface="Times New Roman"/>
                <a:cs typeface="Times New Roman"/>
              </a:rPr>
              <a:t>결과를 수신</a:t>
            </a:r>
            <a:endParaRPr lang="en-US" altLang="ko-KR" sz="10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lang="ko-KR" altLang="en-US" sz="1200" b="1" spc="-5" dirty="0" smtClean="0">
                <a:latin typeface="Times New Roman"/>
                <a:cs typeface="Times New Roman"/>
              </a:rPr>
              <a:t>상세 설명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lang="en-US" sz="1000" spc="-10" dirty="0" smtClean="0">
                <a:latin typeface="Times New Roman"/>
                <a:cs typeface="Times New Roman"/>
              </a:rPr>
              <a:t>AI </a:t>
            </a:r>
            <a:r>
              <a:rPr lang="ko-KR" altLang="en-US" sz="1000" spc="-10" dirty="0" smtClean="0">
                <a:latin typeface="Times New Roman"/>
                <a:cs typeface="Times New Roman"/>
              </a:rPr>
              <a:t>모델에 촬영된 이미지를 입력하기 전에 최적의 효과를 내기 위해 불필요한 부분을 </a:t>
            </a:r>
            <a:r>
              <a:rPr lang="ko-KR" altLang="en-US" sz="1000" spc="-10" dirty="0" smtClean="0">
                <a:latin typeface="Times New Roman"/>
                <a:cs typeface="Times New Roman"/>
              </a:rPr>
              <a:t>삭제</a:t>
            </a:r>
            <a:endParaRPr lang="en-US" altLang="ko-KR" sz="1000" spc="-1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000" spc="-10" dirty="0" smtClean="0">
                <a:latin typeface="Times New Roman"/>
                <a:cs typeface="Times New Roman"/>
              </a:rPr>
              <a:t>- </a:t>
            </a:r>
            <a:r>
              <a:rPr lang="ko-KR" altLang="en-US" sz="1000" spc="-10" dirty="0" smtClean="0">
                <a:latin typeface="Times New Roman"/>
                <a:cs typeface="Times New Roman"/>
              </a:rPr>
              <a:t>팀원이 개발한 모델로 이미지를 보내기 위해 </a:t>
            </a:r>
            <a:r>
              <a:rPr lang="en-US" altLang="ko-KR" sz="1000" spc="-10" dirty="0" smtClean="0">
                <a:latin typeface="Times New Roman"/>
                <a:cs typeface="Times New Roman"/>
              </a:rPr>
              <a:t>Flask</a:t>
            </a:r>
            <a:r>
              <a:rPr lang="ko-KR" altLang="en-US" sz="1000" spc="-10" dirty="0" smtClean="0">
                <a:latin typeface="Times New Roman"/>
                <a:cs typeface="Times New Roman"/>
              </a:rPr>
              <a:t>로 전송한 뒤 결과 이미지를 수신함</a:t>
            </a:r>
            <a:r>
              <a:rPr lang="en-US" altLang="ko-KR" sz="1000" spc="-10" dirty="0" smtClean="0">
                <a:latin typeface="Times New Roman"/>
                <a:cs typeface="Times New Roman"/>
              </a:rPr>
              <a:t>.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1.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Camera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App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751" y="835659"/>
            <a:ext cx="1876425" cy="40410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475" y="835659"/>
            <a:ext cx="1922619" cy="40407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617777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109" y="1355725"/>
            <a:ext cx="3645916" cy="14593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lang="ko-KR" altLang="en-US" sz="1200" b="1" spc="-10" dirty="0" smtClean="0">
                <a:latin typeface="Times New Roman"/>
                <a:cs typeface="Times New Roman"/>
              </a:rPr>
              <a:t>기능 설명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lang="ko-KR" altLang="en-US" sz="1000" spc="-10" dirty="0" smtClean="0">
                <a:latin typeface="Times New Roman"/>
                <a:cs typeface="Times New Roman"/>
              </a:rPr>
              <a:t>결과 이미지를 다운로드 가능한 </a:t>
            </a:r>
            <a:r>
              <a:rPr lang="en-US" altLang="ko-KR" sz="1000" spc="-10" dirty="0" smtClean="0">
                <a:latin typeface="Times New Roman"/>
                <a:cs typeface="Times New Roman"/>
              </a:rPr>
              <a:t>URL</a:t>
            </a:r>
            <a:r>
              <a:rPr lang="ko-KR" altLang="en-US" sz="1000" spc="-10" dirty="0" smtClean="0">
                <a:latin typeface="Times New Roman"/>
                <a:cs typeface="Times New Roman"/>
              </a:rPr>
              <a:t>로 바꾸어 </a:t>
            </a:r>
            <a:r>
              <a:rPr lang="en-US" altLang="ko-KR" sz="1000" spc="-10" dirty="0" smtClean="0">
                <a:latin typeface="Times New Roman"/>
                <a:cs typeface="Times New Roman"/>
              </a:rPr>
              <a:t>DB</a:t>
            </a:r>
            <a:r>
              <a:rPr lang="ko-KR" altLang="en-US" sz="1000" spc="-10" dirty="0" smtClean="0">
                <a:latin typeface="Times New Roman"/>
                <a:cs typeface="Times New Roman"/>
              </a:rPr>
              <a:t>에 저장</a:t>
            </a:r>
            <a:endParaRPr lang="en-US" altLang="ko-KR" sz="1000" spc="-1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lang="ko-KR" altLang="en-US" sz="1200" b="1" spc="-5" dirty="0" smtClean="0">
                <a:latin typeface="Times New Roman"/>
                <a:cs typeface="Times New Roman"/>
              </a:rPr>
              <a:t>상세</a:t>
            </a:r>
            <a:endParaRPr sz="1200" dirty="0">
              <a:latin typeface="Times New Roman"/>
              <a:cs typeface="Times New Roman"/>
            </a:endParaRPr>
          </a:p>
          <a:p>
            <a:pPr marL="85725" indent="-73660">
              <a:lnSpc>
                <a:spcPct val="100000"/>
              </a:lnSpc>
              <a:spcBef>
                <a:spcPts val="10"/>
              </a:spcBef>
              <a:buChar char="-"/>
              <a:tabLst>
                <a:tab pos="86360" algn="l"/>
              </a:tabLst>
            </a:pPr>
            <a:r>
              <a:rPr lang="en-US" sz="1000" spc="-5" dirty="0" err="1" smtClean="0">
                <a:latin typeface="Times New Roman"/>
                <a:cs typeface="Times New Roman"/>
              </a:rPr>
              <a:t>MySql</a:t>
            </a:r>
            <a:r>
              <a:rPr lang="en-US" sz="1000" spc="-5" dirty="0" smtClean="0">
                <a:latin typeface="Times New Roman"/>
                <a:cs typeface="Times New Roman"/>
              </a:rPr>
              <a:t> DB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에는 이미지 파일이 최대 </a:t>
            </a:r>
            <a:r>
              <a:rPr lang="en-US" altLang="ko-KR" sz="1000" spc="-5" dirty="0" smtClean="0">
                <a:latin typeface="Times New Roman"/>
                <a:cs typeface="Times New Roman"/>
              </a:rPr>
              <a:t>1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개 밖에 저장되지 않는 조건이 있어 하나의 </a:t>
            </a:r>
            <a:r>
              <a:rPr lang="en-US" altLang="ko-KR" sz="1000" spc="-5" dirty="0" smtClean="0">
                <a:latin typeface="Times New Roman"/>
                <a:cs typeface="Times New Roman"/>
              </a:rPr>
              <a:t>tuple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에 원본 이미지</a:t>
            </a:r>
            <a:r>
              <a:rPr lang="en-US" altLang="ko-KR" sz="1000" spc="-5" dirty="0" smtClean="0">
                <a:latin typeface="Times New Roman"/>
                <a:cs typeface="Times New Roman"/>
              </a:rPr>
              <a:t>, 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결과 이미지를 저장할 수가 없었음</a:t>
            </a:r>
            <a:r>
              <a:rPr lang="en-US" altLang="ko-KR" sz="1000" spc="-5" dirty="0" smtClean="0">
                <a:latin typeface="Times New Roman"/>
                <a:cs typeface="Times New Roman"/>
              </a:rPr>
              <a:t>. </a:t>
            </a:r>
          </a:p>
          <a:p>
            <a:pPr marL="85725" indent="-73660">
              <a:lnSpc>
                <a:spcPct val="100000"/>
              </a:lnSpc>
              <a:spcBef>
                <a:spcPts val="10"/>
              </a:spcBef>
              <a:buChar char="-"/>
              <a:tabLst>
                <a:tab pos="86360" algn="l"/>
              </a:tabLst>
            </a:pPr>
            <a:r>
              <a:rPr lang="ko-KR" altLang="en-US" sz="1000" spc="-5" dirty="0" smtClean="0">
                <a:latin typeface="Times New Roman"/>
                <a:cs typeface="Times New Roman"/>
              </a:rPr>
              <a:t>이를 해결하기 위해 </a:t>
            </a:r>
            <a:r>
              <a:rPr lang="en-US" altLang="ko-KR" sz="1000" spc="-5" dirty="0" err="1" smtClean="0">
                <a:latin typeface="Times New Roman"/>
                <a:cs typeface="Times New Roman"/>
              </a:rPr>
              <a:t>firestore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를 활용하여 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이미지를 다운로드 가능한 </a:t>
            </a:r>
            <a:r>
              <a:rPr lang="en-US" altLang="ko-KR" sz="1000" spc="-5" dirty="0" err="1" smtClean="0">
                <a:latin typeface="Times New Roman"/>
                <a:cs typeface="Times New Roman"/>
              </a:rPr>
              <a:t>url</a:t>
            </a:r>
            <a:r>
              <a:rPr lang="en-US" altLang="ko-KR" sz="1000" spc="-5" dirty="0" smtClean="0">
                <a:latin typeface="Times New Roman"/>
                <a:cs typeface="Times New Roman"/>
              </a:rPr>
              <a:t> 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형태로 바꿈</a:t>
            </a:r>
            <a:r>
              <a:rPr lang="en-US" altLang="ko-KR" sz="1000" spc="-5" dirty="0" smtClean="0">
                <a:latin typeface="Times New Roman"/>
                <a:cs typeface="Times New Roman"/>
              </a:rPr>
              <a:t>.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1.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Camera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App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158" y="778625"/>
            <a:ext cx="1937935" cy="40729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226" y="778625"/>
            <a:ext cx="1894244" cy="407294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23" y="2971880"/>
            <a:ext cx="3906419" cy="18796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922577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01.</a:t>
            </a:r>
            <a:endParaRPr sz="21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534" y="1127125"/>
            <a:ext cx="3765038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lang="ko-KR" altLang="en-US" sz="1200" b="1" spc="-35" dirty="0" smtClean="0">
                <a:latin typeface="Times New Roman"/>
                <a:cs typeface="Times New Roman"/>
              </a:rPr>
              <a:t>기능 소개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lang="ko-KR" altLang="en-US" sz="1000" spc="-10" dirty="0" smtClean="0">
                <a:latin typeface="Times New Roman"/>
                <a:cs typeface="Times New Roman"/>
              </a:rPr>
              <a:t>촬영 및 편집 </a:t>
            </a:r>
            <a:r>
              <a:rPr lang="ko-KR" altLang="en-US" sz="1000" spc="-10" dirty="0" err="1" smtClean="0">
                <a:latin typeface="Times New Roman"/>
                <a:cs typeface="Times New Roman"/>
              </a:rPr>
              <a:t>부터</a:t>
            </a:r>
            <a:r>
              <a:rPr lang="ko-KR" altLang="en-US" sz="1000" spc="-10" dirty="0" smtClean="0">
                <a:latin typeface="Times New Roman"/>
                <a:cs typeface="Times New Roman"/>
              </a:rPr>
              <a:t> </a:t>
            </a:r>
            <a:r>
              <a:rPr lang="en-US" sz="1000" spc="-5" dirty="0" smtClean="0">
                <a:latin typeface="Times New Roman"/>
                <a:cs typeface="Times New Roman"/>
              </a:rPr>
              <a:t>DB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에 결과를 저장하는 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모든 과정을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 자동화</a:t>
            </a: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lang="ko-KR" altLang="en-US" sz="1200" b="1" spc="-5" dirty="0" smtClean="0">
                <a:latin typeface="Times New Roman"/>
                <a:cs typeface="Times New Roman"/>
              </a:rPr>
              <a:t>상세 설명</a:t>
            </a:r>
            <a:endParaRPr lang="en-US" altLang="ko-KR" sz="1200" b="1" spc="-5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Tx/>
              <a:buChar char="-"/>
            </a:pPr>
            <a:r>
              <a:rPr lang="en-US" sz="1000" spc="-5" dirty="0" err="1" smtClean="0">
                <a:latin typeface="Times New Roman"/>
                <a:cs typeface="Times New Roman"/>
              </a:rPr>
              <a:t>Firestore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에 전송하여 받은 다운로드 가능한 </a:t>
            </a:r>
            <a:r>
              <a:rPr lang="en-US" altLang="ko-KR" sz="1000" spc="-5" dirty="0" smtClean="0">
                <a:latin typeface="Times New Roman"/>
                <a:cs typeface="Times New Roman"/>
              </a:rPr>
              <a:t>URL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을 </a:t>
            </a:r>
            <a:r>
              <a:rPr lang="en-US" altLang="ko-KR" sz="1000" spc="-5" dirty="0" smtClean="0">
                <a:latin typeface="Times New Roman"/>
                <a:cs typeface="Times New Roman"/>
              </a:rPr>
              <a:t>EC2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에 배포된 서버로 </a:t>
            </a:r>
            <a:r>
              <a:rPr lang="en-US" altLang="ko-KR" sz="1000" spc="-5" dirty="0" smtClean="0">
                <a:latin typeface="Times New Roman"/>
                <a:cs typeface="Times New Roman"/>
              </a:rPr>
              <a:t>JPA 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규격에 맞춰 전송</a:t>
            </a:r>
            <a:endParaRPr lang="en-US" altLang="ko-KR" sz="1000" spc="-5" dirty="0" smtClean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Tx/>
              <a:buChar char="-"/>
            </a:pPr>
            <a:r>
              <a:rPr lang="en-US" altLang="ko-KR" sz="1000" spc="-5" dirty="0" smtClean="0">
                <a:latin typeface="Times New Roman"/>
                <a:cs typeface="Times New Roman"/>
              </a:rPr>
              <a:t>JPA 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규격에 맞는 데이터는 연동된 </a:t>
            </a:r>
            <a:r>
              <a:rPr lang="en-US" altLang="ko-KR" sz="1000" spc="-5" dirty="0" smtClean="0">
                <a:latin typeface="Times New Roman"/>
                <a:cs typeface="Times New Roman"/>
              </a:rPr>
              <a:t>RDS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의 </a:t>
            </a:r>
            <a:r>
              <a:rPr lang="en-US" altLang="ko-KR" sz="1000" spc="-5" dirty="0" smtClean="0">
                <a:latin typeface="Times New Roman"/>
                <a:cs typeface="Times New Roman"/>
              </a:rPr>
              <a:t>Tuple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로 변환되어 저장</a:t>
            </a:r>
            <a:endParaRPr lang="en-US" altLang="ko-KR" sz="1000" spc="-5" dirty="0" smtClean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Tx/>
              <a:buChar char="-"/>
            </a:pPr>
            <a:r>
              <a:rPr lang="ko-KR" altLang="en-US" sz="1000" spc="-5" dirty="0" smtClean="0">
                <a:latin typeface="Times New Roman"/>
                <a:cs typeface="Times New Roman"/>
              </a:rPr>
              <a:t>저장 혹은 실패의 결과를 전송하여 사용자가 저장 상태를 확인  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2960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Times New Roman"/>
                <a:cs typeface="Times New Roman"/>
              </a:rPr>
              <a:t>2</a:t>
            </a:r>
            <a:r>
              <a:rPr sz="1800" spc="-10" dirty="0" smtClean="0">
                <a:latin typeface="Times New Roman"/>
                <a:cs typeface="Times New Roman"/>
              </a:rPr>
              <a:t>.</a:t>
            </a:r>
            <a:r>
              <a:rPr sz="1800" spc="-85" dirty="0" smtClean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Spring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lang="en-US" sz="1800" spc="-80" dirty="0" smtClean="0">
                <a:latin typeface="Times New Roman"/>
                <a:cs typeface="Times New Roman"/>
              </a:rPr>
              <a:t>b</a:t>
            </a:r>
            <a:r>
              <a:rPr sz="1800" spc="-15" dirty="0" smtClean="0">
                <a:latin typeface="Times New Roman"/>
                <a:cs typeface="Times New Roman"/>
              </a:rPr>
              <a:t>oot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710" y="857801"/>
            <a:ext cx="1833307" cy="407294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42" y="2558079"/>
            <a:ext cx="4121354" cy="255315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019" y="857801"/>
            <a:ext cx="1894244" cy="40729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693977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7278" y="711834"/>
            <a:ext cx="2131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Times New Roman"/>
                <a:cs typeface="Times New Roman"/>
              </a:rPr>
              <a:t>3</a:t>
            </a:r>
            <a:r>
              <a:rPr sz="1800" spc="-10" dirty="0" smtClean="0">
                <a:latin typeface="Times New Roman"/>
                <a:cs typeface="Times New Roman"/>
              </a:rPr>
              <a:t>.</a:t>
            </a:r>
            <a:r>
              <a:rPr sz="1800" spc="-70" dirty="0" smtClean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Factory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manager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app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284" y="2190369"/>
            <a:ext cx="3569716" cy="14747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lang="ko-KR" altLang="en-US" sz="1200" b="1" spc="-10" dirty="0" smtClean="0">
                <a:latin typeface="Times New Roman"/>
                <a:cs typeface="Times New Roman"/>
              </a:rPr>
              <a:t>기능 소개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  </a:t>
            </a:r>
            <a:r>
              <a:rPr lang="ko-KR" altLang="en-US" sz="1000" spc="155" dirty="0" smtClean="0">
                <a:latin typeface="Times New Roman"/>
                <a:cs typeface="Times New Roman"/>
              </a:rPr>
              <a:t>원본 이미지와 결과 이미지를 공장 관리자에게 제공</a:t>
            </a:r>
            <a:endParaRPr lang="en-US" altLang="ko-KR" sz="1000" spc="15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altLang="ko-KR" sz="1000" spc="155" dirty="0" smtClean="0">
                <a:latin typeface="Times New Roman"/>
                <a:cs typeface="Times New Roman"/>
              </a:rPr>
              <a:t>- </a:t>
            </a:r>
            <a:r>
              <a:rPr lang="ko-KR" altLang="en-US" sz="1000" dirty="0" smtClean="0">
                <a:latin typeface="+mn-ea"/>
                <a:cs typeface="Times New Roman"/>
              </a:rPr>
              <a:t>저장된 이미지의 모든 정보를 제공함</a:t>
            </a:r>
            <a:r>
              <a:rPr lang="en-US" altLang="ko-KR" sz="1000" dirty="0" smtClean="0">
                <a:latin typeface="+mn-ea"/>
                <a:cs typeface="Times New Roman"/>
              </a:rPr>
              <a:t>.</a:t>
            </a:r>
            <a:endParaRPr lang="en-US" altLang="ko-KR" sz="1000" spc="155" dirty="0" smtClean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lang="en-US" altLang="ko-KR" sz="1000" dirty="0" smtClean="0">
              <a:latin typeface="+mn-ea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lang="ko-KR" altLang="en-US" sz="1200" b="1" spc="-15" dirty="0" smtClean="0">
                <a:latin typeface="Times New Roman"/>
                <a:cs typeface="Times New Roman"/>
              </a:rPr>
              <a:t>상세 설명</a:t>
            </a:r>
            <a:endParaRPr sz="11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 </a:t>
            </a:r>
            <a:r>
              <a:rPr lang="en-US" sz="1000" dirty="0" smtClean="0">
                <a:latin typeface="Times New Roman"/>
                <a:cs typeface="Times New Roman"/>
              </a:rPr>
              <a:t> </a:t>
            </a:r>
            <a:r>
              <a:rPr lang="ko-KR" altLang="en-US" sz="1000" dirty="0" smtClean="0">
                <a:latin typeface="Times New Roman"/>
                <a:cs typeface="Times New Roman"/>
              </a:rPr>
              <a:t>결함이 있는 것으로 판명된 이미지는 필터로 거를 수 있음</a:t>
            </a:r>
            <a:r>
              <a:rPr lang="en-US" altLang="ko-KR" sz="1000" dirty="0" smtClean="0">
                <a:latin typeface="Times New Roman"/>
                <a:cs typeface="Times New Roman"/>
              </a:rPr>
              <a:t>.</a:t>
            </a: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lang="en-US" altLang="ko-KR" sz="1000" dirty="0" smtClean="0">
                <a:latin typeface="Times New Roman"/>
                <a:cs typeface="Times New Roman"/>
              </a:rPr>
              <a:t>-  </a:t>
            </a:r>
            <a:r>
              <a:rPr lang="ko-KR" altLang="en-US" sz="1000" dirty="0" smtClean="0">
                <a:latin typeface="Times New Roman"/>
                <a:cs typeface="Times New Roman"/>
              </a:rPr>
              <a:t>원본 이미지와 결함 이미지를 비교하기 쉽게 </a:t>
            </a:r>
            <a:r>
              <a:rPr lang="en-US" altLang="ko-KR" sz="1000" dirty="0" smtClean="0">
                <a:latin typeface="Times New Roman"/>
                <a:cs typeface="Times New Roman"/>
              </a:rPr>
              <a:t>UI</a:t>
            </a:r>
            <a:r>
              <a:rPr lang="ko-KR" altLang="en-US" sz="1000" dirty="0" smtClean="0">
                <a:latin typeface="Times New Roman"/>
                <a:cs typeface="Times New Roman"/>
              </a:rPr>
              <a:t>를 구성함</a:t>
            </a:r>
            <a:r>
              <a:rPr lang="en-US" altLang="ko-KR" sz="1000" dirty="0" smtClean="0">
                <a:latin typeface="Times New Roman"/>
                <a:cs typeface="Times New Roman"/>
              </a:rPr>
              <a:t>.</a:t>
            </a:r>
            <a:endParaRPr lang="en-US" altLang="ko-KR" sz="1000" dirty="0" smtClean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lang="en-US" altLang="ko-KR" sz="1000" dirty="0" smtClean="0">
                <a:latin typeface="Times New Roman"/>
                <a:cs typeface="Times New Roman"/>
              </a:rPr>
              <a:t>-</a:t>
            </a:r>
            <a:endParaRPr sz="1000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4776" y="3328415"/>
            <a:ext cx="3529583" cy="17434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4776" y="1082039"/>
            <a:ext cx="3529583" cy="21823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1122</Words>
  <Application>Microsoft Office PowerPoint</Application>
  <PresentationFormat>사용자 지정</PresentationFormat>
  <Paragraphs>235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Arial MT</vt:lpstr>
      <vt:lpstr>맑은 고딕</vt:lpstr>
      <vt:lpstr>Arial</vt:lpstr>
      <vt:lpstr>Calibri</vt:lpstr>
      <vt:lpstr>Times New Roman</vt:lpstr>
      <vt:lpstr>Office Theme</vt:lpstr>
      <vt:lpstr>PORTFOLIO</vt:lpstr>
      <vt:lpstr>About Me</vt:lpstr>
      <vt:lpstr>PORTFOLIO  CONTENTS</vt:lpstr>
      <vt:lpstr>Smart Factory</vt:lpstr>
      <vt:lpstr>Project 01.</vt:lpstr>
      <vt:lpstr>Project 01.</vt:lpstr>
      <vt:lpstr>Project 01.</vt:lpstr>
      <vt:lpstr>Project 01.</vt:lpstr>
      <vt:lpstr>Project 01.</vt:lpstr>
      <vt:lpstr>No Crime</vt:lpstr>
      <vt:lpstr>Project 02.</vt:lpstr>
      <vt:lpstr>Project 02.</vt:lpstr>
      <vt:lpstr>Project 02.</vt:lpstr>
      <vt:lpstr>Project 02.</vt:lpstr>
      <vt:lpstr>Navigation Robot</vt:lpstr>
      <vt:lpstr>Project 03.</vt:lpstr>
      <vt:lpstr>Project 03.</vt:lpstr>
      <vt:lpstr>Project 03.</vt:lpstr>
      <vt:lpstr>Project 03.</vt:lpstr>
      <vt:lpstr>End of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cp:lastModifiedBy>pc</cp:lastModifiedBy>
  <cp:revision>30</cp:revision>
  <dcterms:created xsi:type="dcterms:W3CDTF">2024-07-30T05:28:41Z</dcterms:created>
  <dcterms:modified xsi:type="dcterms:W3CDTF">2024-07-30T08:08:13Z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2024-07-30T00:00:00Z</vt:filetime>
  </property>
</Properties>
</file>