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77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60" y="3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939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3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70" dirty="0" smtClean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" y="1279525"/>
            <a:ext cx="4726306" cy="27448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31288"/>
            <a:ext cx="4929187" cy="2869355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>
            <a:off x="3048000" y="2955925"/>
            <a:ext cx="2133600" cy="990600"/>
          </a:xfrm>
          <a:prstGeom prst="bentConnector3">
            <a:avLst>
              <a:gd name="adj1" fmla="val -29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0" y="4054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확대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99293" y="9101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조건 설정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23" idx="1"/>
          </p:cNvCxnSpPr>
          <p:nvPr/>
        </p:nvCxnSpPr>
        <p:spPr>
          <a:xfrm rot="10800000" flipV="1">
            <a:off x="3429001" y="1094859"/>
            <a:ext cx="370293" cy="413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6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939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7" y="711834"/>
            <a:ext cx="44987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3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70" dirty="0" smtClean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 smtClean="0">
                <a:latin typeface="Times New Roman"/>
                <a:cs typeface="Times New Roman"/>
              </a:rPr>
              <a:t>app</a:t>
            </a:r>
            <a:r>
              <a:rPr lang="en-US" sz="1800" spc="-20" dirty="0" smtClean="0">
                <a:latin typeface="Times New Roman"/>
                <a:cs typeface="Times New Roman"/>
              </a:rPr>
              <a:t> – </a:t>
            </a:r>
            <a:r>
              <a:rPr lang="en-US" altLang="ko-KR" sz="1800" spc="-20" dirty="0" smtClean="0">
                <a:latin typeface="Times New Roman"/>
                <a:cs typeface="Times New Roman"/>
              </a:rPr>
              <a:t>DATA Visualization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5725"/>
            <a:ext cx="5137183" cy="3200400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0800000" flipV="1">
            <a:off x="4419600" y="1203325"/>
            <a:ext cx="533400" cy="457200"/>
          </a:xfrm>
          <a:prstGeom prst="bentConnector3">
            <a:avLst>
              <a:gd name="adj1" fmla="val 10047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106052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날짜 설정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47800" y="2193925"/>
            <a:ext cx="4724400" cy="218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417" y="3641725"/>
            <a:ext cx="3089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Class B</a:t>
            </a:r>
            <a:r>
              <a:rPr lang="ko-KR" altLang="en-US" sz="1000" dirty="0" smtClean="0"/>
              <a:t>를 클릭하면 </a:t>
            </a:r>
            <a:r>
              <a:rPr lang="en-US" altLang="ko-KR" sz="1000" dirty="0" smtClean="0"/>
              <a:t>Class B</a:t>
            </a:r>
            <a:r>
              <a:rPr lang="ko-KR" altLang="en-US" sz="1000" dirty="0" smtClean="0"/>
              <a:t>의 숫자를 부각시킴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해석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rgbClr val="C00000"/>
                </a:solidFill>
              </a:rPr>
              <a:t>Class B</a:t>
            </a:r>
            <a:r>
              <a:rPr lang="ko-KR" altLang="en-US" sz="1000" dirty="0" smtClean="0"/>
              <a:t>의 결함 수는 지속적으로 감소하고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문제의 원인이 파악되어 해결되고 있음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8600" y="2270125"/>
            <a:ext cx="1277640" cy="17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6400" y="2001422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Class A</a:t>
            </a:r>
            <a:r>
              <a:rPr lang="ko-KR" altLang="en-US" sz="1000" dirty="0" smtClean="0"/>
              <a:t>의 </a:t>
            </a:r>
            <a:r>
              <a:rPr lang="ko-KR" altLang="en-US" sz="1000" dirty="0"/>
              <a:t>결함 수가 최근 급증함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해석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rgbClr val="0070C0"/>
                </a:solidFill>
              </a:rPr>
              <a:t>Class A</a:t>
            </a:r>
            <a:r>
              <a:rPr lang="ko-KR" altLang="en-US" sz="1000" dirty="0" smtClean="0"/>
              <a:t>의 결함을 일으키는 파악되지 않은 원인을 </a:t>
            </a:r>
            <a:endParaRPr lang="en-US" altLang="ko-KR" sz="1000" dirty="0" smtClean="0"/>
          </a:p>
          <a:p>
            <a:r>
              <a:rPr lang="ko-KR" altLang="en-US" sz="1000" dirty="0"/>
              <a:t>빨</a:t>
            </a:r>
            <a:r>
              <a:rPr lang="ko-KR" altLang="en-US" sz="1000" dirty="0" smtClean="0"/>
              <a:t>리 인지하여 대비할 수 있음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874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07865" cy="3828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640578" y="2773679"/>
            <a:ext cx="2904724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57242" y="2486760"/>
            <a:ext cx="4905758" cy="138820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철강 이미지에서 불량인 부분을 찾아내는 서비스</a:t>
            </a:r>
            <a:endParaRPr lang="en-US" sz="1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자체 개발한 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AI, JPA 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서버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AWS ec2</a:t>
            </a:r>
            <a:r>
              <a:rPr lang="ko-KR" altLang="en-US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제작 및 배포함</a:t>
            </a:r>
            <a:r>
              <a:rPr lang="en-US" altLang="ko-KR" sz="1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은상 수상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(52</a:t>
            </a:r>
            <a:r>
              <a:rPr lang="ko-KR" altLang="en-US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팀 중</a:t>
            </a:r>
            <a:r>
              <a:rPr lang="en-US" altLang="ko-KR" sz="1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4" y="55879"/>
            <a:ext cx="16055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2423"/>
              </p:ext>
            </p:extLst>
          </p:nvPr>
        </p:nvGraphicFramePr>
        <p:xfrm>
          <a:off x="4266501" y="974725"/>
          <a:ext cx="4507865" cy="4008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od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개월</a:t>
                      </a:r>
                      <a:r>
                        <a:rPr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Members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총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3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명</a:t>
                      </a:r>
                      <a:r>
                        <a:rPr sz="1050" spc="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기여</a:t>
                      </a:r>
                      <a:r>
                        <a:rPr sz="1050" spc="5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제외한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FE, BE</a:t>
                      </a:r>
                      <a:r>
                        <a:rPr sz="1050" spc="-2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)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+mj-lt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+mj-lt"/>
                          <a:cs typeface="Times New Roman"/>
                        </a:rPr>
                        <a:t>Objective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데이터의 불균형을 해결하는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모델을 개발하고 </a:t>
                      </a:r>
                      <a:endParaRPr lang="en-US" altLang="ko-KR" sz="1050" spc="-1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이미지 데이터를 저장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관리할 </a:t>
                      </a:r>
                      <a:r>
                        <a:rPr lang="en-US" altLang="ko-KR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과 서버의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+mj-lt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Content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 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모델 개발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User Interface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86995" algn="l">
                        <a:lnSpc>
                          <a:spcPct val="100000"/>
                        </a:lnSpc>
                      </a:pP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AWS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의 </a:t>
                      </a:r>
                      <a:r>
                        <a:rPr lang="en-US" altLang="ko-KR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RDS</a:t>
                      </a:r>
                      <a:r>
                        <a:rPr lang="ko-KR" altLang="en-US" sz="1050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로 전송 및 저장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90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+mj-lt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+mj-lt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s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Flutter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spc="-1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UI/UX </a:t>
                      </a:r>
                      <a:r>
                        <a:rPr lang="ko-KR" alt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계획 및 개발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BE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개발과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와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JPA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를 이용한 </a:t>
                      </a:r>
                      <a:r>
                        <a:rPr lang="en-US" altLang="ko-KR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서버 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AI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모델의 성능을 위한 이미지 전처리 </a:t>
                      </a:r>
                      <a:r>
                        <a:rPr lang="en-US" altLang="ko-KR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APP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개발</a:t>
                      </a:r>
                      <a:endParaRPr lang="en-US" altLang="ko-KR" sz="1050" spc="-15" baseline="0" dirty="0" smtClean="0">
                        <a:solidFill>
                          <a:srgbClr val="4471C4"/>
                        </a:solidFill>
                        <a:latin typeface="+mj-lt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AWS </a:t>
                      </a:r>
                      <a:r>
                        <a:rPr lang="en-US" altLang="ko-KR" sz="1050" spc="-10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elasticbeanstalk</a:t>
                      </a:r>
                      <a:r>
                        <a:rPr lang="ko-KR" altLang="en-US" sz="1050" spc="-1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을 이용한</a:t>
                      </a:r>
                      <a:r>
                        <a:rPr 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CI/CD </a:t>
                      </a:r>
                      <a:r>
                        <a:rPr lang="ko-KR" altLang="en-US" sz="1050" spc="-15" baseline="0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구축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34925" marB="0" anchor="ctr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+mj-lt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+mj-lt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+mj-lt"/>
                          <a:cs typeface="Times New Roman"/>
                        </a:rPr>
                        <a:t>t</a:t>
                      </a:r>
                      <a:endParaRPr sz="1050">
                        <a:latin typeface="+mj-lt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g  </a:t>
                      </a:r>
                      <a:r>
                        <a:rPr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Boot</a:t>
                      </a:r>
                      <a:r>
                        <a:rPr lang="en-US" sz="1050" spc="-35" dirty="0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, </a:t>
                      </a:r>
                      <a:r>
                        <a:rPr lang="en-US" sz="1050" spc="-35" dirty="0" err="1" smtClean="0">
                          <a:solidFill>
                            <a:srgbClr val="4471C4"/>
                          </a:solidFill>
                          <a:latin typeface="+mj-lt"/>
                          <a:cs typeface="Times New Roman"/>
                        </a:rPr>
                        <a:t>Figma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050" b="1" spc="-10" dirty="0" smtClean="0">
                          <a:latin typeface="+mj-lt"/>
                          <a:cs typeface="Times New Roman"/>
                        </a:rPr>
                        <a:t>R</a:t>
                      </a:r>
                      <a:r>
                        <a:rPr sz="1050" b="1" spc="-10" dirty="0" smtClean="0">
                          <a:latin typeface="+mj-lt"/>
                          <a:cs typeface="Times New Roman"/>
                        </a:rPr>
                        <a:t>eference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+mj-lt"/>
                          <a:cs typeface="Times New Roman"/>
                          <a:hlinkClick r:id="rId2"/>
                        </a:rPr>
                        <a:t>Link</a:t>
                      </a:r>
                      <a:endParaRPr sz="1050" dirty="0">
                        <a:latin typeface="+mj-lt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8" y="1736725"/>
            <a:ext cx="4093574" cy="262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8463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3" y="2190369"/>
            <a:ext cx="3575813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lang="ko-KR" altLang="en-US" sz="1000" dirty="0" smtClean="0">
                <a:latin typeface="Times New Roman"/>
                <a:cs typeface="Times New Roman"/>
              </a:rPr>
              <a:t>이미지 촬영 및 전처리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 REST API</a:t>
            </a:r>
            <a:r>
              <a:rPr lang="ko-KR" altLang="en-US" sz="1000" dirty="0">
                <a:latin typeface="Times New Roman"/>
                <a:cs typeface="Times New Roman"/>
              </a:rPr>
              <a:t>를</a:t>
            </a:r>
            <a:r>
              <a:rPr lang="ko-KR" altLang="en-US" sz="1000" dirty="0" smtClean="0">
                <a:latin typeface="Times New Roman"/>
                <a:cs typeface="Times New Roman"/>
              </a:rPr>
              <a:t> 이용해서 모델로 이미지를 송신</a:t>
            </a:r>
            <a:r>
              <a:rPr lang="en-US" altLang="ko-KR" sz="1000" dirty="0" smtClean="0">
                <a:latin typeface="Times New Roman"/>
                <a:cs typeface="Times New Roman"/>
              </a:rPr>
              <a:t>, </a:t>
            </a:r>
            <a:r>
              <a:rPr lang="ko-KR" altLang="en-US" sz="1000" dirty="0" smtClean="0">
                <a:latin typeface="Times New Roman"/>
                <a:cs typeface="Times New Roman"/>
              </a:rPr>
              <a:t>결과를 수신</a:t>
            </a:r>
            <a:endParaRPr lang="en-US" altLang="ko-KR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en-US" sz="1000" spc="-10" dirty="0" smtClean="0">
                <a:latin typeface="Times New Roman"/>
                <a:cs typeface="Times New Roman"/>
              </a:rPr>
              <a:t>AI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모델에 촬영된 이미지를 입력하기 전에 최적의 효과를 내기 위해 불필요한 부분을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삭제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000" spc="-10" dirty="0" smtClean="0">
                <a:latin typeface="Times New Roman"/>
                <a:cs typeface="Times New Roman"/>
              </a:rPr>
              <a:t>-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팀원이 개발한 모델로 이미지를 보내기 위해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Flask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전송한 뒤 결과 이미지를 수신함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51" y="835659"/>
            <a:ext cx="1876425" cy="40410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75" y="835659"/>
            <a:ext cx="1922619" cy="40407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177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109" y="1355725"/>
            <a:ext cx="3645916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설명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결과 이미지를 다운로드 가능한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URL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로 바꾸어 </a:t>
            </a:r>
            <a:r>
              <a:rPr lang="en-US" altLang="ko-KR" sz="1000" spc="-10" dirty="0" smtClean="0">
                <a:latin typeface="Times New Roman"/>
                <a:cs typeface="Times New Roman"/>
              </a:rPr>
              <a:t>DB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에 저장</a:t>
            </a:r>
            <a:endParaRPr lang="en-US" altLang="ko-KR" sz="1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</a:t>
            </a:r>
            <a:endParaRPr sz="1200" dirty="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en-US" sz="1000" spc="-5" dirty="0" err="1" smtClean="0">
                <a:latin typeface="Times New Roman"/>
                <a:cs typeface="Times New Roman"/>
              </a:rPr>
              <a:t>MySql</a:t>
            </a:r>
            <a:r>
              <a:rPr lang="en-US" sz="1000" spc="-5" dirty="0" smtClean="0">
                <a:latin typeface="Times New Roman"/>
                <a:cs typeface="Times New Roman"/>
              </a:rPr>
              <a:t> DB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에는 이미지 파일이 최대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1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개 밖에 저장되지 않는 조건이 있어 하나의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tuple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원본 이미지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,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결과 이미지를 저장할 수가 없었음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 </a:t>
            </a: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lang="ko-KR" altLang="en-US" sz="1000" spc="-5" dirty="0" smtClean="0">
                <a:latin typeface="Times New Roman"/>
                <a:cs typeface="Times New Roman"/>
              </a:rPr>
              <a:t>이를 해결하기 위해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firestore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를 활용하여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이미지를 다운로드 가능한 </a:t>
            </a:r>
            <a:r>
              <a:rPr lang="en-US" altLang="ko-KR" sz="1000" spc="-5" dirty="0" err="1" smtClean="0">
                <a:latin typeface="Times New Roman"/>
                <a:cs typeface="Times New Roman"/>
              </a:rPr>
              <a:t>url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형태로 바꿈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58" y="778625"/>
            <a:ext cx="1937935" cy="4072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26" y="778625"/>
            <a:ext cx="1894244" cy="40729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3" y="2971880"/>
            <a:ext cx="3906419" cy="18796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9225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534" y="1127125"/>
            <a:ext cx="376503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35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촬영 및 편집 </a:t>
            </a:r>
            <a:r>
              <a:rPr lang="ko-KR" altLang="en-US" sz="1000" spc="-10" dirty="0" err="1" smtClean="0">
                <a:latin typeface="Times New Roman"/>
                <a:cs typeface="Times New Roman"/>
              </a:rPr>
              <a:t>부터</a:t>
            </a:r>
            <a:r>
              <a:rPr lang="ko-KR" altLang="en-US" sz="1000" spc="-10" dirty="0" smtClean="0">
                <a:latin typeface="Times New Roman"/>
                <a:cs typeface="Times New Roman"/>
              </a:rPr>
              <a:t> </a:t>
            </a:r>
            <a:r>
              <a:rPr lang="en-US" sz="1000" spc="-5" dirty="0" smtClean="0">
                <a:latin typeface="Times New Roman"/>
                <a:cs typeface="Times New Roman"/>
              </a:rPr>
              <a:t>DB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결과를 저장하는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모든 과정을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 자동화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5" dirty="0" smtClean="0">
                <a:latin typeface="Times New Roman"/>
                <a:cs typeface="Times New Roman"/>
              </a:rPr>
              <a:t>상세 설명</a:t>
            </a:r>
            <a:endParaRPr lang="en-US" altLang="ko-KR" sz="1200" b="1" spc="-5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en-US" sz="1000" spc="-5" dirty="0" err="1" smtClean="0">
                <a:latin typeface="Times New Roman"/>
                <a:cs typeface="Times New Roman"/>
              </a:rPr>
              <a:t>Firestore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전송하여 받은 다운로드 가능한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URL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을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EC2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에 배포된 서버로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JPA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규격에 맞춰 전송</a:t>
            </a:r>
            <a:endParaRPr lang="en-US" altLang="ko-KR" sz="1000" spc="-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en-US" altLang="ko-KR" sz="1000" spc="-5" dirty="0" smtClean="0">
                <a:latin typeface="Times New Roman"/>
                <a:cs typeface="Times New Roman"/>
              </a:rPr>
              <a:t>JPA 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규격에 맞는 데이터는 연동된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RDS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의 </a:t>
            </a:r>
            <a:r>
              <a:rPr lang="en-US" altLang="ko-KR" sz="1000" spc="-5" dirty="0" smtClean="0">
                <a:latin typeface="Times New Roman"/>
                <a:cs typeface="Times New Roman"/>
              </a:rPr>
              <a:t>Tuple</a:t>
            </a:r>
            <a:r>
              <a:rPr lang="ko-KR" altLang="en-US" sz="1000" spc="-5" dirty="0" smtClean="0">
                <a:latin typeface="Times New Roman"/>
                <a:cs typeface="Times New Roman"/>
              </a:rPr>
              <a:t>로 변환되어 저장</a:t>
            </a:r>
            <a:endParaRPr lang="en-US" altLang="ko-KR" sz="1000" spc="-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</a:pPr>
            <a:r>
              <a:rPr lang="ko-KR" altLang="en-US" sz="1000" spc="-5" dirty="0" smtClean="0">
                <a:latin typeface="Times New Roman"/>
                <a:cs typeface="Times New Roman"/>
              </a:rPr>
              <a:t>저장 혹은 실패의 결과를 전송하여 사용자가 저장 상태를 확인 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2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85" dirty="0" smtClean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lang="en-US" sz="1800" spc="-80" dirty="0" smtClean="0">
                <a:latin typeface="Times New Roman"/>
                <a:cs typeface="Times New Roman"/>
              </a:rPr>
              <a:t>b</a:t>
            </a:r>
            <a:r>
              <a:rPr sz="1800" spc="-15" dirty="0" smtClean="0">
                <a:latin typeface="Times New Roman"/>
                <a:cs typeface="Times New Roman"/>
              </a:rPr>
              <a:t>oot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10" y="857801"/>
            <a:ext cx="1833307" cy="40729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2" y="2558079"/>
            <a:ext cx="4121354" cy="255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019" y="857801"/>
            <a:ext cx="1894244" cy="4072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693977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/>
                <a:cs typeface="Times New Roman"/>
              </a:rPr>
              <a:t>3</a:t>
            </a:r>
            <a:r>
              <a:rPr sz="1800" spc="-10" dirty="0" smtClean="0">
                <a:latin typeface="Times New Roman"/>
                <a:cs typeface="Times New Roman"/>
              </a:rPr>
              <a:t>.</a:t>
            </a:r>
            <a:r>
              <a:rPr sz="1800" spc="-70" dirty="0" smtClean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3" y="2190369"/>
            <a:ext cx="364591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lang="ko-KR" altLang="en-US" sz="1200" b="1" spc="-10" dirty="0" smtClean="0">
                <a:latin typeface="Times New Roman"/>
                <a:cs typeface="Times New Roman"/>
              </a:rPr>
              <a:t>기능 소개</a:t>
            </a:r>
            <a:endParaRPr sz="1200" dirty="0">
              <a:latin typeface="Times New Roman"/>
              <a:cs typeface="Times New Roman"/>
            </a:endParaRPr>
          </a:p>
          <a:p>
            <a:pPr marL="184150" indent="-171450">
              <a:spcBef>
                <a:spcPts val="5"/>
              </a:spcBef>
              <a:buFontTx/>
              <a:buChar char="-"/>
            </a:pPr>
            <a:r>
              <a:rPr lang="ko-KR" altLang="en-US" sz="1000" spc="155" dirty="0" smtClean="0">
                <a:latin typeface="Times New Roman"/>
                <a:cs typeface="Times New Roman"/>
              </a:rPr>
              <a:t>원본 이미지와 결과 이미지를 공장 관리자에게 제공</a:t>
            </a:r>
            <a:endParaRPr lang="en-US" altLang="ko-KR" sz="1000" spc="15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Tx/>
              <a:buChar char="-"/>
            </a:pPr>
            <a:r>
              <a:rPr lang="ko-KR" altLang="en-US" sz="1000" dirty="0" smtClean="0">
                <a:latin typeface="+mn-ea"/>
                <a:cs typeface="Times New Roman"/>
              </a:rPr>
              <a:t>필터를 설정으로 조건 선택 가능</a:t>
            </a:r>
            <a:endParaRPr lang="en-US" altLang="ko-KR" sz="1000" dirty="0" smtClean="0">
              <a:latin typeface="+mn-ea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Tx/>
              <a:buChar char="-"/>
            </a:pPr>
            <a:r>
              <a:rPr lang="ko-KR" altLang="en-US" sz="1000" dirty="0" smtClean="0">
                <a:latin typeface="+mn-ea"/>
                <a:cs typeface="Times New Roman"/>
              </a:rPr>
              <a:t>데이터 시각화</a:t>
            </a:r>
            <a:endParaRPr lang="en-US" altLang="ko-KR" sz="1000" dirty="0">
              <a:latin typeface="+mn-ea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Tx/>
              <a:buChar char="-"/>
            </a:pPr>
            <a:endParaRPr lang="en-US" altLang="ko-KR" sz="1000" dirty="0" smtClean="0">
              <a:latin typeface="+mn-ea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Tx/>
              <a:buChar char="-"/>
            </a:pPr>
            <a:endParaRPr lang="en-US" altLang="ko-KR" sz="1000" dirty="0" smtClean="0">
              <a:latin typeface="+mn-ea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Tx/>
              <a:buChar char="-"/>
            </a:pPr>
            <a:endParaRPr lang="en-US" altLang="ko-KR" sz="1000" spc="155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+mn-ea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lang="ko-KR" altLang="en-US" sz="1200" b="1" spc="-15" dirty="0" smtClean="0">
                <a:latin typeface="Times New Roman"/>
                <a:cs typeface="Times New Roman"/>
              </a:rPr>
              <a:t>상세 설명</a:t>
            </a:r>
            <a:endParaRPr sz="1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lang="en-US" sz="1000" dirty="0" smtClean="0">
                <a:latin typeface="Times New Roman"/>
                <a:cs typeface="Times New Roman"/>
              </a:rPr>
              <a:t> </a:t>
            </a:r>
            <a:r>
              <a:rPr lang="ko-KR" altLang="en-US" sz="1000" dirty="0" smtClean="0">
                <a:latin typeface="Times New Roman"/>
                <a:cs typeface="Times New Roman"/>
              </a:rPr>
              <a:t>결함이 있는 것으로 판명된 이미지는 필터로 거를 수 있음</a:t>
            </a:r>
            <a:r>
              <a:rPr lang="en-US" altLang="ko-KR" sz="1000" dirty="0" smtClean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altLang="ko-KR" sz="1000" dirty="0" smtClean="0">
                <a:latin typeface="Times New Roman"/>
                <a:cs typeface="Times New Roman"/>
              </a:rPr>
              <a:t>-  </a:t>
            </a:r>
            <a:r>
              <a:rPr lang="ko-KR" altLang="en-US" sz="1000" dirty="0" smtClean="0">
                <a:latin typeface="Times New Roman"/>
                <a:cs typeface="Times New Roman"/>
              </a:rPr>
              <a:t>원본 이미지와 결함 이미지를 비교하기 쉽게 </a:t>
            </a:r>
            <a:r>
              <a:rPr lang="en-US" altLang="ko-KR" sz="1000" dirty="0" smtClean="0">
                <a:latin typeface="Times New Roman"/>
                <a:cs typeface="Times New Roman"/>
              </a:rPr>
              <a:t>UI</a:t>
            </a:r>
            <a:r>
              <a:rPr lang="ko-KR" altLang="en-US" sz="1000" dirty="0" smtClean="0">
                <a:latin typeface="Times New Roman"/>
                <a:cs typeface="Times New Roman"/>
              </a:rPr>
              <a:t>를 구성함</a:t>
            </a:r>
            <a:r>
              <a:rPr lang="en-US" altLang="ko-KR" sz="1000" dirty="0" smtClean="0">
                <a:latin typeface="Times New Roman"/>
                <a:cs typeface="Times New Roman"/>
              </a:rPr>
              <a:t>.</a:t>
            </a:r>
            <a:endParaRPr lang="en-US" altLang="ko-KR" sz="1000" dirty="0" smtClean="0">
              <a:latin typeface="Times New Roman"/>
              <a:cs typeface="Times New Roman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11834"/>
            <a:ext cx="2971800" cy="4214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1182</Words>
  <Application>Microsoft Office PowerPoint</Application>
  <PresentationFormat>사용자 지정</PresentationFormat>
  <Paragraphs>253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38</cp:revision>
  <dcterms:created xsi:type="dcterms:W3CDTF">2024-07-30T05:28:41Z</dcterms:created>
  <dcterms:modified xsi:type="dcterms:W3CDTF">2024-07-30T08:58:59Z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