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9850"/>
  <p:notesSz cx="9144000" cy="5149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24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4000" cy="554990"/>
          </a:xfrm>
          <a:custGeom>
            <a:avLst/>
            <a:gdLst/>
            <a:ahLst/>
            <a:cxnLst/>
            <a:rect l="l" t="t" r="r" b="b"/>
            <a:pathLst>
              <a:path w="9144000" h="554990">
                <a:moveTo>
                  <a:pt x="9144000" y="0"/>
                </a:moveTo>
                <a:lnTo>
                  <a:pt x="0" y="0"/>
                </a:lnTo>
                <a:lnTo>
                  <a:pt x="0" y="554710"/>
                </a:lnTo>
                <a:lnTo>
                  <a:pt x="9144000" y="554710"/>
                </a:lnTo>
                <a:lnTo>
                  <a:pt x="9144000" y="0"/>
                </a:lnTo>
                <a:close/>
              </a:path>
            </a:pathLst>
          </a:custGeom>
          <a:solidFill>
            <a:srgbClr val="3D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1715" y="2400045"/>
            <a:ext cx="2020569" cy="31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681" y="2486760"/>
            <a:ext cx="8152637" cy="151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0119299@gmail.com" TargetMode="External"/><Relationship Id="rId2" Type="http://schemas.openxmlformats.org/officeDocument/2006/relationships/hyperlink" Target="https://github.com/June2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tvgqR1WU/MlijIKjzEDp914R6AgCiiQ/edit" TargetMode="External"/><Relationship Id="rId2" Type="http://schemas.openxmlformats.org/officeDocument/2006/relationships/hyperlink" Target="https://github.com/June222/Embedded_Project_FLIGHT/blob/main/NUCLEO-f429zi_example_code%20(1)/Examples/ST/STM32F429II-SK/OS3/app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diTTW79o_wZT5trPB3eym0REY6TfK7wClsZOfB5oGHg/edit#heading%3Dh.z6ne0og04bp5" TargetMode="External"/><Relationship Id="rId2" Type="http://schemas.openxmlformats.org/officeDocument/2006/relationships/hyperlink" Target="https://github.com/June222/Avoiding_Obstacles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June222/capstone-2023-1-02?tab=readme-ov-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670"/>
            <a:ext cx="9144000" cy="5102860"/>
          </a:xfrm>
          <a:custGeom>
            <a:avLst/>
            <a:gdLst/>
            <a:ahLst/>
            <a:cxnLst/>
            <a:rect l="l" t="t" r="r" b="b"/>
            <a:pathLst>
              <a:path w="9144000" h="5102860">
                <a:moveTo>
                  <a:pt x="9144000" y="0"/>
                </a:moveTo>
                <a:lnTo>
                  <a:pt x="0" y="0"/>
                </a:lnTo>
                <a:lnTo>
                  <a:pt x="0" y="5102352"/>
                </a:lnTo>
                <a:lnTo>
                  <a:pt x="9144000" y="51023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260" y="185445"/>
            <a:ext cx="55645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345" dirty="0"/>
              <a:t>PORTFOLIO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192023" y="243839"/>
            <a:ext cx="8627110" cy="4249420"/>
            <a:chOff x="192023" y="243839"/>
            <a:chExt cx="8627110" cy="4249420"/>
          </a:xfrm>
        </p:grpSpPr>
        <p:sp>
          <p:nvSpPr>
            <p:cNvPr id="5" name="object 5"/>
            <p:cNvSpPr/>
            <p:nvPr/>
          </p:nvSpPr>
          <p:spPr>
            <a:xfrm>
              <a:off x="210311" y="262127"/>
              <a:ext cx="5833745" cy="3175"/>
            </a:xfrm>
            <a:custGeom>
              <a:avLst/>
              <a:gdLst/>
              <a:ahLst/>
              <a:cxnLst/>
              <a:rect l="l" t="t" r="r" b="b"/>
              <a:pathLst>
                <a:path w="5833745" h="3175">
                  <a:moveTo>
                    <a:pt x="0" y="2667"/>
                  </a:moveTo>
                  <a:lnTo>
                    <a:pt x="5833491" y="0"/>
                  </a:lnTo>
                </a:path>
              </a:pathLst>
            </a:custGeom>
            <a:ln w="36576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14900" y="3265932"/>
              <a:ext cx="3904615" cy="1222375"/>
            </a:xfrm>
            <a:custGeom>
              <a:avLst/>
              <a:gdLst/>
              <a:ahLst/>
              <a:cxnLst/>
              <a:rect l="l" t="t" r="r" b="b"/>
              <a:pathLst>
                <a:path w="3904615" h="1222375">
                  <a:moveTo>
                    <a:pt x="0" y="0"/>
                  </a:moveTo>
                  <a:lnTo>
                    <a:pt x="3904106" y="0"/>
                  </a:lnTo>
                </a:path>
                <a:path w="3904615" h="1222375">
                  <a:moveTo>
                    <a:pt x="0" y="408432"/>
                  </a:moveTo>
                  <a:lnTo>
                    <a:pt x="3904106" y="408432"/>
                  </a:lnTo>
                </a:path>
                <a:path w="3904615" h="1222375">
                  <a:moveTo>
                    <a:pt x="0" y="813816"/>
                  </a:moveTo>
                  <a:lnTo>
                    <a:pt x="3904106" y="813816"/>
                  </a:lnTo>
                </a:path>
                <a:path w="3904615" h="1222375">
                  <a:moveTo>
                    <a:pt x="0" y="1222248"/>
                  </a:moveTo>
                  <a:lnTo>
                    <a:pt x="3904106" y="12222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92014" y="2945968"/>
            <a:ext cx="3949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b="1" spc="-30" dirty="0" smtClean="0">
                <a:solidFill>
                  <a:srgbClr val="252525"/>
                </a:solidFill>
                <a:latin typeface="Times New Roman"/>
                <a:cs typeface="Times New Roman"/>
              </a:rPr>
              <a:t>Name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2451" y="2945968"/>
            <a:ext cx="8521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err="1" smtClean="0">
                <a:solidFill>
                  <a:srgbClr val="252525"/>
                </a:solidFill>
                <a:latin typeface="Times New Roman"/>
                <a:cs typeface="Times New Roman"/>
              </a:rPr>
              <a:t>강준우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9722" y="3354069"/>
            <a:ext cx="494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Gi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hub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2451" y="3354069"/>
            <a:ext cx="1670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96A7"/>
                  </a:solidFill>
                </a:uFill>
                <a:latin typeface="Times New Roman"/>
                <a:cs typeface="Times New Roman"/>
                <a:hlinkClick r:id="rId2"/>
              </a:rPr>
              <a:t>https://github.com/June222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2550" y="3761638"/>
            <a:ext cx="455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E-mail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2451" y="3761638"/>
            <a:ext cx="132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0119299</a:t>
            </a:r>
            <a:r>
              <a:rPr sz="12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@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g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a</a:t>
            </a:r>
            <a:r>
              <a:rPr sz="12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il</a:t>
            </a:r>
            <a:r>
              <a:rPr sz="12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.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c</a:t>
            </a:r>
            <a:r>
              <a:rPr sz="1200" u="sng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o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9314" y="4168850"/>
            <a:ext cx="431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P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hone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2451" y="4168850"/>
            <a:ext cx="11569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525"/>
                </a:solidFill>
                <a:latin typeface="Times New Roman"/>
                <a:cs typeface="Times New Roman"/>
              </a:rPr>
              <a:t>+82</a:t>
            </a:r>
            <a:r>
              <a:rPr sz="12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52525"/>
                </a:solidFill>
                <a:latin typeface="Times New Roman"/>
                <a:cs typeface="Times New Roman"/>
              </a:rPr>
              <a:t>10-5495-4551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7084" y="4601362"/>
            <a:ext cx="5543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sz="12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sz="1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sz="12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sz="1200" b="1" dirty="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2451" y="4610506"/>
            <a:ext cx="23304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20" dirty="0" smtClean="0">
                <a:solidFill>
                  <a:srgbClr val="252525"/>
                </a:solidFill>
                <a:latin typeface="Times New Roman"/>
                <a:cs typeface="Times New Roman"/>
              </a:rPr>
              <a:t>부산광역시 부산진구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50507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gur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DB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il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nd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ea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ala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4991" y="1246631"/>
            <a:ext cx="2471928" cy="3742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7503" y="1246631"/>
            <a:ext cx="2923031" cy="32247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296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Spring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boot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60577"/>
            <a:ext cx="22066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00" dirty="0"/>
              <a:t>No</a:t>
            </a:r>
            <a:r>
              <a:rPr sz="4000" spc="5" dirty="0"/>
              <a:t> </a:t>
            </a:r>
            <a:r>
              <a:rPr sz="4000" spc="-105" dirty="0"/>
              <a:t>Crime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847465">
              <a:lnSpc>
                <a:spcPct val="100000"/>
              </a:lnSpc>
              <a:spcBef>
                <a:spcPts val="1185"/>
              </a:spcBef>
            </a:pPr>
            <a:r>
              <a:rPr spc="-5" dirty="0"/>
              <a:t>About</a:t>
            </a:r>
            <a:r>
              <a:rPr spc="-70" dirty="0"/>
              <a:t> </a:t>
            </a:r>
            <a:r>
              <a:rPr dirty="0"/>
              <a:t>project</a:t>
            </a:r>
          </a:p>
          <a:p>
            <a:pPr marL="3847465">
              <a:lnSpc>
                <a:spcPct val="100000"/>
              </a:lnSpc>
              <a:spcBef>
                <a:spcPts val="830"/>
              </a:spcBef>
            </a:pPr>
            <a:r>
              <a:rPr sz="1400" spc="-15" dirty="0"/>
              <a:t>Application</a:t>
            </a:r>
            <a:r>
              <a:rPr sz="1400" spc="105" dirty="0"/>
              <a:t> </a:t>
            </a:r>
            <a:r>
              <a:rPr sz="1400" spc="-15" dirty="0"/>
              <a:t>Service</a:t>
            </a:r>
            <a:r>
              <a:rPr sz="1400" spc="90" dirty="0"/>
              <a:t> </a:t>
            </a:r>
            <a:r>
              <a:rPr sz="1400" spc="-15" dirty="0"/>
              <a:t>that</a:t>
            </a:r>
            <a:r>
              <a:rPr sz="1400" spc="30" dirty="0"/>
              <a:t> </a:t>
            </a:r>
            <a:r>
              <a:rPr sz="1400" spc="-10" dirty="0"/>
              <a:t>predicts</a:t>
            </a:r>
            <a:r>
              <a:rPr sz="1400" spc="45" dirty="0"/>
              <a:t> </a:t>
            </a:r>
            <a:r>
              <a:rPr sz="1400" spc="-25" dirty="0"/>
              <a:t>crime</a:t>
            </a:r>
            <a:r>
              <a:rPr sz="1400" spc="114" dirty="0"/>
              <a:t> </a:t>
            </a:r>
            <a:r>
              <a:rPr sz="1400" spc="-15" dirty="0"/>
              <a:t>risk.</a:t>
            </a:r>
            <a:endParaRPr sz="1400"/>
          </a:p>
          <a:p>
            <a:pPr marL="3847465" marR="5080">
              <a:lnSpc>
                <a:spcPct val="178700"/>
              </a:lnSpc>
              <a:spcBef>
                <a:spcPts val="5"/>
              </a:spcBef>
            </a:pPr>
            <a:r>
              <a:rPr sz="1400" spc="-10" dirty="0"/>
              <a:t>Project </a:t>
            </a:r>
            <a:r>
              <a:rPr sz="1400" spc="-20" dirty="0"/>
              <a:t>using</a:t>
            </a:r>
            <a:r>
              <a:rPr sz="1400" spc="-15" dirty="0"/>
              <a:t> </a:t>
            </a:r>
            <a:r>
              <a:rPr sz="1400" spc="-10" dirty="0"/>
              <a:t>all </a:t>
            </a:r>
            <a:r>
              <a:rPr sz="1400" spc="-15" dirty="0"/>
              <a:t>self-developed</a:t>
            </a:r>
            <a:r>
              <a:rPr sz="1400" spc="-10" dirty="0"/>
              <a:t> </a:t>
            </a:r>
            <a:r>
              <a:rPr sz="1400" spc="-20" dirty="0"/>
              <a:t>AI, </a:t>
            </a:r>
            <a:r>
              <a:rPr sz="1400" spc="-10" dirty="0"/>
              <a:t>REST </a:t>
            </a:r>
            <a:r>
              <a:rPr sz="1400" spc="-20" dirty="0"/>
              <a:t>API, </a:t>
            </a:r>
            <a:r>
              <a:rPr sz="1400" spc="-15" dirty="0"/>
              <a:t>Application. </a:t>
            </a:r>
            <a:r>
              <a:rPr sz="1400" spc="-340" dirty="0"/>
              <a:t> </a:t>
            </a:r>
            <a:r>
              <a:rPr sz="1400" spc="-5" dirty="0"/>
              <a:t>We</a:t>
            </a:r>
            <a:r>
              <a:rPr sz="1400" spc="-40" dirty="0"/>
              <a:t> </a:t>
            </a:r>
            <a:r>
              <a:rPr sz="1400" spc="-15" dirty="0"/>
              <a:t>tried </a:t>
            </a:r>
            <a:r>
              <a:rPr sz="1400" spc="-10" dirty="0"/>
              <a:t>to</a:t>
            </a:r>
            <a:r>
              <a:rPr sz="1400" spc="-40" dirty="0"/>
              <a:t> </a:t>
            </a:r>
            <a:r>
              <a:rPr sz="1400" spc="-15" dirty="0"/>
              <a:t>solve</a:t>
            </a:r>
            <a:r>
              <a:rPr sz="1400" spc="40" dirty="0"/>
              <a:t> </a:t>
            </a:r>
            <a:r>
              <a:rPr sz="1400" spc="-20" dirty="0"/>
              <a:t>this</a:t>
            </a:r>
            <a:r>
              <a:rPr sz="1400" spc="15" dirty="0"/>
              <a:t> </a:t>
            </a:r>
            <a:r>
              <a:rPr sz="1400" spc="-10" dirty="0"/>
              <a:t>problem</a:t>
            </a:r>
            <a:r>
              <a:rPr sz="1400" spc="10" dirty="0"/>
              <a:t> </a:t>
            </a:r>
            <a:r>
              <a:rPr sz="1400" spc="-20" dirty="0"/>
              <a:t>using</a:t>
            </a:r>
            <a:r>
              <a:rPr sz="1400" spc="30" dirty="0"/>
              <a:t> </a:t>
            </a:r>
            <a:r>
              <a:rPr sz="1400" spc="-5" dirty="0"/>
              <a:t>a</a:t>
            </a:r>
            <a:r>
              <a:rPr sz="1400" spc="-35" dirty="0"/>
              <a:t> </a:t>
            </a:r>
            <a:r>
              <a:rPr sz="1400" spc="-15" dirty="0"/>
              <a:t>message</a:t>
            </a:r>
            <a:r>
              <a:rPr sz="1400" spc="15" dirty="0"/>
              <a:t> </a:t>
            </a:r>
            <a:r>
              <a:rPr sz="1400" spc="-10" dirty="0"/>
              <a:t>queue.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5" y="55879"/>
            <a:ext cx="130175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6501" y="975804"/>
          <a:ext cx="4522470" cy="383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08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 marR="205740">
                        <a:lnSpc>
                          <a:spcPts val="1250"/>
                        </a:lnSpc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 prevention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crime,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quick response, use of investigative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op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ov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84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risks,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checking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050" spc="10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crime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occured,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CCTV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nearby,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emergency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call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7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User Interface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marR="593090" indent="-289560">
                        <a:lnSpc>
                          <a:spcPts val="1270"/>
                        </a:lnSpc>
                        <a:spcBef>
                          <a:spcPts val="30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Connect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REST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API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team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member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application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03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165"/>
                        </a:lnSpc>
                        <a:spcBef>
                          <a:spcPts val="615"/>
                        </a:spcBef>
                      </a:pP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Presentation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050" u="sng" spc="-4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PPT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208" y="749807"/>
            <a:ext cx="1987295" cy="40568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73375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'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30" dirty="0">
                <a:latin typeface="Times New Roman"/>
                <a:cs typeface="Times New Roman"/>
              </a:rPr>
              <a:t>Select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day,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time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zone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Predicting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major</a:t>
            </a:r>
            <a:r>
              <a:rPr sz="1000" spc="-15" dirty="0">
                <a:latin typeface="Times New Roman"/>
                <a:cs typeface="Times New Roman"/>
              </a:rPr>
              <a:t> crime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safety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levels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lt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408" y="777239"/>
            <a:ext cx="2017776" cy="4072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4591" y="777239"/>
            <a:ext cx="1965960" cy="4072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i</a:t>
            </a:r>
            <a:r>
              <a:rPr sz="1800" spc="-35" dirty="0">
                <a:latin typeface="Times New Roman"/>
                <a:cs typeface="Times New Roman"/>
              </a:rPr>
              <a:t>c</a:t>
            </a:r>
            <a:r>
              <a:rPr sz="1800" spc="-20" dirty="0">
                <a:latin typeface="Times New Roman"/>
                <a:cs typeface="Times New Roman"/>
              </a:rPr>
              <a:t>ti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63398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10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4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n,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y</a:t>
            </a:r>
            <a:r>
              <a:rPr sz="1000" spc="-45" dirty="0">
                <a:latin typeface="Times New Roman"/>
                <a:cs typeface="Times New Roman"/>
              </a:rPr>
              <a:t>e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20" dirty="0">
                <a:latin typeface="Times New Roman"/>
                <a:cs typeface="Times New Roman"/>
              </a:rPr>
              <a:t>Cli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buChar char="-"/>
              <a:tabLst>
                <a:tab pos="83185" algn="l"/>
              </a:tabLst>
            </a:pPr>
            <a:r>
              <a:rPr sz="1000" spc="-3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15" dirty="0">
                <a:latin typeface="Times New Roman"/>
                <a:cs typeface="Times New Roman"/>
              </a:rPr>
              <a:t>za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b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f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-45" dirty="0">
                <a:latin typeface="Times New Roman"/>
                <a:cs typeface="Times New Roman"/>
              </a:rPr>
              <a:t>j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im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5352" y="850391"/>
            <a:ext cx="2011679" cy="4078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1232" y="850391"/>
            <a:ext cx="2014727" cy="4078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55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2.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Check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number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02.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808605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5" dirty="0">
                <a:latin typeface="Times New Roman"/>
                <a:cs typeface="Times New Roman"/>
              </a:rPr>
              <a:t> View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CCTV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map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for</a:t>
            </a:r>
            <a:r>
              <a:rPr sz="1000" spc="-55" dirty="0">
                <a:latin typeface="Times New Roman"/>
                <a:cs typeface="Times New Roman"/>
              </a:rPr>
              <a:t> crime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70" dirty="0">
                <a:latin typeface="Times New Roman"/>
                <a:cs typeface="Times New Roman"/>
              </a:rPr>
              <a:t>prevention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across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thecountry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5" dirty="0">
                <a:latin typeface="Times New Roman"/>
                <a:cs typeface="Times New Roman"/>
              </a:rPr>
              <a:t>glance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2550" indent="-70485">
              <a:lnSpc>
                <a:spcPct val="100000"/>
              </a:lnSpc>
              <a:spcBef>
                <a:spcPts val="10"/>
              </a:spcBef>
              <a:buChar char="-"/>
              <a:tabLst>
                <a:tab pos="83185" algn="l"/>
              </a:tabLst>
            </a:pPr>
            <a:r>
              <a:rPr sz="1000" spc="-25" dirty="0">
                <a:latin typeface="Times New Roman"/>
                <a:cs typeface="Times New Roman"/>
              </a:rPr>
              <a:t>C</a:t>
            </a:r>
            <a:r>
              <a:rPr sz="1000" spc="-20" dirty="0">
                <a:latin typeface="Times New Roman"/>
                <a:cs typeface="Times New Roman"/>
              </a:rPr>
              <a:t>li</a:t>
            </a:r>
            <a:r>
              <a:rPr sz="1000" spc="-4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CC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V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ma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tt</a:t>
            </a:r>
            <a:r>
              <a:rPr sz="1000" spc="-4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0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ov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rr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0" dirty="0">
                <a:latin typeface="Times New Roman"/>
                <a:cs typeface="Times New Roman"/>
              </a:rPr>
              <a:t> b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79375" indent="-67310">
              <a:lnSpc>
                <a:spcPct val="100000"/>
              </a:lnSpc>
              <a:buChar char="-"/>
              <a:tabLst>
                <a:tab pos="80010" algn="l"/>
              </a:tabLst>
            </a:pPr>
            <a:r>
              <a:rPr sz="1000" spc="-35" dirty="0">
                <a:latin typeface="Times New Roman"/>
                <a:cs typeface="Times New Roman"/>
              </a:rPr>
              <a:t>Zoom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1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out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determine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of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CCTV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9103" y="734567"/>
            <a:ext cx="2017776" cy="405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5855" y="734567"/>
            <a:ext cx="2011679" cy="405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CCTV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MAP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25019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939" y="992199"/>
            <a:ext cx="40347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125" dirty="0"/>
              <a:t>Navigation</a:t>
            </a:r>
            <a:r>
              <a:rPr sz="4000" spc="200" dirty="0"/>
              <a:t> </a:t>
            </a:r>
            <a:r>
              <a:rPr sz="4000" spc="-125" dirty="0"/>
              <a:t>Robot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5833871" y="2773679"/>
            <a:ext cx="2870200" cy="39370"/>
            <a:chOff x="5833871" y="2773679"/>
            <a:chExt cx="2870200" cy="39370"/>
          </a:xfrm>
        </p:grpSpPr>
        <p:sp>
          <p:nvSpPr>
            <p:cNvPr id="5" name="object 5"/>
            <p:cNvSpPr/>
            <p:nvPr/>
          </p:nvSpPr>
          <p:spPr>
            <a:xfrm>
              <a:off x="5868923" y="2793491"/>
              <a:ext cx="2834640" cy="0"/>
            </a:xfrm>
            <a:custGeom>
              <a:avLst/>
              <a:gdLst/>
              <a:ahLst/>
              <a:cxnLst/>
              <a:rect l="l" t="t" r="r" b="b"/>
              <a:pathLst>
                <a:path w="2834640">
                  <a:moveTo>
                    <a:pt x="0" y="0"/>
                  </a:moveTo>
                  <a:lnTo>
                    <a:pt x="2834640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6919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8443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5" y="0"/>
                  </a:lnTo>
                  <a:lnTo>
                    <a:pt x="23367" y="0"/>
                  </a:lnTo>
                  <a:lnTo>
                    <a:pt x="30098" y="6731"/>
                  </a:lnTo>
                  <a:lnTo>
                    <a:pt x="30098" y="14986"/>
                  </a:lnTo>
                  <a:lnTo>
                    <a:pt x="30098" y="23368"/>
                  </a:lnTo>
                  <a:lnTo>
                    <a:pt x="23367" y="30099"/>
                  </a:lnTo>
                  <a:lnTo>
                    <a:pt x="14985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30953" y="2486760"/>
            <a:ext cx="4077970" cy="22815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Times New Roman"/>
                <a:cs typeface="Times New Roman"/>
              </a:rPr>
              <a:t>About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12700" marR="121285">
              <a:lnSpc>
                <a:spcPts val="1510"/>
              </a:lnSpc>
              <a:spcBef>
                <a:spcPts val="1025"/>
              </a:spcBef>
            </a:pP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designed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detect </a:t>
            </a:r>
            <a:r>
              <a:rPr sz="1400" spc="-15" dirty="0">
                <a:latin typeface="Times New Roman"/>
                <a:cs typeface="Times New Roman"/>
              </a:rPr>
              <a:t>and avoid </a:t>
            </a:r>
            <a:r>
              <a:rPr sz="1400" spc="-10" dirty="0">
                <a:latin typeface="Times New Roman"/>
                <a:cs typeface="Times New Roman"/>
              </a:rPr>
              <a:t>obstacles </a:t>
            </a:r>
            <a:r>
              <a:rPr sz="1400" spc="-5" dirty="0">
                <a:latin typeface="Times New Roman"/>
                <a:cs typeface="Times New Roman"/>
              </a:rPr>
              <a:t>on </a:t>
            </a:r>
            <a:r>
              <a:rPr sz="1400" spc="-35" dirty="0">
                <a:latin typeface="Times New Roman"/>
                <a:cs typeface="Times New Roman"/>
              </a:rPr>
              <a:t>its </a:t>
            </a:r>
            <a:r>
              <a:rPr sz="1400" spc="-5" dirty="0">
                <a:latin typeface="Times New Roman"/>
                <a:cs typeface="Times New Roman"/>
              </a:rPr>
              <a:t>own </a:t>
            </a:r>
            <a:r>
              <a:rPr sz="1400" spc="-10" dirty="0">
                <a:latin typeface="Times New Roman"/>
                <a:cs typeface="Times New Roman"/>
              </a:rPr>
              <a:t>to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reach</a:t>
            </a:r>
            <a:r>
              <a:rPr sz="1400" spc="-15" dirty="0">
                <a:latin typeface="Times New Roman"/>
                <a:cs typeface="Times New Roman"/>
              </a:rPr>
              <a:t> its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destination.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  <a:spcBef>
                <a:spcPts val="1300"/>
              </a:spcBef>
            </a:pP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stops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through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real-time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85"/>
              </a:lnSpc>
            </a:pPr>
            <a:r>
              <a:rPr sz="1400" spc="-20" dirty="0">
                <a:latin typeface="Times New Roman"/>
                <a:cs typeface="Times New Roman"/>
              </a:rPr>
              <a:t>communication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25" dirty="0">
                <a:latin typeface="Times New Roman"/>
                <a:cs typeface="Times New Roman"/>
              </a:rPr>
              <a:t>mobile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phone.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400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stores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robot's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movement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path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map showing </a:t>
            </a:r>
            <a:r>
              <a:rPr sz="1400" dirty="0">
                <a:latin typeface="Times New Roman"/>
                <a:cs typeface="Times New Roman"/>
              </a:rPr>
              <a:t>the path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location of </a:t>
            </a:r>
            <a:r>
              <a:rPr sz="1400" spc="-10" dirty="0">
                <a:latin typeface="Times New Roman"/>
                <a:cs typeface="Times New Roman"/>
              </a:rPr>
              <a:t>obstacles in </a:t>
            </a:r>
            <a:r>
              <a:rPr sz="1400" dirty="0">
                <a:latin typeface="Times New Roman"/>
                <a:cs typeface="Times New Roman"/>
              </a:rPr>
              <a:t>real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time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LCD.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66501" y="975804"/>
          <a:ext cx="4522470" cy="4034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2022.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(3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sz="1050" spc="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SW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own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328930">
                        <a:lnSpc>
                          <a:spcPct val="100400"/>
                        </a:lnSpc>
                        <a:spcBef>
                          <a:spcPts val="27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avoid obstacles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own to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reach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destination.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starts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stops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through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real-time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050" spc="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phone.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stores </a:t>
                      </a:r>
                      <a:r>
                        <a:rPr sz="1050" spc="-2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robot's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movement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displays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 marR="131445">
                        <a:lnSpc>
                          <a:spcPts val="1270"/>
                        </a:lnSpc>
                        <a:spcBef>
                          <a:spcPts val="25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showing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path 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location</a:t>
                      </a:r>
                      <a:r>
                        <a:rPr sz="1050" spc="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indent="-290195">
                        <a:lnSpc>
                          <a:spcPct val="100000"/>
                        </a:lnSpc>
                        <a:spcBef>
                          <a:spcPts val="65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SW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ts val="1255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Bluetooth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LCD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STM32,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IAR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Embedded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Workbench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Report</a:t>
                      </a:r>
                      <a:r>
                        <a:rPr sz="11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sz="11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Link(kor)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585858"/>
                </a:solidFill>
                <a:latin typeface="Arial"/>
                <a:cs typeface="Arial"/>
              </a:rPr>
              <a:t>Introduce</a:t>
            </a:r>
            <a:r>
              <a:rPr sz="16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2984" y="890015"/>
            <a:ext cx="3672840" cy="3907790"/>
            <a:chOff x="252984" y="890015"/>
            <a:chExt cx="3672840" cy="390779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984" y="890015"/>
              <a:ext cx="3672840" cy="27462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095" y="2996183"/>
              <a:ext cx="1219200" cy="180136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823" y="40640"/>
            <a:ext cx="130302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6634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Algorithm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determining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robot</a:t>
            </a:r>
            <a:r>
              <a:rPr sz="1000" spc="-5" dirty="0">
                <a:latin typeface="Times New Roman"/>
                <a:cs typeface="Times New Roman"/>
              </a:rPr>
              <a:t> movement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ithm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  </a:t>
            </a:r>
            <a:r>
              <a:rPr sz="1000" spc="-10" dirty="0">
                <a:latin typeface="Times New Roman"/>
                <a:cs typeface="Times New Roman"/>
              </a:rPr>
              <a:t>assumption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90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degrees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turned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ov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possible.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85288" y="1066799"/>
            <a:ext cx="6181725" cy="3453765"/>
            <a:chOff x="2685288" y="1066799"/>
            <a:chExt cx="6181725" cy="3453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288" y="1572767"/>
              <a:ext cx="3773424" cy="2359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8711" y="1066799"/>
              <a:ext cx="2407919" cy="34533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7278" y="711834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A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2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8348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Bluetooth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communication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mobile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that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moves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forward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40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stops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you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press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128" y="1316735"/>
            <a:ext cx="1667255" cy="2295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6944" y="786382"/>
            <a:ext cx="2938272" cy="42824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127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B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15" dirty="0">
                <a:latin typeface="Times New Roman"/>
                <a:cs typeface="Times New Roman"/>
              </a:rPr>
              <a:t>u</a:t>
            </a:r>
            <a:r>
              <a:rPr sz="1800" spc="-35" dirty="0">
                <a:latin typeface="Times New Roman"/>
                <a:cs typeface="Times New Roman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oo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328" y="498805"/>
            <a:ext cx="13823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About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Me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9351" y="1186005"/>
            <a:ext cx="3556000" cy="296093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알고리즘을 개발하고 최적화하는 것을 즐기는 개발자입니다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ko-KR" altLang="en-US" sz="1350" dirty="0" smtClean="0">
                <a:latin typeface="Times New Roman"/>
                <a:cs typeface="Times New Roman"/>
              </a:rPr>
              <a:t>저는 항상 </a:t>
            </a:r>
            <a:r>
              <a:rPr lang="en-US" altLang="ko-KR" sz="1350" dirty="0" smtClean="0">
                <a:latin typeface="Times New Roman"/>
                <a:cs typeface="Times New Roman"/>
              </a:rPr>
              <a:t>‘</a:t>
            </a:r>
            <a:r>
              <a:rPr lang="ko-KR" altLang="en-US" sz="1350" dirty="0" smtClean="0">
                <a:latin typeface="Times New Roman"/>
                <a:cs typeface="Times New Roman"/>
              </a:rPr>
              <a:t>왜</a:t>
            </a:r>
            <a:r>
              <a:rPr lang="en-US" altLang="ko-KR" sz="1350" dirty="0" smtClean="0">
                <a:latin typeface="Times New Roman"/>
                <a:cs typeface="Times New Roman"/>
              </a:rPr>
              <a:t>’ </a:t>
            </a:r>
            <a:r>
              <a:rPr lang="ko-KR" altLang="en-US" sz="1350" dirty="0" smtClean="0">
                <a:latin typeface="Times New Roman"/>
                <a:cs typeface="Times New Roman"/>
              </a:rPr>
              <a:t>라는 질문을 합니다</a:t>
            </a:r>
            <a:r>
              <a:rPr lang="en-US" altLang="ko-KR" sz="1350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350" spc="-20" dirty="0" smtClean="0">
                <a:latin typeface="Times New Roman"/>
                <a:cs typeface="Times New Roman"/>
              </a:rPr>
              <a:t>저는 활동적이며 사람들과 교류하고 커뮤니케이션하는 것을 즐기는 사람입니다</a:t>
            </a:r>
            <a:r>
              <a:rPr lang="en-US" altLang="ko-KR" sz="1350" spc="-20" dirty="0" smtClean="0">
                <a:latin typeface="Times New Roman"/>
                <a:cs typeface="Times New Roman"/>
              </a:rPr>
              <a:t>.</a:t>
            </a:r>
            <a:endParaRPr lang="en-US" sz="135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r>
              <a:rPr lang="ko-KR" altLang="en-US" sz="1350" spc="-5" dirty="0" smtClean="0">
                <a:latin typeface="Times New Roman"/>
                <a:cs typeface="Times New Roman"/>
              </a:rPr>
              <a:t>저는 다양한 시각을 통해 문제를 바라보며 효율적으로 문제를 해결하고자 합니다</a:t>
            </a:r>
            <a:r>
              <a:rPr lang="en-US" altLang="ko-KR" sz="1350" spc="-5" dirty="0" smtClean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08300"/>
              </a:lnSpc>
              <a:spcBef>
                <a:spcPts val="108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1100" b="1" spc="-10" dirty="0" smtClean="0">
                <a:latin typeface="Times New Roman"/>
                <a:cs typeface="Times New Roman"/>
              </a:rPr>
              <a:t>흥미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#Algorithm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#Optimization</a:t>
            </a:r>
            <a:r>
              <a:rPr sz="1100" b="1" spc="8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#Platform</a:t>
            </a:r>
            <a:r>
              <a:rPr sz="1100" b="1" spc="11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#FullStack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b="1" spc="-15" dirty="0">
                <a:latin typeface="Times New Roman"/>
                <a:cs typeface="Times New Roman"/>
              </a:rPr>
              <a:t>#HelpingOther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1152143"/>
            <a:ext cx="2139696" cy="31394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03.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497455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Ability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display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LCD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real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5" dirty="0">
                <a:latin typeface="Times New Roman"/>
                <a:cs typeface="Times New Roman"/>
              </a:rPr>
              <a:t> 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sensor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displays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obstacles </a:t>
            </a:r>
            <a:r>
              <a:rPr sz="1000" spc="-25" dirty="0">
                <a:latin typeface="Times New Roman"/>
                <a:cs typeface="Times New Roman"/>
              </a:rPr>
              <a:t>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LCD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spc="5" dirty="0">
                <a:latin typeface="Times New Roman"/>
                <a:cs typeface="Times New Roman"/>
              </a:rPr>
              <a:t>real </a:t>
            </a:r>
            <a:r>
              <a:rPr sz="1000" dirty="0">
                <a:latin typeface="Times New Roman"/>
                <a:cs typeface="Times New Roman"/>
              </a:rPr>
              <a:t>time </a:t>
            </a:r>
            <a:r>
              <a:rPr sz="1000" spc="-10" dirty="0">
                <a:latin typeface="Times New Roman"/>
                <a:cs typeface="Times New Roman"/>
              </a:rPr>
              <a:t>based 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current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location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rotation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direction.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1103" y="3093719"/>
            <a:ext cx="1219200" cy="18013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271" y="786382"/>
            <a:ext cx="3209544" cy="42824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5223" y="1088135"/>
            <a:ext cx="1210055" cy="1807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8911" y="1088135"/>
            <a:ext cx="1219200" cy="1798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32176" y="3093719"/>
            <a:ext cx="1210055" cy="18013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284" y="668782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7278" y="668782"/>
            <a:ext cx="226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3.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Obstacle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Visualization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715" y="2400045"/>
            <a:ext cx="2014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End</a:t>
            </a:r>
            <a:r>
              <a:rPr spc="-30" dirty="0"/>
              <a:t>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3" name="object 3"/>
          <p:cNvSpPr/>
          <p:nvPr/>
        </p:nvSpPr>
        <p:spPr>
          <a:xfrm>
            <a:off x="3572255" y="2773679"/>
            <a:ext cx="2002155" cy="0"/>
          </a:xfrm>
          <a:custGeom>
            <a:avLst/>
            <a:gdLst/>
            <a:ahLst/>
            <a:cxnLst/>
            <a:rect l="l" t="t" r="r" b="b"/>
            <a:pathLst>
              <a:path w="2002154">
                <a:moveTo>
                  <a:pt x="0" y="0"/>
                </a:moveTo>
                <a:lnTo>
                  <a:pt x="2001901" y="0"/>
                </a:lnTo>
              </a:path>
            </a:pathLst>
          </a:custGeom>
          <a:ln w="18288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151" y="515111"/>
            <a:ext cx="2855595" cy="0"/>
          </a:xfrm>
          <a:custGeom>
            <a:avLst/>
            <a:gdLst/>
            <a:ahLst/>
            <a:cxnLst/>
            <a:rect l="l" t="t" r="r" b="b"/>
            <a:pathLst>
              <a:path w="2855595">
                <a:moveTo>
                  <a:pt x="0" y="0"/>
                </a:moveTo>
                <a:lnTo>
                  <a:pt x="2855341" y="0"/>
                </a:lnTo>
              </a:path>
            </a:pathLst>
          </a:custGeom>
          <a:ln w="36576">
            <a:solidFill>
              <a:srgbClr val="67F9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186" y="554558"/>
            <a:ext cx="2797175" cy="123126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680"/>
              </a:lnSpc>
              <a:spcBef>
                <a:spcPts val="334"/>
              </a:spcBef>
            </a:pPr>
            <a:r>
              <a:rPr sz="4000" spc="-130" dirty="0"/>
              <a:t>P</a:t>
            </a:r>
            <a:r>
              <a:rPr sz="4000" spc="-165" dirty="0"/>
              <a:t>O</a:t>
            </a:r>
            <a:r>
              <a:rPr sz="4000" spc="-250" dirty="0"/>
              <a:t>R</a:t>
            </a:r>
            <a:r>
              <a:rPr sz="4000" spc="-170" dirty="0"/>
              <a:t>T</a:t>
            </a:r>
            <a:r>
              <a:rPr sz="4000" spc="-95" dirty="0"/>
              <a:t>F</a:t>
            </a:r>
            <a:r>
              <a:rPr sz="4000" spc="-190" dirty="0"/>
              <a:t>O</a:t>
            </a:r>
            <a:r>
              <a:rPr sz="4000" spc="-335" dirty="0"/>
              <a:t>L</a:t>
            </a:r>
            <a:r>
              <a:rPr sz="4000" spc="-110" dirty="0"/>
              <a:t>I</a:t>
            </a:r>
            <a:r>
              <a:rPr sz="4000" spc="-60" dirty="0"/>
              <a:t>O  </a:t>
            </a:r>
            <a:r>
              <a:rPr sz="4000" spc="-145" dirty="0"/>
              <a:t>CONTENTS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263396" y="3019044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3396" y="352501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3396" y="4165091"/>
            <a:ext cx="7586345" cy="0"/>
          </a:xfrm>
          <a:custGeom>
            <a:avLst/>
            <a:gdLst/>
            <a:ahLst/>
            <a:cxnLst/>
            <a:rect l="l" t="t" r="r" b="b"/>
            <a:pathLst>
              <a:path w="7586345">
                <a:moveTo>
                  <a:pt x="0" y="0"/>
                </a:moveTo>
                <a:lnTo>
                  <a:pt x="7586218" y="0"/>
                </a:lnTo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3491" y="2550032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857" y="2650616"/>
            <a:ext cx="891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81880" y="2559176"/>
            <a:ext cx="42754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200" spc="-15" dirty="0" smtClean="0">
                <a:latin typeface="Times New Roman"/>
                <a:cs typeface="Times New Roman"/>
              </a:rPr>
              <a:t>“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철강 표면 결함 검출 및 분류 </a:t>
            </a:r>
            <a:r>
              <a:rPr lang="en-US" altLang="ko-KR" sz="1200" spc="-15" dirty="0" smtClean="0">
                <a:latin typeface="Times New Roman"/>
                <a:cs typeface="Times New Roman"/>
              </a:rPr>
              <a:t>AI 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모델 개발</a:t>
            </a:r>
            <a:r>
              <a:rPr lang="en-US" altLang="ko-KR" sz="1200" spc="-15" dirty="0" smtClean="0">
                <a:latin typeface="Times New Roman"/>
                <a:cs typeface="Times New Roman"/>
              </a:rPr>
              <a:t>”</a:t>
            </a:r>
            <a:r>
              <a:rPr lang="ko-KR" altLang="en-US" sz="1200" spc="-15" dirty="0" smtClean="0">
                <a:latin typeface="Times New Roman"/>
                <a:cs typeface="Times New Roman"/>
              </a:rPr>
              <a:t>을 </a:t>
            </a:r>
            <a:endParaRPr lang="en-US" altLang="ko-KR" sz="1200" spc="-1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5" dirty="0" smtClean="0">
                <a:latin typeface="Times New Roman"/>
                <a:cs typeface="Times New Roman"/>
              </a:rPr>
              <a:t>목표로 진행된 프로젝트</a:t>
            </a:r>
            <a:endParaRPr lang="en-US" sz="1200" spc="-15" dirty="0" smtClean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3491" y="3056077"/>
            <a:ext cx="397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A4A4A4"/>
                </a:solidFill>
                <a:latin typeface="Times New Roman"/>
                <a:cs typeface="Times New Roman"/>
              </a:rPr>
              <a:t>02.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2966" y="3156661"/>
            <a:ext cx="6000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C</a:t>
            </a:r>
            <a:r>
              <a:rPr sz="1200" spc="-20" dirty="0">
                <a:latin typeface="Times New Roman"/>
                <a:cs typeface="Times New Roman"/>
              </a:rPr>
              <a:t>r</a:t>
            </a:r>
            <a:r>
              <a:rPr sz="1200" spc="-70" dirty="0">
                <a:latin typeface="Times New Roman"/>
                <a:cs typeface="Times New Roman"/>
              </a:rPr>
              <a:t>i</a:t>
            </a:r>
            <a:r>
              <a:rPr sz="1200" spc="-7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81880" y="3156661"/>
            <a:ext cx="2609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25" dirty="0" err="1" smtClean="0">
                <a:latin typeface="Times New Roman"/>
                <a:cs typeface="Times New Roman"/>
              </a:rPr>
              <a:t>범죄율</a:t>
            </a:r>
            <a:r>
              <a:rPr lang="ko-KR" altLang="en-US" sz="1200" spc="-25" dirty="0" smtClean="0">
                <a:latin typeface="Times New Roman"/>
                <a:cs typeface="Times New Roman"/>
              </a:rPr>
              <a:t> 예측 애플리케이션 서비스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3491" y="3629964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4A4A4"/>
                </a:solidFill>
                <a:latin typeface="Times New Roman"/>
                <a:cs typeface="Times New Roman"/>
              </a:rPr>
              <a:t>03.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0876" y="3730548"/>
            <a:ext cx="1110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Navigation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Robot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81880" y="3639456"/>
            <a:ext cx="408368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smtClean="0">
                <a:latin typeface="Times New Roman"/>
                <a:cs typeface="Times New Roman"/>
              </a:rPr>
              <a:t>블루투스 통신을 이용한 방향 안내 및 자동 주행 로봇</a:t>
            </a:r>
            <a:endParaRPr lang="en-US" altLang="ko-KR" sz="12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5" dirty="0" smtClean="0">
                <a:latin typeface="Times New Roman"/>
                <a:cs typeface="Times New Roman"/>
              </a:rPr>
              <a:t>장애물과 움직인 경로를 실시간으로 모니터에 표시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576071"/>
            <a:ext cx="1576070" cy="363220"/>
          </a:xfrm>
          <a:prstGeom prst="rect">
            <a:avLst/>
          </a:prstGeom>
          <a:solidFill>
            <a:srgbClr val="3D3D3D"/>
          </a:solidFill>
        </p:spPr>
        <p:txBody>
          <a:bodyPr vert="horz" wrap="square" lIns="0" tIns="76835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311" y="984961"/>
            <a:ext cx="33159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70" dirty="0"/>
              <a:t>Smart</a:t>
            </a:r>
            <a:r>
              <a:rPr sz="4000" spc="140" dirty="0"/>
              <a:t> </a:t>
            </a:r>
            <a:r>
              <a:rPr sz="4000" spc="-130" dirty="0"/>
              <a:t>Factory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6114288" y="2773679"/>
            <a:ext cx="2588895" cy="39370"/>
            <a:chOff x="6114288" y="2773679"/>
            <a:chExt cx="2588895" cy="39370"/>
          </a:xfrm>
        </p:grpSpPr>
        <p:sp>
          <p:nvSpPr>
            <p:cNvPr id="5" name="object 5"/>
            <p:cNvSpPr/>
            <p:nvPr/>
          </p:nvSpPr>
          <p:spPr>
            <a:xfrm>
              <a:off x="6149340" y="2793491"/>
              <a:ext cx="2553970" cy="0"/>
            </a:xfrm>
            <a:custGeom>
              <a:avLst/>
              <a:gdLst/>
              <a:ahLst/>
              <a:cxnLst/>
              <a:rect l="l" t="t" r="r" b="b"/>
              <a:pathLst>
                <a:path w="2553970">
                  <a:moveTo>
                    <a:pt x="0" y="0"/>
                  </a:moveTo>
                  <a:lnTo>
                    <a:pt x="2553716" y="0"/>
                  </a:lnTo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7336" y="277672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367" y="0"/>
                  </a:moveTo>
                  <a:lnTo>
                    <a:pt x="6730" y="0"/>
                  </a:lnTo>
                  <a:lnTo>
                    <a:pt x="0" y="6731"/>
                  </a:lnTo>
                  <a:lnTo>
                    <a:pt x="0" y="23368"/>
                  </a:lnTo>
                  <a:lnTo>
                    <a:pt x="6730" y="30098"/>
                  </a:lnTo>
                  <a:lnTo>
                    <a:pt x="23367" y="30098"/>
                  </a:lnTo>
                  <a:lnTo>
                    <a:pt x="30099" y="23368"/>
                  </a:lnTo>
                  <a:lnTo>
                    <a:pt x="30099" y="6731"/>
                  </a:lnTo>
                  <a:lnTo>
                    <a:pt x="23367" y="0"/>
                  </a:lnTo>
                  <a:close/>
                </a:path>
              </a:pathLst>
            </a:custGeom>
            <a:solidFill>
              <a:srgbClr val="67F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8860" y="277825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14986"/>
                  </a:moveTo>
                  <a:lnTo>
                    <a:pt x="0" y="6731"/>
                  </a:lnTo>
                  <a:lnTo>
                    <a:pt x="6730" y="0"/>
                  </a:lnTo>
                  <a:lnTo>
                    <a:pt x="14986" y="0"/>
                  </a:lnTo>
                  <a:lnTo>
                    <a:pt x="23367" y="0"/>
                  </a:lnTo>
                  <a:lnTo>
                    <a:pt x="30099" y="6731"/>
                  </a:lnTo>
                  <a:lnTo>
                    <a:pt x="30099" y="14986"/>
                  </a:lnTo>
                  <a:lnTo>
                    <a:pt x="30099" y="23368"/>
                  </a:lnTo>
                  <a:lnTo>
                    <a:pt x="23367" y="30099"/>
                  </a:lnTo>
                  <a:lnTo>
                    <a:pt x="14986" y="30099"/>
                  </a:lnTo>
                  <a:lnTo>
                    <a:pt x="6730" y="30099"/>
                  </a:lnTo>
                  <a:lnTo>
                    <a:pt x="0" y="23368"/>
                  </a:lnTo>
                  <a:lnTo>
                    <a:pt x="0" y="14986"/>
                  </a:lnTo>
                  <a:close/>
                </a:path>
              </a:pathLst>
            </a:custGeom>
            <a:ln w="9144">
              <a:solidFill>
                <a:srgbClr val="67F9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30953" y="2486760"/>
            <a:ext cx="3724910" cy="17081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b="1" spc="-10" dirty="0">
                <a:latin typeface="Times New Roman"/>
                <a:cs typeface="Times New Roman"/>
              </a:rPr>
              <a:t>About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service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defective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parts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steel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images.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  <a:spcBef>
                <a:spcPts val="1325"/>
              </a:spcBef>
            </a:pP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our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own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defect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detection </a:t>
            </a:r>
            <a:r>
              <a:rPr sz="1400" spc="-20" dirty="0">
                <a:latin typeface="Times New Roman"/>
                <a:cs typeface="Times New Roman"/>
              </a:rPr>
              <a:t>AI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model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95"/>
              </a:lnSpc>
            </a:pPr>
            <a:r>
              <a:rPr sz="1400" spc="-15" dirty="0">
                <a:latin typeface="Times New Roman"/>
                <a:cs typeface="Times New Roman"/>
              </a:rPr>
              <a:t>distributed</a:t>
            </a:r>
            <a:r>
              <a:rPr sz="1400" spc="-20" dirty="0">
                <a:latin typeface="Times New Roman"/>
                <a:cs typeface="Times New Roman"/>
              </a:rPr>
              <a:t> 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</a:t>
            </a:r>
            <a:r>
              <a:rPr sz="1400" spc="-15" dirty="0">
                <a:latin typeface="Times New Roman"/>
                <a:cs typeface="Times New Roman"/>
              </a:rPr>
              <a:t> service.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400" spc="-10" dirty="0">
                <a:latin typeface="Times New Roman"/>
                <a:cs typeface="Times New Roman"/>
              </a:rPr>
              <a:t>Received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A+,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silver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award</a:t>
            </a:r>
            <a:r>
              <a:rPr sz="1400" spc="-15" dirty="0">
                <a:latin typeface="Times New Roman"/>
                <a:cs typeface="Times New Roman"/>
              </a:rPr>
              <a:t> out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14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teams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15" y="55879"/>
            <a:ext cx="129921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100" b="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66501" y="975804"/>
          <a:ext cx="4522470" cy="4018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04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2023.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(7</a:t>
                      </a:r>
                      <a:r>
                        <a:rPr sz="1050" spc="-6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Months)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Members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people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(100%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BE,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FE)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7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Bringing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capabilities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needed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areas</a:t>
                      </a:r>
                      <a:r>
                        <a:rPr sz="1050" spc="-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factory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ts val="1255"/>
                        </a:lnSpc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industry</a:t>
                      </a:r>
                      <a:r>
                        <a:rPr sz="1050" spc="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sz="1050" spc="-8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needed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050" spc="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050" spc="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difficult</a:t>
                      </a:r>
                      <a:r>
                        <a:rPr sz="1050" spc="6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reach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6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that</a:t>
                      </a:r>
                      <a:r>
                        <a:rPr sz="1050" spc="-3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detects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defective</a:t>
                      </a:r>
                      <a:r>
                        <a:rPr sz="1050" spc="6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parts</a:t>
                      </a:r>
                      <a:r>
                        <a:rPr sz="1050" spc="-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steel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images.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0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 marR="408305" indent="-289560">
                        <a:lnSpc>
                          <a:spcPct val="101000"/>
                        </a:lnSpc>
                        <a:spcBef>
                          <a:spcPts val="275"/>
                        </a:spcBef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UI/UX planning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using Flutter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50" spc="-2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Figma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0"/>
                        </a:lnSpc>
                        <a:buAutoNum type="arabicParenR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development</a:t>
                      </a:r>
                      <a:r>
                        <a:rPr sz="1050" spc="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DB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server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AWS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ts val="1255"/>
                        </a:lnSpc>
                        <a:spcBef>
                          <a:spcPts val="15"/>
                        </a:spcBef>
                      </a:pP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Spring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90195">
                        <a:lnSpc>
                          <a:spcPts val="1255"/>
                        </a:lnSpc>
                        <a:buAutoNum type="arabicParenR" startAt="3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sz="1050" spc="7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filming</a:t>
                      </a:r>
                      <a:r>
                        <a:rPr sz="1050" spc="8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device</a:t>
                      </a:r>
                      <a:r>
                        <a:rPr sz="1050" spc="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replace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embedded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ts val="1255"/>
                        </a:lnSpc>
                        <a:spcBef>
                          <a:spcPts val="10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050" spc="4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sz="1050" spc="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cell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phone</a:t>
                      </a:r>
                      <a:r>
                        <a:rPr sz="1050" spc="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camera</a:t>
                      </a:r>
                      <a:r>
                        <a:rPr sz="1050" spc="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050" spc="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functions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5595" indent="-281305">
                        <a:lnSpc>
                          <a:spcPts val="1255"/>
                        </a:lnSpc>
                        <a:buAutoNum type="arabicParenR" startAt="4"/>
                        <a:tabLst>
                          <a:tab pos="315595" algn="l"/>
                          <a:tab pos="316230" algn="l"/>
                        </a:tabLst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Building</a:t>
                      </a:r>
                      <a:r>
                        <a:rPr sz="1050" spc="4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CI/CD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AWS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elasticbeanstalk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865">
                <a:tc>
                  <a:txBody>
                    <a:bodyPr/>
                    <a:lstStyle/>
                    <a:p>
                      <a:pPr marL="163195" marR="157480" indent="63500">
                        <a:lnSpc>
                          <a:spcPct val="100099"/>
                        </a:lnSpc>
                        <a:spcBef>
                          <a:spcPts val="290"/>
                        </a:spcBef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Language,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0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b="1" spc="-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252729">
                        <a:lnSpc>
                          <a:spcPct val="101000"/>
                        </a:lnSpc>
                        <a:spcBef>
                          <a:spcPts val="910"/>
                        </a:spcBef>
                      </a:pP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tt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2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-7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spc="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050" spc="-9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AVA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050" spc="-1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050" spc="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50" spc="-1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spc="-2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50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g  </a:t>
                      </a:r>
                      <a:r>
                        <a:rPr sz="1050" spc="-35" dirty="0">
                          <a:solidFill>
                            <a:srgbClr val="4471C4"/>
                          </a:solidFill>
                          <a:latin typeface="Times New Roman"/>
                          <a:cs typeface="Times New Roman"/>
                        </a:rPr>
                        <a:t>Boot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3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b="1" spc="-10" dirty="0">
                          <a:latin typeface="Times New Roman"/>
                          <a:cs typeface="Times New Roman"/>
                        </a:rPr>
                        <a:t>reference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5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Github</a:t>
                      </a:r>
                      <a:r>
                        <a:rPr sz="105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 </a:t>
                      </a:r>
                      <a:r>
                        <a:rPr sz="1050" u="sng" spc="-30" dirty="0">
                          <a:solidFill>
                            <a:srgbClr val="0000FF"/>
                          </a:solidFill>
                          <a:uFill>
                            <a:solidFill>
                              <a:srgbClr val="0096A7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Link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50258" y="614933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Introduce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12" y="1319783"/>
            <a:ext cx="3953255" cy="2465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349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01.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271907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oo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it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ng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tti</a:t>
            </a:r>
            <a:r>
              <a:rPr sz="1000" dirty="0">
                <a:latin typeface="Times New Roman"/>
                <a:cs typeface="Times New Roman"/>
              </a:rPr>
              <a:t>ng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ur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he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10" dirty="0">
                <a:latin typeface="Times New Roman"/>
                <a:cs typeface="Times New Roman"/>
              </a:rPr>
              <a:t> m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remove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unnecessary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parts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produce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optimal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results.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6032" y="1289303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9591" y="1289303"/>
            <a:ext cx="2404871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3594100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images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HTTP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Times New Roman"/>
                <a:cs typeface="Times New Roman"/>
              </a:rPr>
              <a:t>communication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am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la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k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for  </a:t>
            </a:r>
            <a:r>
              <a:rPr sz="1000" spc="-10" dirty="0">
                <a:latin typeface="Times New Roman"/>
                <a:cs typeface="Times New Roman"/>
              </a:rPr>
              <a:t>transmission,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model's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classification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results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detected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images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received.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6552" y="1237487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9632" y="1237487"/>
            <a:ext cx="2249423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2190369"/>
            <a:ext cx="3046730" cy="176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ng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10" dirty="0">
                <a:latin typeface="Times New Roman"/>
                <a:cs typeface="Times New Roman"/>
              </a:rPr>
              <a:t>ma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85725" indent="-73660">
              <a:lnSpc>
                <a:spcPct val="100000"/>
              </a:lnSpc>
              <a:spcBef>
                <a:spcPts val="10"/>
              </a:spcBef>
              <a:buChar char="-"/>
              <a:tabLst>
                <a:tab pos="86360" algn="l"/>
              </a:tabLst>
            </a:pPr>
            <a:r>
              <a:rPr sz="1000" spc="-5" dirty="0">
                <a:latin typeface="Times New Roman"/>
                <a:cs typeface="Times New Roman"/>
              </a:rPr>
              <a:t>Convert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resulting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image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into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downloadable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URL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ma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25" dirty="0">
                <a:latin typeface="Times New Roman"/>
                <a:cs typeface="Times New Roman"/>
              </a:rPr>
              <a:t>g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dirty="0">
                <a:latin typeface="Times New Roman"/>
                <a:cs typeface="Times New Roman"/>
              </a:rPr>
              <a:t>e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L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86360" algn="l"/>
              </a:tabLst>
            </a:pP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reason </a:t>
            </a:r>
            <a:r>
              <a:rPr sz="1000" spc="-15" dirty="0">
                <a:latin typeface="Times New Roman"/>
                <a:cs typeface="Times New Roman"/>
              </a:rPr>
              <a:t>for </a:t>
            </a:r>
            <a:r>
              <a:rPr sz="1000" dirty="0">
                <a:latin typeface="Times New Roman"/>
                <a:cs typeface="Times New Roman"/>
              </a:rPr>
              <a:t>doing </a:t>
            </a:r>
            <a:r>
              <a:rPr sz="1000" spc="10" dirty="0">
                <a:latin typeface="Times New Roman"/>
                <a:cs typeface="Times New Roman"/>
              </a:rPr>
              <a:t>this </a:t>
            </a:r>
            <a:r>
              <a:rPr sz="1000" spc="5" dirty="0">
                <a:latin typeface="Times New Roman"/>
                <a:cs typeface="Times New Roman"/>
              </a:rPr>
              <a:t>is to </a:t>
            </a:r>
            <a:r>
              <a:rPr sz="1000" spc="-10" dirty="0">
                <a:latin typeface="Times New Roman"/>
                <a:cs typeface="Times New Roman"/>
              </a:rPr>
              <a:t>solve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problem </a:t>
            </a:r>
            <a:r>
              <a:rPr sz="1000" spc="-10" dirty="0">
                <a:latin typeface="Times New Roman"/>
                <a:cs typeface="Times New Roman"/>
              </a:rPr>
              <a:t>that both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ti</a:t>
            </a:r>
            <a:r>
              <a:rPr sz="1000" spc="-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ee</a:t>
            </a:r>
            <a:r>
              <a:rPr sz="1000" dirty="0">
                <a:latin typeface="Times New Roman"/>
                <a:cs typeface="Times New Roman"/>
              </a:rPr>
              <a:t>d  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  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d,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ut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ima</a:t>
            </a:r>
            <a:r>
              <a:rPr sz="1000" dirty="0">
                <a:latin typeface="Times New Roman"/>
                <a:cs typeface="Times New Roman"/>
              </a:rPr>
              <a:t>ge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il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1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 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q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6615" y="1399031"/>
            <a:ext cx="1563624" cy="3474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679" y="1399031"/>
            <a:ext cx="2203704" cy="3474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7278" y="711834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1.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Camera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" y="55879"/>
            <a:ext cx="12947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ro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100" b="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100" b="0" spc="-2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100" b="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b="0" spc="5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100" b="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b="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284" y="711834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7278" y="711834"/>
            <a:ext cx="213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2.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Factory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manager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app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284" y="2190369"/>
            <a:ext cx="317881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Feature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  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Provides</a:t>
            </a:r>
            <a:r>
              <a:rPr sz="1000" spc="6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original</a:t>
            </a:r>
            <a:r>
              <a:rPr sz="1000" spc="6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images,</a:t>
            </a:r>
            <a:r>
              <a:rPr sz="1000" spc="6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  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images</a:t>
            </a:r>
            <a:r>
              <a:rPr sz="1000" spc="6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image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25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mati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ima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*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Times New Roman"/>
                <a:cs typeface="Times New Roman"/>
              </a:rPr>
              <a:t>Detail</a:t>
            </a: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- </a:t>
            </a:r>
            <a:r>
              <a:rPr sz="1000" spc="-5" dirty="0">
                <a:latin typeface="Times New Roman"/>
                <a:cs typeface="Times New Roman"/>
              </a:rPr>
              <a:t>Images </a:t>
            </a:r>
            <a:r>
              <a:rPr sz="1000" spc="-10" dirty="0">
                <a:latin typeface="Times New Roman"/>
                <a:cs typeface="Times New Roman"/>
              </a:rPr>
              <a:t>determined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5" dirty="0">
                <a:latin typeface="Times New Roman"/>
                <a:cs typeface="Times New Roman"/>
              </a:rPr>
              <a:t>be defective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15" dirty="0">
                <a:latin typeface="Times New Roman"/>
                <a:cs typeface="Times New Roman"/>
              </a:rPr>
              <a:t>displayed </a:t>
            </a:r>
            <a:r>
              <a:rPr sz="1000" spc="-2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red </a:t>
            </a:r>
            <a:r>
              <a:rPr sz="1000" spc="5" dirty="0">
                <a:latin typeface="Times New Roman"/>
                <a:cs typeface="Times New Roman"/>
              </a:rPr>
              <a:t>at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top </a:t>
            </a:r>
            <a:r>
              <a:rPr sz="1000" spc="-10" dirty="0">
                <a:latin typeface="Times New Roman"/>
                <a:cs typeface="Times New Roman"/>
              </a:rPr>
              <a:t>left of </a:t>
            </a:r>
            <a:r>
              <a:rPr sz="1000" dirty="0">
                <a:latin typeface="Times New Roman"/>
                <a:cs typeface="Times New Roman"/>
              </a:rPr>
              <a:t>the image </a:t>
            </a:r>
            <a:r>
              <a:rPr sz="1000" spc="5" dirty="0">
                <a:latin typeface="Times New Roman"/>
                <a:cs typeface="Times New Roman"/>
              </a:rPr>
              <a:t>and </a:t>
            </a:r>
            <a:r>
              <a:rPr sz="1000" spc="-10" dirty="0">
                <a:latin typeface="Times New Roman"/>
                <a:cs typeface="Times New Roman"/>
              </a:rPr>
              <a:t>click on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image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0" dirty="0">
                <a:latin typeface="Times New Roman"/>
                <a:cs typeface="Times New Roman"/>
              </a:rPr>
              <a:t>enlarge it for </a:t>
            </a:r>
            <a:r>
              <a:rPr sz="1000" spc="-5" dirty="0">
                <a:latin typeface="Times New Roman"/>
                <a:cs typeface="Times New Roman"/>
              </a:rPr>
              <a:t> comparison.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4776" y="3328415"/>
            <a:ext cx="3529583" cy="1743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4776" y="1082039"/>
            <a:ext cx="3529583" cy="21823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1146</Words>
  <Application>Microsoft Office PowerPoint</Application>
  <PresentationFormat>사용자 지정</PresentationFormat>
  <Paragraphs>245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 MT</vt:lpstr>
      <vt:lpstr>맑은 고딕</vt:lpstr>
      <vt:lpstr>Arial</vt:lpstr>
      <vt:lpstr>Calibri</vt:lpstr>
      <vt:lpstr>Times New Roman</vt:lpstr>
      <vt:lpstr>Office Theme</vt:lpstr>
      <vt:lpstr>PORTFOLIO</vt:lpstr>
      <vt:lpstr>About Me</vt:lpstr>
      <vt:lpstr>PORTFOLIO  CONTENTS</vt:lpstr>
      <vt:lpstr>Smart Factory</vt:lpstr>
      <vt:lpstr>Project 01.</vt:lpstr>
      <vt:lpstr>Project 01.</vt:lpstr>
      <vt:lpstr>Project 01.</vt:lpstr>
      <vt:lpstr>Project 01.</vt:lpstr>
      <vt:lpstr>Project 01.</vt:lpstr>
      <vt:lpstr>Project 01.</vt:lpstr>
      <vt:lpstr>No Crime</vt:lpstr>
      <vt:lpstr>Project 02.</vt:lpstr>
      <vt:lpstr>Project 02.</vt:lpstr>
      <vt:lpstr>Project 02.</vt:lpstr>
      <vt:lpstr>Project 02.</vt:lpstr>
      <vt:lpstr>Navigation Robot</vt:lpstr>
      <vt:lpstr>Project 03.</vt:lpstr>
      <vt:lpstr>Project 03.</vt:lpstr>
      <vt:lpstr>Project 03.</vt:lpstr>
      <vt:lpstr>Project 03.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cp:lastModifiedBy>pc</cp:lastModifiedBy>
  <cp:revision>2</cp:revision>
  <dcterms:created xsi:type="dcterms:W3CDTF">2024-07-30T05:28:41Z</dcterms:created>
  <dcterms:modified xsi:type="dcterms:W3CDTF">2024-07-30T06:00:24Z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2024-07-30T00:00:00Z</vt:filetime>
  </property>
</Properties>
</file>