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6" r:id="rId6"/>
    <p:sldId id="264" r:id="rId7"/>
    <p:sldId id="277" r:id="rId8"/>
    <p:sldId id="281" r:id="rId9"/>
    <p:sldId id="284" r:id="rId10"/>
    <p:sldId id="282" r:id="rId11"/>
    <p:sldId id="271" r:id="rId12"/>
    <p:sldId id="272" r:id="rId13"/>
    <p:sldId id="273" r:id="rId14"/>
    <p:sldId id="274" r:id="rId15"/>
    <p:sldId id="278" r:id="rId16"/>
    <p:sldId id="262" r:id="rId17"/>
    <p:sldId id="267" r:id="rId18"/>
    <p:sldId id="270" r:id="rId19"/>
    <p:sldId id="268" r:id="rId20"/>
    <p:sldId id="269" r:id="rId21"/>
    <p:sldId id="285" r:id="rId22"/>
    <p:sldId id="286" r:id="rId23"/>
    <p:sldId id="275" r:id="rId24"/>
    <p:sldId id="276" r:id="rId25"/>
    <p:sldId id="26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4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F3C7C-30EF-ECD9-9B35-9677EF4974F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AF228C4-C754-443A-9348-ECED36DE79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AAC70EE-C24E-8EAB-2F44-A81ADE09E925}"/>
              </a:ext>
            </a:extLst>
          </p:cNvPr>
          <p:cNvSpPr>
            <a:spLocks noGrp="1"/>
          </p:cNvSpPr>
          <p:nvPr>
            <p:ph type="dt" sz="half" idx="10"/>
          </p:nvPr>
        </p:nvSpPr>
        <p:spPr/>
        <p:txBody>
          <a:bodyPr/>
          <a:lstStyle/>
          <a:p>
            <a:fld id="{6891FD89-1E6F-4910-ACCB-21137C86DC07}" type="datetimeFigureOut">
              <a:rPr lang="zh-CN" altLang="en-US" smtClean="0"/>
              <a:t>2023/11/5</a:t>
            </a:fld>
            <a:endParaRPr lang="zh-CN" altLang="en-US"/>
          </a:p>
        </p:txBody>
      </p:sp>
      <p:sp>
        <p:nvSpPr>
          <p:cNvPr id="5" name="页脚占位符 4">
            <a:extLst>
              <a:ext uri="{FF2B5EF4-FFF2-40B4-BE49-F238E27FC236}">
                <a16:creationId xmlns:a16="http://schemas.microsoft.com/office/drawing/2014/main" id="{1963340B-A11C-6ADE-21C4-27055BADBF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490AD5-CD35-402C-768A-EFCF46286CD3}"/>
              </a:ext>
            </a:extLst>
          </p:cNvPr>
          <p:cNvSpPr>
            <a:spLocks noGrp="1"/>
          </p:cNvSpPr>
          <p:nvPr>
            <p:ph type="sldNum" sz="quarter" idx="12"/>
          </p:nvPr>
        </p:nvSpPr>
        <p:spPr/>
        <p:txBody>
          <a:bodyPr/>
          <a:lstStyle/>
          <a:p>
            <a:fld id="{F3A2CB9B-6959-4165-B375-7FF731E2E068}" type="slidenum">
              <a:rPr lang="zh-CN" altLang="en-US" smtClean="0"/>
              <a:t>‹#›</a:t>
            </a:fld>
            <a:endParaRPr lang="zh-CN" altLang="en-US"/>
          </a:p>
        </p:txBody>
      </p:sp>
    </p:spTree>
    <p:extLst>
      <p:ext uri="{BB962C8B-B14F-4D97-AF65-F5344CB8AC3E}">
        <p14:creationId xmlns:p14="http://schemas.microsoft.com/office/powerpoint/2010/main" val="1023202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2BAAD-3A47-0B2C-8AFB-8280BEC186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2662758-9514-2530-FAEC-C6402F1A3A6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47EC8E-2FD1-9BEC-AA20-67A33C909693}"/>
              </a:ext>
            </a:extLst>
          </p:cNvPr>
          <p:cNvSpPr>
            <a:spLocks noGrp="1"/>
          </p:cNvSpPr>
          <p:nvPr>
            <p:ph type="dt" sz="half" idx="10"/>
          </p:nvPr>
        </p:nvSpPr>
        <p:spPr/>
        <p:txBody>
          <a:bodyPr/>
          <a:lstStyle/>
          <a:p>
            <a:fld id="{6891FD89-1E6F-4910-ACCB-21137C86DC07}" type="datetimeFigureOut">
              <a:rPr lang="zh-CN" altLang="en-US" smtClean="0"/>
              <a:t>2023/11/5</a:t>
            </a:fld>
            <a:endParaRPr lang="zh-CN" altLang="en-US"/>
          </a:p>
        </p:txBody>
      </p:sp>
      <p:sp>
        <p:nvSpPr>
          <p:cNvPr id="5" name="页脚占位符 4">
            <a:extLst>
              <a:ext uri="{FF2B5EF4-FFF2-40B4-BE49-F238E27FC236}">
                <a16:creationId xmlns:a16="http://schemas.microsoft.com/office/drawing/2014/main" id="{F72FF3A9-18D8-D9CA-6D73-BA65EF9B53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9AC321-804D-4685-A42D-D3A54E5FCF9E}"/>
              </a:ext>
            </a:extLst>
          </p:cNvPr>
          <p:cNvSpPr>
            <a:spLocks noGrp="1"/>
          </p:cNvSpPr>
          <p:nvPr>
            <p:ph type="sldNum" sz="quarter" idx="12"/>
          </p:nvPr>
        </p:nvSpPr>
        <p:spPr/>
        <p:txBody>
          <a:bodyPr/>
          <a:lstStyle/>
          <a:p>
            <a:fld id="{F3A2CB9B-6959-4165-B375-7FF731E2E068}" type="slidenum">
              <a:rPr lang="zh-CN" altLang="en-US" smtClean="0"/>
              <a:t>‹#›</a:t>
            </a:fld>
            <a:endParaRPr lang="zh-CN" altLang="en-US"/>
          </a:p>
        </p:txBody>
      </p:sp>
    </p:spTree>
    <p:extLst>
      <p:ext uri="{BB962C8B-B14F-4D97-AF65-F5344CB8AC3E}">
        <p14:creationId xmlns:p14="http://schemas.microsoft.com/office/powerpoint/2010/main" val="797212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4EBB284-96DA-13A8-E6EB-C7984C7198B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8A1A9A-17CC-5B9B-5822-CC056328B94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5C22AF-4A40-D207-AE8D-E2C9C3EF0985}"/>
              </a:ext>
            </a:extLst>
          </p:cNvPr>
          <p:cNvSpPr>
            <a:spLocks noGrp="1"/>
          </p:cNvSpPr>
          <p:nvPr>
            <p:ph type="dt" sz="half" idx="10"/>
          </p:nvPr>
        </p:nvSpPr>
        <p:spPr/>
        <p:txBody>
          <a:bodyPr/>
          <a:lstStyle/>
          <a:p>
            <a:fld id="{6891FD89-1E6F-4910-ACCB-21137C86DC07}" type="datetimeFigureOut">
              <a:rPr lang="zh-CN" altLang="en-US" smtClean="0"/>
              <a:t>2023/11/5</a:t>
            </a:fld>
            <a:endParaRPr lang="zh-CN" altLang="en-US"/>
          </a:p>
        </p:txBody>
      </p:sp>
      <p:sp>
        <p:nvSpPr>
          <p:cNvPr id="5" name="页脚占位符 4">
            <a:extLst>
              <a:ext uri="{FF2B5EF4-FFF2-40B4-BE49-F238E27FC236}">
                <a16:creationId xmlns:a16="http://schemas.microsoft.com/office/drawing/2014/main" id="{964157F7-22A9-8DED-CBC7-00C13F2842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EB6853-707B-F00D-A433-DAB00FA97107}"/>
              </a:ext>
            </a:extLst>
          </p:cNvPr>
          <p:cNvSpPr>
            <a:spLocks noGrp="1"/>
          </p:cNvSpPr>
          <p:nvPr>
            <p:ph type="sldNum" sz="quarter" idx="12"/>
          </p:nvPr>
        </p:nvSpPr>
        <p:spPr/>
        <p:txBody>
          <a:bodyPr/>
          <a:lstStyle/>
          <a:p>
            <a:fld id="{F3A2CB9B-6959-4165-B375-7FF731E2E068}" type="slidenum">
              <a:rPr lang="zh-CN" altLang="en-US" smtClean="0"/>
              <a:t>‹#›</a:t>
            </a:fld>
            <a:endParaRPr lang="zh-CN" altLang="en-US"/>
          </a:p>
        </p:txBody>
      </p:sp>
    </p:spTree>
    <p:extLst>
      <p:ext uri="{BB962C8B-B14F-4D97-AF65-F5344CB8AC3E}">
        <p14:creationId xmlns:p14="http://schemas.microsoft.com/office/powerpoint/2010/main" val="301350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6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A7212-E23F-3D4C-7397-5F348BD8BA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010F84-FE80-7EEC-C891-53C17E82994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F60E7E-E346-E421-E21B-A02ECC88D45C}"/>
              </a:ext>
            </a:extLst>
          </p:cNvPr>
          <p:cNvSpPr>
            <a:spLocks noGrp="1"/>
          </p:cNvSpPr>
          <p:nvPr>
            <p:ph type="dt" sz="half" idx="10"/>
          </p:nvPr>
        </p:nvSpPr>
        <p:spPr/>
        <p:txBody>
          <a:bodyPr/>
          <a:lstStyle/>
          <a:p>
            <a:fld id="{6891FD89-1E6F-4910-ACCB-21137C86DC07}" type="datetimeFigureOut">
              <a:rPr lang="zh-CN" altLang="en-US" smtClean="0"/>
              <a:t>2023/11/5</a:t>
            </a:fld>
            <a:endParaRPr lang="zh-CN" altLang="en-US"/>
          </a:p>
        </p:txBody>
      </p:sp>
      <p:sp>
        <p:nvSpPr>
          <p:cNvPr id="5" name="页脚占位符 4">
            <a:extLst>
              <a:ext uri="{FF2B5EF4-FFF2-40B4-BE49-F238E27FC236}">
                <a16:creationId xmlns:a16="http://schemas.microsoft.com/office/drawing/2014/main" id="{A4A18B7D-3C40-9E6B-2F86-CA8BE87068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30025A-694C-36E1-5E83-914EDBFE6DF5}"/>
              </a:ext>
            </a:extLst>
          </p:cNvPr>
          <p:cNvSpPr>
            <a:spLocks noGrp="1"/>
          </p:cNvSpPr>
          <p:nvPr>
            <p:ph type="sldNum" sz="quarter" idx="12"/>
          </p:nvPr>
        </p:nvSpPr>
        <p:spPr/>
        <p:txBody>
          <a:bodyPr/>
          <a:lstStyle/>
          <a:p>
            <a:fld id="{F3A2CB9B-6959-4165-B375-7FF731E2E068}" type="slidenum">
              <a:rPr lang="zh-CN" altLang="en-US" smtClean="0"/>
              <a:t>‹#›</a:t>
            </a:fld>
            <a:endParaRPr lang="zh-CN" altLang="en-US"/>
          </a:p>
        </p:txBody>
      </p:sp>
    </p:spTree>
    <p:extLst>
      <p:ext uri="{BB962C8B-B14F-4D97-AF65-F5344CB8AC3E}">
        <p14:creationId xmlns:p14="http://schemas.microsoft.com/office/powerpoint/2010/main" val="377241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1B0BA-1905-16AC-7A51-AF59200BCE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2A0F138-96F4-804D-4D03-658B26E695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463027-C70D-3923-50A9-385B4754857F}"/>
              </a:ext>
            </a:extLst>
          </p:cNvPr>
          <p:cNvSpPr>
            <a:spLocks noGrp="1"/>
          </p:cNvSpPr>
          <p:nvPr>
            <p:ph type="dt" sz="half" idx="10"/>
          </p:nvPr>
        </p:nvSpPr>
        <p:spPr/>
        <p:txBody>
          <a:bodyPr/>
          <a:lstStyle/>
          <a:p>
            <a:fld id="{6891FD89-1E6F-4910-ACCB-21137C86DC07}" type="datetimeFigureOut">
              <a:rPr lang="zh-CN" altLang="en-US" smtClean="0"/>
              <a:t>2023/11/5</a:t>
            </a:fld>
            <a:endParaRPr lang="zh-CN" altLang="en-US"/>
          </a:p>
        </p:txBody>
      </p:sp>
      <p:sp>
        <p:nvSpPr>
          <p:cNvPr id="5" name="页脚占位符 4">
            <a:extLst>
              <a:ext uri="{FF2B5EF4-FFF2-40B4-BE49-F238E27FC236}">
                <a16:creationId xmlns:a16="http://schemas.microsoft.com/office/drawing/2014/main" id="{8CDF00A5-62AE-73C3-B41D-D8D51F04C8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80D2CB-2E65-1D9C-9707-70E13AE6356D}"/>
              </a:ext>
            </a:extLst>
          </p:cNvPr>
          <p:cNvSpPr>
            <a:spLocks noGrp="1"/>
          </p:cNvSpPr>
          <p:nvPr>
            <p:ph type="sldNum" sz="quarter" idx="12"/>
          </p:nvPr>
        </p:nvSpPr>
        <p:spPr/>
        <p:txBody>
          <a:bodyPr/>
          <a:lstStyle/>
          <a:p>
            <a:fld id="{F3A2CB9B-6959-4165-B375-7FF731E2E068}" type="slidenum">
              <a:rPr lang="zh-CN" altLang="en-US" smtClean="0"/>
              <a:t>‹#›</a:t>
            </a:fld>
            <a:endParaRPr lang="zh-CN" altLang="en-US"/>
          </a:p>
        </p:txBody>
      </p:sp>
    </p:spTree>
    <p:extLst>
      <p:ext uri="{BB962C8B-B14F-4D97-AF65-F5344CB8AC3E}">
        <p14:creationId xmlns:p14="http://schemas.microsoft.com/office/powerpoint/2010/main" val="125006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F5465-9EA0-AF49-1740-F1C33B1A41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643BB5-7B8B-91BA-66F4-B97470D7F8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B87D769-69AB-06E7-F6C9-ECAEBDF407F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72BE0CC-9003-C045-86AE-12FD61876892}"/>
              </a:ext>
            </a:extLst>
          </p:cNvPr>
          <p:cNvSpPr>
            <a:spLocks noGrp="1"/>
          </p:cNvSpPr>
          <p:nvPr>
            <p:ph type="dt" sz="half" idx="10"/>
          </p:nvPr>
        </p:nvSpPr>
        <p:spPr/>
        <p:txBody>
          <a:bodyPr/>
          <a:lstStyle/>
          <a:p>
            <a:fld id="{6891FD89-1E6F-4910-ACCB-21137C86DC07}" type="datetimeFigureOut">
              <a:rPr lang="zh-CN" altLang="en-US" smtClean="0"/>
              <a:t>2023/11/5</a:t>
            </a:fld>
            <a:endParaRPr lang="zh-CN" altLang="en-US"/>
          </a:p>
        </p:txBody>
      </p:sp>
      <p:sp>
        <p:nvSpPr>
          <p:cNvPr id="6" name="页脚占位符 5">
            <a:extLst>
              <a:ext uri="{FF2B5EF4-FFF2-40B4-BE49-F238E27FC236}">
                <a16:creationId xmlns:a16="http://schemas.microsoft.com/office/drawing/2014/main" id="{F8DCB8AA-2727-9638-9EA9-76909CB444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54F8E6-678A-F0C4-B8EB-9EEFE4301959}"/>
              </a:ext>
            </a:extLst>
          </p:cNvPr>
          <p:cNvSpPr>
            <a:spLocks noGrp="1"/>
          </p:cNvSpPr>
          <p:nvPr>
            <p:ph type="sldNum" sz="quarter" idx="12"/>
          </p:nvPr>
        </p:nvSpPr>
        <p:spPr/>
        <p:txBody>
          <a:bodyPr/>
          <a:lstStyle/>
          <a:p>
            <a:fld id="{F3A2CB9B-6959-4165-B375-7FF731E2E068}" type="slidenum">
              <a:rPr lang="zh-CN" altLang="en-US" smtClean="0"/>
              <a:t>‹#›</a:t>
            </a:fld>
            <a:endParaRPr lang="zh-CN" altLang="en-US"/>
          </a:p>
        </p:txBody>
      </p:sp>
    </p:spTree>
    <p:extLst>
      <p:ext uri="{BB962C8B-B14F-4D97-AF65-F5344CB8AC3E}">
        <p14:creationId xmlns:p14="http://schemas.microsoft.com/office/powerpoint/2010/main" val="115174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DB1A1-8D55-2786-E783-15F0A7AD278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1DCD04-1186-6919-203E-93CB3164AA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E57FEA-FC97-CE81-32B3-A303FCA764E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BE60C8F-A74F-26A5-F0AB-9C8300D037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8CD9E3F-8A05-B6E9-C46B-FE10A94697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677E6AB-C592-39C6-7D96-E57A37D0B0CD}"/>
              </a:ext>
            </a:extLst>
          </p:cNvPr>
          <p:cNvSpPr>
            <a:spLocks noGrp="1"/>
          </p:cNvSpPr>
          <p:nvPr>
            <p:ph type="dt" sz="half" idx="10"/>
          </p:nvPr>
        </p:nvSpPr>
        <p:spPr/>
        <p:txBody>
          <a:bodyPr/>
          <a:lstStyle/>
          <a:p>
            <a:fld id="{6891FD89-1E6F-4910-ACCB-21137C86DC07}" type="datetimeFigureOut">
              <a:rPr lang="zh-CN" altLang="en-US" smtClean="0"/>
              <a:t>2023/11/5</a:t>
            </a:fld>
            <a:endParaRPr lang="zh-CN" altLang="en-US"/>
          </a:p>
        </p:txBody>
      </p:sp>
      <p:sp>
        <p:nvSpPr>
          <p:cNvPr id="8" name="页脚占位符 7">
            <a:extLst>
              <a:ext uri="{FF2B5EF4-FFF2-40B4-BE49-F238E27FC236}">
                <a16:creationId xmlns:a16="http://schemas.microsoft.com/office/drawing/2014/main" id="{3BAA5D3F-DC64-6439-E243-89179F5EF17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FC3A6E-ED95-711D-4C95-1A4F63558850}"/>
              </a:ext>
            </a:extLst>
          </p:cNvPr>
          <p:cNvSpPr>
            <a:spLocks noGrp="1"/>
          </p:cNvSpPr>
          <p:nvPr>
            <p:ph type="sldNum" sz="quarter" idx="12"/>
          </p:nvPr>
        </p:nvSpPr>
        <p:spPr/>
        <p:txBody>
          <a:bodyPr/>
          <a:lstStyle/>
          <a:p>
            <a:fld id="{F3A2CB9B-6959-4165-B375-7FF731E2E068}" type="slidenum">
              <a:rPr lang="zh-CN" altLang="en-US" smtClean="0"/>
              <a:t>‹#›</a:t>
            </a:fld>
            <a:endParaRPr lang="zh-CN" altLang="en-US"/>
          </a:p>
        </p:txBody>
      </p:sp>
    </p:spTree>
    <p:extLst>
      <p:ext uri="{BB962C8B-B14F-4D97-AF65-F5344CB8AC3E}">
        <p14:creationId xmlns:p14="http://schemas.microsoft.com/office/powerpoint/2010/main" val="363428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0F94A-4DAB-01BA-CE6C-1F0348B9E3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1672F95-2B15-67F6-5B40-F97AD776C9CE}"/>
              </a:ext>
            </a:extLst>
          </p:cNvPr>
          <p:cNvSpPr>
            <a:spLocks noGrp="1"/>
          </p:cNvSpPr>
          <p:nvPr>
            <p:ph type="dt" sz="half" idx="10"/>
          </p:nvPr>
        </p:nvSpPr>
        <p:spPr/>
        <p:txBody>
          <a:bodyPr/>
          <a:lstStyle/>
          <a:p>
            <a:fld id="{6891FD89-1E6F-4910-ACCB-21137C86DC07}" type="datetimeFigureOut">
              <a:rPr lang="zh-CN" altLang="en-US" smtClean="0"/>
              <a:t>2023/11/5</a:t>
            </a:fld>
            <a:endParaRPr lang="zh-CN" altLang="en-US"/>
          </a:p>
        </p:txBody>
      </p:sp>
      <p:sp>
        <p:nvSpPr>
          <p:cNvPr id="4" name="页脚占位符 3">
            <a:extLst>
              <a:ext uri="{FF2B5EF4-FFF2-40B4-BE49-F238E27FC236}">
                <a16:creationId xmlns:a16="http://schemas.microsoft.com/office/drawing/2014/main" id="{83136813-93E6-C63D-784F-E48F9B223CA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849F4DB-A5EA-6C9C-28C8-6E3BCDB7D088}"/>
              </a:ext>
            </a:extLst>
          </p:cNvPr>
          <p:cNvSpPr>
            <a:spLocks noGrp="1"/>
          </p:cNvSpPr>
          <p:nvPr>
            <p:ph type="sldNum" sz="quarter" idx="12"/>
          </p:nvPr>
        </p:nvSpPr>
        <p:spPr/>
        <p:txBody>
          <a:bodyPr/>
          <a:lstStyle/>
          <a:p>
            <a:fld id="{F3A2CB9B-6959-4165-B375-7FF731E2E068}" type="slidenum">
              <a:rPr lang="zh-CN" altLang="en-US" smtClean="0"/>
              <a:t>‹#›</a:t>
            </a:fld>
            <a:endParaRPr lang="zh-CN" altLang="en-US"/>
          </a:p>
        </p:txBody>
      </p:sp>
    </p:spTree>
    <p:extLst>
      <p:ext uri="{BB962C8B-B14F-4D97-AF65-F5344CB8AC3E}">
        <p14:creationId xmlns:p14="http://schemas.microsoft.com/office/powerpoint/2010/main" val="272316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1085B0-5D1A-4E66-8810-18D2916951B8}"/>
              </a:ext>
            </a:extLst>
          </p:cNvPr>
          <p:cNvSpPr>
            <a:spLocks noGrp="1"/>
          </p:cNvSpPr>
          <p:nvPr>
            <p:ph type="dt" sz="half" idx="10"/>
          </p:nvPr>
        </p:nvSpPr>
        <p:spPr/>
        <p:txBody>
          <a:bodyPr/>
          <a:lstStyle/>
          <a:p>
            <a:fld id="{6891FD89-1E6F-4910-ACCB-21137C86DC07}" type="datetimeFigureOut">
              <a:rPr lang="zh-CN" altLang="en-US" smtClean="0"/>
              <a:t>2023/11/5</a:t>
            </a:fld>
            <a:endParaRPr lang="zh-CN" altLang="en-US"/>
          </a:p>
        </p:txBody>
      </p:sp>
      <p:sp>
        <p:nvSpPr>
          <p:cNvPr id="3" name="页脚占位符 2">
            <a:extLst>
              <a:ext uri="{FF2B5EF4-FFF2-40B4-BE49-F238E27FC236}">
                <a16:creationId xmlns:a16="http://schemas.microsoft.com/office/drawing/2014/main" id="{021CD125-C3A1-3739-094D-CEC3B21A78E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24D751-7995-393E-DAA6-552B7F90BA6D}"/>
              </a:ext>
            </a:extLst>
          </p:cNvPr>
          <p:cNvSpPr>
            <a:spLocks noGrp="1"/>
          </p:cNvSpPr>
          <p:nvPr>
            <p:ph type="sldNum" sz="quarter" idx="12"/>
          </p:nvPr>
        </p:nvSpPr>
        <p:spPr/>
        <p:txBody>
          <a:bodyPr/>
          <a:lstStyle/>
          <a:p>
            <a:fld id="{F3A2CB9B-6959-4165-B375-7FF731E2E068}" type="slidenum">
              <a:rPr lang="zh-CN" altLang="en-US" smtClean="0"/>
              <a:t>‹#›</a:t>
            </a:fld>
            <a:endParaRPr lang="zh-CN" altLang="en-US"/>
          </a:p>
        </p:txBody>
      </p:sp>
    </p:spTree>
    <p:extLst>
      <p:ext uri="{BB962C8B-B14F-4D97-AF65-F5344CB8AC3E}">
        <p14:creationId xmlns:p14="http://schemas.microsoft.com/office/powerpoint/2010/main" val="5171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D02A5-2D7B-1992-E7C4-12012242C7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BD04EF-BB8F-0605-B808-E58DE00AE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FECA85A-2CA0-0576-BE4C-CCE8AFD62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10D36D7-3A96-8637-216F-A5A159FFD73F}"/>
              </a:ext>
            </a:extLst>
          </p:cNvPr>
          <p:cNvSpPr>
            <a:spLocks noGrp="1"/>
          </p:cNvSpPr>
          <p:nvPr>
            <p:ph type="dt" sz="half" idx="10"/>
          </p:nvPr>
        </p:nvSpPr>
        <p:spPr/>
        <p:txBody>
          <a:bodyPr/>
          <a:lstStyle/>
          <a:p>
            <a:fld id="{6891FD89-1E6F-4910-ACCB-21137C86DC07}" type="datetimeFigureOut">
              <a:rPr lang="zh-CN" altLang="en-US" smtClean="0"/>
              <a:t>2023/11/5</a:t>
            </a:fld>
            <a:endParaRPr lang="zh-CN" altLang="en-US"/>
          </a:p>
        </p:txBody>
      </p:sp>
      <p:sp>
        <p:nvSpPr>
          <p:cNvPr id="6" name="页脚占位符 5">
            <a:extLst>
              <a:ext uri="{FF2B5EF4-FFF2-40B4-BE49-F238E27FC236}">
                <a16:creationId xmlns:a16="http://schemas.microsoft.com/office/drawing/2014/main" id="{DBF38712-85B0-5FDC-81D9-7A6E7115F1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02B214-64EB-DC10-1CAA-A05722E43588}"/>
              </a:ext>
            </a:extLst>
          </p:cNvPr>
          <p:cNvSpPr>
            <a:spLocks noGrp="1"/>
          </p:cNvSpPr>
          <p:nvPr>
            <p:ph type="sldNum" sz="quarter" idx="12"/>
          </p:nvPr>
        </p:nvSpPr>
        <p:spPr/>
        <p:txBody>
          <a:bodyPr/>
          <a:lstStyle/>
          <a:p>
            <a:fld id="{F3A2CB9B-6959-4165-B375-7FF731E2E068}" type="slidenum">
              <a:rPr lang="zh-CN" altLang="en-US" smtClean="0"/>
              <a:t>‹#›</a:t>
            </a:fld>
            <a:endParaRPr lang="zh-CN" altLang="en-US"/>
          </a:p>
        </p:txBody>
      </p:sp>
    </p:spTree>
    <p:extLst>
      <p:ext uri="{BB962C8B-B14F-4D97-AF65-F5344CB8AC3E}">
        <p14:creationId xmlns:p14="http://schemas.microsoft.com/office/powerpoint/2010/main" val="170204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A0B3D-E6EC-947B-BE2C-BABDD4A9AE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237B408-5BB9-1517-C2DC-48861CCEE4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969D81-F418-5001-28FB-6BBA5E0FB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A90EB3-1B87-12A2-9903-9E290DAAF281}"/>
              </a:ext>
            </a:extLst>
          </p:cNvPr>
          <p:cNvSpPr>
            <a:spLocks noGrp="1"/>
          </p:cNvSpPr>
          <p:nvPr>
            <p:ph type="dt" sz="half" idx="10"/>
          </p:nvPr>
        </p:nvSpPr>
        <p:spPr/>
        <p:txBody>
          <a:bodyPr/>
          <a:lstStyle/>
          <a:p>
            <a:fld id="{6891FD89-1E6F-4910-ACCB-21137C86DC07}" type="datetimeFigureOut">
              <a:rPr lang="zh-CN" altLang="en-US" smtClean="0"/>
              <a:t>2023/11/5</a:t>
            </a:fld>
            <a:endParaRPr lang="zh-CN" altLang="en-US"/>
          </a:p>
        </p:txBody>
      </p:sp>
      <p:sp>
        <p:nvSpPr>
          <p:cNvPr id="6" name="页脚占位符 5">
            <a:extLst>
              <a:ext uri="{FF2B5EF4-FFF2-40B4-BE49-F238E27FC236}">
                <a16:creationId xmlns:a16="http://schemas.microsoft.com/office/drawing/2014/main" id="{3A5E0B73-76FB-1899-B33C-AE381E5372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09E0FC-05CA-47DB-CB27-4C4A62C190C6}"/>
              </a:ext>
            </a:extLst>
          </p:cNvPr>
          <p:cNvSpPr>
            <a:spLocks noGrp="1"/>
          </p:cNvSpPr>
          <p:nvPr>
            <p:ph type="sldNum" sz="quarter" idx="12"/>
          </p:nvPr>
        </p:nvSpPr>
        <p:spPr/>
        <p:txBody>
          <a:bodyPr/>
          <a:lstStyle/>
          <a:p>
            <a:fld id="{F3A2CB9B-6959-4165-B375-7FF731E2E068}" type="slidenum">
              <a:rPr lang="zh-CN" altLang="en-US" smtClean="0"/>
              <a:t>‹#›</a:t>
            </a:fld>
            <a:endParaRPr lang="zh-CN" altLang="en-US"/>
          </a:p>
        </p:txBody>
      </p:sp>
    </p:spTree>
    <p:extLst>
      <p:ext uri="{BB962C8B-B14F-4D97-AF65-F5344CB8AC3E}">
        <p14:creationId xmlns:p14="http://schemas.microsoft.com/office/powerpoint/2010/main" val="1406295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5E1D80F-DAED-9F33-1A00-BD9658FB9A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6BF201-7B10-D3CD-B0E1-9FEEA9BEE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5A0363-4357-D682-4368-79CEADB67D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1FD89-1E6F-4910-ACCB-21137C86DC07}" type="datetimeFigureOut">
              <a:rPr lang="zh-CN" altLang="en-US" smtClean="0"/>
              <a:t>2023/11/5</a:t>
            </a:fld>
            <a:endParaRPr lang="zh-CN" altLang="en-US"/>
          </a:p>
        </p:txBody>
      </p:sp>
      <p:sp>
        <p:nvSpPr>
          <p:cNvPr id="5" name="页脚占位符 4">
            <a:extLst>
              <a:ext uri="{FF2B5EF4-FFF2-40B4-BE49-F238E27FC236}">
                <a16:creationId xmlns:a16="http://schemas.microsoft.com/office/drawing/2014/main" id="{F0342394-42A3-CC28-C606-8FEEDC217C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D5E4B4E-B3A9-2BBA-3D91-3A0EA4804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A2CB9B-6959-4165-B375-7FF731E2E068}" type="slidenum">
              <a:rPr lang="zh-CN" altLang="en-US" smtClean="0"/>
              <a:t>‹#›</a:t>
            </a:fld>
            <a:endParaRPr lang="zh-CN" altLang="en-US"/>
          </a:p>
        </p:txBody>
      </p:sp>
    </p:spTree>
    <p:extLst>
      <p:ext uri="{BB962C8B-B14F-4D97-AF65-F5344CB8AC3E}">
        <p14:creationId xmlns:p14="http://schemas.microsoft.com/office/powerpoint/2010/main" val="3855646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874B9318-8D76-42F2-B6D8-846979CD3858}"/>
              </a:ext>
            </a:extLst>
          </p:cNvPr>
          <p:cNvGrpSpPr/>
          <p:nvPr/>
        </p:nvGrpSpPr>
        <p:grpSpPr>
          <a:xfrm>
            <a:off x="5463804" y="2135944"/>
            <a:ext cx="1280160" cy="1280160"/>
            <a:chOff x="5463804" y="2135944"/>
            <a:chExt cx="1280160" cy="1280160"/>
          </a:xfrm>
        </p:grpSpPr>
        <p:sp>
          <p:nvSpPr>
            <p:cNvPr id="6" name="椭圆 5">
              <a:extLst>
                <a:ext uri="{FF2B5EF4-FFF2-40B4-BE49-F238E27FC236}">
                  <a16:creationId xmlns:a16="http://schemas.microsoft.com/office/drawing/2014/main" id="{A422C2E9-E2EE-467B-A50A-4DEBA7CA4792}"/>
                </a:ext>
              </a:extLst>
            </p:cNvPr>
            <p:cNvSpPr/>
            <p:nvPr/>
          </p:nvSpPr>
          <p:spPr>
            <a:xfrm>
              <a:off x="5560616" y="2232755"/>
              <a:ext cx="1086537" cy="1086537"/>
            </a:xfrm>
            <a:prstGeom prst="ellipse">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弧形 7">
              <a:extLst>
                <a:ext uri="{FF2B5EF4-FFF2-40B4-BE49-F238E27FC236}">
                  <a16:creationId xmlns:a16="http://schemas.microsoft.com/office/drawing/2014/main" id="{BDFB38BC-4252-4A4F-A9FC-EFE9B99E839D}"/>
                </a:ext>
              </a:extLst>
            </p:cNvPr>
            <p:cNvSpPr/>
            <p:nvPr/>
          </p:nvSpPr>
          <p:spPr>
            <a:xfrm>
              <a:off x="5463804" y="2135944"/>
              <a:ext cx="1280160" cy="1280160"/>
            </a:xfrm>
            <a:prstGeom prst="arc">
              <a:avLst>
                <a:gd name="adj1" fmla="val 16200000"/>
                <a:gd name="adj2" fmla="val 5378871"/>
              </a:avLst>
            </a:prstGeom>
            <a:ln w="15875" cmpd="sng">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grpSp>
      <p:sp>
        <p:nvSpPr>
          <p:cNvPr id="9" name="文本框 8">
            <a:extLst>
              <a:ext uri="{FF2B5EF4-FFF2-40B4-BE49-F238E27FC236}">
                <a16:creationId xmlns:a16="http://schemas.microsoft.com/office/drawing/2014/main" id="{9AE31BED-ED93-480C-9BE9-5EA565937587}"/>
              </a:ext>
            </a:extLst>
          </p:cNvPr>
          <p:cNvSpPr txBox="1"/>
          <p:nvPr/>
        </p:nvSpPr>
        <p:spPr>
          <a:xfrm>
            <a:off x="4318787" y="3512915"/>
            <a:ext cx="3570208" cy="769441"/>
          </a:xfrm>
          <a:prstGeom prst="rect">
            <a:avLst/>
          </a:prstGeom>
          <a:noFill/>
        </p:spPr>
        <p:txBody>
          <a:bodyPr wrap="none" rtlCol="0">
            <a:spAutoFit/>
          </a:bodyPr>
          <a:lstStyle/>
          <a:p>
            <a:pPr algn="ctr"/>
            <a:r>
              <a:rPr lang="zh-CN" altLang="en-US" sz="4400" b="1" dirty="0">
                <a:solidFill>
                  <a:schemeClr val="accent5"/>
                </a:solidFill>
                <a:latin typeface="等线 Light" panose="02010600030101010101" pitchFamily="2" charset="-122"/>
                <a:ea typeface="等线 Light" panose="02010600030101010101" pitchFamily="2" charset="-122"/>
              </a:rPr>
              <a:t>常见功能验证</a:t>
            </a:r>
          </a:p>
        </p:txBody>
      </p:sp>
      <p:sp>
        <p:nvSpPr>
          <p:cNvPr id="14" name="文本框 13">
            <a:extLst>
              <a:ext uri="{FF2B5EF4-FFF2-40B4-BE49-F238E27FC236}">
                <a16:creationId xmlns:a16="http://schemas.microsoft.com/office/drawing/2014/main" id="{7C9B3016-917C-4882-B384-7AA1820C07E0}"/>
              </a:ext>
            </a:extLst>
          </p:cNvPr>
          <p:cNvSpPr txBox="1"/>
          <p:nvPr/>
        </p:nvSpPr>
        <p:spPr>
          <a:xfrm>
            <a:off x="9635053" y="6193762"/>
            <a:ext cx="1736373"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SEE OUR PRODOUCES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9504255"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3A1495EA-0A38-4572-AF64-1AA481704A27}"/>
              </a:ext>
            </a:extLst>
          </p:cNvPr>
          <p:cNvSpPr txBox="1"/>
          <p:nvPr/>
        </p:nvSpPr>
        <p:spPr>
          <a:xfrm>
            <a:off x="4472994" y="4249167"/>
            <a:ext cx="3112662" cy="369332"/>
          </a:xfrm>
          <a:prstGeom prst="rect">
            <a:avLst/>
          </a:prstGeom>
          <a:noFill/>
        </p:spPr>
        <p:txBody>
          <a:bodyPr wrap="square">
            <a:spAutoFit/>
          </a:bodyPr>
          <a:lstStyle/>
          <a:p>
            <a:pPr algn="ctr"/>
            <a:r>
              <a:rPr lang="en-US" altLang="zh-CN" dirty="0">
                <a:solidFill>
                  <a:schemeClr val="bg1">
                    <a:lumMod val="50000"/>
                  </a:schemeClr>
                </a:solidFill>
                <a:latin typeface="等线" panose="02010600030101010101" pitchFamily="2" charset="-122"/>
                <a:ea typeface="等线" panose="02010600030101010101" pitchFamily="2" charset="-122"/>
              </a:rPr>
              <a:t>AAA,BBB,CCC</a:t>
            </a:r>
            <a:endParaRPr lang="zh-CN" altLang="en-US" dirty="0">
              <a:solidFill>
                <a:schemeClr val="bg1">
                  <a:lumMod val="50000"/>
                </a:schemeClr>
              </a:solidFill>
              <a:latin typeface="等线" panose="02010600030101010101" pitchFamily="2" charset="-122"/>
              <a:ea typeface="等线" panose="02010600030101010101" pitchFamily="2" charset="-122"/>
            </a:endParaRPr>
          </a:p>
        </p:txBody>
      </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Tree>
    <p:extLst>
      <p:ext uri="{BB962C8B-B14F-4D97-AF65-F5344CB8AC3E}">
        <p14:creationId xmlns:p14="http://schemas.microsoft.com/office/powerpoint/2010/main" val="3029745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6" name="文本框 5">
            <a:extLst>
              <a:ext uri="{FF2B5EF4-FFF2-40B4-BE49-F238E27FC236}">
                <a16:creationId xmlns:a16="http://schemas.microsoft.com/office/drawing/2014/main" id="{4A4C727B-7D4A-65A4-5FB6-82D30186BE46}"/>
              </a:ext>
            </a:extLst>
          </p:cNvPr>
          <p:cNvSpPr txBox="1"/>
          <p:nvPr/>
        </p:nvSpPr>
        <p:spPr>
          <a:xfrm>
            <a:off x="854242" y="1528011"/>
            <a:ext cx="4078705" cy="369332"/>
          </a:xfrm>
          <a:prstGeom prst="rect">
            <a:avLst/>
          </a:prstGeom>
          <a:noFill/>
        </p:spPr>
        <p:txBody>
          <a:bodyPr wrap="square" rtlCol="0">
            <a:spAutoFit/>
          </a:bodyPr>
          <a:lstStyle>
            <a:defPPr>
              <a:defRPr lang="zh-CN"/>
            </a:defPPr>
            <a:lvl1pPr>
              <a:defRPr sz="2400" b="1" i="0">
                <a:solidFill>
                  <a:srgbClr val="4D4D4D"/>
                </a:solidFill>
                <a:effectLst/>
                <a:latin typeface="-apple-system"/>
              </a:defRPr>
            </a:lvl1pPr>
          </a:lstStyle>
          <a:p>
            <a:r>
              <a:rPr lang="zh-CN" altLang="en-US" dirty="0"/>
              <a:t>三、回归测试和覆盖率收敛</a:t>
            </a:r>
          </a:p>
        </p:txBody>
      </p:sp>
      <p:sp>
        <p:nvSpPr>
          <p:cNvPr id="7" name="文本框 6">
            <a:extLst>
              <a:ext uri="{FF2B5EF4-FFF2-40B4-BE49-F238E27FC236}">
                <a16:creationId xmlns:a16="http://schemas.microsoft.com/office/drawing/2014/main" id="{8A103AFB-C3CA-5F07-9ADF-078F6356C4B8}"/>
              </a:ext>
            </a:extLst>
          </p:cNvPr>
          <p:cNvSpPr txBox="1"/>
          <p:nvPr/>
        </p:nvSpPr>
        <p:spPr>
          <a:xfrm>
            <a:off x="1142279" y="2443834"/>
            <a:ext cx="8494295" cy="2231508"/>
          </a:xfrm>
          <a:prstGeom prst="rect">
            <a:avLst/>
          </a:prstGeom>
          <a:noFill/>
        </p:spPr>
        <p:txBody>
          <a:bodyPr wrap="square" rtlCol="0">
            <a:spAutoFit/>
          </a:bodyPr>
          <a:lstStyle/>
          <a:p>
            <a:pPr>
              <a:lnSpc>
                <a:spcPct val="200000"/>
              </a:lnSpc>
            </a:pPr>
            <a:r>
              <a:rPr lang="zh-CN" altLang="en-US" b="0" i="0" dirty="0">
                <a:solidFill>
                  <a:srgbClr val="4D4D4D"/>
                </a:solidFill>
                <a:effectLst/>
                <a:latin typeface="-apple-system"/>
              </a:rPr>
              <a:t>回归测试要求能够周期的批处理运行，激励必须能够容易得到重视，并且能自动检查；覆盖率显示出设计被测试的程度，是验证收敛的重要标准。</a:t>
            </a:r>
            <a:br>
              <a:rPr lang="zh-CN" altLang="en-US" dirty="0"/>
            </a:br>
            <a:r>
              <a:rPr lang="zh-CN" altLang="en-US" b="0" i="0" dirty="0">
                <a:solidFill>
                  <a:srgbClr val="4D4D4D"/>
                </a:solidFill>
                <a:effectLst/>
                <a:latin typeface="-apple-system"/>
              </a:rPr>
              <a:t>模块级的验证平台功能是帮助调试各个模块中的实现，使集成到芯片中更加容易；芯片级的验证平台功能是测试各个模块之间的交互功能。</a:t>
            </a:r>
            <a:endParaRPr lang="zh-CN" altLang="en-US" dirty="0"/>
          </a:p>
        </p:txBody>
      </p:sp>
    </p:spTree>
    <p:extLst>
      <p:ext uri="{BB962C8B-B14F-4D97-AF65-F5344CB8AC3E}">
        <p14:creationId xmlns:p14="http://schemas.microsoft.com/office/powerpoint/2010/main" val="406310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pic>
        <p:nvPicPr>
          <p:cNvPr id="26" name="图片 25">
            <a:extLst>
              <a:ext uri="{FF2B5EF4-FFF2-40B4-BE49-F238E27FC236}">
                <a16:creationId xmlns:a16="http://schemas.microsoft.com/office/drawing/2014/main" id="{F18DDD58-577B-EF53-2C32-F0016A55B0FC}"/>
              </a:ext>
            </a:extLst>
          </p:cNvPr>
          <p:cNvPicPr>
            <a:picLocks noChangeAspect="1"/>
          </p:cNvPicPr>
          <p:nvPr/>
        </p:nvPicPr>
        <p:blipFill>
          <a:blip r:embed="rId2"/>
          <a:stretch>
            <a:fillRect/>
          </a:stretch>
        </p:blipFill>
        <p:spPr>
          <a:xfrm>
            <a:off x="780724" y="2259336"/>
            <a:ext cx="6819048" cy="3638095"/>
          </a:xfrm>
          <a:prstGeom prst="rect">
            <a:avLst/>
          </a:prstGeom>
        </p:spPr>
      </p:pic>
      <p:sp>
        <p:nvSpPr>
          <p:cNvPr id="29" name="文本框 28">
            <a:extLst>
              <a:ext uri="{FF2B5EF4-FFF2-40B4-BE49-F238E27FC236}">
                <a16:creationId xmlns:a16="http://schemas.microsoft.com/office/drawing/2014/main" id="{5AD0DB97-DCBA-C8B5-C0B3-CA08D914E6D7}"/>
              </a:ext>
            </a:extLst>
          </p:cNvPr>
          <p:cNvSpPr txBox="1"/>
          <p:nvPr/>
        </p:nvSpPr>
        <p:spPr>
          <a:xfrm>
            <a:off x="7970109" y="2807343"/>
            <a:ext cx="3991232" cy="1477328"/>
          </a:xfrm>
          <a:prstGeom prst="rect">
            <a:avLst/>
          </a:prstGeom>
          <a:noFill/>
        </p:spPr>
        <p:txBody>
          <a:bodyPr wrap="square" rtlCol="0">
            <a:spAutoFit/>
          </a:bodyPr>
          <a:lstStyle/>
          <a:p>
            <a:r>
              <a:rPr lang="zh-CN" altLang="en-US" dirty="0"/>
              <a:t>验证平台的主要功能：</a:t>
            </a:r>
            <a:endParaRPr lang="en-US" altLang="zh-CN" dirty="0"/>
          </a:p>
          <a:p>
            <a:r>
              <a:rPr lang="en-US" altLang="zh-CN" dirty="0"/>
              <a:t>1.</a:t>
            </a:r>
            <a:r>
              <a:rPr lang="zh-CN" altLang="en-US" dirty="0"/>
              <a:t>产生激励</a:t>
            </a:r>
            <a:endParaRPr lang="en-US" altLang="zh-CN" dirty="0"/>
          </a:p>
          <a:p>
            <a:r>
              <a:rPr lang="en-US" altLang="zh-CN" dirty="0"/>
              <a:t>2.</a:t>
            </a:r>
            <a:r>
              <a:rPr lang="zh-CN" altLang="en-US" dirty="0"/>
              <a:t>把激励应用到被测设计中</a:t>
            </a:r>
            <a:endParaRPr lang="en-US" altLang="zh-CN" dirty="0"/>
          </a:p>
          <a:p>
            <a:r>
              <a:rPr lang="en-US" altLang="zh-CN" dirty="0"/>
              <a:t>3.</a:t>
            </a:r>
            <a:r>
              <a:rPr lang="zh-CN" altLang="en-US" dirty="0"/>
              <a:t>检查结果和验证测试是否通过，确保被测设计的输出和期望一致</a:t>
            </a:r>
          </a:p>
        </p:txBody>
      </p:sp>
      <p:sp>
        <p:nvSpPr>
          <p:cNvPr id="30" name="文本框 29">
            <a:extLst>
              <a:ext uri="{FF2B5EF4-FFF2-40B4-BE49-F238E27FC236}">
                <a16:creationId xmlns:a16="http://schemas.microsoft.com/office/drawing/2014/main" id="{BFB4F94A-539D-3705-65BB-2458A223AC59}"/>
              </a:ext>
            </a:extLst>
          </p:cNvPr>
          <p:cNvSpPr txBox="1"/>
          <p:nvPr/>
        </p:nvSpPr>
        <p:spPr>
          <a:xfrm>
            <a:off x="2891480" y="5838195"/>
            <a:ext cx="3052119" cy="369332"/>
          </a:xfrm>
          <a:prstGeom prst="rect">
            <a:avLst/>
          </a:prstGeom>
          <a:noFill/>
        </p:spPr>
        <p:txBody>
          <a:bodyPr wrap="square" rtlCol="0">
            <a:spAutoFit/>
          </a:bodyPr>
          <a:lstStyle/>
          <a:p>
            <a:r>
              <a:rPr lang="zh-CN" altLang="en-US" dirty="0"/>
              <a:t>简单的验证平台举例</a:t>
            </a:r>
          </a:p>
        </p:txBody>
      </p:sp>
      <p:sp>
        <p:nvSpPr>
          <p:cNvPr id="2" name="文本框 1">
            <a:extLst>
              <a:ext uri="{FF2B5EF4-FFF2-40B4-BE49-F238E27FC236}">
                <a16:creationId xmlns:a16="http://schemas.microsoft.com/office/drawing/2014/main" id="{80275E9D-36CD-96FB-01E9-C365B6E1362D}"/>
              </a:ext>
            </a:extLst>
          </p:cNvPr>
          <p:cNvSpPr txBox="1"/>
          <p:nvPr/>
        </p:nvSpPr>
        <p:spPr>
          <a:xfrm>
            <a:off x="780724" y="1008481"/>
            <a:ext cx="10630552" cy="523220"/>
          </a:xfrm>
          <a:prstGeom prst="rect">
            <a:avLst/>
          </a:prstGeom>
          <a:noFill/>
        </p:spPr>
        <p:txBody>
          <a:bodyPr wrap="square" rtlCol="0">
            <a:spAutoFit/>
          </a:bodyPr>
          <a:lstStyle/>
          <a:p>
            <a:r>
              <a:rPr lang="en-US" altLang="zh-CN" sz="2800" b="1" dirty="0"/>
              <a:t>3.3  </a:t>
            </a:r>
            <a:r>
              <a:rPr lang="zh-CN" altLang="en-US" sz="2800" b="1" dirty="0"/>
              <a:t>验证平台</a:t>
            </a:r>
            <a:endParaRPr lang="en-US" altLang="zh-CN" sz="2800" b="1" dirty="0"/>
          </a:p>
        </p:txBody>
      </p:sp>
      <p:sp>
        <p:nvSpPr>
          <p:cNvPr id="4" name="文本框 3">
            <a:extLst>
              <a:ext uri="{FF2B5EF4-FFF2-40B4-BE49-F238E27FC236}">
                <a16:creationId xmlns:a16="http://schemas.microsoft.com/office/drawing/2014/main" id="{C0DB49F8-A454-7BE5-8145-98C8D393F156}"/>
              </a:ext>
            </a:extLst>
          </p:cNvPr>
          <p:cNvSpPr txBox="1"/>
          <p:nvPr/>
        </p:nvSpPr>
        <p:spPr>
          <a:xfrm>
            <a:off x="780724" y="1745633"/>
            <a:ext cx="10437675" cy="646331"/>
          </a:xfrm>
          <a:prstGeom prst="rect">
            <a:avLst/>
          </a:prstGeom>
          <a:noFill/>
        </p:spPr>
        <p:txBody>
          <a:bodyPr wrap="square" rtlCol="0">
            <a:spAutoFit/>
          </a:bodyPr>
          <a:lstStyle/>
          <a:p>
            <a:r>
              <a:rPr lang="zh-CN" altLang="en-US" b="0" i="0" dirty="0">
                <a:solidFill>
                  <a:srgbClr val="4D4D4D"/>
                </a:solidFill>
                <a:effectLst/>
                <a:latin typeface="-apple-system"/>
              </a:rPr>
              <a:t>提供更多的自动化机制来提高每一个测试用例（</a:t>
            </a:r>
            <a:r>
              <a:rPr lang="en-US" altLang="zh-CN" b="0" i="0" dirty="0">
                <a:solidFill>
                  <a:srgbClr val="4D4D4D"/>
                </a:solidFill>
                <a:effectLst/>
                <a:latin typeface="-apple-system"/>
              </a:rPr>
              <a:t>test case</a:t>
            </a:r>
            <a:r>
              <a:rPr lang="zh-CN" altLang="en-US" b="0" i="0" dirty="0">
                <a:solidFill>
                  <a:srgbClr val="4D4D4D"/>
                </a:solidFill>
                <a:effectLst/>
                <a:latin typeface="-apple-system"/>
              </a:rPr>
              <a:t>）的功能覆盖率和减少创建测试用例的时间。</a:t>
            </a:r>
            <a:endParaRPr lang="zh-CN" altLang="en-US" dirty="0"/>
          </a:p>
          <a:p>
            <a:endParaRPr lang="zh-CN" altLang="en-US" dirty="0"/>
          </a:p>
        </p:txBody>
      </p:sp>
    </p:spTree>
    <p:extLst>
      <p:ext uri="{BB962C8B-B14F-4D97-AF65-F5344CB8AC3E}">
        <p14:creationId xmlns:p14="http://schemas.microsoft.com/office/powerpoint/2010/main" val="200210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pic>
        <p:nvPicPr>
          <p:cNvPr id="4" name="图片 3">
            <a:extLst>
              <a:ext uri="{FF2B5EF4-FFF2-40B4-BE49-F238E27FC236}">
                <a16:creationId xmlns:a16="http://schemas.microsoft.com/office/drawing/2014/main" id="{F48A8F63-5295-5D9A-E3CE-74CBECCF2559}"/>
              </a:ext>
            </a:extLst>
          </p:cNvPr>
          <p:cNvPicPr>
            <a:picLocks noChangeAspect="1"/>
          </p:cNvPicPr>
          <p:nvPr/>
        </p:nvPicPr>
        <p:blipFill>
          <a:blip r:embed="rId2"/>
          <a:stretch>
            <a:fillRect/>
          </a:stretch>
        </p:blipFill>
        <p:spPr>
          <a:xfrm>
            <a:off x="2429151" y="1557738"/>
            <a:ext cx="7990476" cy="4800000"/>
          </a:xfrm>
          <a:prstGeom prst="rect">
            <a:avLst/>
          </a:prstGeom>
        </p:spPr>
      </p:pic>
      <p:sp>
        <p:nvSpPr>
          <p:cNvPr id="5" name="文本框 4">
            <a:extLst>
              <a:ext uri="{FF2B5EF4-FFF2-40B4-BE49-F238E27FC236}">
                <a16:creationId xmlns:a16="http://schemas.microsoft.com/office/drawing/2014/main" id="{6E902147-C579-FF62-5894-D32B7DA0BBF8}"/>
              </a:ext>
            </a:extLst>
          </p:cNvPr>
          <p:cNvSpPr txBox="1"/>
          <p:nvPr/>
        </p:nvSpPr>
        <p:spPr>
          <a:xfrm>
            <a:off x="798516" y="1027241"/>
            <a:ext cx="5173406" cy="523220"/>
          </a:xfrm>
          <a:prstGeom prst="rect">
            <a:avLst/>
          </a:prstGeom>
          <a:noFill/>
        </p:spPr>
        <p:txBody>
          <a:bodyPr wrap="square" rtlCol="0">
            <a:spAutoFit/>
          </a:bodyPr>
          <a:lstStyle/>
          <a:p>
            <a:r>
              <a:rPr lang="en-US" altLang="zh-CN" sz="2800" b="1" dirty="0"/>
              <a:t>3.4  </a:t>
            </a:r>
            <a:r>
              <a:rPr lang="zh-CN" altLang="en-US" sz="2800" b="1" dirty="0"/>
              <a:t>激励产生的途径</a:t>
            </a:r>
          </a:p>
        </p:txBody>
      </p:sp>
    </p:spTree>
    <p:extLst>
      <p:ext uri="{BB962C8B-B14F-4D97-AF65-F5344CB8AC3E}">
        <p14:creationId xmlns:p14="http://schemas.microsoft.com/office/powerpoint/2010/main" val="197736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pic>
        <p:nvPicPr>
          <p:cNvPr id="3" name="图片 2">
            <a:extLst>
              <a:ext uri="{FF2B5EF4-FFF2-40B4-BE49-F238E27FC236}">
                <a16:creationId xmlns:a16="http://schemas.microsoft.com/office/drawing/2014/main" id="{C90DA5DC-9E4F-503D-2EFA-1F648FF5E98C}"/>
              </a:ext>
            </a:extLst>
          </p:cNvPr>
          <p:cNvPicPr>
            <a:picLocks noChangeAspect="1"/>
          </p:cNvPicPr>
          <p:nvPr/>
        </p:nvPicPr>
        <p:blipFill>
          <a:blip r:embed="rId2"/>
          <a:stretch>
            <a:fillRect/>
          </a:stretch>
        </p:blipFill>
        <p:spPr>
          <a:xfrm>
            <a:off x="1612943" y="1658530"/>
            <a:ext cx="8171428" cy="1019048"/>
          </a:xfrm>
          <a:prstGeom prst="rect">
            <a:avLst/>
          </a:prstGeom>
        </p:spPr>
      </p:pic>
      <p:pic>
        <p:nvPicPr>
          <p:cNvPr id="7" name="图片 6">
            <a:extLst>
              <a:ext uri="{FF2B5EF4-FFF2-40B4-BE49-F238E27FC236}">
                <a16:creationId xmlns:a16="http://schemas.microsoft.com/office/drawing/2014/main" id="{32C24334-83CF-EE60-E50D-54C1284DDEE1}"/>
              </a:ext>
            </a:extLst>
          </p:cNvPr>
          <p:cNvPicPr>
            <a:picLocks noChangeAspect="1"/>
          </p:cNvPicPr>
          <p:nvPr/>
        </p:nvPicPr>
        <p:blipFill>
          <a:blip r:embed="rId3"/>
          <a:stretch>
            <a:fillRect/>
          </a:stretch>
        </p:blipFill>
        <p:spPr>
          <a:xfrm>
            <a:off x="1722466" y="2677578"/>
            <a:ext cx="7952381" cy="3466667"/>
          </a:xfrm>
          <a:prstGeom prst="rect">
            <a:avLst/>
          </a:prstGeom>
        </p:spPr>
      </p:pic>
      <p:sp>
        <p:nvSpPr>
          <p:cNvPr id="4" name="文本框 3">
            <a:extLst>
              <a:ext uri="{FF2B5EF4-FFF2-40B4-BE49-F238E27FC236}">
                <a16:creationId xmlns:a16="http://schemas.microsoft.com/office/drawing/2014/main" id="{8D740D21-2B8A-A1C7-9155-C6C819DD2F44}"/>
              </a:ext>
            </a:extLst>
          </p:cNvPr>
          <p:cNvSpPr txBox="1"/>
          <p:nvPr/>
        </p:nvSpPr>
        <p:spPr>
          <a:xfrm>
            <a:off x="798516" y="1027241"/>
            <a:ext cx="5173406" cy="523220"/>
          </a:xfrm>
          <a:prstGeom prst="rect">
            <a:avLst/>
          </a:prstGeom>
          <a:noFill/>
        </p:spPr>
        <p:txBody>
          <a:bodyPr wrap="square" rtlCol="0">
            <a:spAutoFit/>
          </a:bodyPr>
          <a:lstStyle/>
          <a:p>
            <a:r>
              <a:rPr lang="en-US" altLang="zh-CN" sz="2800" b="1" dirty="0"/>
              <a:t>3.4  </a:t>
            </a:r>
            <a:r>
              <a:rPr lang="zh-CN" altLang="en-US" sz="2800" b="1" dirty="0"/>
              <a:t>激励产生的途径</a:t>
            </a:r>
          </a:p>
        </p:txBody>
      </p:sp>
    </p:spTree>
    <p:extLst>
      <p:ext uri="{BB962C8B-B14F-4D97-AF65-F5344CB8AC3E}">
        <p14:creationId xmlns:p14="http://schemas.microsoft.com/office/powerpoint/2010/main" val="115015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pic>
        <p:nvPicPr>
          <p:cNvPr id="4" name="图片 3">
            <a:extLst>
              <a:ext uri="{FF2B5EF4-FFF2-40B4-BE49-F238E27FC236}">
                <a16:creationId xmlns:a16="http://schemas.microsoft.com/office/drawing/2014/main" id="{10BAA4E6-1C19-9CD6-E0BA-327A77AE172E}"/>
              </a:ext>
            </a:extLst>
          </p:cNvPr>
          <p:cNvPicPr>
            <a:picLocks noChangeAspect="1"/>
          </p:cNvPicPr>
          <p:nvPr/>
        </p:nvPicPr>
        <p:blipFill rotWithShape="1">
          <a:blip r:embed="rId2"/>
          <a:srcRect t="4314"/>
          <a:stretch/>
        </p:blipFill>
        <p:spPr>
          <a:xfrm>
            <a:off x="1723648" y="1826229"/>
            <a:ext cx="8380952" cy="4310429"/>
          </a:xfrm>
          <a:prstGeom prst="rect">
            <a:avLst/>
          </a:prstGeom>
        </p:spPr>
      </p:pic>
      <p:sp>
        <p:nvSpPr>
          <p:cNvPr id="3" name="文本框 2">
            <a:extLst>
              <a:ext uri="{FF2B5EF4-FFF2-40B4-BE49-F238E27FC236}">
                <a16:creationId xmlns:a16="http://schemas.microsoft.com/office/drawing/2014/main" id="{36352E0C-4784-86B0-64CA-DAE1D384892D}"/>
              </a:ext>
            </a:extLst>
          </p:cNvPr>
          <p:cNvSpPr txBox="1"/>
          <p:nvPr/>
        </p:nvSpPr>
        <p:spPr>
          <a:xfrm>
            <a:off x="798516" y="1027241"/>
            <a:ext cx="5173406" cy="523220"/>
          </a:xfrm>
          <a:prstGeom prst="rect">
            <a:avLst/>
          </a:prstGeom>
          <a:noFill/>
        </p:spPr>
        <p:txBody>
          <a:bodyPr wrap="square" rtlCol="0">
            <a:spAutoFit/>
          </a:bodyPr>
          <a:lstStyle/>
          <a:p>
            <a:r>
              <a:rPr lang="en-US" altLang="zh-CN" sz="2800" b="1" dirty="0"/>
              <a:t>3.4  </a:t>
            </a:r>
            <a:r>
              <a:rPr lang="zh-CN" altLang="en-US" sz="2800" b="1" dirty="0"/>
              <a:t>激励产生的途径</a:t>
            </a:r>
          </a:p>
        </p:txBody>
      </p:sp>
    </p:spTree>
    <p:extLst>
      <p:ext uri="{BB962C8B-B14F-4D97-AF65-F5344CB8AC3E}">
        <p14:creationId xmlns:p14="http://schemas.microsoft.com/office/powerpoint/2010/main" val="2969638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 name="文本框 1">
            <a:extLst>
              <a:ext uri="{FF2B5EF4-FFF2-40B4-BE49-F238E27FC236}">
                <a16:creationId xmlns:a16="http://schemas.microsoft.com/office/drawing/2014/main" id="{62161C8C-C903-62C8-04B6-98D8D697F4B7}"/>
              </a:ext>
            </a:extLst>
          </p:cNvPr>
          <p:cNvSpPr txBox="1"/>
          <p:nvPr/>
        </p:nvSpPr>
        <p:spPr>
          <a:xfrm>
            <a:off x="806116" y="1288851"/>
            <a:ext cx="4094358" cy="523220"/>
          </a:xfrm>
          <a:prstGeom prst="rect">
            <a:avLst/>
          </a:prstGeom>
          <a:noFill/>
        </p:spPr>
        <p:txBody>
          <a:bodyPr wrap="square" rtlCol="0">
            <a:spAutoFit/>
          </a:bodyPr>
          <a:lstStyle>
            <a:defPPr>
              <a:defRPr lang="zh-CN"/>
            </a:defPPr>
            <a:lvl1pPr>
              <a:defRPr sz="2400" b="1" i="0">
                <a:solidFill>
                  <a:srgbClr val="4D4D4D"/>
                </a:solidFill>
                <a:effectLst/>
                <a:latin typeface="-apple-system"/>
              </a:defRPr>
            </a:lvl1pPr>
          </a:lstStyle>
          <a:p>
            <a:r>
              <a:rPr lang="en-US" altLang="zh-CN" sz="2800" dirty="0"/>
              <a:t>3.5   </a:t>
            </a:r>
            <a:r>
              <a:rPr lang="zh-CN" altLang="en-US" sz="2800" dirty="0"/>
              <a:t>验证结果检查</a:t>
            </a:r>
          </a:p>
        </p:txBody>
      </p:sp>
      <p:sp>
        <p:nvSpPr>
          <p:cNvPr id="3" name="文本框 2">
            <a:extLst>
              <a:ext uri="{FF2B5EF4-FFF2-40B4-BE49-F238E27FC236}">
                <a16:creationId xmlns:a16="http://schemas.microsoft.com/office/drawing/2014/main" id="{65CFD4C4-70DD-684B-E8E9-B3BE58637775}"/>
              </a:ext>
            </a:extLst>
          </p:cNvPr>
          <p:cNvSpPr txBox="1"/>
          <p:nvPr/>
        </p:nvSpPr>
        <p:spPr>
          <a:xfrm>
            <a:off x="1052423" y="1836542"/>
            <a:ext cx="10004598" cy="2785506"/>
          </a:xfrm>
          <a:prstGeom prst="rect">
            <a:avLst/>
          </a:prstGeom>
          <a:noFill/>
        </p:spPr>
        <p:txBody>
          <a:bodyPr wrap="square" rtlCol="0">
            <a:spAutoFit/>
          </a:bodyPr>
          <a:lstStyle/>
          <a:p>
            <a:pPr>
              <a:lnSpc>
                <a:spcPct val="200000"/>
              </a:lnSpc>
            </a:pPr>
            <a:r>
              <a:rPr lang="zh-CN" altLang="en-US" dirty="0"/>
              <a:t>①通过视图检查，适用于简单设计，可能出现人为误差；</a:t>
            </a:r>
            <a:endParaRPr lang="en-US" altLang="zh-CN" dirty="0"/>
          </a:p>
          <a:p>
            <a:pPr>
              <a:lnSpc>
                <a:spcPct val="200000"/>
              </a:lnSpc>
            </a:pPr>
            <a:r>
              <a:rPr lang="zh-CN" altLang="en-US" dirty="0"/>
              <a:t>②通过自动化的后处理，记录测试过程中</a:t>
            </a:r>
            <a:r>
              <a:rPr lang="en-US" altLang="zh-CN" dirty="0"/>
              <a:t>log,</a:t>
            </a:r>
            <a:r>
              <a:rPr lang="zh-CN" altLang="en-US" dirty="0"/>
              <a:t>采用其他语言来处理，只能在测试完成后来实现，浪费仿真周期，而且有些必要的标志无法保存，不利于调试；</a:t>
            </a:r>
            <a:endParaRPr lang="en-US" altLang="zh-CN" dirty="0"/>
          </a:p>
          <a:p>
            <a:pPr>
              <a:lnSpc>
                <a:spcPct val="200000"/>
              </a:lnSpc>
            </a:pPr>
            <a:r>
              <a:rPr lang="zh-CN" altLang="en-US" dirty="0"/>
              <a:t>③实时的监察器及时自动检查，调试过程中，设置错误标志或打印信息提醒客户，在发生错误的时刻，通过停止仿真缩短仿真周期，有利于定位</a:t>
            </a:r>
            <a:r>
              <a:rPr lang="en-US" altLang="zh-CN" dirty="0"/>
              <a:t>bug</a:t>
            </a:r>
            <a:r>
              <a:rPr lang="zh-CN" altLang="en-US" dirty="0"/>
              <a:t>。</a:t>
            </a:r>
          </a:p>
        </p:txBody>
      </p:sp>
    </p:spTree>
    <p:extLst>
      <p:ext uri="{BB962C8B-B14F-4D97-AF65-F5344CB8AC3E}">
        <p14:creationId xmlns:p14="http://schemas.microsoft.com/office/powerpoint/2010/main" val="3113663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 name="文本框 1">
            <a:extLst>
              <a:ext uri="{FF2B5EF4-FFF2-40B4-BE49-F238E27FC236}">
                <a16:creationId xmlns:a16="http://schemas.microsoft.com/office/drawing/2014/main" id="{3BF5A03F-36ED-81DC-00B8-9B711A056BEE}"/>
              </a:ext>
            </a:extLst>
          </p:cNvPr>
          <p:cNvSpPr txBox="1"/>
          <p:nvPr/>
        </p:nvSpPr>
        <p:spPr>
          <a:xfrm>
            <a:off x="1142279" y="2436523"/>
            <a:ext cx="8470953" cy="461665"/>
          </a:xfrm>
          <a:prstGeom prst="rect">
            <a:avLst/>
          </a:prstGeom>
          <a:noFill/>
        </p:spPr>
        <p:txBody>
          <a:bodyPr wrap="square" rtlCol="0">
            <a:spAutoFit/>
          </a:bodyPr>
          <a:lstStyle/>
          <a:p>
            <a:r>
              <a:rPr lang="zh-CN" altLang="en-US" sz="2400" dirty="0"/>
              <a:t>将以上流程简化，功能验证可分为</a:t>
            </a:r>
            <a:r>
              <a:rPr lang="en-US" altLang="zh-CN" sz="2400" dirty="0"/>
              <a:t>3</a:t>
            </a:r>
            <a:r>
              <a:rPr lang="zh-CN" altLang="en-US" sz="2400" dirty="0"/>
              <a:t>个步骤</a:t>
            </a:r>
          </a:p>
        </p:txBody>
      </p:sp>
      <p:sp>
        <p:nvSpPr>
          <p:cNvPr id="3" name="文本框 2">
            <a:extLst>
              <a:ext uri="{FF2B5EF4-FFF2-40B4-BE49-F238E27FC236}">
                <a16:creationId xmlns:a16="http://schemas.microsoft.com/office/drawing/2014/main" id="{57E37722-45A5-C19A-FB3D-01DE2A9569C1}"/>
              </a:ext>
            </a:extLst>
          </p:cNvPr>
          <p:cNvSpPr txBox="1"/>
          <p:nvPr/>
        </p:nvSpPr>
        <p:spPr>
          <a:xfrm>
            <a:off x="1142279" y="3039349"/>
            <a:ext cx="8165412" cy="2205860"/>
          </a:xfrm>
          <a:prstGeom prst="rect">
            <a:avLst/>
          </a:prstGeom>
          <a:noFill/>
        </p:spPr>
        <p:txBody>
          <a:bodyPr wrap="square" rtlCol="0">
            <a:spAutoFit/>
          </a:bodyPr>
          <a:lstStyle/>
          <a:p>
            <a:pPr>
              <a:lnSpc>
                <a:spcPct val="200000"/>
              </a:lnSpc>
            </a:pPr>
            <a:r>
              <a:rPr lang="en-US" altLang="zh-CN" sz="2400" dirty="0"/>
              <a:t>1.</a:t>
            </a:r>
            <a:r>
              <a:rPr lang="zh-CN" altLang="en-US" sz="2400" dirty="0"/>
              <a:t>确定电路的设计意图</a:t>
            </a:r>
            <a:endParaRPr lang="en-US" altLang="zh-CN" sz="2400" dirty="0"/>
          </a:p>
          <a:p>
            <a:pPr>
              <a:lnSpc>
                <a:spcPct val="200000"/>
              </a:lnSpc>
            </a:pPr>
            <a:r>
              <a:rPr lang="en-US" altLang="zh-CN" sz="2400" dirty="0"/>
              <a:t>2.</a:t>
            </a:r>
            <a:r>
              <a:rPr lang="zh-CN" altLang="en-US" sz="2400" dirty="0"/>
              <a:t>查明实际的设计能做什么</a:t>
            </a:r>
            <a:endParaRPr lang="en-US" altLang="zh-CN" sz="2400" dirty="0"/>
          </a:p>
          <a:p>
            <a:pPr>
              <a:lnSpc>
                <a:spcPct val="200000"/>
              </a:lnSpc>
            </a:pPr>
            <a:r>
              <a:rPr lang="en-US" altLang="zh-CN" sz="2400" dirty="0"/>
              <a:t>3.</a:t>
            </a:r>
            <a:r>
              <a:rPr lang="zh-CN" altLang="en-US" sz="2400" dirty="0"/>
              <a:t>对比前两者，估计此验证工作的可信度</a:t>
            </a:r>
          </a:p>
        </p:txBody>
      </p:sp>
      <p:sp>
        <p:nvSpPr>
          <p:cNvPr id="4" name="文本框 3">
            <a:extLst>
              <a:ext uri="{FF2B5EF4-FFF2-40B4-BE49-F238E27FC236}">
                <a16:creationId xmlns:a16="http://schemas.microsoft.com/office/drawing/2014/main" id="{A4D310D4-EDAB-AC3F-D9F6-7C152A9D6FF7}"/>
              </a:ext>
            </a:extLst>
          </p:cNvPr>
          <p:cNvSpPr txBox="1"/>
          <p:nvPr/>
        </p:nvSpPr>
        <p:spPr>
          <a:xfrm>
            <a:off x="772357" y="1202246"/>
            <a:ext cx="5323643" cy="523220"/>
          </a:xfrm>
          <a:prstGeom prst="rect">
            <a:avLst/>
          </a:prstGeom>
          <a:noFill/>
        </p:spPr>
        <p:txBody>
          <a:bodyPr wrap="square" rtlCol="0">
            <a:spAutoFit/>
          </a:bodyPr>
          <a:lstStyle/>
          <a:p>
            <a:r>
              <a:rPr lang="en-US" altLang="zh-CN" sz="2800" b="1" dirty="0"/>
              <a:t>3.6  </a:t>
            </a:r>
            <a:r>
              <a:rPr lang="zh-CN" altLang="en-US" sz="2800" b="1" dirty="0"/>
              <a:t>理论层面抽象简化</a:t>
            </a:r>
          </a:p>
        </p:txBody>
      </p:sp>
    </p:spTree>
    <p:extLst>
      <p:ext uri="{BB962C8B-B14F-4D97-AF65-F5344CB8AC3E}">
        <p14:creationId xmlns:p14="http://schemas.microsoft.com/office/powerpoint/2010/main" val="211830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 name="文本框 1">
            <a:extLst>
              <a:ext uri="{FF2B5EF4-FFF2-40B4-BE49-F238E27FC236}">
                <a16:creationId xmlns:a16="http://schemas.microsoft.com/office/drawing/2014/main" id="{3BF5A03F-36ED-81DC-00B8-9B711A056BEE}"/>
              </a:ext>
            </a:extLst>
          </p:cNvPr>
          <p:cNvSpPr txBox="1"/>
          <p:nvPr/>
        </p:nvSpPr>
        <p:spPr>
          <a:xfrm>
            <a:off x="671616" y="1288851"/>
            <a:ext cx="4971195" cy="523220"/>
          </a:xfrm>
          <a:prstGeom prst="rect">
            <a:avLst/>
          </a:prstGeom>
          <a:noFill/>
        </p:spPr>
        <p:txBody>
          <a:bodyPr wrap="square" rtlCol="0">
            <a:spAutoFit/>
          </a:bodyPr>
          <a:lstStyle/>
          <a:p>
            <a:r>
              <a:rPr lang="en-US" altLang="zh-CN" sz="2800" b="1" dirty="0"/>
              <a:t>3.6.1  </a:t>
            </a:r>
            <a:r>
              <a:rPr lang="zh-CN" altLang="en-US" sz="2800" b="1" dirty="0"/>
              <a:t>推测电路的工作预期</a:t>
            </a:r>
          </a:p>
        </p:txBody>
      </p:sp>
      <p:sp>
        <p:nvSpPr>
          <p:cNvPr id="3" name="文本框 2">
            <a:extLst>
              <a:ext uri="{FF2B5EF4-FFF2-40B4-BE49-F238E27FC236}">
                <a16:creationId xmlns:a16="http://schemas.microsoft.com/office/drawing/2014/main" id="{57E37722-45A5-C19A-FB3D-01DE2A9569C1}"/>
              </a:ext>
            </a:extLst>
          </p:cNvPr>
          <p:cNvSpPr txBox="1"/>
          <p:nvPr/>
        </p:nvSpPr>
        <p:spPr>
          <a:xfrm>
            <a:off x="1142279" y="2100404"/>
            <a:ext cx="10076120" cy="2585323"/>
          </a:xfrm>
          <a:prstGeom prst="rect">
            <a:avLst/>
          </a:prstGeom>
          <a:noFill/>
        </p:spPr>
        <p:txBody>
          <a:bodyPr wrap="square" rtlCol="0">
            <a:spAutoFit/>
          </a:bodyPr>
          <a:lstStyle/>
          <a:p>
            <a:r>
              <a:rPr lang="zh-CN" altLang="en-US" dirty="0"/>
              <a:t>工作预期可以被定义为此系统在特定情况下应该做出的行为，可能和它实际做出的行为不同。</a:t>
            </a:r>
            <a:endParaRPr lang="en-US" altLang="zh-CN" dirty="0"/>
          </a:p>
          <a:p>
            <a:endParaRPr lang="en-US" altLang="zh-CN" dirty="0"/>
          </a:p>
          <a:p>
            <a:r>
              <a:rPr lang="en-US" altLang="zh-CN" dirty="0"/>
              <a:t>a)</a:t>
            </a:r>
            <a:r>
              <a:rPr lang="zh-CN" altLang="en-US" dirty="0"/>
              <a:t>一些情况下，我们能够具体且清晰地解释电路必须运行的函数，从而明显地确定电路的工作意图。</a:t>
            </a:r>
            <a:endParaRPr lang="en-US" altLang="zh-CN" dirty="0"/>
          </a:p>
          <a:p>
            <a:r>
              <a:rPr lang="en-US" altLang="zh-CN" dirty="0"/>
              <a:t>b)</a:t>
            </a:r>
            <a:r>
              <a:rPr lang="zh-CN" altLang="en-US" dirty="0"/>
              <a:t>然而，对于大多数相当负责的复杂电子系统，它的工作预期不是那么简单和明显。比如当一个错误被引入或者当两个竞争的行为同时被接收到等等其他情形。</a:t>
            </a:r>
            <a:endParaRPr lang="en-US" altLang="zh-CN" dirty="0"/>
          </a:p>
          <a:p>
            <a:endParaRPr lang="en-US" altLang="zh-CN" dirty="0"/>
          </a:p>
          <a:p>
            <a:r>
              <a:rPr lang="zh-CN" altLang="en-US" dirty="0"/>
              <a:t>通常是</a:t>
            </a:r>
            <a:r>
              <a:rPr lang="zh-CN" altLang="en-US" b="1" dirty="0">
                <a:solidFill>
                  <a:srgbClr val="FF0000"/>
                </a:solidFill>
              </a:rPr>
              <a:t>架构说明文件</a:t>
            </a:r>
            <a:r>
              <a:rPr lang="zh-CN" altLang="en-US" dirty="0"/>
              <a:t>中定义了系统的工作预期和系统如何去实现此预期的方法。</a:t>
            </a:r>
            <a:endParaRPr lang="en-US" altLang="zh-CN" dirty="0"/>
          </a:p>
          <a:p>
            <a:r>
              <a:rPr lang="zh-CN" altLang="en-US" dirty="0"/>
              <a:t>架构文件的指定过程：人工检测各种测试用例，让架构满足所有测试用例的各种要求。但实际人们不能考虑到电路的各种可能事件，所以架构也不总是满足此系统的预期。</a:t>
            </a:r>
          </a:p>
        </p:txBody>
      </p:sp>
      <p:sp>
        <p:nvSpPr>
          <p:cNvPr id="4" name="文本框 3">
            <a:extLst>
              <a:ext uri="{FF2B5EF4-FFF2-40B4-BE49-F238E27FC236}">
                <a16:creationId xmlns:a16="http://schemas.microsoft.com/office/drawing/2014/main" id="{0AB00921-137A-4533-F3AF-FC7799F2AD80}"/>
              </a:ext>
            </a:extLst>
          </p:cNvPr>
          <p:cNvSpPr txBox="1"/>
          <p:nvPr/>
        </p:nvSpPr>
        <p:spPr>
          <a:xfrm>
            <a:off x="1612943" y="4651899"/>
            <a:ext cx="1565263" cy="646331"/>
          </a:xfrm>
          <a:prstGeom prst="rect">
            <a:avLst/>
          </a:prstGeom>
          <a:noFill/>
        </p:spPr>
        <p:txBody>
          <a:bodyPr wrap="square" rtlCol="0">
            <a:spAutoFit/>
          </a:bodyPr>
          <a:lstStyle/>
          <a:p>
            <a:r>
              <a:rPr lang="zh-CN" altLang="en-US" dirty="0"/>
              <a:t>举例非阻塞赋值引入的背景</a:t>
            </a:r>
          </a:p>
        </p:txBody>
      </p:sp>
    </p:spTree>
    <p:extLst>
      <p:ext uri="{BB962C8B-B14F-4D97-AF65-F5344CB8AC3E}">
        <p14:creationId xmlns:p14="http://schemas.microsoft.com/office/powerpoint/2010/main" val="2758509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3" name="文本框 2">
            <a:extLst>
              <a:ext uri="{FF2B5EF4-FFF2-40B4-BE49-F238E27FC236}">
                <a16:creationId xmlns:a16="http://schemas.microsoft.com/office/drawing/2014/main" id="{57E37722-45A5-C19A-FB3D-01DE2A9569C1}"/>
              </a:ext>
            </a:extLst>
          </p:cNvPr>
          <p:cNvSpPr txBox="1"/>
          <p:nvPr/>
        </p:nvSpPr>
        <p:spPr>
          <a:xfrm>
            <a:off x="1142279" y="2100404"/>
            <a:ext cx="5649138" cy="2585323"/>
          </a:xfrm>
          <a:prstGeom prst="rect">
            <a:avLst/>
          </a:prstGeom>
          <a:noFill/>
        </p:spPr>
        <p:txBody>
          <a:bodyPr wrap="square" rtlCol="0">
            <a:spAutoFit/>
          </a:bodyPr>
          <a:lstStyle/>
          <a:p>
            <a:r>
              <a:rPr lang="zh-CN" altLang="en-US" dirty="0"/>
              <a:t>通常是</a:t>
            </a:r>
            <a:r>
              <a:rPr lang="zh-CN" altLang="en-US" b="1" dirty="0">
                <a:solidFill>
                  <a:srgbClr val="FF0000"/>
                </a:solidFill>
              </a:rPr>
              <a:t>架构说明文件</a:t>
            </a:r>
            <a:r>
              <a:rPr lang="zh-CN" altLang="en-US" dirty="0"/>
              <a:t>中定义了系统的工作预期和系统如何去实现此预期的方法。</a:t>
            </a:r>
            <a:endParaRPr lang="en-US" altLang="zh-CN" dirty="0"/>
          </a:p>
          <a:p>
            <a:r>
              <a:rPr lang="zh-CN" altLang="en-US" dirty="0"/>
              <a:t>架构文件的指定过程：人工检测各种测试用例，让架构满足所有测试用例的各种要求。但实际人们不能考虑到电路的各种可能事件，所以架构也不总是满足此系统的预期。</a:t>
            </a:r>
            <a:endParaRPr lang="en-US" altLang="zh-CN" dirty="0"/>
          </a:p>
          <a:p>
            <a:endParaRPr lang="en-US" altLang="zh-CN" dirty="0"/>
          </a:p>
          <a:p>
            <a:r>
              <a:rPr lang="zh-CN" altLang="en-US" dirty="0"/>
              <a:t>功能验证的部分功能包含去探索那些没有被架构说明文件包含的情形和不满足系统预期的情形。</a:t>
            </a:r>
          </a:p>
        </p:txBody>
      </p:sp>
      <p:sp>
        <p:nvSpPr>
          <p:cNvPr id="5" name="矩形: 圆角 4">
            <a:extLst>
              <a:ext uri="{FF2B5EF4-FFF2-40B4-BE49-F238E27FC236}">
                <a16:creationId xmlns:a16="http://schemas.microsoft.com/office/drawing/2014/main" id="{B716EFDF-79E3-00CE-F661-C48E355F68DF}"/>
              </a:ext>
            </a:extLst>
          </p:cNvPr>
          <p:cNvSpPr/>
          <p:nvPr/>
        </p:nvSpPr>
        <p:spPr>
          <a:xfrm>
            <a:off x="8873660" y="1277352"/>
            <a:ext cx="1610869" cy="49205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架构需求文档</a:t>
            </a:r>
          </a:p>
        </p:txBody>
      </p:sp>
      <p:sp>
        <p:nvSpPr>
          <p:cNvPr id="6" name="矩形: 圆角 5">
            <a:extLst>
              <a:ext uri="{FF2B5EF4-FFF2-40B4-BE49-F238E27FC236}">
                <a16:creationId xmlns:a16="http://schemas.microsoft.com/office/drawing/2014/main" id="{D75974AB-43EC-CD6B-D4D8-E27A6D3907D6}"/>
              </a:ext>
            </a:extLst>
          </p:cNvPr>
          <p:cNvSpPr/>
          <p:nvPr/>
        </p:nvSpPr>
        <p:spPr>
          <a:xfrm>
            <a:off x="8773565" y="2496642"/>
            <a:ext cx="1811057" cy="39289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架构具体说明</a:t>
            </a:r>
          </a:p>
        </p:txBody>
      </p:sp>
      <p:sp>
        <p:nvSpPr>
          <p:cNvPr id="7" name="矩形: 圆角 6">
            <a:extLst>
              <a:ext uri="{FF2B5EF4-FFF2-40B4-BE49-F238E27FC236}">
                <a16:creationId xmlns:a16="http://schemas.microsoft.com/office/drawing/2014/main" id="{75DEACE5-01AA-CD43-5660-B787342B4200}"/>
              </a:ext>
            </a:extLst>
          </p:cNvPr>
          <p:cNvSpPr/>
          <p:nvPr/>
        </p:nvSpPr>
        <p:spPr>
          <a:xfrm>
            <a:off x="7352179" y="3616775"/>
            <a:ext cx="1811056" cy="3281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设计具体说明</a:t>
            </a:r>
          </a:p>
        </p:txBody>
      </p:sp>
      <p:sp>
        <p:nvSpPr>
          <p:cNvPr id="8" name="矩形: 圆角 7">
            <a:extLst>
              <a:ext uri="{FF2B5EF4-FFF2-40B4-BE49-F238E27FC236}">
                <a16:creationId xmlns:a16="http://schemas.microsoft.com/office/drawing/2014/main" id="{E89E9A49-C780-57DF-547A-69752D55844B}"/>
              </a:ext>
            </a:extLst>
          </p:cNvPr>
          <p:cNvSpPr/>
          <p:nvPr/>
        </p:nvSpPr>
        <p:spPr>
          <a:xfrm>
            <a:off x="7592104" y="4400203"/>
            <a:ext cx="1294673" cy="28552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实际设计</a:t>
            </a:r>
          </a:p>
        </p:txBody>
      </p:sp>
      <p:sp>
        <p:nvSpPr>
          <p:cNvPr id="9" name="矩形: 圆角 8">
            <a:extLst>
              <a:ext uri="{FF2B5EF4-FFF2-40B4-BE49-F238E27FC236}">
                <a16:creationId xmlns:a16="http://schemas.microsoft.com/office/drawing/2014/main" id="{0BC8CAA5-9E90-5C2D-4F68-C85F72DC1B61}"/>
              </a:ext>
            </a:extLst>
          </p:cNvPr>
          <p:cNvSpPr/>
          <p:nvPr/>
        </p:nvSpPr>
        <p:spPr>
          <a:xfrm>
            <a:off x="10284341" y="4372967"/>
            <a:ext cx="955467" cy="33999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模型</a:t>
            </a:r>
          </a:p>
        </p:txBody>
      </p:sp>
      <p:cxnSp>
        <p:nvCxnSpPr>
          <p:cNvPr id="15" name="直接箭头连接符 14">
            <a:extLst>
              <a:ext uri="{FF2B5EF4-FFF2-40B4-BE49-F238E27FC236}">
                <a16:creationId xmlns:a16="http://schemas.microsoft.com/office/drawing/2014/main" id="{31184963-E9D2-B6B3-F423-7FBACAAF0A9D}"/>
              </a:ext>
            </a:extLst>
          </p:cNvPr>
          <p:cNvCxnSpPr>
            <a:cxnSpLocks/>
            <a:stCxn id="5" idx="2"/>
            <a:endCxn id="6" idx="0"/>
          </p:cNvCxnSpPr>
          <p:nvPr/>
        </p:nvCxnSpPr>
        <p:spPr>
          <a:xfrm flipH="1">
            <a:off x="9679094" y="1769402"/>
            <a:ext cx="1" cy="727240"/>
          </a:xfrm>
          <a:prstGeom prst="straightConnector1">
            <a:avLst/>
          </a:prstGeom>
          <a:ln w="1905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CDB8328-137A-9BFF-0318-1477180DABA1}"/>
              </a:ext>
            </a:extLst>
          </p:cNvPr>
          <p:cNvCxnSpPr>
            <a:cxnSpLocks/>
            <a:stCxn id="6" idx="2"/>
            <a:endCxn id="7" idx="0"/>
          </p:cNvCxnSpPr>
          <p:nvPr/>
        </p:nvCxnSpPr>
        <p:spPr>
          <a:xfrm flipH="1">
            <a:off x="8257707" y="2889535"/>
            <a:ext cx="1421387" cy="727240"/>
          </a:xfrm>
          <a:prstGeom prst="straightConnector1">
            <a:avLst/>
          </a:prstGeom>
          <a:ln w="1905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7DCC5E1-18BB-D538-90F7-B5E151CA7625}"/>
              </a:ext>
            </a:extLst>
          </p:cNvPr>
          <p:cNvCxnSpPr>
            <a:cxnSpLocks/>
            <a:stCxn id="6" idx="2"/>
            <a:endCxn id="9" idx="0"/>
          </p:cNvCxnSpPr>
          <p:nvPr/>
        </p:nvCxnSpPr>
        <p:spPr>
          <a:xfrm>
            <a:off x="9679094" y="2889535"/>
            <a:ext cx="1082981" cy="1483432"/>
          </a:xfrm>
          <a:prstGeom prst="straightConnector1">
            <a:avLst/>
          </a:prstGeom>
          <a:ln w="1905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EBE36C8-ACC0-67E7-8B90-5ACA4CFD2930}"/>
              </a:ext>
            </a:extLst>
          </p:cNvPr>
          <p:cNvCxnSpPr>
            <a:cxnSpLocks/>
            <a:stCxn id="7" idx="2"/>
            <a:endCxn id="8" idx="0"/>
          </p:cNvCxnSpPr>
          <p:nvPr/>
        </p:nvCxnSpPr>
        <p:spPr>
          <a:xfrm flipH="1">
            <a:off x="8239441" y="3944903"/>
            <a:ext cx="18266" cy="455300"/>
          </a:xfrm>
          <a:prstGeom prst="straightConnector1">
            <a:avLst/>
          </a:prstGeom>
          <a:ln w="1905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4EE4D60D-1EE2-EE74-5785-3C095605B94E}"/>
              </a:ext>
            </a:extLst>
          </p:cNvPr>
          <p:cNvCxnSpPr>
            <a:cxnSpLocks/>
            <a:stCxn id="7" idx="3"/>
            <a:endCxn id="9" idx="1"/>
          </p:cNvCxnSpPr>
          <p:nvPr/>
        </p:nvCxnSpPr>
        <p:spPr>
          <a:xfrm>
            <a:off x="9163235" y="3780839"/>
            <a:ext cx="1121106" cy="762126"/>
          </a:xfrm>
          <a:prstGeom prst="straightConnector1">
            <a:avLst/>
          </a:prstGeom>
          <a:ln w="1905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44EA341-3165-7033-E601-43D3A6CB050A}"/>
              </a:ext>
            </a:extLst>
          </p:cNvPr>
          <p:cNvSpPr txBox="1"/>
          <p:nvPr/>
        </p:nvSpPr>
        <p:spPr>
          <a:xfrm>
            <a:off x="671616" y="1288851"/>
            <a:ext cx="4971195" cy="523220"/>
          </a:xfrm>
          <a:prstGeom prst="rect">
            <a:avLst/>
          </a:prstGeom>
          <a:noFill/>
        </p:spPr>
        <p:txBody>
          <a:bodyPr wrap="square" rtlCol="0">
            <a:spAutoFit/>
          </a:bodyPr>
          <a:lstStyle/>
          <a:p>
            <a:r>
              <a:rPr lang="en-US" altLang="zh-CN" sz="2800" b="1" dirty="0"/>
              <a:t>3.6.1  </a:t>
            </a:r>
            <a:r>
              <a:rPr lang="zh-CN" altLang="en-US" sz="2800" b="1" dirty="0"/>
              <a:t>推测电路的工作预期</a:t>
            </a:r>
          </a:p>
        </p:txBody>
      </p:sp>
    </p:spTree>
    <p:extLst>
      <p:ext uri="{BB962C8B-B14F-4D97-AF65-F5344CB8AC3E}">
        <p14:creationId xmlns:p14="http://schemas.microsoft.com/office/powerpoint/2010/main" val="24920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3" name="文本框 2">
            <a:extLst>
              <a:ext uri="{FF2B5EF4-FFF2-40B4-BE49-F238E27FC236}">
                <a16:creationId xmlns:a16="http://schemas.microsoft.com/office/drawing/2014/main" id="{57E37722-45A5-C19A-FB3D-01DE2A9569C1}"/>
              </a:ext>
            </a:extLst>
          </p:cNvPr>
          <p:cNvSpPr txBox="1"/>
          <p:nvPr/>
        </p:nvSpPr>
        <p:spPr>
          <a:xfrm>
            <a:off x="762343" y="1451293"/>
            <a:ext cx="5484858" cy="523220"/>
          </a:xfrm>
          <a:prstGeom prst="rect">
            <a:avLst/>
          </a:prstGeom>
          <a:noFill/>
        </p:spPr>
        <p:txBody>
          <a:bodyPr wrap="square" rtlCol="0">
            <a:spAutoFit/>
          </a:bodyPr>
          <a:lstStyle>
            <a:defPPr>
              <a:defRPr lang="zh-CN"/>
            </a:defPPr>
            <a:lvl1pPr>
              <a:defRPr sz="3200" b="1"/>
            </a:lvl1pPr>
          </a:lstStyle>
          <a:p>
            <a:r>
              <a:rPr lang="en-US" altLang="zh-CN" sz="2800" dirty="0"/>
              <a:t>3.6.2  </a:t>
            </a:r>
            <a:r>
              <a:rPr lang="zh-CN" altLang="en-US" sz="2800" dirty="0"/>
              <a:t>查明实际的设计能做什么</a:t>
            </a:r>
            <a:endParaRPr lang="en-US" altLang="zh-CN" sz="2800" dirty="0"/>
          </a:p>
        </p:txBody>
      </p:sp>
      <p:sp>
        <p:nvSpPr>
          <p:cNvPr id="4" name="文本框 3">
            <a:extLst>
              <a:ext uri="{FF2B5EF4-FFF2-40B4-BE49-F238E27FC236}">
                <a16:creationId xmlns:a16="http://schemas.microsoft.com/office/drawing/2014/main" id="{E2726AA0-7980-FEF2-D288-3FF802E40FB9}"/>
              </a:ext>
            </a:extLst>
          </p:cNvPr>
          <p:cNvSpPr txBox="1"/>
          <p:nvPr/>
        </p:nvSpPr>
        <p:spPr>
          <a:xfrm>
            <a:off x="1142279" y="1934422"/>
            <a:ext cx="5484857" cy="923330"/>
          </a:xfrm>
          <a:prstGeom prst="rect">
            <a:avLst/>
          </a:prstGeom>
          <a:noFill/>
        </p:spPr>
        <p:txBody>
          <a:bodyPr wrap="square" rtlCol="0">
            <a:spAutoFit/>
          </a:bodyPr>
          <a:lstStyle/>
          <a:p>
            <a:r>
              <a:rPr lang="zh-CN" altLang="en-US" dirty="0"/>
              <a:t>此时设计没有被制造成真实的电路，我们需要将此设计做成一个基于软件语言的</a:t>
            </a:r>
            <a:r>
              <a:rPr lang="zh-CN" altLang="en-US" dirty="0">
                <a:solidFill>
                  <a:srgbClr val="FF0000"/>
                </a:solidFill>
              </a:rPr>
              <a:t>模型</a:t>
            </a:r>
            <a:r>
              <a:rPr lang="zh-CN" altLang="en-US" dirty="0"/>
              <a:t>而且能够进行仿真。我们已经使用</a:t>
            </a:r>
            <a:r>
              <a:rPr lang="en-US" altLang="zh-CN" dirty="0" err="1"/>
              <a:t>modelsim</a:t>
            </a:r>
            <a:r>
              <a:rPr lang="zh-CN" altLang="en-US" dirty="0"/>
              <a:t>进行仿真。</a:t>
            </a:r>
          </a:p>
        </p:txBody>
      </p:sp>
      <p:sp>
        <p:nvSpPr>
          <p:cNvPr id="5" name="矩形: 圆角 4">
            <a:extLst>
              <a:ext uri="{FF2B5EF4-FFF2-40B4-BE49-F238E27FC236}">
                <a16:creationId xmlns:a16="http://schemas.microsoft.com/office/drawing/2014/main" id="{3F3A72BA-D907-C4FA-005B-639AA7317E98}"/>
              </a:ext>
            </a:extLst>
          </p:cNvPr>
          <p:cNvSpPr/>
          <p:nvPr/>
        </p:nvSpPr>
        <p:spPr>
          <a:xfrm>
            <a:off x="8873660" y="1277352"/>
            <a:ext cx="1610869" cy="49205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架构需求文档</a:t>
            </a:r>
          </a:p>
        </p:txBody>
      </p:sp>
      <p:sp>
        <p:nvSpPr>
          <p:cNvPr id="6" name="矩形: 圆角 5">
            <a:extLst>
              <a:ext uri="{FF2B5EF4-FFF2-40B4-BE49-F238E27FC236}">
                <a16:creationId xmlns:a16="http://schemas.microsoft.com/office/drawing/2014/main" id="{241FC6A3-1449-AC84-BFE7-A285EDD9080D}"/>
              </a:ext>
            </a:extLst>
          </p:cNvPr>
          <p:cNvSpPr/>
          <p:nvPr/>
        </p:nvSpPr>
        <p:spPr>
          <a:xfrm>
            <a:off x="8773565" y="2496642"/>
            <a:ext cx="1811057" cy="39289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架构具体说明</a:t>
            </a:r>
          </a:p>
        </p:txBody>
      </p:sp>
      <p:sp>
        <p:nvSpPr>
          <p:cNvPr id="7" name="矩形: 圆角 6">
            <a:extLst>
              <a:ext uri="{FF2B5EF4-FFF2-40B4-BE49-F238E27FC236}">
                <a16:creationId xmlns:a16="http://schemas.microsoft.com/office/drawing/2014/main" id="{7AB7C54E-40E2-0A5D-92D4-A8C83A5B0D34}"/>
              </a:ext>
            </a:extLst>
          </p:cNvPr>
          <p:cNvSpPr/>
          <p:nvPr/>
        </p:nvSpPr>
        <p:spPr>
          <a:xfrm>
            <a:off x="7352179" y="3616775"/>
            <a:ext cx="1811056" cy="3281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设计具体说明</a:t>
            </a:r>
          </a:p>
        </p:txBody>
      </p:sp>
      <p:sp>
        <p:nvSpPr>
          <p:cNvPr id="8" name="矩形: 圆角 7">
            <a:extLst>
              <a:ext uri="{FF2B5EF4-FFF2-40B4-BE49-F238E27FC236}">
                <a16:creationId xmlns:a16="http://schemas.microsoft.com/office/drawing/2014/main" id="{33AE9F7C-F407-83AE-80CF-896CC43D253F}"/>
              </a:ext>
            </a:extLst>
          </p:cNvPr>
          <p:cNvSpPr/>
          <p:nvPr/>
        </p:nvSpPr>
        <p:spPr>
          <a:xfrm>
            <a:off x="7592104" y="4400203"/>
            <a:ext cx="1294673" cy="28552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实际设计</a:t>
            </a:r>
          </a:p>
        </p:txBody>
      </p:sp>
      <p:sp>
        <p:nvSpPr>
          <p:cNvPr id="9" name="矩形: 圆角 8">
            <a:extLst>
              <a:ext uri="{FF2B5EF4-FFF2-40B4-BE49-F238E27FC236}">
                <a16:creationId xmlns:a16="http://schemas.microsoft.com/office/drawing/2014/main" id="{4C915BD5-0D56-57F2-D667-1B3A9FE0D2C2}"/>
              </a:ext>
            </a:extLst>
          </p:cNvPr>
          <p:cNvSpPr/>
          <p:nvPr/>
        </p:nvSpPr>
        <p:spPr>
          <a:xfrm>
            <a:off x="10284341" y="4372967"/>
            <a:ext cx="955467" cy="33999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rgbClr val="FF0000"/>
                </a:solidFill>
              </a:rPr>
              <a:t>模型</a:t>
            </a:r>
          </a:p>
        </p:txBody>
      </p:sp>
      <p:cxnSp>
        <p:nvCxnSpPr>
          <p:cNvPr id="14" name="直接箭头连接符 13">
            <a:extLst>
              <a:ext uri="{FF2B5EF4-FFF2-40B4-BE49-F238E27FC236}">
                <a16:creationId xmlns:a16="http://schemas.microsoft.com/office/drawing/2014/main" id="{F5F0B8FC-32BF-BFF8-8900-1830056459F9}"/>
              </a:ext>
            </a:extLst>
          </p:cNvPr>
          <p:cNvCxnSpPr>
            <a:cxnSpLocks/>
            <a:stCxn id="5" idx="2"/>
            <a:endCxn id="6" idx="0"/>
          </p:cNvCxnSpPr>
          <p:nvPr/>
        </p:nvCxnSpPr>
        <p:spPr>
          <a:xfrm flipH="1">
            <a:off x="9679094" y="1769402"/>
            <a:ext cx="1" cy="727240"/>
          </a:xfrm>
          <a:prstGeom prst="straightConnector1">
            <a:avLst/>
          </a:prstGeom>
          <a:ln w="1905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A879DD9E-8789-8AFB-3F33-70CA862AEF01}"/>
              </a:ext>
            </a:extLst>
          </p:cNvPr>
          <p:cNvCxnSpPr>
            <a:cxnSpLocks/>
            <a:stCxn id="6" idx="2"/>
            <a:endCxn id="7" idx="0"/>
          </p:cNvCxnSpPr>
          <p:nvPr/>
        </p:nvCxnSpPr>
        <p:spPr>
          <a:xfrm flipH="1">
            <a:off x="8257707" y="2889535"/>
            <a:ext cx="1421387" cy="727240"/>
          </a:xfrm>
          <a:prstGeom prst="straightConnector1">
            <a:avLst/>
          </a:prstGeom>
          <a:ln w="1905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0F1B26F-F3D5-87A5-CD31-3CCFA7D6790A}"/>
              </a:ext>
            </a:extLst>
          </p:cNvPr>
          <p:cNvCxnSpPr>
            <a:cxnSpLocks/>
            <a:stCxn id="6" idx="2"/>
            <a:endCxn id="9" idx="0"/>
          </p:cNvCxnSpPr>
          <p:nvPr/>
        </p:nvCxnSpPr>
        <p:spPr>
          <a:xfrm>
            <a:off x="9679094" y="2889535"/>
            <a:ext cx="1082981" cy="1483432"/>
          </a:xfrm>
          <a:prstGeom prst="straightConnector1">
            <a:avLst/>
          </a:prstGeom>
          <a:ln w="1905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BC6B04A-C253-42F7-96B9-71DDE7407A7B}"/>
              </a:ext>
            </a:extLst>
          </p:cNvPr>
          <p:cNvCxnSpPr>
            <a:cxnSpLocks/>
            <a:stCxn id="7" idx="2"/>
            <a:endCxn id="8" idx="0"/>
          </p:cNvCxnSpPr>
          <p:nvPr/>
        </p:nvCxnSpPr>
        <p:spPr>
          <a:xfrm flipH="1">
            <a:off x="8239441" y="3944903"/>
            <a:ext cx="18266" cy="455300"/>
          </a:xfrm>
          <a:prstGeom prst="straightConnector1">
            <a:avLst/>
          </a:prstGeom>
          <a:ln w="1905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117A6A0-570A-0FC4-43CA-7C8458FB5C48}"/>
              </a:ext>
            </a:extLst>
          </p:cNvPr>
          <p:cNvCxnSpPr>
            <a:cxnSpLocks/>
            <a:stCxn id="7" idx="3"/>
            <a:endCxn id="9" idx="1"/>
          </p:cNvCxnSpPr>
          <p:nvPr/>
        </p:nvCxnSpPr>
        <p:spPr>
          <a:xfrm>
            <a:off x="9163235" y="3780839"/>
            <a:ext cx="1121106" cy="762126"/>
          </a:xfrm>
          <a:prstGeom prst="straightConnector1">
            <a:avLst/>
          </a:prstGeom>
          <a:ln w="1905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ACA078C-23DF-9CEB-D5F7-F436DECD6712}"/>
              </a:ext>
            </a:extLst>
          </p:cNvPr>
          <p:cNvSpPr txBox="1"/>
          <p:nvPr/>
        </p:nvSpPr>
        <p:spPr>
          <a:xfrm>
            <a:off x="1461811" y="5631223"/>
            <a:ext cx="4634189" cy="369332"/>
          </a:xfrm>
          <a:prstGeom prst="rect">
            <a:avLst/>
          </a:prstGeom>
          <a:noFill/>
        </p:spPr>
        <p:txBody>
          <a:bodyPr wrap="square" rtlCol="0">
            <a:spAutoFit/>
          </a:bodyPr>
          <a:lstStyle/>
          <a:p>
            <a:r>
              <a:rPr lang="zh-CN" altLang="en-US" dirty="0"/>
              <a:t>程序仿真时的并行情况增加了分析的复杂度。</a:t>
            </a:r>
          </a:p>
        </p:txBody>
      </p:sp>
      <p:pic>
        <p:nvPicPr>
          <p:cNvPr id="26" name="图片 25">
            <a:extLst>
              <a:ext uri="{FF2B5EF4-FFF2-40B4-BE49-F238E27FC236}">
                <a16:creationId xmlns:a16="http://schemas.microsoft.com/office/drawing/2014/main" id="{BF48E75D-55CB-5C85-B0AB-8744AD9A1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97" y="3806284"/>
            <a:ext cx="4477375" cy="1600423"/>
          </a:xfrm>
          <a:prstGeom prst="rect">
            <a:avLst/>
          </a:prstGeom>
        </p:spPr>
      </p:pic>
    </p:spTree>
    <p:extLst>
      <p:ext uri="{BB962C8B-B14F-4D97-AF65-F5344CB8AC3E}">
        <p14:creationId xmlns:p14="http://schemas.microsoft.com/office/powerpoint/2010/main" val="224799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1052423" y="1895404"/>
            <a:ext cx="9846044" cy="3477875"/>
          </a:xfrm>
          <a:prstGeom prst="rect">
            <a:avLst/>
          </a:prstGeom>
          <a:noFill/>
        </p:spPr>
        <p:txBody>
          <a:bodyPr wrap="square" rtlCol="0">
            <a:spAutoFit/>
          </a:bodyPr>
          <a:lstStyle/>
          <a:p>
            <a:pPr marL="742950" indent="-742950">
              <a:buFont typeface="+mj-lt"/>
              <a:buAutoNum type="arabicPeriod"/>
            </a:pPr>
            <a:r>
              <a:rPr lang="zh-CN" altLang="en-US" sz="4400" b="1" dirty="0">
                <a:solidFill>
                  <a:schemeClr val="accent5"/>
                </a:solidFill>
                <a:latin typeface="等线 Light" panose="02010600030101010101" pitchFamily="2" charset="-122"/>
                <a:ea typeface="等线 Light" panose="02010600030101010101" pitchFamily="2" charset="-122"/>
              </a:rPr>
              <a:t>验证背景（目的）</a:t>
            </a:r>
            <a:endParaRPr lang="en-US" altLang="zh-CN" sz="4400" b="1" dirty="0">
              <a:solidFill>
                <a:schemeClr val="accent5"/>
              </a:solidFill>
              <a:latin typeface="等线 Light" panose="02010600030101010101" pitchFamily="2" charset="-122"/>
              <a:ea typeface="等线 Light" panose="02010600030101010101" pitchFamily="2" charset="-122"/>
            </a:endParaRPr>
          </a:p>
          <a:p>
            <a:pPr marL="742950" indent="-742950">
              <a:buFont typeface="+mj-lt"/>
              <a:buAutoNum type="arabicPeriod"/>
            </a:pPr>
            <a:r>
              <a:rPr lang="zh-CN" altLang="en-US" sz="4400" b="1" dirty="0">
                <a:solidFill>
                  <a:schemeClr val="accent5"/>
                </a:solidFill>
                <a:latin typeface="等线 Light" panose="02010600030101010101" pitchFamily="2" charset="-122"/>
                <a:ea typeface="等线 Light" panose="02010600030101010101" pitchFamily="2" charset="-122"/>
              </a:rPr>
              <a:t>功能验证的定义</a:t>
            </a:r>
            <a:endParaRPr lang="en-US" altLang="zh-CN" sz="4400" b="1" dirty="0">
              <a:solidFill>
                <a:schemeClr val="accent5"/>
              </a:solidFill>
              <a:latin typeface="等线 Light" panose="02010600030101010101" pitchFamily="2" charset="-122"/>
              <a:ea typeface="等线 Light" panose="02010600030101010101" pitchFamily="2" charset="-122"/>
            </a:endParaRPr>
          </a:p>
          <a:p>
            <a:pPr marL="742950" indent="-742950">
              <a:buFont typeface="+mj-lt"/>
              <a:buAutoNum type="arabicPeriod"/>
            </a:pPr>
            <a:r>
              <a:rPr lang="zh-CN" altLang="en-US" sz="4400" b="1" dirty="0">
                <a:solidFill>
                  <a:schemeClr val="accent5"/>
                </a:solidFill>
                <a:latin typeface="等线 Light" panose="02010600030101010101" pitchFamily="2" charset="-122"/>
                <a:ea typeface="等线 Light" panose="02010600030101010101" pitchFamily="2" charset="-122"/>
              </a:rPr>
              <a:t>常见的验证方式，流程流程，验证技术，验证平台</a:t>
            </a:r>
            <a:endParaRPr lang="en-US" altLang="zh-CN" sz="4400" b="1" dirty="0">
              <a:solidFill>
                <a:schemeClr val="accent5"/>
              </a:solidFill>
              <a:latin typeface="等线 Light" panose="02010600030101010101" pitchFamily="2" charset="-122"/>
              <a:ea typeface="等线 Light" panose="02010600030101010101" pitchFamily="2" charset="-122"/>
            </a:endParaRPr>
          </a:p>
          <a:p>
            <a:pPr marL="742950" indent="-742950">
              <a:buFont typeface="+mj-lt"/>
              <a:buAutoNum type="arabicPeriod"/>
            </a:pPr>
            <a:r>
              <a:rPr lang="zh-CN" altLang="en-US" sz="4400" b="1" dirty="0">
                <a:solidFill>
                  <a:schemeClr val="accent5"/>
                </a:solidFill>
                <a:latin typeface="等线 Light" panose="02010600030101010101" pitchFamily="2" charset="-122"/>
                <a:ea typeface="等线 Light" panose="02010600030101010101" pitchFamily="2" charset="-122"/>
              </a:rPr>
              <a:t>常用的验证软件</a:t>
            </a:r>
          </a:p>
        </p:txBody>
      </p:sp>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 name="文本框 1">
            <a:extLst>
              <a:ext uri="{FF2B5EF4-FFF2-40B4-BE49-F238E27FC236}">
                <a16:creationId xmlns:a16="http://schemas.microsoft.com/office/drawing/2014/main" id="{C077996F-0E43-990C-E7A9-C5C7BE015E0B}"/>
              </a:ext>
            </a:extLst>
          </p:cNvPr>
          <p:cNvSpPr txBox="1"/>
          <p:nvPr/>
        </p:nvSpPr>
        <p:spPr>
          <a:xfrm>
            <a:off x="4244217" y="1125963"/>
            <a:ext cx="2806072" cy="769441"/>
          </a:xfrm>
          <a:prstGeom prst="rect">
            <a:avLst/>
          </a:prstGeom>
          <a:noFill/>
        </p:spPr>
        <p:txBody>
          <a:bodyPr wrap="square" rtlCol="0">
            <a:spAutoFit/>
          </a:bodyPr>
          <a:lstStyle/>
          <a:p>
            <a:pPr algn="ctr"/>
            <a:r>
              <a:rPr lang="zh-CN" altLang="en-US" sz="4400" b="1" dirty="0">
                <a:solidFill>
                  <a:schemeClr val="accent5"/>
                </a:solidFill>
                <a:latin typeface="等线 Light" panose="02010600030101010101" pitchFamily="2" charset="-122"/>
                <a:ea typeface="等线 Light" panose="02010600030101010101" pitchFamily="2" charset="-122"/>
              </a:rPr>
              <a:t>目录</a:t>
            </a:r>
          </a:p>
        </p:txBody>
      </p:sp>
    </p:spTree>
    <p:extLst>
      <p:ext uri="{BB962C8B-B14F-4D97-AF65-F5344CB8AC3E}">
        <p14:creationId xmlns:p14="http://schemas.microsoft.com/office/powerpoint/2010/main" val="2150573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3" name="文本框 2">
            <a:extLst>
              <a:ext uri="{FF2B5EF4-FFF2-40B4-BE49-F238E27FC236}">
                <a16:creationId xmlns:a16="http://schemas.microsoft.com/office/drawing/2014/main" id="{57E37722-45A5-C19A-FB3D-01DE2A9569C1}"/>
              </a:ext>
            </a:extLst>
          </p:cNvPr>
          <p:cNvSpPr txBox="1"/>
          <p:nvPr/>
        </p:nvSpPr>
        <p:spPr>
          <a:xfrm>
            <a:off x="726480" y="1306316"/>
            <a:ext cx="8108253" cy="523220"/>
          </a:xfrm>
          <a:prstGeom prst="rect">
            <a:avLst/>
          </a:prstGeom>
          <a:noFill/>
        </p:spPr>
        <p:txBody>
          <a:bodyPr wrap="square" rtlCol="0">
            <a:spAutoFit/>
          </a:bodyPr>
          <a:lstStyle>
            <a:defPPr>
              <a:defRPr lang="zh-CN"/>
            </a:defPPr>
            <a:lvl1pPr>
              <a:defRPr sz="3200" b="1"/>
            </a:lvl1pPr>
          </a:lstStyle>
          <a:p>
            <a:r>
              <a:rPr lang="en-US" altLang="zh-CN" sz="2800" dirty="0"/>
              <a:t>3.6.3  </a:t>
            </a:r>
            <a:r>
              <a:rPr lang="zh-CN" altLang="en-US" sz="2800" dirty="0"/>
              <a:t>对比前两者，估计此验证工作的可信度</a:t>
            </a:r>
          </a:p>
        </p:txBody>
      </p:sp>
      <p:sp>
        <p:nvSpPr>
          <p:cNvPr id="4" name="文本框 3">
            <a:extLst>
              <a:ext uri="{FF2B5EF4-FFF2-40B4-BE49-F238E27FC236}">
                <a16:creationId xmlns:a16="http://schemas.microsoft.com/office/drawing/2014/main" id="{88C0D8A7-CDE9-B900-A886-ACD409A1E202}"/>
              </a:ext>
            </a:extLst>
          </p:cNvPr>
          <p:cNvSpPr txBox="1"/>
          <p:nvPr/>
        </p:nvSpPr>
        <p:spPr>
          <a:xfrm>
            <a:off x="1052423" y="2171895"/>
            <a:ext cx="9737558" cy="1296637"/>
          </a:xfrm>
          <a:prstGeom prst="rect">
            <a:avLst/>
          </a:prstGeom>
          <a:noFill/>
        </p:spPr>
        <p:txBody>
          <a:bodyPr wrap="square" rtlCol="0">
            <a:spAutoFit/>
          </a:bodyPr>
          <a:lstStyle/>
          <a:p>
            <a:pPr>
              <a:lnSpc>
                <a:spcPct val="150000"/>
              </a:lnSpc>
            </a:pPr>
            <a:r>
              <a:rPr lang="zh-CN" altLang="en-US" dirty="0"/>
              <a:t>将一些抽象的工作预期转变成模型是有难度的，有时候甚至工作预期也能难完全理解。</a:t>
            </a:r>
            <a:endParaRPr lang="en-US" altLang="zh-CN" dirty="0"/>
          </a:p>
          <a:p>
            <a:pPr>
              <a:lnSpc>
                <a:spcPct val="150000"/>
              </a:lnSpc>
            </a:pPr>
            <a:r>
              <a:rPr lang="zh-CN" altLang="en-US" dirty="0"/>
              <a:t>某些情况下，人们建立可执行设计的具体说明文件；另一些情况下工作预期被描述成一个符合系统做该做出行为的一个模型；最后一种就是使用一系列的测试用例与预期结果进行对比。</a:t>
            </a:r>
          </a:p>
        </p:txBody>
      </p:sp>
      <p:sp>
        <p:nvSpPr>
          <p:cNvPr id="5" name="文本框 4">
            <a:extLst>
              <a:ext uri="{FF2B5EF4-FFF2-40B4-BE49-F238E27FC236}">
                <a16:creationId xmlns:a16="http://schemas.microsoft.com/office/drawing/2014/main" id="{95CE8A1C-7000-8026-8B95-AE4682E2EB1B}"/>
              </a:ext>
            </a:extLst>
          </p:cNvPr>
          <p:cNvSpPr txBox="1"/>
          <p:nvPr/>
        </p:nvSpPr>
        <p:spPr>
          <a:xfrm>
            <a:off x="1052423" y="3582838"/>
            <a:ext cx="9107905" cy="1712135"/>
          </a:xfrm>
          <a:prstGeom prst="rect">
            <a:avLst/>
          </a:prstGeom>
          <a:noFill/>
        </p:spPr>
        <p:txBody>
          <a:bodyPr wrap="square" rtlCol="0">
            <a:spAutoFit/>
          </a:bodyPr>
          <a:lstStyle/>
          <a:p>
            <a:pPr>
              <a:lnSpc>
                <a:spcPct val="150000"/>
              </a:lnSpc>
            </a:pPr>
            <a:r>
              <a:rPr lang="zh-CN" altLang="en-US" dirty="0"/>
              <a:t>存在的挑战是将系统的目的形式化的表现出来。虽然人们很容易理解，但是这些需要被包含到一个模型当中；</a:t>
            </a:r>
            <a:endParaRPr lang="en-US" altLang="zh-CN" dirty="0"/>
          </a:p>
          <a:p>
            <a:pPr>
              <a:lnSpc>
                <a:spcPct val="150000"/>
              </a:lnSpc>
            </a:pPr>
            <a:r>
              <a:rPr lang="zh-CN" altLang="en-US" dirty="0"/>
              <a:t>其次是完备性检验。比如仅有几百个寄存器的情况下会有</a:t>
            </a:r>
            <a:r>
              <a:rPr lang="en-US" altLang="zh-CN" dirty="0"/>
              <a:t>2</a:t>
            </a:r>
            <a:r>
              <a:rPr lang="en-US" altLang="zh-CN" baseline="30000" dirty="0"/>
              <a:t>100</a:t>
            </a:r>
            <a:r>
              <a:rPr lang="zh-CN" altLang="en-US" dirty="0"/>
              <a:t>种状态，我们根本不可能去验证所有的可能，所有我们只能使用</a:t>
            </a:r>
            <a:r>
              <a:rPr lang="zh-CN" altLang="en-US" dirty="0">
                <a:solidFill>
                  <a:srgbClr val="FF0000"/>
                </a:solidFill>
              </a:rPr>
              <a:t>估计</a:t>
            </a:r>
            <a:r>
              <a:rPr lang="zh-CN" altLang="en-US" dirty="0"/>
              <a:t>方法去给功能验证的置信水平一个估计值</a:t>
            </a:r>
          </a:p>
        </p:txBody>
      </p:sp>
    </p:spTree>
    <p:extLst>
      <p:ext uri="{BB962C8B-B14F-4D97-AF65-F5344CB8AC3E}">
        <p14:creationId xmlns:p14="http://schemas.microsoft.com/office/powerpoint/2010/main" val="1924530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3" name="文本框 2">
            <a:extLst>
              <a:ext uri="{FF2B5EF4-FFF2-40B4-BE49-F238E27FC236}">
                <a16:creationId xmlns:a16="http://schemas.microsoft.com/office/drawing/2014/main" id="{57E37722-45A5-C19A-FB3D-01DE2A9569C1}"/>
              </a:ext>
            </a:extLst>
          </p:cNvPr>
          <p:cNvSpPr txBox="1"/>
          <p:nvPr/>
        </p:nvSpPr>
        <p:spPr>
          <a:xfrm>
            <a:off x="893704" y="1288851"/>
            <a:ext cx="5484858" cy="369332"/>
          </a:xfrm>
          <a:prstGeom prst="rect">
            <a:avLst/>
          </a:prstGeom>
          <a:noFill/>
        </p:spPr>
        <p:txBody>
          <a:bodyPr wrap="square" rtlCol="0">
            <a:spAutoFit/>
          </a:bodyPr>
          <a:lstStyle>
            <a:defPPr>
              <a:defRPr lang="zh-CN"/>
            </a:defPPr>
            <a:lvl1pPr>
              <a:defRPr sz="3200" b="1"/>
            </a:lvl1pPr>
          </a:lstStyle>
          <a:p>
            <a:r>
              <a:rPr lang="en-US" altLang="zh-CN" dirty="0"/>
              <a:t>3.7  </a:t>
            </a:r>
            <a:r>
              <a:rPr lang="zh-CN" altLang="en-US" dirty="0"/>
              <a:t>功能验证的特性</a:t>
            </a:r>
          </a:p>
        </p:txBody>
      </p:sp>
      <p:sp>
        <p:nvSpPr>
          <p:cNvPr id="4" name="文本框 3">
            <a:extLst>
              <a:ext uri="{FF2B5EF4-FFF2-40B4-BE49-F238E27FC236}">
                <a16:creationId xmlns:a16="http://schemas.microsoft.com/office/drawing/2014/main" id="{88C0D8A7-CDE9-B900-A886-ACD409A1E202}"/>
              </a:ext>
            </a:extLst>
          </p:cNvPr>
          <p:cNvSpPr txBox="1"/>
          <p:nvPr/>
        </p:nvSpPr>
        <p:spPr>
          <a:xfrm>
            <a:off x="1052423" y="2027862"/>
            <a:ext cx="9439115" cy="3339504"/>
          </a:xfrm>
          <a:prstGeom prst="rect">
            <a:avLst/>
          </a:prstGeom>
          <a:noFill/>
        </p:spPr>
        <p:txBody>
          <a:bodyPr wrap="square" rtlCol="0">
            <a:spAutoFit/>
          </a:bodyPr>
          <a:lstStyle/>
          <a:p>
            <a:pPr>
              <a:lnSpc>
                <a:spcPct val="200000"/>
              </a:lnSpc>
            </a:pPr>
            <a:r>
              <a:rPr lang="zh-CN" altLang="en-US" dirty="0"/>
              <a:t>①验证完备性，最大限度地验证被测设计的行为，采用覆盖率驱动的验证方法学，制定一个可以数量化衡量完备性，可追踪，有组织的验证计划。</a:t>
            </a:r>
            <a:endParaRPr lang="en-US" altLang="zh-CN" dirty="0"/>
          </a:p>
          <a:p>
            <a:pPr>
              <a:lnSpc>
                <a:spcPct val="200000"/>
              </a:lnSpc>
            </a:pPr>
            <a:r>
              <a:rPr lang="zh-CN" altLang="en-US" dirty="0"/>
              <a:t>②验证可重复性，优化验证环境的架构，确保在不同场合重用。重用的常用方式：模块化验证组件，采用标准接口，将激励产生机制和验证架构分离等。</a:t>
            </a:r>
            <a:endParaRPr lang="en-US" altLang="zh-CN" dirty="0"/>
          </a:p>
          <a:p>
            <a:pPr>
              <a:lnSpc>
                <a:spcPct val="200000"/>
              </a:lnSpc>
            </a:pPr>
            <a:r>
              <a:rPr lang="zh-CN" altLang="en-US" dirty="0"/>
              <a:t>③验证可靠性，尽可能减少验证过程中的手工操作。约束随机验证，通过搭建一个自动化的系统来产生激励和自动比较，提高验证的可靠性。</a:t>
            </a:r>
            <a:endParaRPr lang="en-US" altLang="zh-CN" dirty="0"/>
          </a:p>
        </p:txBody>
      </p:sp>
    </p:spTree>
    <p:extLst>
      <p:ext uri="{BB962C8B-B14F-4D97-AF65-F5344CB8AC3E}">
        <p14:creationId xmlns:p14="http://schemas.microsoft.com/office/powerpoint/2010/main" val="1865389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4" name="文本框 3">
            <a:extLst>
              <a:ext uri="{FF2B5EF4-FFF2-40B4-BE49-F238E27FC236}">
                <a16:creationId xmlns:a16="http://schemas.microsoft.com/office/drawing/2014/main" id="{88C0D8A7-CDE9-B900-A886-ACD409A1E202}"/>
              </a:ext>
            </a:extLst>
          </p:cNvPr>
          <p:cNvSpPr txBox="1"/>
          <p:nvPr/>
        </p:nvSpPr>
        <p:spPr>
          <a:xfrm>
            <a:off x="1092863" y="1759248"/>
            <a:ext cx="9439115" cy="3339504"/>
          </a:xfrm>
          <a:prstGeom prst="rect">
            <a:avLst/>
          </a:prstGeom>
          <a:noFill/>
        </p:spPr>
        <p:txBody>
          <a:bodyPr wrap="square" rtlCol="0">
            <a:spAutoFit/>
          </a:bodyPr>
          <a:lstStyle/>
          <a:p>
            <a:pPr>
              <a:lnSpc>
                <a:spcPct val="200000"/>
              </a:lnSpc>
            </a:pPr>
            <a:r>
              <a:rPr lang="zh-CN" altLang="en-US" dirty="0"/>
              <a:t>③验证可靠性，尽可能减少验证过程中的手工操作。约束随机验证，通过搭建一个自动化的系统来产生激励和自动比较，提高验证的可靠性。</a:t>
            </a:r>
            <a:endParaRPr lang="en-US" altLang="zh-CN" dirty="0"/>
          </a:p>
          <a:p>
            <a:pPr>
              <a:lnSpc>
                <a:spcPct val="200000"/>
              </a:lnSpc>
            </a:pPr>
            <a:r>
              <a:rPr lang="zh-CN" altLang="en-US" dirty="0"/>
              <a:t>④验证效率，在给定的时间内使验证工作投入的产出最大化。提高验证效率，可以通过提高验证平台的抽象层次和采用重用的方式。</a:t>
            </a:r>
            <a:endParaRPr lang="en-US" altLang="zh-CN" dirty="0"/>
          </a:p>
          <a:p>
            <a:pPr>
              <a:lnSpc>
                <a:spcPct val="200000"/>
              </a:lnSpc>
            </a:pPr>
            <a:r>
              <a:rPr lang="zh-CN" altLang="en-US" dirty="0"/>
              <a:t>⑤验证性能，最大化验证程序的效率，在设计和搭建验证环境中，充分考虑验证程序性能这一因素，同时在运行回归测试时，迭代周期主要由验证平台运作的有效性来决定。</a:t>
            </a:r>
          </a:p>
        </p:txBody>
      </p:sp>
      <p:sp>
        <p:nvSpPr>
          <p:cNvPr id="2" name="文本框 1">
            <a:extLst>
              <a:ext uri="{FF2B5EF4-FFF2-40B4-BE49-F238E27FC236}">
                <a16:creationId xmlns:a16="http://schemas.microsoft.com/office/drawing/2014/main" id="{6137CCC1-A3F8-A7F9-FA22-4F1E60D8186C}"/>
              </a:ext>
            </a:extLst>
          </p:cNvPr>
          <p:cNvSpPr txBox="1"/>
          <p:nvPr/>
        </p:nvSpPr>
        <p:spPr>
          <a:xfrm>
            <a:off x="893704" y="1288851"/>
            <a:ext cx="5484858" cy="584775"/>
          </a:xfrm>
          <a:prstGeom prst="rect">
            <a:avLst/>
          </a:prstGeom>
          <a:noFill/>
        </p:spPr>
        <p:txBody>
          <a:bodyPr wrap="square" rtlCol="0">
            <a:spAutoFit/>
          </a:bodyPr>
          <a:lstStyle>
            <a:defPPr>
              <a:defRPr lang="zh-CN"/>
            </a:defPPr>
            <a:lvl1pPr>
              <a:defRPr sz="3200" b="1"/>
            </a:lvl1pPr>
          </a:lstStyle>
          <a:p>
            <a:r>
              <a:rPr lang="en-US" altLang="zh-CN" dirty="0"/>
              <a:t>3.7  </a:t>
            </a:r>
            <a:r>
              <a:rPr lang="zh-CN" altLang="en-US" dirty="0"/>
              <a:t>功能验证的特性</a:t>
            </a:r>
          </a:p>
        </p:txBody>
      </p:sp>
    </p:spTree>
    <p:extLst>
      <p:ext uri="{BB962C8B-B14F-4D97-AF65-F5344CB8AC3E}">
        <p14:creationId xmlns:p14="http://schemas.microsoft.com/office/powerpoint/2010/main" val="3940500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3" name="文本框 2">
            <a:extLst>
              <a:ext uri="{FF2B5EF4-FFF2-40B4-BE49-F238E27FC236}">
                <a16:creationId xmlns:a16="http://schemas.microsoft.com/office/drawing/2014/main" id="{57E37722-45A5-C19A-FB3D-01DE2A9569C1}"/>
              </a:ext>
            </a:extLst>
          </p:cNvPr>
          <p:cNvSpPr txBox="1"/>
          <p:nvPr/>
        </p:nvSpPr>
        <p:spPr>
          <a:xfrm>
            <a:off x="840438" y="1262446"/>
            <a:ext cx="5484858" cy="523220"/>
          </a:xfrm>
          <a:prstGeom prst="rect">
            <a:avLst/>
          </a:prstGeom>
          <a:noFill/>
        </p:spPr>
        <p:txBody>
          <a:bodyPr wrap="square" rtlCol="0">
            <a:spAutoFit/>
          </a:bodyPr>
          <a:lstStyle>
            <a:defPPr>
              <a:defRPr lang="zh-CN"/>
            </a:defPPr>
            <a:lvl1pPr>
              <a:defRPr sz="3200" b="1"/>
            </a:lvl1pPr>
          </a:lstStyle>
          <a:p>
            <a:r>
              <a:rPr lang="en-US" altLang="zh-CN" sz="2800" dirty="0"/>
              <a:t>4.1  </a:t>
            </a:r>
            <a:r>
              <a:rPr lang="zh-CN" altLang="en-US" sz="2800" dirty="0"/>
              <a:t>具体功能验证流程举例</a:t>
            </a:r>
          </a:p>
        </p:txBody>
      </p:sp>
      <p:pic>
        <p:nvPicPr>
          <p:cNvPr id="4" name="图片 3">
            <a:extLst>
              <a:ext uri="{FF2B5EF4-FFF2-40B4-BE49-F238E27FC236}">
                <a16:creationId xmlns:a16="http://schemas.microsoft.com/office/drawing/2014/main" id="{28539A7A-BD86-9027-2D78-E9320A2A1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874" y="2182019"/>
            <a:ext cx="6858000" cy="3533775"/>
          </a:xfrm>
          <a:prstGeom prst="rect">
            <a:avLst/>
          </a:prstGeom>
        </p:spPr>
      </p:pic>
    </p:spTree>
    <p:extLst>
      <p:ext uri="{BB962C8B-B14F-4D97-AF65-F5344CB8AC3E}">
        <p14:creationId xmlns:p14="http://schemas.microsoft.com/office/powerpoint/2010/main" val="320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3" name="文本框 2">
            <a:extLst>
              <a:ext uri="{FF2B5EF4-FFF2-40B4-BE49-F238E27FC236}">
                <a16:creationId xmlns:a16="http://schemas.microsoft.com/office/drawing/2014/main" id="{57E37722-45A5-C19A-FB3D-01DE2A9569C1}"/>
              </a:ext>
            </a:extLst>
          </p:cNvPr>
          <p:cNvSpPr txBox="1"/>
          <p:nvPr/>
        </p:nvSpPr>
        <p:spPr>
          <a:xfrm>
            <a:off x="876533" y="1190046"/>
            <a:ext cx="5009362" cy="523220"/>
          </a:xfrm>
          <a:prstGeom prst="rect">
            <a:avLst/>
          </a:prstGeom>
          <a:noFill/>
        </p:spPr>
        <p:txBody>
          <a:bodyPr wrap="square" rtlCol="0">
            <a:spAutoFit/>
          </a:bodyPr>
          <a:lstStyle>
            <a:defPPr>
              <a:defRPr lang="zh-CN"/>
            </a:defPPr>
            <a:lvl1pPr>
              <a:defRPr sz="2800" b="1"/>
            </a:lvl1pPr>
          </a:lstStyle>
          <a:p>
            <a:r>
              <a:rPr lang="en-US" altLang="zh-CN" dirty="0"/>
              <a:t>4.2  </a:t>
            </a:r>
            <a:r>
              <a:rPr lang="zh-CN" altLang="en-US" dirty="0"/>
              <a:t>常用验证软件举例</a:t>
            </a:r>
          </a:p>
        </p:txBody>
      </p:sp>
      <p:sp>
        <p:nvSpPr>
          <p:cNvPr id="2" name="文本框 1">
            <a:extLst>
              <a:ext uri="{FF2B5EF4-FFF2-40B4-BE49-F238E27FC236}">
                <a16:creationId xmlns:a16="http://schemas.microsoft.com/office/drawing/2014/main" id="{B7295B8B-9D8E-1377-3B13-564EDC812F05}"/>
              </a:ext>
            </a:extLst>
          </p:cNvPr>
          <p:cNvSpPr txBox="1"/>
          <p:nvPr/>
        </p:nvSpPr>
        <p:spPr>
          <a:xfrm>
            <a:off x="876533" y="2228579"/>
            <a:ext cx="4632158" cy="2308324"/>
          </a:xfrm>
          <a:prstGeom prst="rect">
            <a:avLst/>
          </a:prstGeom>
          <a:noFill/>
        </p:spPr>
        <p:txBody>
          <a:bodyPr wrap="square" rtlCol="0">
            <a:spAutoFit/>
          </a:bodyPr>
          <a:lstStyle/>
          <a:p>
            <a:r>
              <a:rPr lang="en-US" altLang="zh-CN" dirty="0" err="1"/>
              <a:t>Modelsim</a:t>
            </a:r>
            <a:r>
              <a:rPr lang="en-US" altLang="zh-CN" dirty="0"/>
              <a:t> HDL</a:t>
            </a:r>
            <a:r>
              <a:rPr lang="zh-CN" altLang="en-US" dirty="0"/>
              <a:t>仿真软件，针对数字电路进行仿真的模拟。</a:t>
            </a:r>
            <a:r>
              <a:rPr lang="en-US" altLang="zh-CN" dirty="0" err="1"/>
              <a:t>ModelSim</a:t>
            </a:r>
            <a:r>
              <a:rPr lang="zh-CN" altLang="en-US" dirty="0"/>
              <a:t>是一款基于事件驱动的数字仿真器，使用硬件描述语言（如</a:t>
            </a:r>
            <a:r>
              <a:rPr lang="en-US" altLang="zh-CN" dirty="0"/>
              <a:t>VHDL</a:t>
            </a:r>
            <a:r>
              <a:rPr lang="zh-CN" altLang="en-US" dirty="0"/>
              <a:t>或</a:t>
            </a:r>
            <a:r>
              <a:rPr lang="en-US" altLang="zh-CN" dirty="0"/>
              <a:t>Verilog</a:t>
            </a:r>
            <a:r>
              <a:rPr lang="zh-CN" altLang="en-US" dirty="0"/>
              <a:t>）来描述和模拟电路行为。它可以帮助设计人员验证他们的电路设计在真实硬件上的功能和时序。在此基础之上我们能够自行设计测试用例，省去自己搭建平台的时间，给验证工作人员带来极大的方便</a:t>
            </a:r>
          </a:p>
        </p:txBody>
      </p:sp>
      <p:pic>
        <p:nvPicPr>
          <p:cNvPr id="6" name="图片 5">
            <a:extLst>
              <a:ext uri="{FF2B5EF4-FFF2-40B4-BE49-F238E27FC236}">
                <a16:creationId xmlns:a16="http://schemas.microsoft.com/office/drawing/2014/main" id="{24018CEA-816A-27C0-A6E5-A3EC016D9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162" y="1451656"/>
            <a:ext cx="3419952" cy="4363059"/>
          </a:xfrm>
          <a:prstGeom prst="rect">
            <a:avLst/>
          </a:prstGeom>
        </p:spPr>
      </p:pic>
    </p:spTree>
    <p:extLst>
      <p:ext uri="{BB962C8B-B14F-4D97-AF65-F5344CB8AC3E}">
        <p14:creationId xmlns:p14="http://schemas.microsoft.com/office/powerpoint/2010/main" val="703904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 name="文本框 1">
            <a:extLst>
              <a:ext uri="{FF2B5EF4-FFF2-40B4-BE49-F238E27FC236}">
                <a16:creationId xmlns:a16="http://schemas.microsoft.com/office/drawing/2014/main" id="{F652E915-AFA7-B13A-8B2F-3566EC23F2B9}"/>
              </a:ext>
            </a:extLst>
          </p:cNvPr>
          <p:cNvSpPr txBox="1"/>
          <p:nvPr/>
        </p:nvSpPr>
        <p:spPr>
          <a:xfrm>
            <a:off x="960582" y="1551709"/>
            <a:ext cx="8674471" cy="1200329"/>
          </a:xfrm>
          <a:prstGeom prst="rect">
            <a:avLst/>
          </a:prstGeom>
          <a:noFill/>
        </p:spPr>
        <p:txBody>
          <a:bodyPr wrap="square" rtlCol="0">
            <a:spAutoFit/>
          </a:bodyPr>
          <a:lstStyle/>
          <a:p>
            <a:r>
              <a:rPr lang="zh-CN" altLang="en-US" dirty="0"/>
              <a:t>验证的最基本方式及其演化</a:t>
            </a:r>
            <a:r>
              <a:rPr lang="en-US" altLang="zh-CN" dirty="0"/>
              <a:t>..  </a:t>
            </a:r>
            <a:r>
              <a:rPr lang="en-US" altLang="zh-CN" dirty="0" err="1"/>
              <a:t>Diy</a:t>
            </a:r>
            <a:r>
              <a:rPr lang="en-US" altLang="zh-CN" dirty="0"/>
              <a:t> -&gt; platform (</a:t>
            </a:r>
            <a:r>
              <a:rPr lang="en-US" altLang="zh-CN" dirty="0" err="1"/>
              <a:t>modelsim</a:t>
            </a:r>
            <a:r>
              <a:rPr lang="en-US" altLang="zh-CN" dirty="0"/>
              <a:t>)</a:t>
            </a:r>
          </a:p>
          <a:p>
            <a:r>
              <a:rPr lang="zh-CN" altLang="en-US" dirty="0"/>
              <a:t>验证的方法</a:t>
            </a:r>
            <a:r>
              <a:rPr lang="en-US" altLang="zh-CN" dirty="0"/>
              <a:t>:</a:t>
            </a:r>
            <a:r>
              <a:rPr lang="zh-CN" altLang="en-US" dirty="0"/>
              <a:t>黑白灰，形式验证</a:t>
            </a:r>
            <a:endParaRPr lang="en-US" altLang="zh-CN" dirty="0"/>
          </a:p>
          <a:p>
            <a:r>
              <a:rPr lang="zh-CN" altLang="en-US" dirty="0"/>
              <a:t>常见的流程，</a:t>
            </a:r>
            <a:endParaRPr lang="en-US" altLang="zh-CN" dirty="0"/>
          </a:p>
          <a:p>
            <a:r>
              <a:rPr lang="zh-CN" altLang="en-US" dirty="0"/>
              <a:t>常用的软件和平台</a:t>
            </a:r>
          </a:p>
        </p:txBody>
      </p:sp>
    </p:spTree>
    <p:extLst>
      <p:ext uri="{BB962C8B-B14F-4D97-AF65-F5344CB8AC3E}">
        <p14:creationId xmlns:p14="http://schemas.microsoft.com/office/powerpoint/2010/main" val="351295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3" name="文本框 2">
            <a:extLst>
              <a:ext uri="{FF2B5EF4-FFF2-40B4-BE49-F238E27FC236}">
                <a16:creationId xmlns:a16="http://schemas.microsoft.com/office/drawing/2014/main" id="{E9BE3D75-BF83-B334-E216-ACCB600A0B86}"/>
              </a:ext>
            </a:extLst>
          </p:cNvPr>
          <p:cNvSpPr txBox="1"/>
          <p:nvPr/>
        </p:nvSpPr>
        <p:spPr>
          <a:xfrm>
            <a:off x="923937" y="919172"/>
            <a:ext cx="4584753" cy="646331"/>
          </a:xfrm>
          <a:prstGeom prst="rect">
            <a:avLst/>
          </a:prstGeom>
          <a:noFill/>
        </p:spPr>
        <p:txBody>
          <a:bodyPr wrap="square" rtlCol="0">
            <a:spAutoFit/>
          </a:bodyPr>
          <a:lstStyle/>
          <a:p>
            <a:r>
              <a:rPr lang="zh-CN" altLang="en-US" sz="3600" b="1" dirty="0"/>
              <a:t>一</a:t>
            </a:r>
            <a:r>
              <a:rPr lang="en-US" altLang="zh-CN" sz="3600" b="1" dirty="0"/>
              <a:t>.</a:t>
            </a:r>
            <a:r>
              <a:rPr lang="zh-CN" altLang="en-US" sz="3600" b="1" dirty="0"/>
              <a:t>时代背景</a:t>
            </a:r>
            <a:endParaRPr lang="en-US" altLang="zh-CN" sz="3600" b="1" dirty="0"/>
          </a:p>
        </p:txBody>
      </p:sp>
      <p:pic>
        <p:nvPicPr>
          <p:cNvPr id="5" name="图片 4">
            <a:extLst>
              <a:ext uri="{FF2B5EF4-FFF2-40B4-BE49-F238E27FC236}">
                <a16:creationId xmlns:a16="http://schemas.microsoft.com/office/drawing/2014/main" id="{6CCF9297-FF37-58D7-58A7-87BF38CF1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365" y="2577344"/>
            <a:ext cx="7694505" cy="3616417"/>
          </a:xfrm>
          <a:prstGeom prst="rect">
            <a:avLst/>
          </a:prstGeom>
        </p:spPr>
      </p:pic>
      <p:sp>
        <p:nvSpPr>
          <p:cNvPr id="7" name="文本框 6">
            <a:extLst>
              <a:ext uri="{FF2B5EF4-FFF2-40B4-BE49-F238E27FC236}">
                <a16:creationId xmlns:a16="http://schemas.microsoft.com/office/drawing/2014/main" id="{B97E7143-2A6D-21D5-30E2-79419C184CBB}"/>
              </a:ext>
            </a:extLst>
          </p:cNvPr>
          <p:cNvSpPr txBox="1"/>
          <p:nvPr/>
        </p:nvSpPr>
        <p:spPr>
          <a:xfrm>
            <a:off x="3359773" y="6087418"/>
            <a:ext cx="5472454" cy="369332"/>
          </a:xfrm>
          <a:prstGeom prst="rect">
            <a:avLst/>
          </a:prstGeom>
          <a:noFill/>
        </p:spPr>
        <p:txBody>
          <a:bodyPr wrap="square" rtlCol="0">
            <a:spAutoFit/>
          </a:bodyPr>
          <a:lstStyle/>
          <a:p>
            <a:r>
              <a:rPr lang="zh-CN" altLang="en-US" dirty="0"/>
              <a:t>先进芯片的制造工艺逐渐往</a:t>
            </a:r>
            <a:r>
              <a:rPr lang="en-US" altLang="zh-CN" dirty="0"/>
              <a:t>5nm</a:t>
            </a:r>
            <a:r>
              <a:rPr lang="zh-CN" altLang="en-US" dirty="0"/>
              <a:t>和</a:t>
            </a:r>
            <a:r>
              <a:rPr lang="en-US" altLang="zh-CN" dirty="0"/>
              <a:t>3nm</a:t>
            </a:r>
            <a:r>
              <a:rPr lang="zh-CN" altLang="en-US" dirty="0"/>
              <a:t>靠近</a:t>
            </a:r>
          </a:p>
        </p:txBody>
      </p:sp>
      <p:sp>
        <p:nvSpPr>
          <p:cNvPr id="2" name="文本框 1">
            <a:extLst>
              <a:ext uri="{FF2B5EF4-FFF2-40B4-BE49-F238E27FC236}">
                <a16:creationId xmlns:a16="http://schemas.microsoft.com/office/drawing/2014/main" id="{7BB0A525-4119-4021-53B0-D1F63C37B00A}"/>
              </a:ext>
            </a:extLst>
          </p:cNvPr>
          <p:cNvSpPr txBox="1"/>
          <p:nvPr/>
        </p:nvSpPr>
        <p:spPr>
          <a:xfrm>
            <a:off x="1011560" y="1585111"/>
            <a:ext cx="8994261" cy="1200329"/>
          </a:xfrm>
          <a:prstGeom prst="rect">
            <a:avLst/>
          </a:prstGeom>
          <a:noFill/>
        </p:spPr>
        <p:txBody>
          <a:bodyPr wrap="square" rtlCol="0">
            <a:spAutoFit/>
          </a:bodyPr>
          <a:lstStyle/>
          <a:p>
            <a:r>
              <a:rPr lang="zh-CN" altLang="en-US" dirty="0"/>
              <a:t>随着机械、化学、物理、控制和自动化等学科的精细化发展，人们可以制造的芯片越来越小，集成电路的物理复杂度呈指数式增长，如果没有计算机辅助软件，根本不能凭手工去完成大规模晶体管数量的设计和布局。</a:t>
            </a:r>
          </a:p>
          <a:p>
            <a:endParaRPr lang="zh-CN" altLang="en-US" dirty="0"/>
          </a:p>
        </p:txBody>
      </p:sp>
    </p:spTree>
    <p:extLst>
      <p:ext uri="{BB962C8B-B14F-4D97-AF65-F5344CB8AC3E}">
        <p14:creationId xmlns:p14="http://schemas.microsoft.com/office/powerpoint/2010/main" val="1568518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4" name="文本框 13">
            <a:extLst>
              <a:ext uri="{FF2B5EF4-FFF2-40B4-BE49-F238E27FC236}">
                <a16:creationId xmlns:a16="http://schemas.microsoft.com/office/drawing/2014/main" id="{7C9B3016-917C-4882-B384-7AA1820C07E0}"/>
              </a:ext>
            </a:extLst>
          </p:cNvPr>
          <p:cNvSpPr txBox="1"/>
          <p:nvPr/>
        </p:nvSpPr>
        <p:spPr>
          <a:xfrm>
            <a:off x="9635053" y="6193762"/>
            <a:ext cx="1736373"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SEE OUR PRODOUCES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9504255"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 name="文本框 1">
            <a:extLst>
              <a:ext uri="{FF2B5EF4-FFF2-40B4-BE49-F238E27FC236}">
                <a16:creationId xmlns:a16="http://schemas.microsoft.com/office/drawing/2014/main" id="{4AD8317E-E611-0970-A73F-E2A92B39B9AB}"/>
              </a:ext>
            </a:extLst>
          </p:cNvPr>
          <p:cNvSpPr txBox="1"/>
          <p:nvPr/>
        </p:nvSpPr>
        <p:spPr>
          <a:xfrm>
            <a:off x="1049472" y="1811881"/>
            <a:ext cx="5172103" cy="2958630"/>
          </a:xfrm>
          <a:prstGeom prst="rect">
            <a:avLst/>
          </a:prstGeom>
          <a:noFill/>
        </p:spPr>
        <p:txBody>
          <a:bodyPr wrap="square" rtlCol="0">
            <a:spAutoFit/>
          </a:bodyPr>
          <a:lstStyle/>
          <a:p>
            <a:pPr>
              <a:lnSpc>
                <a:spcPct val="150000"/>
              </a:lnSpc>
            </a:pPr>
            <a:r>
              <a:rPr lang="en-US" altLang="zh-CN" dirty="0"/>
              <a:t>7nm</a:t>
            </a:r>
            <a:r>
              <a:rPr lang="zh-CN" altLang="en-US" dirty="0"/>
              <a:t>芯片和</a:t>
            </a:r>
            <a:r>
              <a:rPr lang="en-US" altLang="zh-CN" dirty="0"/>
              <a:t>5nm</a:t>
            </a:r>
            <a:r>
              <a:rPr lang="zh-CN" altLang="en-US" dirty="0"/>
              <a:t>芯片中的数字是指芯片制造工艺中的纳米级尺寸，表示芯片上</a:t>
            </a:r>
            <a:r>
              <a:rPr lang="zh-CN" altLang="en-US" b="1" dirty="0">
                <a:solidFill>
                  <a:srgbClr val="FF0000"/>
                </a:solidFill>
              </a:rPr>
              <a:t>晶体管的尺寸</a:t>
            </a:r>
            <a:r>
              <a:rPr lang="zh-CN" altLang="en-US" dirty="0"/>
              <a:t>。这些数字代表了晶体管的最小尺寸。</a:t>
            </a:r>
            <a:endParaRPr lang="en-US" altLang="zh-CN" dirty="0"/>
          </a:p>
          <a:p>
            <a:pPr>
              <a:lnSpc>
                <a:spcPct val="150000"/>
              </a:lnSpc>
            </a:pPr>
            <a:endParaRPr lang="en-US" altLang="zh-CN" dirty="0"/>
          </a:p>
          <a:p>
            <a:pPr>
              <a:lnSpc>
                <a:spcPct val="150000"/>
              </a:lnSpc>
            </a:pPr>
            <a:r>
              <a:rPr lang="zh-CN" altLang="en-US" dirty="0"/>
              <a:t>随着技术的不断进步和创新，芯片制程也在不断发展和演进。目前最先进的芯片制程已经可以达到</a:t>
            </a:r>
            <a:r>
              <a:rPr lang="en-US" altLang="zh-CN" dirty="0"/>
              <a:t>3</a:t>
            </a:r>
            <a:r>
              <a:rPr lang="zh-CN" altLang="en-US" dirty="0"/>
              <a:t>纳米，台积电、三星等企业已经实现了量产。</a:t>
            </a:r>
          </a:p>
        </p:txBody>
      </p:sp>
      <p:pic>
        <p:nvPicPr>
          <p:cNvPr id="4" name="图片 3">
            <a:extLst>
              <a:ext uri="{FF2B5EF4-FFF2-40B4-BE49-F238E27FC236}">
                <a16:creationId xmlns:a16="http://schemas.microsoft.com/office/drawing/2014/main" id="{155DE870-62AB-ED57-C62A-938FFFBE3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963" y="1490102"/>
            <a:ext cx="4244109" cy="3602188"/>
          </a:xfrm>
          <a:prstGeom prst="rect">
            <a:avLst/>
          </a:prstGeom>
        </p:spPr>
      </p:pic>
      <p:sp>
        <p:nvSpPr>
          <p:cNvPr id="5" name="文本框 4">
            <a:extLst>
              <a:ext uri="{FF2B5EF4-FFF2-40B4-BE49-F238E27FC236}">
                <a16:creationId xmlns:a16="http://schemas.microsoft.com/office/drawing/2014/main" id="{27D806D3-15D3-C27A-FA27-00366402A707}"/>
              </a:ext>
            </a:extLst>
          </p:cNvPr>
          <p:cNvSpPr txBox="1"/>
          <p:nvPr/>
        </p:nvSpPr>
        <p:spPr>
          <a:xfrm>
            <a:off x="7527637" y="5221834"/>
            <a:ext cx="3470599" cy="307777"/>
          </a:xfrm>
          <a:prstGeom prst="rect">
            <a:avLst/>
          </a:prstGeom>
          <a:noFill/>
        </p:spPr>
        <p:txBody>
          <a:bodyPr wrap="square" rtlCol="0">
            <a:spAutoFit/>
          </a:bodyPr>
          <a:lstStyle/>
          <a:p>
            <a:r>
              <a:rPr lang="en-US" altLang="zh-CN" sz="1400" b="0" i="0" dirty="0" err="1">
                <a:solidFill>
                  <a:srgbClr val="222222"/>
                </a:solidFill>
                <a:effectLst/>
                <a:latin typeface="arial" panose="020B0604020202020204" pitchFamily="34" charset="0"/>
              </a:rPr>
              <a:t>Mtr</a:t>
            </a:r>
            <a:r>
              <a:rPr lang="en-US" altLang="zh-CN" sz="1400" b="0" i="0" dirty="0">
                <a:solidFill>
                  <a:srgbClr val="222222"/>
                </a:solidFill>
                <a:effectLst/>
                <a:latin typeface="arial" panose="020B0604020202020204" pitchFamily="34" charset="0"/>
              </a:rPr>
              <a:t> / mm</a:t>
            </a:r>
            <a:r>
              <a:rPr lang="en-US" altLang="zh-CN" sz="1400" b="0" i="0" baseline="30000" dirty="0">
                <a:solidFill>
                  <a:srgbClr val="222222"/>
                </a:solidFill>
                <a:effectLst/>
                <a:latin typeface="arial" panose="020B0604020202020204" pitchFamily="34" charset="0"/>
              </a:rPr>
              <a:t>2 </a:t>
            </a:r>
            <a:r>
              <a:rPr lang="en-US" altLang="zh-CN" sz="1400" b="0" i="0" dirty="0">
                <a:solidFill>
                  <a:srgbClr val="222222"/>
                </a:solidFill>
                <a:effectLst/>
                <a:latin typeface="arial" panose="020B0604020202020204" pitchFamily="34" charset="0"/>
              </a:rPr>
              <a:t>:  </a:t>
            </a:r>
            <a:r>
              <a:rPr lang="zh-CN" altLang="en-US" sz="1400" b="0" i="0" dirty="0">
                <a:solidFill>
                  <a:srgbClr val="222222"/>
                </a:solidFill>
                <a:effectLst/>
                <a:latin typeface="arial" panose="020B0604020202020204" pitchFamily="34" charset="0"/>
              </a:rPr>
              <a:t>每平方毫米有几百万个晶体管</a:t>
            </a:r>
            <a:endParaRPr lang="zh-CN" altLang="en-US" sz="1400" dirty="0"/>
          </a:p>
        </p:txBody>
      </p:sp>
      <p:sp>
        <p:nvSpPr>
          <p:cNvPr id="3" name="文本框 2">
            <a:extLst>
              <a:ext uri="{FF2B5EF4-FFF2-40B4-BE49-F238E27FC236}">
                <a16:creationId xmlns:a16="http://schemas.microsoft.com/office/drawing/2014/main" id="{A17C4E52-E929-8618-7F5F-7FD0F3F8E11A}"/>
              </a:ext>
            </a:extLst>
          </p:cNvPr>
          <p:cNvSpPr txBox="1"/>
          <p:nvPr/>
        </p:nvSpPr>
        <p:spPr>
          <a:xfrm>
            <a:off x="923938" y="1047329"/>
            <a:ext cx="4584753" cy="646331"/>
          </a:xfrm>
          <a:prstGeom prst="rect">
            <a:avLst/>
          </a:prstGeom>
          <a:noFill/>
        </p:spPr>
        <p:txBody>
          <a:bodyPr wrap="square" rtlCol="0">
            <a:spAutoFit/>
          </a:bodyPr>
          <a:lstStyle/>
          <a:p>
            <a:r>
              <a:rPr lang="zh-CN" altLang="en-US" sz="3600" b="1" dirty="0"/>
              <a:t>一</a:t>
            </a:r>
            <a:r>
              <a:rPr lang="en-US" altLang="zh-CN" sz="3600" b="1" dirty="0"/>
              <a:t>.</a:t>
            </a:r>
            <a:r>
              <a:rPr lang="zh-CN" altLang="en-US" sz="3600" b="1" dirty="0"/>
              <a:t>时代背景</a:t>
            </a:r>
            <a:endParaRPr lang="en-US" altLang="zh-CN" sz="3600" b="1" dirty="0"/>
          </a:p>
        </p:txBody>
      </p:sp>
    </p:spTree>
    <p:extLst>
      <p:ext uri="{BB962C8B-B14F-4D97-AF65-F5344CB8AC3E}">
        <p14:creationId xmlns:p14="http://schemas.microsoft.com/office/powerpoint/2010/main" val="356735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4" name="文本框 13">
            <a:extLst>
              <a:ext uri="{FF2B5EF4-FFF2-40B4-BE49-F238E27FC236}">
                <a16:creationId xmlns:a16="http://schemas.microsoft.com/office/drawing/2014/main" id="{7C9B3016-917C-4882-B384-7AA1820C07E0}"/>
              </a:ext>
            </a:extLst>
          </p:cNvPr>
          <p:cNvSpPr txBox="1"/>
          <p:nvPr/>
        </p:nvSpPr>
        <p:spPr>
          <a:xfrm>
            <a:off x="9635053" y="6193762"/>
            <a:ext cx="1736373"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SEE OUR PRODOUCES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9504255"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 name="文本框 1">
            <a:extLst>
              <a:ext uri="{FF2B5EF4-FFF2-40B4-BE49-F238E27FC236}">
                <a16:creationId xmlns:a16="http://schemas.microsoft.com/office/drawing/2014/main" id="{F652E915-AFA7-B13A-8B2F-3566EC23F2B9}"/>
              </a:ext>
            </a:extLst>
          </p:cNvPr>
          <p:cNvSpPr txBox="1"/>
          <p:nvPr/>
        </p:nvSpPr>
        <p:spPr>
          <a:xfrm>
            <a:off x="829784" y="1341701"/>
            <a:ext cx="8674471" cy="1477328"/>
          </a:xfrm>
          <a:prstGeom prst="rect">
            <a:avLst/>
          </a:prstGeom>
          <a:noFill/>
        </p:spPr>
        <p:txBody>
          <a:bodyPr wrap="square" rtlCol="0">
            <a:spAutoFit/>
          </a:bodyPr>
          <a:lstStyle/>
          <a:p>
            <a:r>
              <a:rPr lang="zh-CN" altLang="en-US" sz="3600" b="1" dirty="0"/>
              <a:t>二、什么是验证？</a:t>
            </a:r>
            <a:endParaRPr lang="en-US" altLang="zh-CN" sz="3600" b="1" dirty="0"/>
          </a:p>
          <a:p>
            <a:r>
              <a:rPr lang="zh-CN" altLang="en-US" dirty="0"/>
              <a:t>验证是确保设计和预定的设计期望完全一致（吻合）的过程。设计期望通常是通过一个或者多个设计规范来定义的。对于专用集成芯片设计，在不同阶段存在如下形式的验证。</a:t>
            </a:r>
          </a:p>
        </p:txBody>
      </p:sp>
      <p:sp>
        <p:nvSpPr>
          <p:cNvPr id="3" name="文本框 2">
            <a:extLst>
              <a:ext uri="{FF2B5EF4-FFF2-40B4-BE49-F238E27FC236}">
                <a16:creationId xmlns:a16="http://schemas.microsoft.com/office/drawing/2014/main" id="{8A2E8C38-C6C7-BAC8-9E09-B655899A5339}"/>
              </a:ext>
            </a:extLst>
          </p:cNvPr>
          <p:cNvSpPr txBox="1"/>
          <p:nvPr/>
        </p:nvSpPr>
        <p:spPr>
          <a:xfrm>
            <a:off x="1052423" y="3224463"/>
            <a:ext cx="7514061" cy="1477328"/>
          </a:xfrm>
          <a:prstGeom prst="rect">
            <a:avLst/>
          </a:prstGeom>
          <a:noFill/>
        </p:spPr>
        <p:txBody>
          <a:bodyPr wrap="square" rtlCol="0">
            <a:spAutoFit/>
          </a:bodyPr>
          <a:lstStyle/>
          <a:p>
            <a:pPr marL="342900" indent="-342900">
              <a:buAutoNum type="alphaLcPeriod"/>
            </a:pPr>
            <a:r>
              <a:rPr lang="zh-CN" altLang="en-US" dirty="0"/>
              <a:t>寄存器传输级（</a:t>
            </a:r>
            <a:r>
              <a:rPr lang="en-US" altLang="zh-CN" dirty="0"/>
              <a:t>RTL</a:t>
            </a:r>
            <a:r>
              <a:rPr lang="zh-CN" altLang="en-US" dirty="0"/>
              <a:t>）的功能验证</a:t>
            </a:r>
            <a:endParaRPr lang="en-US" altLang="zh-CN" dirty="0"/>
          </a:p>
          <a:p>
            <a:pPr marL="342900" indent="-342900">
              <a:buAutoNum type="alphaLcPeriod"/>
            </a:pPr>
            <a:r>
              <a:rPr lang="zh-CN" altLang="en-US" dirty="0"/>
              <a:t>门级的仿真，为了验证综合后网表和期望的功能是否一致</a:t>
            </a:r>
            <a:endParaRPr lang="en-US" altLang="zh-CN" dirty="0"/>
          </a:p>
          <a:p>
            <a:pPr marL="342900" indent="-342900">
              <a:buAutoNum type="alphaLcPeriod"/>
            </a:pPr>
            <a:r>
              <a:rPr lang="zh-CN" altLang="en-US" dirty="0"/>
              <a:t>形式验证（等价性检查）来确保门级网表和</a:t>
            </a:r>
            <a:r>
              <a:rPr lang="en-US" altLang="zh-CN" dirty="0"/>
              <a:t>RTL</a:t>
            </a:r>
            <a:r>
              <a:rPr lang="zh-CN" altLang="en-US" dirty="0"/>
              <a:t>代码的一致性</a:t>
            </a:r>
            <a:endParaRPr lang="en-US" altLang="zh-CN" dirty="0"/>
          </a:p>
          <a:p>
            <a:pPr marL="342900" indent="-342900">
              <a:buAutoNum type="alphaLcPeriod"/>
            </a:pPr>
            <a:r>
              <a:rPr lang="zh-CN" altLang="en-US" dirty="0"/>
              <a:t>时序验证，为了验证设计能否在特定的频率上运行，通常采用静态验证工具。</a:t>
            </a:r>
          </a:p>
        </p:txBody>
      </p:sp>
      <p:sp>
        <p:nvSpPr>
          <p:cNvPr id="4" name="文本框 3">
            <a:extLst>
              <a:ext uri="{FF2B5EF4-FFF2-40B4-BE49-F238E27FC236}">
                <a16:creationId xmlns:a16="http://schemas.microsoft.com/office/drawing/2014/main" id="{88D55B64-F65F-EAD3-AA4D-A5197112471A}"/>
              </a:ext>
            </a:extLst>
          </p:cNvPr>
          <p:cNvSpPr txBox="1"/>
          <p:nvPr/>
        </p:nvSpPr>
        <p:spPr>
          <a:xfrm>
            <a:off x="937896" y="5486400"/>
            <a:ext cx="8674471" cy="369332"/>
          </a:xfrm>
          <a:prstGeom prst="rect">
            <a:avLst/>
          </a:prstGeom>
          <a:noFill/>
        </p:spPr>
        <p:txBody>
          <a:bodyPr wrap="square" rtlCol="0">
            <a:spAutoFit/>
          </a:bodyPr>
          <a:lstStyle/>
          <a:p>
            <a:r>
              <a:rPr lang="zh-CN" altLang="en-US" dirty="0"/>
              <a:t>我们讨论的验证设计寄存器传输级的功能验证</a:t>
            </a:r>
          </a:p>
        </p:txBody>
      </p:sp>
      <p:sp>
        <p:nvSpPr>
          <p:cNvPr id="5" name="任意多边形: 形状 4">
            <a:extLst>
              <a:ext uri="{FF2B5EF4-FFF2-40B4-BE49-F238E27FC236}">
                <a16:creationId xmlns:a16="http://schemas.microsoft.com/office/drawing/2014/main" id="{25DC358E-0262-2ADC-451B-C65C3452B817}"/>
              </a:ext>
            </a:extLst>
          </p:cNvPr>
          <p:cNvSpPr/>
          <p:nvPr/>
        </p:nvSpPr>
        <p:spPr>
          <a:xfrm>
            <a:off x="4944862" y="3071351"/>
            <a:ext cx="5508687" cy="2601480"/>
          </a:xfrm>
          <a:custGeom>
            <a:avLst/>
            <a:gdLst>
              <a:gd name="connsiteX0" fmla="*/ 4722921 w 5029832"/>
              <a:gd name="connsiteY0" fmla="*/ 2610558 h 2610558"/>
              <a:gd name="connsiteX1" fmla="*/ 4900474 w 5029832"/>
              <a:gd name="connsiteY1" fmla="*/ 1820445 h 2610558"/>
              <a:gd name="connsiteX2" fmla="*/ 4962618 w 5029832"/>
              <a:gd name="connsiteY2" fmla="*/ 799513 h 2610558"/>
              <a:gd name="connsiteX3" fmla="*/ 3906175 w 5029832"/>
              <a:gd name="connsiteY3" fmla="*/ 44911 h 2610558"/>
              <a:gd name="connsiteX4" fmla="*/ 0 w 5029832"/>
              <a:gd name="connsiteY4" fmla="*/ 151444 h 2610558"/>
              <a:gd name="connsiteX0" fmla="*/ 4722921 w 5428482"/>
              <a:gd name="connsiteY0" fmla="*/ 2610558 h 2610558"/>
              <a:gd name="connsiteX1" fmla="*/ 4900474 w 5428482"/>
              <a:gd name="connsiteY1" fmla="*/ 1820445 h 2610558"/>
              <a:gd name="connsiteX2" fmla="*/ 5397624 w 5428482"/>
              <a:gd name="connsiteY2" fmla="*/ 328997 h 2610558"/>
              <a:gd name="connsiteX3" fmla="*/ 3906175 w 5428482"/>
              <a:gd name="connsiteY3" fmla="*/ 44911 h 2610558"/>
              <a:gd name="connsiteX4" fmla="*/ 0 w 5428482"/>
              <a:gd name="connsiteY4" fmla="*/ 151444 h 2610558"/>
              <a:gd name="connsiteX0" fmla="*/ 4722921 w 5422566"/>
              <a:gd name="connsiteY0" fmla="*/ 2654746 h 2654746"/>
              <a:gd name="connsiteX1" fmla="*/ 4900474 w 5422566"/>
              <a:gd name="connsiteY1" fmla="*/ 1864633 h 2654746"/>
              <a:gd name="connsiteX2" fmla="*/ 5397624 w 5422566"/>
              <a:gd name="connsiteY2" fmla="*/ 373185 h 2654746"/>
              <a:gd name="connsiteX3" fmla="*/ 4030462 w 5422566"/>
              <a:gd name="connsiteY3" fmla="*/ 35833 h 2654746"/>
              <a:gd name="connsiteX4" fmla="*/ 0 w 5422566"/>
              <a:gd name="connsiteY4" fmla="*/ 195632 h 2654746"/>
              <a:gd name="connsiteX0" fmla="*/ 4722921 w 5422566"/>
              <a:gd name="connsiteY0" fmla="*/ 2654746 h 2654746"/>
              <a:gd name="connsiteX1" fmla="*/ 4900474 w 5422566"/>
              <a:gd name="connsiteY1" fmla="*/ 1864633 h 2654746"/>
              <a:gd name="connsiteX2" fmla="*/ 5397624 w 5422566"/>
              <a:gd name="connsiteY2" fmla="*/ 373185 h 2654746"/>
              <a:gd name="connsiteX3" fmla="*/ 4030462 w 5422566"/>
              <a:gd name="connsiteY3" fmla="*/ 35833 h 2654746"/>
              <a:gd name="connsiteX4" fmla="*/ 0 w 5422566"/>
              <a:gd name="connsiteY4" fmla="*/ 195632 h 2654746"/>
              <a:gd name="connsiteX0" fmla="*/ 745725 w 5508687"/>
              <a:gd name="connsiteY0" fmla="*/ 2601480 h 2601480"/>
              <a:gd name="connsiteX1" fmla="*/ 4900474 w 5508687"/>
              <a:gd name="connsiteY1" fmla="*/ 1864633 h 2601480"/>
              <a:gd name="connsiteX2" fmla="*/ 5397624 w 5508687"/>
              <a:gd name="connsiteY2" fmla="*/ 373185 h 2601480"/>
              <a:gd name="connsiteX3" fmla="*/ 4030462 w 5508687"/>
              <a:gd name="connsiteY3" fmla="*/ 35833 h 2601480"/>
              <a:gd name="connsiteX4" fmla="*/ 0 w 5508687"/>
              <a:gd name="connsiteY4" fmla="*/ 195632 h 2601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8687" h="2601480">
                <a:moveTo>
                  <a:pt x="745725" y="2601480"/>
                </a:moveTo>
                <a:cubicBezTo>
                  <a:pt x="814527" y="2357344"/>
                  <a:pt x="4125158" y="2236016"/>
                  <a:pt x="4900474" y="1864633"/>
                </a:cubicBezTo>
                <a:cubicBezTo>
                  <a:pt x="5675791" y="1493251"/>
                  <a:pt x="5542626" y="677985"/>
                  <a:pt x="5397624" y="373185"/>
                </a:cubicBezTo>
                <a:cubicBezTo>
                  <a:pt x="5252622" y="68385"/>
                  <a:pt x="4893076" y="81700"/>
                  <a:pt x="4030462" y="35833"/>
                </a:cubicBezTo>
                <a:cubicBezTo>
                  <a:pt x="3203359" y="-72178"/>
                  <a:pt x="1539536" y="88360"/>
                  <a:pt x="0" y="195632"/>
                </a:cubicBezTo>
              </a:path>
            </a:pathLst>
          </a:custGeom>
          <a:ln w="38100">
            <a:headEnd type="none" w="med" len="med"/>
            <a:tailEnd type="arrow"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8680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3" name="文本框 2">
            <a:extLst>
              <a:ext uri="{FF2B5EF4-FFF2-40B4-BE49-F238E27FC236}">
                <a16:creationId xmlns:a16="http://schemas.microsoft.com/office/drawing/2014/main" id="{E9BE3D75-BF83-B334-E216-ACCB600A0B86}"/>
              </a:ext>
            </a:extLst>
          </p:cNvPr>
          <p:cNvSpPr txBox="1"/>
          <p:nvPr/>
        </p:nvSpPr>
        <p:spPr>
          <a:xfrm>
            <a:off x="489790" y="1383906"/>
            <a:ext cx="4122933" cy="4247317"/>
          </a:xfrm>
          <a:prstGeom prst="rect">
            <a:avLst/>
          </a:prstGeom>
          <a:noFill/>
        </p:spPr>
        <p:txBody>
          <a:bodyPr wrap="square" rtlCol="0">
            <a:spAutoFit/>
          </a:bodyPr>
          <a:lstStyle/>
          <a:p>
            <a:r>
              <a:rPr lang="en-US" altLang="zh-CN" sz="2800" b="1" dirty="0"/>
              <a:t>2.1</a:t>
            </a:r>
            <a:r>
              <a:rPr lang="zh-CN" altLang="en-US" sz="2800" b="1" dirty="0"/>
              <a:t>功能验证是什么？</a:t>
            </a:r>
            <a:endParaRPr lang="en-US" altLang="zh-CN" sz="3200" b="1" dirty="0"/>
          </a:p>
          <a:p>
            <a:r>
              <a:rPr lang="zh-CN" altLang="en-US" dirty="0"/>
              <a:t>测试电路是否满足最初设计的要求。</a:t>
            </a:r>
            <a:endParaRPr lang="en-US" altLang="zh-CN" dirty="0"/>
          </a:p>
          <a:p>
            <a:endParaRPr lang="en-US" altLang="zh-CN" dirty="0"/>
          </a:p>
          <a:p>
            <a:r>
              <a:rPr lang="zh-CN" altLang="en-US" b="1" dirty="0">
                <a:solidFill>
                  <a:srgbClr val="FF0000"/>
                </a:solidFill>
              </a:rPr>
              <a:t>注</a:t>
            </a:r>
            <a:r>
              <a:rPr lang="en-US" altLang="zh-CN" b="1" dirty="0">
                <a:solidFill>
                  <a:srgbClr val="FF0000"/>
                </a:solidFill>
              </a:rPr>
              <a:t>:</a:t>
            </a:r>
            <a:r>
              <a:rPr lang="zh-CN" altLang="en-US" dirty="0"/>
              <a:t>一般测试是当成品制造出来后对产品进行验证，但是功能验证不同。它是在单个模块被制造之前去验证，验证芯片的逻辑功能的正确性和功能完备性</a:t>
            </a:r>
            <a:endParaRPr lang="en-US" altLang="zh-CN" dirty="0"/>
          </a:p>
          <a:p>
            <a:endParaRPr lang="en-US" altLang="zh-CN" dirty="0"/>
          </a:p>
          <a:p>
            <a:r>
              <a:rPr lang="zh-CN" altLang="en-US" dirty="0"/>
              <a:t>验证的重要性</a:t>
            </a:r>
            <a:endParaRPr lang="en-US" altLang="zh-CN" dirty="0"/>
          </a:p>
          <a:p>
            <a:r>
              <a:rPr lang="zh-CN" altLang="en-US" dirty="0"/>
              <a:t>功能验证芯片生产的所消耗的精力占整个项目的</a:t>
            </a:r>
            <a:r>
              <a:rPr lang="en-US" altLang="zh-CN" dirty="0"/>
              <a:t>70%</a:t>
            </a:r>
            <a:r>
              <a:rPr lang="zh-CN" altLang="en-US" dirty="0"/>
              <a:t>，验证工作是芯片设计流程中重点。</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5D89DE19-FA62-A46F-09DD-CFA5046350C9}"/>
              </a:ext>
            </a:extLst>
          </p:cNvPr>
          <p:cNvPicPr>
            <a:picLocks noChangeAspect="1"/>
          </p:cNvPicPr>
          <p:nvPr/>
        </p:nvPicPr>
        <p:blipFill rotWithShape="1">
          <a:blip r:embed="rId2">
            <a:extLst>
              <a:ext uri="{28A0092B-C50C-407E-A947-70E740481C1C}">
                <a14:useLocalDpi xmlns:a14="http://schemas.microsoft.com/office/drawing/2010/main" val="0"/>
              </a:ext>
            </a:extLst>
          </a:blip>
          <a:srcRect l="3794" r="6554" b="2460"/>
          <a:stretch/>
        </p:blipFill>
        <p:spPr>
          <a:xfrm>
            <a:off x="4612723" y="84338"/>
            <a:ext cx="7572653" cy="6689324"/>
          </a:xfrm>
          <a:prstGeom prst="rect">
            <a:avLst/>
          </a:prstGeom>
        </p:spPr>
      </p:pic>
    </p:spTree>
    <p:extLst>
      <p:ext uri="{BB962C8B-B14F-4D97-AF65-F5344CB8AC3E}">
        <p14:creationId xmlns:p14="http://schemas.microsoft.com/office/powerpoint/2010/main" val="343570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91435" y="209934"/>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3" name="文本框 2">
            <a:extLst>
              <a:ext uri="{FF2B5EF4-FFF2-40B4-BE49-F238E27FC236}">
                <a16:creationId xmlns:a16="http://schemas.microsoft.com/office/drawing/2014/main" id="{57E37722-45A5-C19A-FB3D-01DE2A9569C1}"/>
              </a:ext>
            </a:extLst>
          </p:cNvPr>
          <p:cNvSpPr txBox="1"/>
          <p:nvPr/>
        </p:nvSpPr>
        <p:spPr>
          <a:xfrm>
            <a:off x="517872" y="659409"/>
            <a:ext cx="5484858" cy="523220"/>
          </a:xfrm>
          <a:prstGeom prst="rect">
            <a:avLst/>
          </a:prstGeom>
          <a:noFill/>
        </p:spPr>
        <p:txBody>
          <a:bodyPr wrap="square" rtlCol="0">
            <a:spAutoFit/>
          </a:bodyPr>
          <a:lstStyle/>
          <a:p>
            <a:r>
              <a:rPr lang="en-US" altLang="zh-CN" sz="2800" b="1" dirty="0"/>
              <a:t>3.1</a:t>
            </a:r>
            <a:r>
              <a:rPr lang="zh-CN" altLang="en-US" sz="2800" b="1" dirty="0"/>
              <a:t>具体功能验证流程举例</a:t>
            </a:r>
          </a:p>
        </p:txBody>
      </p:sp>
      <p:sp>
        <p:nvSpPr>
          <p:cNvPr id="2" name="矩形 1">
            <a:extLst>
              <a:ext uri="{FF2B5EF4-FFF2-40B4-BE49-F238E27FC236}">
                <a16:creationId xmlns:a16="http://schemas.microsoft.com/office/drawing/2014/main" id="{F3E80654-5ED8-5216-838B-EB241105AF22}"/>
              </a:ext>
            </a:extLst>
          </p:cNvPr>
          <p:cNvSpPr/>
          <p:nvPr/>
        </p:nvSpPr>
        <p:spPr>
          <a:xfrm>
            <a:off x="1368749" y="1431685"/>
            <a:ext cx="1900989" cy="469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设计规范</a:t>
            </a:r>
          </a:p>
        </p:txBody>
      </p:sp>
      <p:sp>
        <p:nvSpPr>
          <p:cNvPr id="5" name="矩形 4">
            <a:extLst>
              <a:ext uri="{FF2B5EF4-FFF2-40B4-BE49-F238E27FC236}">
                <a16:creationId xmlns:a16="http://schemas.microsoft.com/office/drawing/2014/main" id="{E8F2BCD4-8AE6-B51C-46E1-259E7CACA308}"/>
              </a:ext>
            </a:extLst>
          </p:cNvPr>
          <p:cNvSpPr/>
          <p:nvPr/>
        </p:nvSpPr>
        <p:spPr>
          <a:xfrm>
            <a:off x="1359314" y="2361502"/>
            <a:ext cx="1900989" cy="469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定义测试用例</a:t>
            </a:r>
          </a:p>
        </p:txBody>
      </p:sp>
      <p:sp>
        <p:nvSpPr>
          <p:cNvPr id="6" name="矩形 5">
            <a:extLst>
              <a:ext uri="{FF2B5EF4-FFF2-40B4-BE49-F238E27FC236}">
                <a16:creationId xmlns:a16="http://schemas.microsoft.com/office/drawing/2014/main" id="{CAE911E8-C13E-C58D-508C-E6B42C4C6BCE}"/>
              </a:ext>
            </a:extLst>
          </p:cNvPr>
          <p:cNvSpPr/>
          <p:nvPr/>
        </p:nvSpPr>
        <p:spPr>
          <a:xfrm>
            <a:off x="1359313" y="3069095"/>
            <a:ext cx="1900989" cy="6578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验证平台</a:t>
            </a:r>
            <a:r>
              <a:rPr lang="en-US" altLang="zh-CN" dirty="0"/>
              <a:t>(</a:t>
            </a:r>
            <a:r>
              <a:rPr lang="zh-CN" altLang="en-US" dirty="0"/>
              <a:t>抽象层次</a:t>
            </a:r>
            <a:r>
              <a:rPr lang="en-US" altLang="zh-CN" dirty="0"/>
              <a:t>)</a:t>
            </a:r>
            <a:endParaRPr lang="zh-CN" altLang="en-US" dirty="0"/>
          </a:p>
        </p:txBody>
      </p:sp>
      <p:sp>
        <p:nvSpPr>
          <p:cNvPr id="7" name="矩形 6">
            <a:extLst>
              <a:ext uri="{FF2B5EF4-FFF2-40B4-BE49-F238E27FC236}">
                <a16:creationId xmlns:a16="http://schemas.microsoft.com/office/drawing/2014/main" id="{FA9887B8-23A3-380F-F16C-20E129425BED}"/>
              </a:ext>
            </a:extLst>
          </p:cNvPr>
          <p:cNvSpPr/>
          <p:nvPr/>
        </p:nvSpPr>
        <p:spPr>
          <a:xfrm>
            <a:off x="1359312" y="3987166"/>
            <a:ext cx="1900989" cy="469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激励产生方案</a:t>
            </a:r>
          </a:p>
        </p:txBody>
      </p:sp>
      <p:sp>
        <p:nvSpPr>
          <p:cNvPr id="8" name="矩形 7">
            <a:extLst>
              <a:ext uri="{FF2B5EF4-FFF2-40B4-BE49-F238E27FC236}">
                <a16:creationId xmlns:a16="http://schemas.microsoft.com/office/drawing/2014/main" id="{F0D04D0C-F09F-926F-12F3-EA8B479A2A52}"/>
              </a:ext>
            </a:extLst>
          </p:cNvPr>
          <p:cNvSpPr/>
          <p:nvPr/>
        </p:nvSpPr>
        <p:spPr>
          <a:xfrm>
            <a:off x="1368749" y="4748017"/>
            <a:ext cx="1900989" cy="469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结果检查方案</a:t>
            </a:r>
          </a:p>
        </p:txBody>
      </p:sp>
      <p:sp>
        <p:nvSpPr>
          <p:cNvPr id="9" name="矩形 8">
            <a:extLst>
              <a:ext uri="{FF2B5EF4-FFF2-40B4-BE49-F238E27FC236}">
                <a16:creationId xmlns:a16="http://schemas.microsoft.com/office/drawing/2014/main" id="{F1331791-0466-5D3D-4C34-5FD2921B47BB}"/>
              </a:ext>
            </a:extLst>
          </p:cNvPr>
          <p:cNvSpPr/>
          <p:nvPr/>
        </p:nvSpPr>
        <p:spPr>
          <a:xfrm>
            <a:off x="1368749" y="5766614"/>
            <a:ext cx="1900989" cy="469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验证计划</a:t>
            </a:r>
          </a:p>
        </p:txBody>
      </p:sp>
      <p:sp>
        <p:nvSpPr>
          <p:cNvPr id="14" name="矩形 13">
            <a:extLst>
              <a:ext uri="{FF2B5EF4-FFF2-40B4-BE49-F238E27FC236}">
                <a16:creationId xmlns:a16="http://schemas.microsoft.com/office/drawing/2014/main" id="{A96EF56A-7E80-B9ED-31D3-C5885E7DF824}"/>
              </a:ext>
            </a:extLst>
          </p:cNvPr>
          <p:cNvSpPr/>
          <p:nvPr/>
        </p:nvSpPr>
        <p:spPr>
          <a:xfrm>
            <a:off x="7515016" y="888201"/>
            <a:ext cx="1900989" cy="469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搭建验证平台</a:t>
            </a:r>
          </a:p>
        </p:txBody>
      </p:sp>
      <p:sp>
        <p:nvSpPr>
          <p:cNvPr id="15" name="矩形 14">
            <a:extLst>
              <a:ext uri="{FF2B5EF4-FFF2-40B4-BE49-F238E27FC236}">
                <a16:creationId xmlns:a16="http://schemas.microsoft.com/office/drawing/2014/main" id="{AD7BED77-538D-B86B-6000-E51B8B09971C}"/>
              </a:ext>
            </a:extLst>
          </p:cNvPr>
          <p:cNvSpPr/>
          <p:nvPr/>
        </p:nvSpPr>
        <p:spPr>
          <a:xfrm>
            <a:off x="7515015" y="1622127"/>
            <a:ext cx="1900989" cy="469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创建测试用例</a:t>
            </a:r>
          </a:p>
        </p:txBody>
      </p:sp>
      <p:sp>
        <p:nvSpPr>
          <p:cNvPr id="16" name="矩形 15">
            <a:extLst>
              <a:ext uri="{FF2B5EF4-FFF2-40B4-BE49-F238E27FC236}">
                <a16:creationId xmlns:a16="http://schemas.microsoft.com/office/drawing/2014/main" id="{DAEF2C6D-905F-EE44-846D-34A9B393ADA8}"/>
              </a:ext>
            </a:extLst>
          </p:cNvPr>
          <p:cNvSpPr/>
          <p:nvPr/>
        </p:nvSpPr>
        <p:spPr>
          <a:xfrm>
            <a:off x="7515015" y="2584654"/>
            <a:ext cx="1900989" cy="469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运行和调试</a:t>
            </a:r>
          </a:p>
        </p:txBody>
      </p:sp>
      <p:sp>
        <p:nvSpPr>
          <p:cNvPr id="21" name="矩形 20">
            <a:extLst>
              <a:ext uri="{FF2B5EF4-FFF2-40B4-BE49-F238E27FC236}">
                <a16:creationId xmlns:a16="http://schemas.microsoft.com/office/drawing/2014/main" id="{7CE44D90-6945-BD1A-B065-D004070EA88B}"/>
              </a:ext>
            </a:extLst>
          </p:cNvPr>
          <p:cNvSpPr/>
          <p:nvPr/>
        </p:nvSpPr>
        <p:spPr>
          <a:xfrm>
            <a:off x="7515015" y="5927801"/>
            <a:ext cx="1900989" cy="469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回归测试</a:t>
            </a:r>
          </a:p>
        </p:txBody>
      </p:sp>
      <p:sp>
        <p:nvSpPr>
          <p:cNvPr id="25" name="菱形 24">
            <a:extLst>
              <a:ext uri="{FF2B5EF4-FFF2-40B4-BE49-F238E27FC236}">
                <a16:creationId xmlns:a16="http://schemas.microsoft.com/office/drawing/2014/main" id="{9BE361B4-0B20-0D54-878F-FF25C55FF9A7}"/>
              </a:ext>
            </a:extLst>
          </p:cNvPr>
          <p:cNvSpPr/>
          <p:nvPr/>
        </p:nvSpPr>
        <p:spPr>
          <a:xfrm>
            <a:off x="6947730" y="3823057"/>
            <a:ext cx="3035558" cy="1518409"/>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所有测试用例通过覆盖率分析</a:t>
            </a:r>
          </a:p>
        </p:txBody>
      </p:sp>
      <p:cxnSp>
        <p:nvCxnSpPr>
          <p:cNvPr id="27" name="直接箭头连接符 26">
            <a:extLst>
              <a:ext uri="{FF2B5EF4-FFF2-40B4-BE49-F238E27FC236}">
                <a16:creationId xmlns:a16="http://schemas.microsoft.com/office/drawing/2014/main" id="{CFA81557-3329-0748-72E6-A84285D12EF9}"/>
              </a:ext>
            </a:extLst>
          </p:cNvPr>
          <p:cNvCxnSpPr>
            <a:cxnSpLocks/>
            <a:stCxn id="6" idx="2"/>
            <a:endCxn id="7" idx="0"/>
          </p:cNvCxnSpPr>
          <p:nvPr/>
        </p:nvCxnSpPr>
        <p:spPr>
          <a:xfrm flipH="1">
            <a:off x="2309807" y="3726991"/>
            <a:ext cx="1" cy="2601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AEC63078-948E-3F9E-D408-11AD6120D873}"/>
              </a:ext>
            </a:extLst>
          </p:cNvPr>
          <p:cNvCxnSpPr>
            <a:stCxn id="5" idx="2"/>
            <a:endCxn id="6" idx="0"/>
          </p:cNvCxnSpPr>
          <p:nvPr/>
        </p:nvCxnSpPr>
        <p:spPr>
          <a:xfrm flipH="1">
            <a:off x="2309808" y="2830734"/>
            <a:ext cx="1" cy="238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FD8C2328-B7DE-10A5-1839-F7F526820DE8}"/>
              </a:ext>
            </a:extLst>
          </p:cNvPr>
          <p:cNvCxnSpPr>
            <a:stCxn id="14" idx="2"/>
            <a:endCxn id="15" idx="0"/>
          </p:cNvCxnSpPr>
          <p:nvPr/>
        </p:nvCxnSpPr>
        <p:spPr>
          <a:xfrm flipH="1">
            <a:off x="8465510" y="1357433"/>
            <a:ext cx="1" cy="264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19DB02B-61F0-958E-35CE-3A7F3366A16D}"/>
              </a:ext>
            </a:extLst>
          </p:cNvPr>
          <p:cNvCxnSpPr>
            <a:stCxn id="15" idx="2"/>
            <a:endCxn id="16" idx="0"/>
          </p:cNvCxnSpPr>
          <p:nvPr/>
        </p:nvCxnSpPr>
        <p:spPr>
          <a:xfrm>
            <a:off x="8465510" y="2091359"/>
            <a:ext cx="0" cy="493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ABBD21CB-50B9-E85A-9B88-951CE66A96C6}"/>
              </a:ext>
            </a:extLst>
          </p:cNvPr>
          <p:cNvCxnSpPr>
            <a:stCxn id="16" idx="2"/>
            <a:endCxn id="25" idx="0"/>
          </p:cNvCxnSpPr>
          <p:nvPr/>
        </p:nvCxnSpPr>
        <p:spPr>
          <a:xfrm flipH="1">
            <a:off x="8465509" y="3053886"/>
            <a:ext cx="1" cy="769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1CA07AE-3BC4-953C-2256-1C5DBD86FA50}"/>
              </a:ext>
            </a:extLst>
          </p:cNvPr>
          <p:cNvCxnSpPr>
            <a:stCxn id="25" idx="2"/>
            <a:endCxn id="21" idx="0"/>
          </p:cNvCxnSpPr>
          <p:nvPr/>
        </p:nvCxnSpPr>
        <p:spPr>
          <a:xfrm>
            <a:off x="8465509" y="5341466"/>
            <a:ext cx="1" cy="586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4A9117C9-E64D-B27E-A3B7-D17B54DC6D69}"/>
              </a:ext>
            </a:extLst>
          </p:cNvPr>
          <p:cNvCxnSpPr>
            <a:cxnSpLocks/>
            <a:stCxn id="9" idx="3"/>
            <a:endCxn id="14" idx="1"/>
          </p:cNvCxnSpPr>
          <p:nvPr/>
        </p:nvCxnSpPr>
        <p:spPr>
          <a:xfrm flipV="1">
            <a:off x="3269738" y="1122817"/>
            <a:ext cx="4245278" cy="487841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a:extLst>
              <a:ext uri="{FF2B5EF4-FFF2-40B4-BE49-F238E27FC236}">
                <a16:creationId xmlns:a16="http://schemas.microsoft.com/office/drawing/2014/main" id="{93DC6094-68AE-1B64-0A2B-86F2DFDD4A64}"/>
              </a:ext>
            </a:extLst>
          </p:cNvPr>
          <p:cNvCxnSpPr>
            <a:stCxn id="25" idx="1"/>
            <a:endCxn id="16" idx="1"/>
          </p:cNvCxnSpPr>
          <p:nvPr/>
        </p:nvCxnSpPr>
        <p:spPr>
          <a:xfrm rot="10800000" flipH="1">
            <a:off x="6947729" y="2819270"/>
            <a:ext cx="567285" cy="1762992"/>
          </a:xfrm>
          <a:prstGeom prst="bentConnector3">
            <a:avLst>
              <a:gd name="adj1" fmla="val -40297"/>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A14E41DA-C7EF-2EF5-BA94-B08038DD2C6E}"/>
              </a:ext>
            </a:extLst>
          </p:cNvPr>
          <p:cNvCxnSpPr>
            <a:stCxn id="2" idx="2"/>
            <a:endCxn id="5" idx="0"/>
          </p:cNvCxnSpPr>
          <p:nvPr/>
        </p:nvCxnSpPr>
        <p:spPr>
          <a:xfrm flipH="1">
            <a:off x="2309809" y="1900917"/>
            <a:ext cx="9435" cy="460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7B2B40B3-A760-1131-5959-8B42A5DE4ED8}"/>
              </a:ext>
            </a:extLst>
          </p:cNvPr>
          <p:cNvCxnSpPr>
            <a:stCxn id="7" idx="2"/>
            <a:endCxn id="8" idx="0"/>
          </p:cNvCxnSpPr>
          <p:nvPr/>
        </p:nvCxnSpPr>
        <p:spPr>
          <a:xfrm>
            <a:off x="2309807" y="4456398"/>
            <a:ext cx="9437" cy="291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71E1A106-74F6-E40F-3AA8-0F04C448FC24}"/>
              </a:ext>
            </a:extLst>
          </p:cNvPr>
          <p:cNvSpPr txBox="1"/>
          <p:nvPr/>
        </p:nvSpPr>
        <p:spPr>
          <a:xfrm>
            <a:off x="6659367" y="3782631"/>
            <a:ext cx="567286" cy="367419"/>
          </a:xfrm>
          <a:prstGeom prst="rect">
            <a:avLst/>
          </a:prstGeom>
          <a:noFill/>
        </p:spPr>
        <p:txBody>
          <a:bodyPr wrap="square" rtlCol="0">
            <a:spAutoFit/>
          </a:bodyPr>
          <a:lstStyle/>
          <a:p>
            <a:r>
              <a:rPr lang="zh-CN" altLang="en-US" dirty="0"/>
              <a:t>否</a:t>
            </a:r>
          </a:p>
        </p:txBody>
      </p:sp>
      <p:sp>
        <p:nvSpPr>
          <p:cNvPr id="57" name="文本框 56">
            <a:extLst>
              <a:ext uri="{FF2B5EF4-FFF2-40B4-BE49-F238E27FC236}">
                <a16:creationId xmlns:a16="http://schemas.microsoft.com/office/drawing/2014/main" id="{77D0C7D9-D26C-87FB-2D4E-6831C431856D}"/>
              </a:ext>
            </a:extLst>
          </p:cNvPr>
          <p:cNvSpPr txBox="1"/>
          <p:nvPr/>
        </p:nvSpPr>
        <p:spPr>
          <a:xfrm>
            <a:off x="8474945" y="5465788"/>
            <a:ext cx="567286" cy="367419"/>
          </a:xfrm>
          <a:prstGeom prst="rect">
            <a:avLst/>
          </a:prstGeom>
          <a:noFill/>
        </p:spPr>
        <p:txBody>
          <a:bodyPr wrap="square" rtlCol="0">
            <a:spAutoFit/>
          </a:bodyPr>
          <a:lstStyle/>
          <a:p>
            <a:r>
              <a:rPr lang="zh-CN" altLang="en-US" dirty="0"/>
              <a:t>是</a:t>
            </a:r>
          </a:p>
        </p:txBody>
      </p:sp>
      <p:sp>
        <p:nvSpPr>
          <p:cNvPr id="58" name="矩形: 圆角 57">
            <a:extLst>
              <a:ext uri="{FF2B5EF4-FFF2-40B4-BE49-F238E27FC236}">
                <a16:creationId xmlns:a16="http://schemas.microsoft.com/office/drawing/2014/main" id="{16F1FD61-D550-382B-0634-A762E7E9DEF4}"/>
              </a:ext>
            </a:extLst>
          </p:cNvPr>
          <p:cNvSpPr/>
          <p:nvPr/>
        </p:nvSpPr>
        <p:spPr>
          <a:xfrm>
            <a:off x="1043735" y="2128214"/>
            <a:ext cx="2497853" cy="3219863"/>
          </a:xfrm>
          <a:prstGeom prst="round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1D5DACA6-6CC2-D8DD-4F14-FAAB76DEC046}"/>
              </a:ext>
            </a:extLst>
          </p:cNvPr>
          <p:cNvSpPr/>
          <p:nvPr/>
        </p:nvSpPr>
        <p:spPr>
          <a:xfrm>
            <a:off x="6977309" y="599447"/>
            <a:ext cx="2883865" cy="2577701"/>
          </a:xfrm>
          <a:prstGeom prst="roundRect">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80B7670C-169E-D5A2-99C6-015E8293937A}"/>
              </a:ext>
            </a:extLst>
          </p:cNvPr>
          <p:cNvSpPr txBox="1"/>
          <p:nvPr/>
        </p:nvSpPr>
        <p:spPr>
          <a:xfrm>
            <a:off x="418254" y="2091359"/>
            <a:ext cx="337118" cy="1754326"/>
          </a:xfrm>
          <a:prstGeom prst="rect">
            <a:avLst/>
          </a:prstGeom>
          <a:noFill/>
        </p:spPr>
        <p:txBody>
          <a:bodyPr wrap="square" rtlCol="0">
            <a:spAutoFit/>
          </a:bodyPr>
          <a:lstStyle/>
          <a:p>
            <a:r>
              <a:rPr lang="zh-CN" altLang="en-US" dirty="0"/>
              <a:t>策略规划阶段</a:t>
            </a:r>
          </a:p>
        </p:txBody>
      </p:sp>
      <p:sp>
        <p:nvSpPr>
          <p:cNvPr id="61" name="文本框 60">
            <a:extLst>
              <a:ext uri="{FF2B5EF4-FFF2-40B4-BE49-F238E27FC236}">
                <a16:creationId xmlns:a16="http://schemas.microsoft.com/office/drawing/2014/main" id="{3D5927BC-BC2D-D678-EA91-AF79DCD80C71}"/>
              </a:ext>
            </a:extLst>
          </p:cNvPr>
          <p:cNvSpPr txBox="1"/>
          <p:nvPr/>
        </p:nvSpPr>
        <p:spPr>
          <a:xfrm>
            <a:off x="3458857" y="2101127"/>
            <a:ext cx="2534511" cy="923330"/>
          </a:xfrm>
          <a:prstGeom prst="rect">
            <a:avLst/>
          </a:prstGeom>
          <a:noFill/>
        </p:spPr>
        <p:txBody>
          <a:bodyPr wrap="square" rtlCol="0">
            <a:spAutoFit/>
          </a:bodyPr>
          <a:lstStyle/>
          <a:p>
            <a:r>
              <a:rPr lang="zh-CN" altLang="en-US" dirty="0"/>
              <a:t>例如，基于周期，基于包，在那个层次生成激励？</a:t>
            </a:r>
          </a:p>
        </p:txBody>
      </p:sp>
      <p:sp>
        <p:nvSpPr>
          <p:cNvPr id="62" name="文本框 61">
            <a:extLst>
              <a:ext uri="{FF2B5EF4-FFF2-40B4-BE49-F238E27FC236}">
                <a16:creationId xmlns:a16="http://schemas.microsoft.com/office/drawing/2014/main" id="{4039D17F-1890-9466-2B38-CCC031A83DD6}"/>
              </a:ext>
            </a:extLst>
          </p:cNvPr>
          <p:cNvSpPr txBox="1"/>
          <p:nvPr/>
        </p:nvSpPr>
        <p:spPr>
          <a:xfrm>
            <a:off x="3458857" y="3845685"/>
            <a:ext cx="2534511" cy="646331"/>
          </a:xfrm>
          <a:prstGeom prst="rect">
            <a:avLst/>
          </a:prstGeom>
          <a:noFill/>
        </p:spPr>
        <p:txBody>
          <a:bodyPr wrap="square" rtlCol="0">
            <a:spAutoFit/>
          </a:bodyPr>
          <a:lstStyle/>
          <a:p>
            <a:r>
              <a:rPr lang="zh-CN" altLang="en-US" dirty="0"/>
              <a:t>例如，随机，直接，定向随机</a:t>
            </a:r>
          </a:p>
        </p:txBody>
      </p:sp>
      <p:sp>
        <p:nvSpPr>
          <p:cNvPr id="63" name="文本框 62">
            <a:extLst>
              <a:ext uri="{FF2B5EF4-FFF2-40B4-BE49-F238E27FC236}">
                <a16:creationId xmlns:a16="http://schemas.microsoft.com/office/drawing/2014/main" id="{9C6FECE6-0C87-37B9-1895-1E6770B9E99B}"/>
              </a:ext>
            </a:extLst>
          </p:cNvPr>
          <p:cNvSpPr txBox="1"/>
          <p:nvPr/>
        </p:nvSpPr>
        <p:spPr>
          <a:xfrm>
            <a:off x="3458857" y="4748017"/>
            <a:ext cx="2153905" cy="369332"/>
          </a:xfrm>
          <a:prstGeom prst="rect">
            <a:avLst/>
          </a:prstGeom>
          <a:noFill/>
        </p:spPr>
        <p:txBody>
          <a:bodyPr wrap="square" rtlCol="0">
            <a:spAutoFit/>
          </a:bodyPr>
          <a:lstStyle/>
          <a:p>
            <a:r>
              <a:rPr lang="zh-CN" altLang="en-US" dirty="0"/>
              <a:t>实时比较或后处理</a:t>
            </a:r>
          </a:p>
        </p:txBody>
      </p:sp>
      <p:sp>
        <p:nvSpPr>
          <p:cNvPr id="64" name="文本框 63">
            <a:extLst>
              <a:ext uri="{FF2B5EF4-FFF2-40B4-BE49-F238E27FC236}">
                <a16:creationId xmlns:a16="http://schemas.microsoft.com/office/drawing/2014/main" id="{386A3E60-7E40-2AA6-F8B3-2D381043538F}"/>
              </a:ext>
            </a:extLst>
          </p:cNvPr>
          <p:cNvSpPr txBox="1"/>
          <p:nvPr/>
        </p:nvSpPr>
        <p:spPr>
          <a:xfrm>
            <a:off x="10001839" y="927885"/>
            <a:ext cx="794084" cy="1200329"/>
          </a:xfrm>
          <a:prstGeom prst="rect">
            <a:avLst/>
          </a:prstGeom>
          <a:noFill/>
        </p:spPr>
        <p:txBody>
          <a:bodyPr wrap="square" rtlCol="0">
            <a:spAutoFit/>
          </a:bodyPr>
          <a:lstStyle/>
          <a:p>
            <a:r>
              <a:rPr lang="zh-CN" altLang="en-US" dirty="0"/>
              <a:t>验证平台搭建阶段</a:t>
            </a:r>
          </a:p>
        </p:txBody>
      </p:sp>
      <p:sp>
        <p:nvSpPr>
          <p:cNvPr id="65" name="文本框 64">
            <a:extLst>
              <a:ext uri="{FF2B5EF4-FFF2-40B4-BE49-F238E27FC236}">
                <a16:creationId xmlns:a16="http://schemas.microsoft.com/office/drawing/2014/main" id="{0C2F7B6F-6A4B-CE87-BCC4-41009F3F3B88}"/>
              </a:ext>
            </a:extLst>
          </p:cNvPr>
          <p:cNvSpPr txBox="1"/>
          <p:nvPr/>
        </p:nvSpPr>
        <p:spPr>
          <a:xfrm>
            <a:off x="10113837" y="3669671"/>
            <a:ext cx="682085" cy="1477328"/>
          </a:xfrm>
          <a:prstGeom prst="rect">
            <a:avLst/>
          </a:prstGeom>
          <a:noFill/>
        </p:spPr>
        <p:txBody>
          <a:bodyPr wrap="square" rtlCol="0">
            <a:spAutoFit/>
          </a:bodyPr>
          <a:lstStyle/>
          <a:p>
            <a:r>
              <a:rPr lang="zh-CN" altLang="en-US" dirty="0"/>
              <a:t>回归和覆盖率分析阶段</a:t>
            </a:r>
          </a:p>
        </p:txBody>
      </p:sp>
      <p:cxnSp>
        <p:nvCxnSpPr>
          <p:cNvPr id="67" name="直接箭头连接符 66">
            <a:extLst>
              <a:ext uri="{FF2B5EF4-FFF2-40B4-BE49-F238E27FC236}">
                <a16:creationId xmlns:a16="http://schemas.microsoft.com/office/drawing/2014/main" id="{A3C23AAD-75E3-9AAD-1185-BB48E7062845}"/>
              </a:ext>
            </a:extLst>
          </p:cNvPr>
          <p:cNvCxnSpPr>
            <a:stCxn id="8" idx="2"/>
            <a:endCxn id="9" idx="0"/>
          </p:cNvCxnSpPr>
          <p:nvPr/>
        </p:nvCxnSpPr>
        <p:spPr>
          <a:xfrm>
            <a:off x="2319244" y="5217249"/>
            <a:ext cx="0" cy="54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811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 name="文本框 1">
            <a:extLst>
              <a:ext uri="{FF2B5EF4-FFF2-40B4-BE49-F238E27FC236}">
                <a16:creationId xmlns:a16="http://schemas.microsoft.com/office/drawing/2014/main" id="{2F06FD4A-2F48-D6FC-72BC-251795174760}"/>
              </a:ext>
            </a:extLst>
          </p:cNvPr>
          <p:cNvSpPr txBox="1"/>
          <p:nvPr/>
        </p:nvSpPr>
        <p:spPr>
          <a:xfrm>
            <a:off x="893495" y="1470860"/>
            <a:ext cx="3239753" cy="523220"/>
          </a:xfrm>
          <a:prstGeom prst="rect">
            <a:avLst/>
          </a:prstGeom>
          <a:noFill/>
        </p:spPr>
        <p:txBody>
          <a:bodyPr wrap="square" rtlCol="0">
            <a:spAutoFit/>
          </a:bodyPr>
          <a:lstStyle/>
          <a:p>
            <a:r>
              <a:rPr lang="en-US" altLang="zh-CN" sz="2800" b="1" dirty="0"/>
              <a:t>3.2  </a:t>
            </a:r>
            <a:r>
              <a:rPr lang="zh-CN" altLang="en-US" sz="2800" b="1" dirty="0"/>
              <a:t>功能验证流程</a:t>
            </a:r>
          </a:p>
        </p:txBody>
      </p:sp>
      <p:sp>
        <p:nvSpPr>
          <p:cNvPr id="3" name="文本框 2">
            <a:extLst>
              <a:ext uri="{FF2B5EF4-FFF2-40B4-BE49-F238E27FC236}">
                <a16:creationId xmlns:a16="http://schemas.microsoft.com/office/drawing/2014/main" id="{890D6BD1-C89C-AC9D-64C0-1E724A574FD3}"/>
              </a:ext>
            </a:extLst>
          </p:cNvPr>
          <p:cNvSpPr txBox="1"/>
          <p:nvPr/>
        </p:nvSpPr>
        <p:spPr>
          <a:xfrm>
            <a:off x="950495" y="2081462"/>
            <a:ext cx="10166684" cy="2123658"/>
          </a:xfrm>
          <a:prstGeom prst="rect">
            <a:avLst/>
          </a:prstGeom>
          <a:noFill/>
        </p:spPr>
        <p:txBody>
          <a:bodyPr wrap="square" rtlCol="0">
            <a:spAutoFit/>
          </a:bodyPr>
          <a:lstStyle/>
          <a:p>
            <a:r>
              <a:rPr lang="zh-CN" altLang="en-US" b="0" i="0" dirty="0">
                <a:solidFill>
                  <a:srgbClr val="4D4D4D"/>
                </a:solidFill>
                <a:effectLst/>
                <a:latin typeface="-apple-system"/>
              </a:rPr>
              <a:t>功能验证三个主要阶段：</a:t>
            </a:r>
            <a:endParaRPr lang="en-US" altLang="zh-CN" b="0" i="0" dirty="0">
              <a:solidFill>
                <a:srgbClr val="4D4D4D"/>
              </a:solidFill>
              <a:effectLst/>
              <a:latin typeface="-apple-system"/>
            </a:endParaRPr>
          </a:p>
          <a:p>
            <a:endParaRPr lang="en-US" altLang="zh-CN" dirty="0">
              <a:solidFill>
                <a:srgbClr val="4D4D4D"/>
              </a:solidFill>
              <a:latin typeface="-apple-system"/>
            </a:endParaRPr>
          </a:p>
          <a:p>
            <a:pPr marL="342900" indent="-342900">
              <a:buFont typeface="+mj-lt"/>
              <a:buAutoNum type="arabicPeriod"/>
            </a:pPr>
            <a:r>
              <a:rPr lang="zh-CN" altLang="en-US" sz="3200" b="0" i="0" dirty="0">
                <a:solidFill>
                  <a:srgbClr val="4D4D4D"/>
                </a:solidFill>
                <a:effectLst/>
                <a:latin typeface="-apple-system"/>
              </a:rPr>
              <a:t>制定验证策略和验证计划；</a:t>
            </a:r>
            <a:endParaRPr lang="en-US" altLang="zh-CN" sz="3200" b="0" i="0" dirty="0">
              <a:solidFill>
                <a:srgbClr val="4D4D4D"/>
              </a:solidFill>
              <a:effectLst/>
              <a:latin typeface="-apple-system"/>
            </a:endParaRPr>
          </a:p>
          <a:p>
            <a:pPr marL="342900" indent="-342900">
              <a:buFont typeface="+mj-lt"/>
              <a:buAutoNum type="arabicPeriod"/>
            </a:pPr>
            <a:r>
              <a:rPr lang="zh-CN" altLang="en-US" sz="3200" b="0" i="0" dirty="0">
                <a:solidFill>
                  <a:srgbClr val="4D4D4D"/>
                </a:solidFill>
                <a:effectLst/>
                <a:latin typeface="-apple-system"/>
              </a:rPr>
              <a:t>创建验证平台，运行和调试；</a:t>
            </a:r>
            <a:endParaRPr lang="en-US" altLang="zh-CN" sz="3200" b="0" i="0" dirty="0">
              <a:solidFill>
                <a:srgbClr val="4D4D4D"/>
              </a:solidFill>
              <a:effectLst/>
              <a:latin typeface="-apple-system"/>
            </a:endParaRPr>
          </a:p>
          <a:p>
            <a:pPr marL="342900" indent="-342900">
              <a:buFont typeface="+mj-lt"/>
              <a:buAutoNum type="arabicPeriod"/>
            </a:pPr>
            <a:r>
              <a:rPr lang="zh-CN" altLang="en-US" sz="3200" b="0" i="0" dirty="0">
                <a:solidFill>
                  <a:srgbClr val="4D4D4D"/>
                </a:solidFill>
                <a:effectLst/>
                <a:latin typeface="-apple-system"/>
              </a:rPr>
              <a:t>覆盖率分析和回归测试。</a:t>
            </a:r>
            <a:endParaRPr lang="zh-CN" altLang="en-US" sz="3200" dirty="0"/>
          </a:p>
        </p:txBody>
      </p:sp>
    </p:spTree>
    <p:extLst>
      <p:ext uri="{BB962C8B-B14F-4D97-AF65-F5344CB8AC3E}">
        <p14:creationId xmlns:p14="http://schemas.microsoft.com/office/powerpoint/2010/main" val="15077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F71F090F-B13A-4131-A3A5-24A48BB9DE51}"/>
              </a:ext>
            </a:extLst>
          </p:cNvPr>
          <p:cNvGrpSpPr/>
          <p:nvPr/>
        </p:nvGrpSpPr>
        <p:grpSpPr>
          <a:xfrm>
            <a:off x="671616" y="529659"/>
            <a:ext cx="4837075" cy="389513"/>
            <a:chOff x="6730719" y="425388"/>
            <a:chExt cx="4837075" cy="389513"/>
          </a:xfrm>
        </p:grpSpPr>
        <p:sp>
          <p:nvSpPr>
            <p:cNvPr id="10" name="矩形: 圆角 9">
              <a:extLst>
                <a:ext uri="{FF2B5EF4-FFF2-40B4-BE49-F238E27FC236}">
                  <a16:creationId xmlns:a16="http://schemas.microsoft.com/office/drawing/2014/main" id="{4AD550C2-E2FD-4103-8DF2-BEB51FCA139D}"/>
                </a:ext>
              </a:extLst>
            </p:cNvPr>
            <p:cNvSpPr/>
            <p:nvPr/>
          </p:nvSpPr>
          <p:spPr>
            <a:xfrm>
              <a:off x="6730719" y="425388"/>
              <a:ext cx="941327" cy="389513"/>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latin typeface="等线" panose="02010600030101010101" pitchFamily="2" charset="-122"/>
                  <a:ea typeface="等线" panose="02010600030101010101" pitchFamily="2" charset="-122"/>
                </a:rPr>
                <a:t>Start here</a:t>
              </a:r>
              <a:endParaRPr lang="zh-CN" altLang="en-US" sz="1200" dirty="0">
                <a:solidFill>
                  <a:schemeClr val="bg1">
                    <a:lumMod val="50000"/>
                  </a:schemeClr>
                </a:solidFill>
                <a:latin typeface="等线" panose="02010600030101010101" pitchFamily="2" charset="-122"/>
                <a:ea typeface="等线" panose="02010600030101010101" pitchFamily="2" charset="-122"/>
              </a:endParaRPr>
            </a:p>
          </p:txBody>
        </p:sp>
        <p:sp>
          <p:nvSpPr>
            <p:cNvPr id="11" name="文本框 10">
              <a:extLst>
                <a:ext uri="{FF2B5EF4-FFF2-40B4-BE49-F238E27FC236}">
                  <a16:creationId xmlns:a16="http://schemas.microsoft.com/office/drawing/2014/main" id="{BAD1ECA6-102C-45B7-8B90-270636BD99C9}"/>
                </a:ext>
              </a:extLst>
            </p:cNvPr>
            <p:cNvSpPr txBox="1"/>
            <p:nvPr/>
          </p:nvSpPr>
          <p:spPr>
            <a:xfrm>
              <a:off x="8290988" y="481645"/>
              <a:ext cx="562975"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News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EF23FC-BAF1-4277-B8B3-EF833C89E9C2}"/>
                </a:ext>
              </a:extLst>
            </p:cNvPr>
            <p:cNvSpPr txBox="1"/>
            <p:nvPr/>
          </p:nvSpPr>
          <p:spPr>
            <a:xfrm>
              <a:off x="9444322" y="481645"/>
              <a:ext cx="805029" cy="276999"/>
            </a:xfrm>
            <a:prstGeom prst="rect">
              <a:avLst/>
            </a:prstGeom>
            <a:noFill/>
          </p:spPr>
          <p:txBody>
            <a:bodyPr wrap="none" rtlCol="0">
              <a:spAutoFit/>
            </a:bodyPr>
            <a:lstStyle/>
            <a:p>
              <a:r>
                <a:rPr lang="en-US" altLang="zh-CN" sz="1200" dirty="0">
                  <a:solidFill>
                    <a:schemeClr val="accent3"/>
                  </a:solidFill>
                  <a:latin typeface="等线" panose="02010600030101010101" pitchFamily="2" charset="-122"/>
                  <a:ea typeface="等线" panose="02010600030101010101" pitchFamily="2" charset="-122"/>
                </a:rPr>
                <a:t>About us</a:t>
              </a:r>
              <a:endParaRPr lang="zh-CN" altLang="en-US" sz="1200" dirty="0">
                <a:solidFill>
                  <a:schemeClr val="accent3"/>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42F73E39-4246-4B2F-8295-895433485648}"/>
                </a:ext>
              </a:extLst>
            </p:cNvPr>
            <p:cNvSpPr txBox="1"/>
            <p:nvPr/>
          </p:nvSpPr>
          <p:spPr>
            <a:xfrm>
              <a:off x="10839710" y="481645"/>
              <a:ext cx="728084" cy="276999"/>
            </a:xfrm>
            <a:prstGeom prst="rect">
              <a:avLst/>
            </a:prstGeom>
            <a:noFill/>
          </p:spPr>
          <p:txBody>
            <a:bodyPr wrap="none" rtlCol="0">
              <a:spAutoFit/>
            </a:bodyPr>
            <a:lstStyle/>
            <a:p>
              <a:r>
                <a:rPr lang="en-US" altLang="zh-CN" sz="1200" dirty="0" err="1">
                  <a:solidFill>
                    <a:schemeClr val="accent3"/>
                  </a:solidFill>
                  <a:latin typeface="等线" panose="02010600030101010101" pitchFamily="2" charset="-122"/>
                  <a:ea typeface="等线" panose="02010600030101010101" pitchFamily="2" charset="-122"/>
                </a:rPr>
                <a:t>Contoct</a:t>
              </a:r>
              <a:endParaRPr lang="zh-CN" altLang="en-US" sz="1200" dirty="0">
                <a:solidFill>
                  <a:schemeClr val="accent3"/>
                </a:solidFill>
                <a:latin typeface="等线" panose="02010600030101010101" pitchFamily="2" charset="-122"/>
                <a:ea typeface="等线" panose="02010600030101010101" pitchFamily="2" charset="-122"/>
              </a:endParaRPr>
            </a:p>
          </p:txBody>
        </p:sp>
      </p:gr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4" name="文本框 3">
            <a:extLst>
              <a:ext uri="{FF2B5EF4-FFF2-40B4-BE49-F238E27FC236}">
                <a16:creationId xmlns:a16="http://schemas.microsoft.com/office/drawing/2014/main" id="{E19A4E10-2A40-411A-ACC7-8BAE912B05EB}"/>
              </a:ext>
            </a:extLst>
          </p:cNvPr>
          <p:cNvSpPr txBox="1"/>
          <p:nvPr/>
        </p:nvSpPr>
        <p:spPr>
          <a:xfrm>
            <a:off x="773179" y="2004497"/>
            <a:ext cx="10151494" cy="2231508"/>
          </a:xfrm>
          <a:prstGeom prst="rect">
            <a:avLst/>
          </a:prstGeom>
          <a:noFill/>
        </p:spPr>
        <p:txBody>
          <a:bodyPr wrap="square" rtlCol="0">
            <a:spAutoFit/>
          </a:bodyPr>
          <a:lstStyle/>
          <a:p>
            <a:pPr>
              <a:lnSpc>
                <a:spcPct val="200000"/>
              </a:lnSpc>
            </a:pPr>
            <a:r>
              <a:rPr lang="zh-CN" altLang="en-US" dirty="0"/>
              <a:t>①主要功能点和测试用例，将功能点的测试空间缩小到一个可以管理的范围，或者一个有实际意义的集合并且没有损害其期望的功能。根据功能点，拟定验证策略和验证计划；</a:t>
            </a:r>
            <a:endParaRPr lang="en-US" altLang="zh-CN" dirty="0"/>
          </a:p>
          <a:p>
            <a:pPr>
              <a:lnSpc>
                <a:spcPct val="200000"/>
              </a:lnSpc>
            </a:pPr>
            <a:r>
              <a:rPr lang="zh-CN" altLang="en-US" dirty="0"/>
              <a:t>②验证平台的抽象层次决定了该平台主要的处理对象：比特、包或更高层次的数据类型。</a:t>
            </a:r>
            <a:endParaRPr lang="en-US" altLang="zh-CN" dirty="0"/>
          </a:p>
          <a:p>
            <a:pPr>
              <a:lnSpc>
                <a:spcPct val="200000"/>
              </a:lnSpc>
            </a:pPr>
            <a:r>
              <a:rPr lang="zh-CN" altLang="en-US" dirty="0"/>
              <a:t>③激励生成和结果检查原则，定义输入到验证平台的激励如何产生，结果如何检查以及结果判断。</a:t>
            </a:r>
          </a:p>
        </p:txBody>
      </p:sp>
      <p:sp>
        <p:nvSpPr>
          <p:cNvPr id="5" name="文本框 4">
            <a:extLst>
              <a:ext uri="{FF2B5EF4-FFF2-40B4-BE49-F238E27FC236}">
                <a16:creationId xmlns:a16="http://schemas.microsoft.com/office/drawing/2014/main" id="{649EF9CF-9924-9458-60E0-E274EE24AE46}"/>
              </a:ext>
            </a:extLst>
          </p:cNvPr>
          <p:cNvSpPr txBox="1"/>
          <p:nvPr/>
        </p:nvSpPr>
        <p:spPr>
          <a:xfrm>
            <a:off x="932107" y="1533787"/>
            <a:ext cx="6190588" cy="461665"/>
          </a:xfrm>
          <a:prstGeom prst="rect">
            <a:avLst/>
          </a:prstGeom>
          <a:noFill/>
        </p:spPr>
        <p:txBody>
          <a:bodyPr wrap="square" rtlCol="0">
            <a:spAutoFit/>
          </a:bodyPr>
          <a:lstStyle/>
          <a:p>
            <a:r>
              <a:rPr lang="zh-CN" altLang="en-US" sz="2400" b="1" i="0" dirty="0">
                <a:solidFill>
                  <a:srgbClr val="4D4D4D"/>
                </a:solidFill>
                <a:effectLst/>
                <a:latin typeface="-apple-system"/>
              </a:rPr>
              <a:t>一、制定验证策略和验证计划</a:t>
            </a:r>
            <a:endParaRPr lang="zh-CN" altLang="en-US" sz="2400" b="1" dirty="0"/>
          </a:p>
        </p:txBody>
      </p:sp>
      <p:sp>
        <p:nvSpPr>
          <p:cNvPr id="6" name="文本框 5">
            <a:extLst>
              <a:ext uri="{FF2B5EF4-FFF2-40B4-BE49-F238E27FC236}">
                <a16:creationId xmlns:a16="http://schemas.microsoft.com/office/drawing/2014/main" id="{257F8B01-09DE-EDD2-6848-5C7F6EF409BC}"/>
              </a:ext>
            </a:extLst>
          </p:cNvPr>
          <p:cNvSpPr txBox="1"/>
          <p:nvPr/>
        </p:nvSpPr>
        <p:spPr>
          <a:xfrm>
            <a:off x="932107" y="4864738"/>
            <a:ext cx="5853703" cy="461665"/>
          </a:xfrm>
          <a:prstGeom prst="rect">
            <a:avLst/>
          </a:prstGeom>
          <a:noFill/>
        </p:spPr>
        <p:txBody>
          <a:bodyPr wrap="square" rtlCol="0">
            <a:spAutoFit/>
          </a:bodyPr>
          <a:lstStyle>
            <a:defPPr>
              <a:defRPr lang="zh-CN"/>
            </a:defPPr>
            <a:lvl1pPr>
              <a:defRPr sz="2400" b="1" i="0">
                <a:solidFill>
                  <a:srgbClr val="4D4D4D"/>
                </a:solidFill>
                <a:effectLst/>
                <a:latin typeface="-apple-system"/>
              </a:defRPr>
            </a:lvl1pPr>
          </a:lstStyle>
          <a:p>
            <a:r>
              <a:rPr lang="zh-CN" altLang="en-US" dirty="0"/>
              <a:t>二、验证平台搭建</a:t>
            </a:r>
          </a:p>
        </p:txBody>
      </p:sp>
      <p:sp>
        <p:nvSpPr>
          <p:cNvPr id="7" name="文本框 6">
            <a:extLst>
              <a:ext uri="{FF2B5EF4-FFF2-40B4-BE49-F238E27FC236}">
                <a16:creationId xmlns:a16="http://schemas.microsoft.com/office/drawing/2014/main" id="{B9C79BEC-DA39-9E13-0F14-2B1531057626}"/>
              </a:ext>
            </a:extLst>
          </p:cNvPr>
          <p:cNvSpPr txBox="1"/>
          <p:nvPr/>
        </p:nvSpPr>
        <p:spPr>
          <a:xfrm>
            <a:off x="932107" y="5585804"/>
            <a:ext cx="9799098" cy="369332"/>
          </a:xfrm>
          <a:prstGeom prst="rect">
            <a:avLst/>
          </a:prstGeom>
          <a:noFill/>
        </p:spPr>
        <p:txBody>
          <a:bodyPr wrap="square" rtlCol="0">
            <a:spAutoFit/>
          </a:bodyPr>
          <a:lstStyle/>
          <a:p>
            <a:r>
              <a:rPr lang="zh-CN" altLang="en-US" b="0" i="0" dirty="0">
                <a:solidFill>
                  <a:srgbClr val="4D4D4D"/>
                </a:solidFill>
                <a:effectLst/>
                <a:latin typeface="-apple-system"/>
              </a:rPr>
              <a:t>验证平台的搭建，书写测试用例和调试阶段，以可重用为基本原则，不断添加测试用例。</a:t>
            </a:r>
            <a:endParaRPr lang="zh-CN" altLang="en-US" dirty="0"/>
          </a:p>
        </p:txBody>
      </p:sp>
    </p:spTree>
    <p:extLst>
      <p:ext uri="{BB962C8B-B14F-4D97-AF65-F5344CB8AC3E}">
        <p14:creationId xmlns:p14="http://schemas.microsoft.com/office/powerpoint/2010/main" val="38610238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1982</Words>
  <Application>Microsoft Office PowerPoint</Application>
  <PresentationFormat>宽屏</PresentationFormat>
  <Paragraphs>228</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-apple-system</vt:lpstr>
      <vt:lpstr>等线</vt:lpstr>
      <vt:lpstr>等线 Light</vt:lpstr>
      <vt:lpstr>Arial</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evan June</dc:creator>
  <cp:lastModifiedBy>evan June</cp:lastModifiedBy>
  <cp:revision>75</cp:revision>
  <dcterms:created xsi:type="dcterms:W3CDTF">2023-10-24T11:48:41Z</dcterms:created>
  <dcterms:modified xsi:type="dcterms:W3CDTF">2023-11-05T13:20:24Z</dcterms:modified>
</cp:coreProperties>
</file>