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257" r:id="rId2"/>
    <p:sldId id="281"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x" initials="jw" lastIdx="2" clrIdx="0">
    <p:extLst>
      <p:ext uri="{19B8F6BF-5375-455C-9EA6-DF929625EA0E}">
        <p15:presenceInfo xmlns:p15="http://schemas.microsoft.com/office/powerpoint/2012/main" userId="caf984d9808e2d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4" autoAdjust="0"/>
    <p:restoredTop sz="91007" autoAdjust="0"/>
  </p:normalViewPr>
  <p:slideViewPr>
    <p:cSldViewPr>
      <p:cViewPr varScale="1">
        <p:scale>
          <a:sx n="59" d="100"/>
          <a:sy n="59" d="100"/>
        </p:scale>
        <p:origin x="72" y="2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69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8T11:45:48.081" idx="2">
    <p:pos x="10" y="10"/>
    <p:text>卓越</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6E52EFB-55B3-4B69-A5F3-19246C1D30A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ea typeface="宋体" pitchFamily="2" charset="-122"/>
              </a:defRPr>
            </a:lvl1pPr>
          </a:lstStyle>
          <a:p>
            <a:pPr>
              <a:defRPr/>
            </a:pPr>
            <a:endParaRPr lang="en-US" altLang="zh-CN"/>
          </a:p>
        </p:txBody>
      </p:sp>
      <p:sp>
        <p:nvSpPr>
          <p:cNvPr id="4099" name="Rectangle 3">
            <a:extLst>
              <a:ext uri="{FF2B5EF4-FFF2-40B4-BE49-F238E27FC236}">
                <a16:creationId xmlns:a16="http://schemas.microsoft.com/office/drawing/2014/main" id="{1FB86806-9712-4A03-ACCB-0B37CE4A04E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06129965-F9FF-4DC2-A118-92F74552A6C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E01FAC89-4173-4629-893D-0081A70FF4F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EDB8D102-FCFD-4FC6-9CC8-12FB2CDA5CD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ea typeface="宋体" pitchFamily="2" charset="-122"/>
              </a:defRPr>
            </a:lvl1pPr>
          </a:lstStyle>
          <a:p>
            <a:pPr>
              <a:defRPr/>
            </a:pPr>
            <a:endParaRPr lang="en-US" altLang="zh-CN"/>
          </a:p>
        </p:txBody>
      </p:sp>
      <p:sp>
        <p:nvSpPr>
          <p:cNvPr id="4103" name="Rectangle 7">
            <a:extLst>
              <a:ext uri="{FF2B5EF4-FFF2-40B4-BE49-F238E27FC236}">
                <a16:creationId xmlns:a16="http://schemas.microsoft.com/office/drawing/2014/main" id="{6E7097DA-6E0A-4776-BA9E-519101548C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879F6A-CBAC-49D9-8891-135DAC0922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EA56B24F-C8A8-4186-80CF-102C9185A1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F0D7D9-8E73-4414-8EA8-DAF35C6D1E08}" type="slidenum">
              <a:rPr lang="en-US" altLang="zh-CN"/>
              <a:pPr>
                <a:spcBef>
                  <a:spcPct val="0"/>
                </a:spcBef>
              </a:pPr>
              <a:t>1</a:t>
            </a:fld>
            <a:endParaRPr lang="en-US" altLang="zh-CN"/>
          </a:p>
        </p:txBody>
      </p:sp>
      <p:sp>
        <p:nvSpPr>
          <p:cNvPr id="4099" name="Rectangle 2">
            <a:extLst>
              <a:ext uri="{FF2B5EF4-FFF2-40B4-BE49-F238E27FC236}">
                <a16:creationId xmlns:a16="http://schemas.microsoft.com/office/drawing/2014/main" id="{15D88FAE-CD55-4578-908B-9E3DFA8E7420}"/>
              </a:ext>
            </a:extLst>
          </p:cNvPr>
          <p:cNvSpPr>
            <a:spLocks noGrp="1" noRot="1" noChangeAspect="1" noChangeArrowheads="1" noTextEdit="1"/>
          </p:cNvSpPr>
          <p:nvPr>
            <p:ph type="sldImg"/>
          </p:nvPr>
        </p:nvSpPr>
        <p:spPr>
          <a:solidFill>
            <a:srgbClr val="FFFFFF"/>
          </a:solidFill>
          <a:ln/>
        </p:spPr>
      </p:sp>
      <p:sp>
        <p:nvSpPr>
          <p:cNvPr id="4100" name="Rectangle 3">
            <a:extLst>
              <a:ext uri="{FF2B5EF4-FFF2-40B4-BE49-F238E27FC236}">
                <a16:creationId xmlns:a16="http://schemas.microsoft.com/office/drawing/2014/main" id="{98190F90-52DD-40F9-A7A6-5A15FB6CDD48}"/>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t>always</a:t>
            </a:r>
            <a:r>
              <a:rPr lang="zh-CN" altLang="en-US"/>
              <a:t>通用过程块，设计意图不明显</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E712431-69C1-4ED4-8BAA-28F01625BF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973FEE-504F-44FC-A29D-555D50327EA9}" type="slidenum">
              <a:rPr lang="en-US" altLang="zh-CN"/>
              <a:pPr>
                <a:spcBef>
                  <a:spcPct val="0"/>
                </a:spcBef>
              </a:pPr>
              <a:t>10</a:t>
            </a:fld>
            <a:endParaRPr lang="en-US" altLang="zh-CN"/>
          </a:p>
        </p:txBody>
      </p:sp>
      <p:sp>
        <p:nvSpPr>
          <p:cNvPr id="22531" name="Rectangle 2">
            <a:extLst>
              <a:ext uri="{FF2B5EF4-FFF2-40B4-BE49-F238E27FC236}">
                <a16:creationId xmlns:a16="http://schemas.microsoft.com/office/drawing/2014/main" id="{7F414EB4-16CC-43CC-B174-21A3EA6BCCEA}"/>
              </a:ext>
            </a:extLst>
          </p:cNvPr>
          <p:cNvSpPr>
            <a:spLocks noGrp="1" noRot="1" noChangeAspect="1" noChangeArrowheads="1" noTextEdit="1"/>
          </p:cNvSpPr>
          <p:nvPr>
            <p:ph type="sldImg"/>
          </p:nvPr>
        </p:nvSpPr>
        <p:spPr>
          <a:solidFill>
            <a:srgbClr val="FFFFFF"/>
          </a:solidFill>
          <a:ln/>
        </p:spPr>
      </p:sp>
      <p:sp>
        <p:nvSpPr>
          <p:cNvPr id="22532" name="Rectangle 3">
            <a:extLst>
              <a:ext uri="{FF2B5EF4-FFF2-40B4-BE49-F238E27FC236}">
                <a16:creationId xmlns:a16="http://schemas.microsoft.com/office/drawing/2014/main" id="{BAABF280-8183-47D3-8FFA-41406BF687D1}"/>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899A507-5B03-4D00-BD33-E47592F5A9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8BB54C-E3E3-4895-9D7E-506B22421160}" type="slidenum">
              <a:rPr lang="en-US" altLang="zh-CN"/>
              <a:pPr>
                <a:spcBef>
                  <a:spcPct val="0"/>
                </a:spcBef>
              </a:pPr>
              <a:t>11</a:t>
            </a:fld>
            <a:endParaRPr lang="en-US" altLang="zh-CN"/>
          </a:p>
        </p:txBody>
      </p:sp>
      <p:sp>
        <p:nvSpPr>
          <p:cNvPr id="24579" name="Rectangle 2">
            <a:extLst>
              <a:ext uri="{FF2B5EF4-FFF2-40B4-BE49-F238E27FC236}">
                <a16:creationId xmlns:a16="http://schemas.microsoft.com/office/drawing/2014/main" id="{2F87C81B-7D2A-4056-86F5-8BFD41F5778B}"/>
              </a:ext>
            </a:extLst>
          </p:cNvPr>
          <p:cNvSpPr>
            <a:spLocks noGrp="1" noRot="1" noChangeAspect="1" noChangeArrowheads="1" noTextEdit="1"/>
          </p:cNvSpPr>
          <p:nvPr>
            <p:ph type="sldImg"/>
          </p:nvPr>
        </p:nvSpPr>
        <p:spPr>
          <a:solidFill>
            <a:srgbClr val="FFFFFF"/>
          </a:solidFill>
          <a:ln/>
        </p:spPr>
      </p:sp>
      <p:sp>
        <p:nvSpPr>
          <p:cNvPr id="24580" name="Rectangle 3">
            <a:extLst>
              <a:ext uri="{FF2B5EF4-FFF2-40B4-BE49-F238E27FC236}">
                <a16:creationId xmlns:a16="http://schemas.microsoft.com/office/drawing/2014/main" id="{86525321-B050-405D-97D7-7F67610383D7}"/>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t>这种风格个人觉得是可以的，但要根据公司的要求去做</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D79845B-1B5F-48FD-B2BD-1C1C053FE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1A565F-7C46-45B4-A5B5-38934572A1BE}" type="slidenum">
              <a:rPr lang="en-US" altLang="zh-CN"/>
              <a:pPr>
                <a:spcBef>
                  <a:spcPct val="0"/>
                </a:spcBef>
              </a:pPr>
              <a:t>12</a:t>
            </a:fld>
            <a:endParaRPr lang="en-US" altLang="zh-CN"/>
          </a:p>
        </p:txBody>
      </p:sp>
      <p:sp>
        <p:nvSpPr>
          <p:cNvPr id="26627" name="Rectangle 2">
            <a:extLst>
              <a:ext uri="{FF2B5EF4-FFF2-40B4-BE49-F238E27FC236}">
                <a16:creationId xmlns:a16="http://schemas.microsoft.com/office/drawing/2014/main" id="{E862FDD6-1655-499F-9C53-75E99902CBBE}"/>
              </a:ext>
            </a:extLst>
          </p:cNvPr>
          <p:cNvSpPr>
            <a:spLocks noGrp="1" noRot="1" noChangeAspect="1" noChangeArrowheads="1" noTextEdit="1"/>
          </p:cNvSpPr>
          <p:nvPr>
            <p:ph type="sldImg"/>
          </p:nvPr>
        </p:nvSpPr>
        <p:spPr>
          <a:solidFill>
            <a:srgbClr val="FFFFFF"/>
          </a:solidFill>
          <a:ln/>
        </p:spPr>
      </p:sp>
      <p:sp>
        <p:nvSpPr>
          <p:cNvPr id="26628" name="Rectangle 3">
            <a:extLst>
              <a:ext uri="{FF2B5EF4-FFF2-40B4-BE49-F238E27FC236}">
                <a16:creationId xmlns:a16="http://schemas.microsoft.com/office/drawing/2014/main" id="{DB2864A0-0131-4C26-A261-11346D005F75}"/>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a:t>如果函数执行到最后都没有遇到</a:t>
            </a:r>
            <a:r>
              <a:rPr lang="en-US" altLang="zh-CN"/>
              <a:t>return</a:t>
            </a:r>
            <a:r>
              <a:rPr lang="zh-CN" altLang="en-US"/>
              <a:t>语句，赋给函数名变量的值就是返回值</a:t>
            </a:r>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6E196015-7BA2-47AD-B76B-D4CC470026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CFF767-104F-41F8-BC58-0162CE18416A}" type="slidenum">
              <a:rPr lang="en-US" altLang="zh-CN"/>
              <a:pPr>
                <a:spcBef>
                  <a:spcPct val="0"/>
                </a:spcBef>
              </a:pPr>
              <a:t>13</a:t>
            </a:fld>
            <a:endParaRPr lang="en-US" altLang="zh-CN"/>
          </a:p>
        </p:txBody>
      </p:sp>
      <p:sp>
        <p:nvSpPr>
          <p:cNvPr id="28675" name="Rectangle 2">
            <a:extLst>
              <a:ext uri="{FF2B5EF4-FFF2-40B4-BE49-F238E27FC236}">
                <a16:creationId xmlns:a16="http://schemas.microsoft.com/office/drawing/2014/main" id="{BFB6C78A-EB00-43F2-8B45-E1134AB4711E}"/>
              </a:ext>
            </a:extLst>
          </p:cNvPr>
          <p:cNvSpPr>
            <a:spLocks noGrp="1" noRot="1" noChangeAspect="1" noChangeArrowheads="1" noTextEdit="1"/>
          </p:cNvSpPr>
          <p:nvPr>
            <p:ph type="sldImg"/>
          </p:nvPr>
        </p:nvSpPr>
        <p:spPr>
          <a:solidFill>
            <a:srgbClr val="FFFFFF"/>
          </a:solidFill>
          <a:ln/>
        </p:spPr>
      </p:sp>
      <p:sp>
        <p:nvSpPr>
          <p:cNvPr id="28676" name="Rectangle 3">
            <a:extLst>
              <a:ext uri="{FF2B5EF4-FFF2-40B4-BE49-F238E27FC236}">
                <a16:creationId xmlns:a16="http://schemas.microsoft.com/office/drawing/2014/main" id="{B54D82EE-3185-4DB2-9F7A-F056FD59B6A2}"/>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F2F5F14-5473-4EAC-B67E-863B76F693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0AB443-26EF-4EF4-B3F6-0A4E7DC62AB1}" type="slidenum">
              <a:rPr lang="en-US" altLang="zh-CN"/>
              <a:pPr>
                <a:spcBef>
                  <a:spcPct val="0"/>
                </a:spcBef>
              </a:pPr>
              <a:t>14</a:t>
            </a:fld>
            <a:endParaRPr lang="en-US" altLang="zh-CN"/>
          </a:p>
        </p:txBody>
      </p:sp>
      <p:sp>
        <p:nvSpPr>
          <p:cNvPr id="30723" name="Rectangle 2">
            <a:extLst>
              <a:ext uri="{FF2B5EF4-FFF2-40B4-BE49-F238E27FC236}">
                <a16:creationId xmlns:a16="http://schemas.microsoft.com/office/drawing/2014/main" id="{35AB8280-7168-4EBF-BA19-9800CD79E5FC}"/>
              </a:ext>
            </a:extLst>
          </p:cNvPr>
          <p:cNvSpPr>
            <a:spLocks noGrp="1" noRot="1" noChangeAspect="1" noChangeArrowheads="1" noTextEdit="1"/>
          </p:cNvSpPr>
          <p:nvPr>
            <p:ph type="sldImg"/>
          </p:nvPr>
        </p:nvSpPr>
        <p:spPr>
          <a:solidFill>
            <a:srgbClr val="FFFFFF"/>
          </a:solidFill>
          <a:ln/>
        </p:spPr>
      </p:sp>
      <p:sp>
        <p:nvSpPr>
          <p:cNvPr id="30724" name="Rectangle 3">
            <a:extLst>
              <a:ext uri="{FF2B5EF4-FFF2-40B4-BE49-F238E27FC236}">
                <a16:creationId xmlns:a16="http://schemas.microsoft.com/office/drawing/2014/main" id="{B6593C1F-2F1E-4AAC-8641-0C62A4DB5C5A}"/>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dirty="0" err="1"/>
              <a:t>Systemverilog</a:t>
            </a:r>
            <a:r>
              <a:rPr lang="zh-CN" altLang="en-US" dirty="0"/>
              <a:t>中，函数调用任务在运行时还是会有警告。</a:t>
            </a:r>
            <a:endParaRPr lang="en-US" altLang="zh-CN" dirty="0"/>
          </a:p>
          <a:p>
            <a:pPr marL="228600" indent="-228600" eaLnBrk="1" hangingPunct="1"/>
            <a:r>
              <a:rPr lang="en-US" altLang="zh-CN" dirty="0"/>
              <a:t>[k * 8 + : 8]</a:t>
            </a:r>
            <a:r>
              <a:rPr lang="zh-CN" altLang="en-US" dirty="0"/>
              <a:t>不管数组是升序还是降序定义，均能正确获得结果，即从</a:t>
            </a:r>
            <a:r>
              <a:rPr lang="en-US" altLang="zh-CN" dirty="0"/>
              <a:t>MSB to LSB</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DDFA024-1128-4E12-984A-6848897AC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CD2DBE8-282F-4AFA-AE10-6DAE33C25EC2}" type="slidenum">
              <a:rPr lang="en-US" altLang="zh-CN"/>
              <a:pPr>
                <a:spcBef>
                  <a:spcPct val="0"/>
                </a:spcBef>
              </a:pPr>
              <a:t>15</a:t>
            </a:fld>
            <a:endParaRPr lang="en-US" altLang="zh-CN"/>
          </a:p>
        </p:txBody>
      </p:sp>
      <p:sp>
        <p:nvSpPr>
          <p:cNvPr id="32771" name="Rectangle 2">
            <a:extLst>
              <a:ext uri="{FF2B5EF4-FFF2-40B4-BE49-F238E27FC236}">
                <a16:creationId xmlns:a16="http://schemas.microsoft.com/office/drawing/2014/main" id="{64603E46-7871-4775-AEBD-F25A4306FA80}"/>
              </a:ext>
            </a:extLst>
          </p:cNvPr>
          <p:cNvSpPr>
            <a:spLocks noGrp="1" noRot="1" noChangeAspect="1" noChangeArrowheads="1" noTextEdit="1"/>
          </p:cNvSpPr>
          <p:nvPr>
            <p:ph type="sldImg"/>
          </p:nvPr>
        </p:nvSpPr>
        <p:spPr>
          <a:solidFill>
            <a:srgbClr val="FFFFFF"/>
          </a:solidFill>
          <a:ln/>
        </p:spPr>
      </p:sp>
      <p:sp>
        <p:nvSpPr>
          <p:cNvPr id="32772" name="Rectangle 3">
            <a:extLst>
              <a:ext uri="{FF2B5EF4-FFF2-40B4-BE49-F238E27FC236}">
                <a16:creationId xmlns:a16="http://schemas.microsoft.com/office/drawing/2014/main" id="{8F97D54F-026F-4011-9966-A2DC360E7302}"/>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t>如同元件例化一样采用名字映射方式</a:t>
            </a: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122F4A8-2CD6-414B-AB80-198A853910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1A1CDF-113E-4F96-A5BB-0F0B5CB8B0CD}" type="slidenum">
              <a:rPr lang="en-US" altLang="zh-CN"/>
              <a:pPr>
                <a:spcBef>
                  <a:spcPct val="0"/>
                </a:spcBef>
              </a:pPr>
              <a:t>16</a:t>
            </a:fld>
            <a:endParaRPr lang="en-US" altLang="zh-CN"/>
          </a:p>
        </p:txBody>
      </p:sp>
      <p:sp>
        <p:nvSpPr>
          <p:cNvPr id="34819" name="Rectangle 2">
            <a:extLst>
              <a:ext uri="{FF2B5EF4-FFF2-40B4-BE49-F238E27FC236}">
                <a16:creationId xmlns:a16="http://schemas.microsoft.com/office/drawing/2014/main" id="{ABC27D6A-D675-499A-B196-02D7A7450304}"/>
              </a:ext>
            </a:extLst>
          </p:cNvPr>
          <p:cNvSpPr>
            <a:spLocks noGrp="1" noRot="1" noChangeAspect="1" noChangeArrowheads="1" noTextEdit="1"/>
          </p:cNvSpPr>
          <p:nvPr>
            <p:ph type="sldImg"/>
          </p:nvPr>
        </p:nvSpPr>
        <p:spPr>
          <a:solidFill>
            <a:srgbClr val="FFFFFF"/>
          </a:solidFill>
          <a:ln/>
        </p:spPr>
      </p:sp>
      <p:sp>
        <p:nvSpPr>
          <p:cNvPr id="34820" name="Rectangle 3">
            <a:extLst>
              <a:ext uri="{FF2B5EF4-FFF2-40B4-BE49-F238E27FC236}">
                <a16:creationId xmlns:a16="http://schemas.microsoft.com/office/drawing/2014/main" id="{99E8E272-A93F-4FAD-A57B-93B2664C6DC2}"/>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t>过程持续赋值：在过程块中的</a:t>
            </a:r>
            <a:r>
              <a:rPr lang="en-US" altLang="zh-CN" dirty="0"/>
              <a:t>assign</a:t>
            </a:r>
            <a:r>
              <a:rPr lang="zh-CN" altLang="en-US" dirty="0"/>
              <a:t>语句</a:t>
            </a:r>
            <a:endParaRPr lang="en-US" altLang="zh-CN" dirty="0"/>
          </a:p>
          <a:p>
            <a:pPr marL="228600" indent="-228600" eaLnBrk="1" hangingPunct="1"/>
            <a:r>
              <a:rPr lang="zh-CN" altLang="en-US" dirty="0"/>
              <a:t>作业：对该函数用</a:t>
            </a:r>
            <a:r>
              <a:rPr lang="en-US" altLang="zh-CN" dirty="0"/>
              <a:t>assign</a:t>
            </a:r>
            <a:r>
              <a:rPr lang="zh-CN" altLang="en-US" dirty="0"/>
              <a:t>语句试试，看结果是什么？</a:t>
            </a:r>
            <a:r>
              <a:rPr lang="en-US" altLang="zh-CN" dirty="0"/>
              <a:t>OK</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702F251-35F5-4083-9F02-4D0B4B9F7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AABDCB-76CC-417E-93EE-798FB9D7603A}" type="slidenum">
              <a:rPr lang="en-US" altLang="zh-CN"/>
              <a:pPr>
                <a:spcBef>
                  <a:spcPct val="0"/>
                </a:spcBef>
              </a:pPr>
              <a:t>17</a:t>
            </a:fld>
            <a:endParaRPr lang="en-US" altLang="zh-CN"/>
          </a:p>
        </p:txBody>
      </p:sp>
      <p:sp>
        <p:nvSpPr>
          <p:cNvPr id="36867" name="Rectangle 2">
            <a:extLst>
              <a:ext uri="{FF2B5EF4-FFF2-40B4-BE49-F238E27FC236}">
                <a16:creationId xmlns:a16="http://schemas.microsoft.com/office/drawing/2014/main" id="{4DDB82B0-F4C4-491A-97F8-3B84F6394909}"/>
              </a:ext>
            </a:extLst>
          </p:cNvPr>
          <p:cNvSpPr>
            <a:spLocks noGrp="1" noRot="1" noChangeAspect="1" noChangeArrowheads="1" noTextEdit="1"/>
          </p:cNvSpPr>
          <p:nvPr>
            <p:ph type="sldImg"/>
          </p:nvPr>
        </p:nvSpPr>
        <p:spPr>
          <a:solidFill>
            <a:srgbClr val="FFFFFF"/>
          </a:solidFill>
          <a:ln/>
        </p:spPr>
      </p:sp>
      <p:sp>
        <p:nvSpPr>
          <p:cNvPr id="36868" name="Rectangle 3">
            <a:extLst>
              <a:ext uri="{FF2B5EF4-FFF2-40B4-BE49-F238E27FC236}">
                <a16:creationId xmlns:a16="http://schemas.microsoft.com/office/drawing/2014/main" id="{B1B2EB38-2B71-45C1-A0D0-43EB195B4423}"/>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t>谁要是设计时写出类似本页例子的代码，需要挨板子！</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1641424-A84D-40BA-A1CD-55AA52297E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54A687-4180-4D58-91C7-3C2BFB8C1DA4}" type="slidenum">
              <a:rPr lang="en-US" altLang="zh-CN"/>
              <a:pPr>
                <a:spcBef>
                  <a:spcPct val="0"/>
                </a:spcBef>
              </a:pPr>
              <a:t>18</a:t>
            </a:fld>
            <a:endParaRPr lang="en-US" altLang="zh-CN"/>
          </a:p>
        </p:txBody>
      </p:sp>
      <p:sp>
        <p:nvSpPr>
          <p:cNvPr id="38915" name="Rectangle 2">
            <a:extLst>
              <a:ext uri="{FF2B5EF4-FFF2-40B4-BE49-F238E27FC236}">
                <a16:creationId xmlns:a16="http://schemas.microsoft.com/office/drawing/2014/main" id="{DEA05D4C-7C71-4463-A5E8-15A7FE46EACC}"/>
              </a:ext>
            </a:extLst>
          </p:cNvPr>
          <p:cNvSpPr>
            <a:spLocks noGrp="1" noRot="1" noChangeAspect="1" noChangeArrowheads="1" noTextEdit="1"/>
          </p:cNvSpPr>
          <p:nvPr>
            <p:ph type="sldImg"/>
          </p:nvPr>
        </p:nvSpPr>
        <p:spPr>
          <a:solidFill>
            <a:srgbClr val="FFFFFF"/>
          </a:solidFill>
          <a:ln/>
        </p:spPr>
      </p:sp>
      <p:sp>
        <p:nvSpPr>
          <p:cNvPr id="38916" name="Rectangle 3">
            <a:extLst>
              <a:ext uri="{FF2B5EF4-FFF2-40B4-BE49-F238E27FC236}">
                <a16:creationId xmlns:a16="http://schemas.microsoft.com/office/drawing/2014/main" id="{1570FC66-1AE0-480F-ADF5-922249310448}"/>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6366F9E-5E05-4326-8D21-65ADFD4048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B338F7-DD4B-4ECC-813F-6CDD8C70A0F6}" type="slidenum">
              <a:rPr lang="en-US" altLang="zh-CN"/>
              <a:pPr>
                <a:spcBef>
                  <a:spcPct val="0"/>
                </a:spcBef>
              </a:pPr>
              <a:t>19</a:t>
            </a:fld>
            <a:endParaRPr lang="en-US" altLang="zh-CN"/>
          </a:p>
        </p:txBody>
      </p:sp>
      <p:sp>
        <p:nvSpPr>
          <p:cNvPr id="40963" name="Rectangle 2">
            <a:extLst>
              <a:ext uri="{FF2B5EF4-FFF2-40B4-BE49-F238E27FC236}">
                <a16:creationId xmlns:a16="http://schemas.microsoft.com/office/drawing/2014/main" id="{B1040096-E9FE-4C8F-A2CC-A066A7988E10}"/>
              </a:ext>
            </a:extLst>
          </p:cNvPr>
          <p:cNvSpPr>
            <a:spLocks noGrp="1" noRot="1" noChangeAspect="1" noChangeArrowheads="1" noTextEdit="1"/>
          </p:cNvSpPr>
          <p:nvPr>
            <p:ph type="sldImg"/>
          </p:nvPr>
        </p:nvSpPr>
        <p:spPr>
          <a:solidFill>
            <a:srgbClr val="FFFFFF"/>
          </a:solidFill>
          <a:ln/>
        </p:spPr>
      </p:sp>
      <p:sp>
        <p:nvSpPr>
          <p:cNvPr id="40964" name="Rectangle 3">
            <a:extLst>
              <a:ext uri="{FF2B5EF4-FFF2-40B4-BE49-F238E27FC236}">
                <a16:creationId xmlns:a16="http://schemas.microsoft.com/office/drawing/2014/main" id="{2468201A-F1FD-4E78-9939-98FC3458262D}"/>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a:solidFill>
                  <a:srgbClr val="0000FF"/>
                </a:solidFill>
              </a:rPr>
              <a:t>压缩数组在传递给任务或函数时被当作向量，如果形参与实参不匹配时，向量按</a:t>
            </a:r>
            <a:r>
              <a:rPr lang="en-US" altLang="zh-CN">
                <a:solidFill>
                  <a:srgbClr val="0000FF"/>
                </a:solidFill>
              </a:rPr>
              <a:t>verilog</a:t>
            </a:r>
            <a:r>
              <a:rPr lang="zh-CN" altLang="en-US">
                <a:solidFill>
                  <a:srgbClr val="0000FF"/>
                </a:solidFill>
              </a:rPr>
              <a:t>向量赋值规则扩展或截断；非压缩数组的形参和实参必须是结构和元素类型精确匹配（维数和维度宽度相同，元素的</a:t>
            </a:r>
            <a:r>
              <a:rPr lang="zh-CN" altLang="en-US">
                <a:solidFill>
                  <a:srgbClr val="FF0000"/>
                </a:solidFill>
              </a:rPr>
              <a:t>类型相容</a:t>
            </a:r>
            <a:r>
              <a:rPr lang="zh-CN" altLang="en-US">
                <a:solidFill>
                  <a:srgbClr val="0000FF"/>
                </a:solidFill>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A02C5F9-0AFA-4483-87B1-DB8C1B0D82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475ED5-E249-4293-B0AB-04957BEE4967}" type="slidenum">
              <a:rPr lang="en-US" altLang="zh-CN"/>
              <a:pPr>
                <a:spcBef>
                  <a:spcPct val="0"/>
                </a:spcBef>
              </a:pPr>
              <a:t>2</a:t>
            </a:fld>
            <a:endParaRPr lang="en-US" altLang="zh-CN"/>
          </a:p>
        </p:txBody>
      </p:sp>
      <p:sp>
        <p:nvSpPr>
          <p:cNvPr id="6147" name="Rectangle 2">
            <a:extLst>
              <a:ext uri="{FF2B5EF4-FFF2-40B4-BE49-F238E27FC236}">
                <a16:creationId xmlns:a16="http://schemas.microsoft.com/office/drawing/2014/main" id="{9C250F25-A2CA-4853-B6A4-66FF0EBA7A70}"/>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3894796F-0557-4EE3-B75D-BEBCC1A33196}"/>
              </a:ext>
            </a:extLst>
          </p:cNvPr>
          <p:cNvSpPr>
            <a:spLocks noGrp="1" noChangeArrowheads="1"/>
          </p:cNvSpPr>
          <p:nvPr>
            <p:ph type="body" idx="1"/>
          </p:nvPr>
        </p:nvSpPr>
        <p:spPr>
          <a:solidFill>
            <a:srgbClr val="FFFFFF"/>
          </a:solidFill>
          <a:ln>
            <a:solidFill>
              <a:srgbClr val="000000"/>
            </a:solidFill>
          </a:ln>
        </p:spPr>
        <p:txBody>
          <a:bodyPr/>
          <a:lstStyle/>
          <a:p>
            <a:r>
              <a:rPr lang="en-US" altLang="zh-CN" b="1" dirty="0" err="1"/>
              <a:t>verilog</a:t>
            </a:r>
            <a:r>
              <a:rPr lang="zh-CN" altLang="en-US" b="1" dirty="0"/>
              <a:t>组合、锁存、触发逻辑基本设计原则是什么？</a:t>
            </a:r>
            <a:endParaRPr lang="en-US" altLang="zh-CN" b="1" dirty="0"/>
          </a:p>
          <a:p>
            <a:endParaRPr lang="en-US" altLang="zh-CN" b="1" dirty="0"/>
          </a:p>
          <a:p>
            <a:r>
              <a:rPr lang="en-US" altLang="zh-CN" b="1" dirty="0"/>
              <a:t>always  begin</a:t>
            </a:r>
          </a:p>
          <a:p>
            <a:r>
              <a:rPr lang="en-US" altLang="zh-CN" b="1" dirty="0"/>
              <a:t>    wait (</a:t>
            </a:r>
            <a:r>
              <a:rPr lang="en-US" altLang="zh-CN" b="1" dirty="0" err="1"/>
              <a:t>resetN</a:t>
            </a:r>
            <a:r>
              <a:rPr lang="en-US" altLang="zh-CN" b="1" dirty="0"/>
              <a:t> == 0) // level-sensitive delay</a:t>
            </a:r>
          </a:p>
          <a:p>
            <a:r>
              <a:rPr lang="en-US" altLang="zh-CN" b="1" dirty="0"/>
              <a:t>    @(negedge clock) // edge-sensitive delay</a:t>
            </a:r>
          </a:p>
          <a:p>
            <a:r>
              <a:rPr lang="en-US" altLang="zh-CN" b="1" dirty="0"/>
              <a:t>    #2 t &lt;= d; // time-based delay</a:t>
            </a:r>
          </a:p>
          <a:p>
            <a:r>
              <a:rPr lang="en-US" altLang="zh-CN" b="1" dirty="0"/>
              <a:t>    @(posedge clock)</a:t>
            </a:r>
          </a:p>
          <a:p>
            <a:r>
              <a:rPr lang="en-US" altLang="zh-CN" b="1" dirty="0"/>
              <a:t>    #1.5 q &lt;= t;</a:t>
            </a:r>
          </a:p>
          <a:p>
            <a:r>
              <a:rPr lang="en-US" altLang="zh-CN" b="1" dirty="0"/>
              <a:t>end   //infinite loop</a:t>
            </a:r>
          </a:p>
          <a:p>
            <a:endParaRPr lang="en-US" altLang="zh-CN" b="1" dirty="0"/>
          </a:p>
          <a:p>
            <a:r>
              <a:rPr lang="en-US" altLang="zh-CN" b="1" dirty="0"/>
              <a:t>always @(a, b) // sensitivity list</a:t>
            </a:r>
          </a:p>
          <a:p>
            <a:r>
              <a:rPr lang="en-US" altLang="zh-CN" b="1" dirty="0"/>
              <a:t>begin</a:t>
            </a:r>
          </a:p>
          <a:p>
            <a:r>
              <a:rPr lang="en-US" altLang="zh-CN" dirty="0"/>
              <a:t>    sum = a + b;</a:t>
            </a:r>
          </a:p>
          <a:p>
            <a:r>
              <a:rPr lang="en-US" altLang="zh-CN" dirty="0"/>
              <a:t>    diff = a - b;</a:t>
            </a:r>
          </a:p>
          <a:p>
            <a:r>
              <a:rPr lang="en-US" altLang="zh-CN" dirty="0"/>
              <a:t>    prod = a * b;</a:t>
            </a:r>
          </a:p>
          <a:p>
            <a:r>
              <a:rPr lang="en-US" altLang="zh-CN" b="1" dirty="0"/>
              <a:t>end</a:t>
            </a:r>
          </a:p>
          <a:p>
            <a:endParaRPr lang="en-US" altLang="zh-CN"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61909D2-D70B-47AE-8955-D7E75A2A58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F52AC-25A9-4D80-AD0C-DC0C75A68152}" type="slidenum">
              <a:rPr lang="en-US" altLang="zh-CN"/>
              <a:pPr>
                <a:spcBef>
                  <a:spcPct val="0"/>
                </a:spcBef>
              </a:pPr>
              <a:t>20</a:t>
            </a:fld>
            <a:endParaRPr lang="en-US" altLang="zh-CN"/>
          </a:p>
        </p:txBody>
      </p:sp>
      <p:sp>
        <p:nvSpPr>
          <p:cNvPr id="43011" name="Rectangle 2">
            <a:extLst>
              <a:ext uri="{FF2B5EF4-FFF2-40B4-BE49-F238E27FC236}">
                <a16:creationId xmlns:a16="http://schemas.microsoft.com/office/drawing/2014/main" id="{2CBAB15A-7F08-490F-AC20-C466A10C612C}"/>
              </a:ext>
            </a:extLst>
          </p:cNvPr>
          <p:cNvSpPr>
            <a:spLocks noGrp="1" noRot="1" noChangeAspect="1" noChangeArrowheads="1" noTextEdit="1"/>
          </p:cNvSpPr>
          <p:nvPr>
            <p:ph type="sldImg"/>
          </p:nvPr>
        </p:nvSpPr>
        <p:spPr>
          <a:solidFill>
            <a:srgbClr val="FFFFFF"/>
          </a:solidFill>
          <a:ln/>
        </p:spPr>
      </p:sp>
      <p:sp>
        <p:nvSpPr>
          <p:cNvPr id="43012" name="Rectangle 3">
            <a:extLst>
              <a:ext uri="{FF2B5EF4-FFF2-40B4-BE49-F238E27FC236}">
                <a16:creationId xmlns:a16="http://schemas.microsoft.com/office/drawing/2014/main" id="{A15E912A-1CBB-41A8-9C67-C97A32CFE464}"/>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solidFill>
                  <a:srgbClr val="0000FF"/>
                </a:solidFill>
              </a:rPr>
              <a:t>前面章节的</a:t>
            </a:r>
            <a:r>
              <a:rPr lang="en-US" altLang="zh-CN" dirty="0">
                <a:solidFill>
                  <a:srgbClr val="0000FF"/>
                </a:solidFill>
              </a:rPr>
              <a:t>decode</a:t>
            </a:r>
            <a:r>
              <a:rPr lang="zh-CN" altLang="en-US" dirty="0">
                <a:solidFill>
                  <a:srgbClr val="0000FF"/>
                </a:solidFill>
              </a:rPr>
              <a:t>函数例子</a:t>
            </a:r>
            <a:endParaRPr lang="en-US" altLang="zh-CN" dirty="0">
              <a:solidFill>
                <a:srgbClr val="0000FF"/>
              </a:solidFill>
            </a:endParaRPr>
          </a:p>
          <a:p>
            <a:pPr marL="228600" indent="-228600" eaLnBrk="1" hangingPunct="1"/>
            <a:r>
              <a:rPr lang="en-US" altLang="zh-CN" dirty="0">
                <a:solidFill>
                  <a:srgbClr val="0000FF"/>
                </a:solidFill>
              </a:rPr>
              <a:t>case (</a:t>
            </a:r>
            <a:r>
              <a:rPr lang="en-US" altLang="zh-CN" dirty="0" err="1">
                <a:solidFill>
                  <a:srgbClr val="0000FF"/>
                </a:solidFill>
              </a:rPr>
              <a:t>sel</a:t>
            </a:r>
            <a:r>
              <a:rPr lang="en-US" altLang="zh-CN" dirty="0">
                <a:solidFill>
                  <a:srgbClr val="0000FF"/>
                </a:solidFill>
              </a:rPr>
              <a:t>)</a:t>
            </a:r>
          </a:p>
          <a:p>
            <a:pPr marL="228600" indent="-228600" eaLnBrk="1" hangingPunct="1"/>
            <a:r>
              <a:rPr lang="en-US" altLang="zh-CN" dirty="0">
                <a:solidFill>
                  <a:srgbClr val="0000FF"/>
                </a:solidFill>
              </a:rPr>
              <a:t>    2’b01 : decode = d | e;</a:t>
            </a:r>
          </a:p>
          <a:p>
            <a:pPr marL="228600" indent="-228600" eaLnBrk="1" hangingPunct="1"/>
            <a:r>
              <a:rPr lang="en-US" altLang="zh-CN" dirty="0">
                <a:solidFill>
                  <a:srgbClr val="0000FF"/>
                </a:solidFill>
              </a:rPr>
              <a:t>    2’b10 : decode = d &amp; e;</a:t>
            </a:r>
          </a:p>
          <a:p>
            <a:pPr marL="228600" indent="-228600" eaLnBrk="1" hangingPunct="1"/>
            <a:r>
              <a:rPr lang="en-US" altLang="zh-CN" dirty="0">
                <a:solidFill>
                  <a:srgbClr val="0000FF"/>
                </a:solidFill>
              </a:rPr>
              <a:t>    default : decode = c;</a:t>
            </a:r>
          </a:p>
          <a:p>
            <a:pPr marL="228600" indent="-228600" eaLnBrk="1" hangingPunct="1"/>
            <a:r>
              <a:rPr lang="en-US" altLang="zh-CN" dirty="0" err="1">
                <a:solidFill>
                  <a:srgbClr val="0000FF"/>
                </a:solidFill>
              </a:rPr>
              <a:t>endcase</a:t>
            </a:r>
            <a:endParaRPr lang="zh-CN" altLang="zh-CN" dirty="0">
              <a:solidFill>
                <a:srgbClr val="0000FF"/>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72BBEF8-D485-44EA-97D5-5C14454DF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F8083B-ABD2-456A-B704-D955B5C97E1C}" type="slidenum">
              <a:rPr lang="en-US" altLang="zh-CN"/>
              <a:pPr>
                <a:spcBef>
                  <a:spcPct val="0"/>
                </a:spcBef>
              </a:pPr>
              <a:t>21</a:t>
            </a:fld>
            <a:endParaRPr lang="en-US" altLang="zh-CN"/>
          </a:p>
        </p:txBody>
      </p:sp>
      <p:sp>
        <p:nvSpPr>
          <p:cNvPr id="45059" name="Rectangle 2">
            <a:extLst>
              <a:ext uri="{FF2B5EF4-FFF2-40B4-BE49-F238E27FC236}">
                <a16:creationId xmlns:a16="http://schemas.microsoft.com/office/drawing/2014/main" id="{2FED462A-56E8-4C48-A842-5F4A3A085815}"/>
              </a:ext>
            </a:extLst>
          </p:cNvPr>
          <p:cNvSpPr>
            <a:spLocks noGrp="1" noRot="1" noChangeAspect="1" noChangeArrowheads="1" noTextEdit="1"/>
          </p:cNvSpPr>
          <p:nvPr>
            <p:ph type="sldImg"/>
          </p:nvPr>
        </p:nvSpPr>
        <p:spPr>
          <a:solidFill>
            <a:srgbClr val="FFFFFF"/>
          </a:solidFill>
          <a:ln/>
        </p:spPr>
      </p:sp>
      <p:sp>
        <p:nvSpPr>
          <p:cNvPr id="45060" name="Rectangle 3">
            <a:extLst>
              <a:ext uri="{FF2B5EF4-FFF2-40B4-BE49-F238E27FC236}">
                <a16:creationId xmlns:a16="http://schemas.microsoft.com/office/drawing/2014/main" id="{886F6454-CDAD-476F-8FBC-6E4C2D188632}"/>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solidFill>
                <a:srgbClr val="0000F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3783FBD-E77A-4DFC-AAF0-2D4711A8B5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340E0C-5AB4-4737-98D4-124D784130F5}" type="slidenum">
              <a:rPr lang="en-US" altLang="zh-CN"/>
              <a:pPr>
                <a:spcBef>
                  <a:spcPct val="0"/>
                </a:spcBef>
              </a:pPr>
              <a:t>22</a:t>
            </a:fld>
            <a:endParaRPr lang="en-US" altLang="zh-CN"/>
          </a:p>
        </p:txBody>
      </p:sp>
      <p:sp>
        <p:nvSpPr>
          <p:cNvPr id="47107" name="Rectangle 2">
            <a:extLst>
              <a:ext uri="{FF2B5EF4-FFF2-40B4-BE49-F238E27FC236}">
                <a16:creationId xmlns:a16="http://schemas.microsoft.com/office/drawing/2014/main" id="{97B1F2D9-7EF4-4DD0-A74E-6BF6EB2658DC}"/>
              </a:ext>
            </a:extLst>
          </p:cNvPr>
          <p:cNvSpPr>
            <a:spLocks noGrp="1" noRot="1" noChangeAspect="1" noChangeArrowheads="1" noTextEdit="1"/>
          </p:cNvSpPr>
          <p:nvPr>
            <p:ph type="sldImg"/>
          </p:nvPr>
        </p:nvSpPr>
        <p:spPr>
          <a:solidFill>
            <a:srgbClr val="FFFFFF"/>
          </a:solidFill>
          <a:ln/>
        </p:spPr>
      </p:sp>
      <p:sp>
        <p:nvSpPr>
          <p:cNvPr id="47108" name="Rectangle 3">
            <a:extLst>
              <a:ext uri="{FF2B5EF4-FFF2-40B4-BE49-F238E27FC236}">
                <a16:creationId xmlns:a16="http://schemas.microsoft.com/office/drawing/2014/main" id="{335D1EF1-41FD-4BF1-86C9-5C0DA343285D}"/>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a:solidFill>
                  <a:srgbClr val="FF0000"/>
                </a:solidFill>
              </a:rPr>
              <a:t>注：带输出的函数是可以用于持续赋值中的表达式</a:t>
            </a:r>
          </a:p>
          <a:p>
            <a:pPr marL="228600" indent="-228600" eaLnBrk="1" hangingPunct="1"/>
            <a:endParaRPr lang="zh-CN" altLang="zh-CN">
              <a:solidFill>
                <a:srgbClr val="0000FF"/>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89D55D1-B46F-4656-9616-B4C9BEDF55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A298B0-72BD-4FBE-A4A6-E4B2DBD5DB30}" type="slidenum">
              <a:rPr lang="en-US" altLang="zh-CN"/>
              <a:pPr>
                <a:spcBef>
                  <a:spcPct val="0"/>
                </a:spcBef>
              </a:pPr>
              <a:t>23</a:t>
            </a:fld>
            <a:endParaRPr lang="en-US" altLang="zh-CN"/>
          </a:p>
        </p:txBody>
      </p:sp>
      <p:sp>
        <p:nvSpPr>
          <p:cNvPr id="49155" name="Rectangle 2">
            <a:extLst>
              <a:ext uri="{FF2B5EF4-FFF2-40B4-BE49-F238E27FC236}">
                <a16:creationId xmlns:a16="http://schemas.microsoft.com/office/drawing/2014/main" id="{C5A0F4AE-8E3D-4875-87F9-A8F86D4B7DF8}"/>
              </a:ext>
            </a:extLst>
          </p:cNvPr>
          <p:cNvSpPr>
            <a:spLocks noGrp="1" noRot="1" noChangeAspect="1" noChangeArrowheads="1" noTextEdit="1"/>
          </p:cNvSpPr>
          <p:nvPr>
            <p:ph type="sldImg"/>
          </p:nvPr>
        </p:nvSpPr>
        <p:spPr>
          <a:solidFill>
            <a:srgbClr val="FFFFFF"/>
          </a:solidFill>
          <a:ln/>
        </p:spPr>
      </p:sp>
      <p:sp>
        <p:nvSpPr>
          <p:cNvPr id="49156" name="Rectangle 3">
            <a:extLst>
              <a:ext uri="{FF2B5EF4-FFF2-40B4-BE49-F238E27FC236}">
                <a16:creationId xmlns:a16="http://schemas.microsoft.com/office/drawing/2014/main" id="{D813E3E0-E8B1-430A-8449-3E2CDE50C994}"/>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dirty="0">
                <a:solidFill>
                  <a:srgbClr val="0000FF"/>
                </a:solidFill>
              </a:rPr>
              <a:t>如果</a:t>
            </a:r>
            <a:r>
              <a:rPr lang="en-US" altLang="zh-CN" dirty="0">
                <a:solidFill>
                  <a:srgbClr val="0000FF"/>
                </a:solidFill>
              </a:rPr>
              <a:t>received</a:t>
            </a:r>
            <a:r>
              <a:rPr lang="zh-CN" altLang="en-US" dirty="0">
                <a:solidFill>
                  <a:srgbClr val="0000FF"/>
                </a:solidFill>
              </a:rPr>
              <a:t>为</a:t>
            </a:r>
            <a:r>
              <a:rPr lang="en-US" altLang="zh-CN" dirty="0">
                <a:solidFill>
                  <a:srgbClr val="0000FF"/>
                </a:solidFill>
              </a:rPr>
              <a:t>input</a:t>
            </a:r>
            <a:r>
              <a:rPr lang="zh-CN" altLang="en-US" dirty="0">
                <a:solidFill>
                  <a:srgbClr val="0000FF"/>
                </a:solidFill>
              </a:rPr>
              <a:t>呢？</a:t>
            </a:r>
          </a:p>
          <a:p>
            <a:pPr marL="228600" indent="-228600" eaLnBrk="1" hangingPunct="1"/>
            <a:r>
              <a:rPr lang="zh-CN" altLang="en-US" dirty="0">
                <a:solidFill>
                  <a:srgbClr val="0000FF"/>
                </a:solidFill>
              </a:rPr>
              <a:t>注意：该任务与不用</a:t>
            </a:r>
            <a:r>
              <a:rPr lang="en-US" altLang="zh-CN" dirty="0">
                <a:solidFill>
                  <a:srgbClr val="0000FF"/>
                </a:solidFill>
              </a:rPr>
              <a:t>ref</a:t>
            </a:r>
            <a:r>
              <a:rPr lang="zh-CN" altLang="en-US" dirty="0">
                <a:solidFill>
                  <a:srgbClr val="0000FF"/>
                </a:solidFill>
              </a:rPr>
              <a:t>形参的区别（</a:t>
            </a:r>
            <a:r>
              <a:rPr lang="en-US" altLang="zh-CN" dirty="0">
                <a:solidFill>
                  <a:srgbClr val="0000FF"/>
                </a:solidFill>
              </a:rPr>
              <a:t>copy</a:t>
            </a:r>
            <a:r>
              <a:rPr lang="zh-CN" altLang="en-US" dirty="0">
                <a:solidFill>
                  <a:srgbClr val="0000FF"/>
                </a:solidFill>
              </a:rPr>
              <a:t>与</a:t>
            </a:r>
            <a:r>
              <a:rPr lang="en-US" altLang="zh-CN" dirty="0">
                <a:solidFill>
                  <a:srgbClr val="0000FF"/>
                </a:solidFill>
              </a:rPr>
              <a:t>ref</a:t>
            </a:r>
            <a:r>
              <a:rPr lang="zh-CN" altLang="en-US" dirty="0">
                <a:solidFill>
                  <a:srgbClr val="0000FF"/>
                </a:solidFill>
              </a:rPr>
              <a:t>的区别），调用程序对信号值变化的感知时间</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3360C38-E95D-4783-8733-42601DACC7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BB4053E-BB68-458A-9C0B-69372D3FE026}" type="slidenum">
              <a:rPr lang="en-US" altLang="zh-CN"/>
              <a:pPr>
                <a:spcBef>
                  <a:spcPct val="0"/>
                </a:spcBef>
              </a:pPr>
              <a:t>24</a:t>
            </a:fld>
            <a:endParaRPr lang="en-US" altLang="zh-CN"/>
          </a:p>
        </p:txBody>
      </p:sp>
      <p:sp>
        <p:nvSpPr>
          <p:cNvPr id="51203" name="Rectangle 2">
            <a:extLst>
              <a:ext uri="{FF2B5EF4-FFF2-40B4-BE49-F238E27FC236}">
                <a16:creationId xmlns:a16="http://schemas.microsoft.com/office/drawing/2014/main" id="{C7E13168-C5C7-4D41-B4A7-EA2B585206F9}"/>
              </a:ext>
            </a:extLst>
          </p:cNvPr>
          <p:cNvSpPr>
            <a:spLocks noGrp="1" noRot="1" noChangeAspect="1" noChangeArrowheads="1" noTextEdit="1"/>
          </p:cNvSpPr>
          <p:nvPr>
            <p:ph type="sldImg"/>
          </p:nvPr>
        </p:nvSpPr>
        <p:spPr>
          <a:solidFill>
            <a:srgbClr val="FFFFFF"/>
          </a:solidFill>
          <a:ln/>
        </p:spPr>
      </p:sp>
      <p:sp>
        <p:nvSpPr>
          <p:cNvPr id="51204" name="Rectangle 3">
            <a:extLst>
              <a:ext uri="{FF2B5EF4-FFF2-40B4-BE49-F238E27FC236}">
                <a16:creationId xmlns:a16="http://schemas.microsoft.com/office/drawing/2014/main" id="{73F72956-AAE0-4BF8-85E4-1CEBAAE1D998}"/>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B20976B-C773-49EF-BF2D-965219C9C6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3D394B-C510-40FE-9DD0-50B1C5D4C17E}" type="slidenum">
              <a:rPr lang="en-US" altLang="zh-CN"/>
              <a:pPr>
                <a:spcBef>
                  <a:spcPct val="0"/>
                </a:spcBef>
              </a:pPr>
              <a:t>3</a:t>
            </a:fld>
            <a:endParaRPr lang="en-US" altLang="zh-CN"/>
          </a:p>
        </p:txBody>
      </p:sp>
      <p:sp>
        <p:nvSpPr>
          <p:cNvPr id="8195" name="Rectangle 2">
            <a:extLst>
              <a:ext uri="{FF2B5EF4-FFF2-40B4-BE49-F238E27FC236}">
                <a16:creationId xmlns:a16="http://schemas.microsoft.com/office/drawing/2014/main" id="{FB661E4F-2332-49B2-A76D-6EC8AB840649}"/>
              </a:ext>
            </a:extLst>
          </p:cNvPr>
          <p:cNvSpPr>
            <a:spLocks noGrp="1" noRot="1" noChangeAspect="1" noChangeArrowheads="1" noTextEdit="1"/>
          </p:cNvSpPr>
          <p:nvPr>
            <p:ph type="sldImg"/>
          </p:nvPr>
        </p:nvSpPr>
        <p:spPr>
          <a:solidFill>
            <a:srgbClr val="FFFFFF"/>
          </a:solidFill>
          <a:ln/>
        </p:spPr>
      </p:sp>
      <p:sp>
        <p:nvSpPr>
          <p:cNvPr id="8196" name="Rectangle 3">
            <a:extLst>
              <a:ext uri="{FF2B5EF4-FFF2-40B4-BE49-F238E27FC236}">
                <a16:creationId xmlns:a16="http://schemas.microsoft.com/office/drawing/2014/main" id="{266CA854-26A7-4CAB-B428-3FFF38F8F319}"/>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F8737C9-4DA5-45B4-B035-8CAD9B7A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EA9FA7-1A66-46F0-827B-538FB5EFDD26}" type="slidenum">
              <a:rPr lang="en-US" altLang="zh-CN"/>
              <a:pPr>
                <a:spcBef>
                  <a:spcPct val="0"/>
                </a:spcBef>
              </a:pPr>
              <a:t>4</a:t>
            </a:fld>
            <a:endParaRPr lang="en-US" altLang="zh-CN"/>
          </a:p>
        </p:txBody>
      </p:sp>
      <p:sp>
        <p:nvSpPr>
          <p:cNvPr id="10243" name="Rectangle 2">
            <a:extLst>
              <a:ext uri="{FF2B5EF4-FFF2-40B4-BE49-F238E27FC236}">
                <a16:creationId xmlns:a16="http://schemas.microsoft.com/office/drawing/2014/main" id="{3E890750-F4C7-4AC4-BD90-C7482F0A9AA0}"/>
              </a:ext>
            </a:extLst>
          </p:cNvPr>
          <p:cNvSpPr>
            <a:spLocks noGrp="1" noRot="1" noChangeAspect="1" noChangeArrowheads="1" noTextEdit="1"/>
          </p:cNvSpPr>
          <p:nvPr>
            <p:ph type="sldImg"/>
          </p:nvPr>
        </p:nvSpPr>
        <p:spPr>
          <a:solidFill>
            <a:srgbClr val="FFFFFF"/>
          </a:solidFill>
          <a:ln/>
        </p:spPr>
      </p:sp>
      <p:sp>
        <p:nvSpPr>
          <p:cNvPr id="10244" name="Rectangle 3">
            <a:extLst>
              <a:ext uri="{FF2B5EF4-FFF2-40B4-BE49-F238E27FC236}">
                <a16:creationId xmlns:a16="http://schemas.microsoft.com/office/drawing/2014/main" id="{7A0E9380-E0B7-45E8-8187-6EE8E48A3CCC}"/>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F538B0F-1BE3-435E-85CE-034AE3C4E9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D103DC-5306-4C71-91A6-4D783DD20E0F}" type="slidenum">
              <a:rPr lang="en-US" altLang="zh-CN"/>
              <a:pPr>
                <a:spcBef>
                  <a:spcPct val="0"/>
                </a:spcBef>
              </a:pPr>
              <a:t>5</a:t>
            </a:fld>
            <a:endParaRPr lang="en-US" altLang="zh-CN"/>
          </a:p>
        </p:txBody>
      </p:sp>
      <p:sp>
        <p:nvSpPr>
          <p:cNvPr id="12291" name="Rectangle 2">
            <a:extLst>
              <a:ext uri="{FF2B5EF4-FFF2-40B4-BE49-F238E27FC236}">
                <a16:creationId xmlns:a16="http://schemas.microsoft.com/office/drawing/2014/main" id="{56810C72-42D0-4536-9AA7-1D537554906F}"/>
              </a:ext>
            </a:extLst>
          </p:cNvPr>
          <p:cNvSpPr>
            <a:spLocks noGrp="1" noRot="1" noChangeAspect="1" noChangeArrowheads="1" noTextEdit="1"/>
          </p:cNvSpPr>
          <p:nvPr>
            <p:ph type="sldImg"/>
          </p:nvPr>
        </p:nvSpPr>
        <p:spPr>
          <a:solidFill>
            <a:srgbClr val="FFFFFF"/>
          </a:solidFill>
          <a:ln/>
        </p:spPr>
      </p:sp>
      <p:sp>
        <p:nvSpPr>
          <p:cNvPr id="12292" name="Rectangle 3">
            <a:extLst>
              <a:ext uri="{FF2B5EF4-FFF2-40B4-BE49-F238E27FC236}">
                <a16:creationId xmlns:a16="http://schemas.microsoft.com/office/drawing/2014/main" id="{A0FC2F68-2FF4-4B5C-90CC-3B4B694B8392}"/>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a:t>上机测试，看看实际情况如何。需要增加一个</a:t>
            </a:r>
            <a:r>
              <a:rPr lang="en-US" altLang="zh-CN"/>
              <a:t>tb</a:t>
            </a:r>
            <a:r>
              <a:rPr lang="zh-CN" altLang="en-US"/>
              <a:t>模块。</a:t>
            </a:r>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0379E1A-DEE5-4D95-AA5F-11BA57628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16EDE1-FDA6-4D94-9468-2BF885871B51}" type="slidenum">
              <a:rPr lang="en-US" altLang="zh-CN"/>
              <a:pPr>
                <a:spcBef>
                  <a:spcPct val="0"/>
                </a:spcBef>
              </a:pPr>
              <a:t>6</a:t>
            </a:fld>
            <a:endParaRPr lang="en-US" altLang="zh-CN"/>
          </a:p>
        </p:txBody>
      </p:sp>
      <p:sp>
        <p:nvSpPr>
          <p:cNvPr id="14339" name="Rectangle 2">
            <a:extLst>
              <a:ext uri="{FF2B5EF4-FFF2-40B4-BE49-F238E27FC236}">
                <a16:creationId xmlns:a16="http://schemas.microsoft.com/office/drawing/2014/main" id="{27A530B2-BE9B-4924-A97A-02420A9C6282}"/>
              </a:ext>
            </a:extLst>
          </p:cNvPr>
          <p:cNvSpPr>
            <a:spLocks noGrp="1" noRot="1" noChangeAspect="1" noChangeArrowheads="1" noTextEdit="1"/>
          </p:cNvSpPr>
          <p:nvPr>
            <p:ph type="sldImg"/>
          </p:nvPr>
        </p:nvSpPr>
        <p:spPr>
          <a:solidFill>
            <a:srgbClr val="FFFFFF"/>
          </a:solidFill>
          <a:ln/>
        </p:spPr>
      </p:sp>
      <p:sp>
        <p:nvSpPr>
          <p:cNvPr id="14340" name="Rectangle 3">
            <a:extLst>
              <a:ext uri="{FF2B5EF4-FFF2-40B4-BE49-F238E27FC236}">
                <a16:creationId xmlns:a16="http://schemas.microsoft.com/office/drawing/2014/main" id="{0EC3B9D2-741A-4509-BDC6-D5334D51883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E84AA73-73BE-4513-B551-38C933335D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E8EBD0-07A2-4155-B8F8-398A7BD3D470}" type="slidenum">
              <a:rPr lang="en-US" altLang="zh-CN"/>
              <a:pPr>
                <a:spcBef>
                  <a:spcPct val="0"/>
                </a:spcBef>
              </a:pPr>
              <a:t>7</a:t>
            </a:fld>
            <a:endParaRPr lang="en-US" altLang="zh-CN"/>
          </a:p>
        </p:txBody>
      </p:sp>
      <p:sp>
        <p:nvSpPr>
          <p:cNvPr id="16387" name="Rectangle 2">
            <a:extLst>
              <a:ext uri="{FF2B5EF4-FFF2-40B4-BE49-F238E27FC236}">
                <a16:creationId xmlns:a16="http://schemas.microsoft.com/office/drawing/2014/main" id="{53B023ED-77FB-40BF-B59E-DC05A9115A17}"/>
              </a:ext>
            </a:extLst>
          </p:cNvPr>
          <p:cNvSpPr>
            <a:spLocks noGrp="1" noRot="1" noChangeAspect="1" noChangeArrowheads="1" noTextEdit="1"/>
          </p:cNvSpPr>
          <p:nvPr>
            <p:ph type="sldImg"/>
          </p:nvPr>
        </p:nvSpPr>
        <p:spPr>
          <a:solidFill>
            <a:srgbClr val="FFFFFF"/>
          </a:solidFill>
          <a:ln/>
        </p:spPr>
      </p:sp>
      <p:sp>
        <p:nvSpPr>
          <p:cNvPr id="16388" name="Rectangle 3">
            <a:extLst>
              <a:ext uri="{FF2B5EF4-FFF2-40B4-BE49-F238E27FC236}">
                <a16:creationId xmlns:a16="http://schemas.microsoft.com/office/drawing/2014/main" id="{4624B669-912F-425B-8BE6-C3234A0904F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B338008D-E929-4A2D-ABF2-ADEDA67E0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028DBF-15E3-41E7-9936-B0A8A91F88DF}" type="slidenum">
              <a:rPr lang="en-US" altLang="zh-CN"/>
              <a:pPr>
                <a:spcBef>
                  <a:spcPct val="0"/>
                </a:spcBef>
              </a:pPr>
              <a:t>8</a:t>
            </a:fld>
            <a:endParaRPr lang="en-US" altLang="zh-CN"/>
          </a:p>
        </p:txBody>
      </p:sp>
      <p:sp>
        <p:nvSpPr>
          <p:cNvPr id="18435" name="Rectangle 2">
            <a:extLst>
              <a:ext uri="{FF2B5EF4-FFF2-40B4-BE49-F238E27FC236}">
                <a16:creationId xmlns:a16="http://schemas.microsoft.com/office/drawing/2014/main" id="{5970DBAE-56E7-4BF5-AFB6-B2B92C93FDCE}"/>
              </a:ext>
            </a:extLst>
          </p:cNvPr>
          <p:cNvSpPr>
            <a:spLocks noGrp="1" noRot="1" noChangeAspect="1" noChangeArrowheads="1" noTextEdit="1"/>
          </p:cNvSpPr>
          <p:nvPr>
            <p:ph type="sldImg"/>
          </p:nvPr>
        </p:nvSpPr>
        <p:spPr>
          <a:solidFill>
            <a:srgbClr val="FFFFFF"/>
          </a:solidFill>
          <a:ln/>
        </p:spPr>
      </p:sp>
      <p:sp>
        <p:nvSpPr>
          <p:cNvPr id="18436" name="Rectangle 3">
            <a:extLst>
              <a:ext uri="{FF2B5EF4-FFF2-40B4-BE49-F238E27FC236}">
                <a16:creationId xmlns:a16="http://schemas.microsoft.com/office/drawing/2014/main" id="{31C7D522-6DD3-4D24-BD03-12B6A2C7CD05}"/>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a:t>always @*</a:t>
            </a:r>
            <a:r>
              <a:rPr lang="zh-CN" altLang="en-US" dirty="0"/>
              <a:t>仅仅是为了省去设计者写敏感表的麻烦，与是不是组合电路无关，也不会自动在</a:t>
            </a:r>
            <a:r>
              <a:rPr lang="en-US" altLang="zh-CN" dirty="0"/>
              <a:t>0</a:t>
            </a:r>
            <a:r>
              <a:rPr lang="zh-CN" altLang="en-US" dirty="0"/>
              <a:t>时刻自动执行</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7F7842-DF4F-466B-A62B-0FD8435D0C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14405A-D420-41A8-9CEA-CB4150C7F474}" type="slidenum">
              <a:rPr lang="en-US" altLang="zh-CN"/>
              <a:pPr>
                <a:spcBef>
                  <a:spcPct val="0"/>
                </a:spcBef>
              </a:pPr>
              <a:t>9</a:t>
            </a:fld>
            <a:endParaRPr lang="en-US" altLang="zh-CN"/>
          </a:p>
        </p:txBody>
      </p:sp>
      <p:sp>
        <p:nvSpPr>
          <p:cNvPr id="20483" name="Rectangle 2">
            <a:extLst>
              <a:ext uri="{FF2B5EF4-FFF2-40B4-BE49-F238E27FC236}">
                <a16:creationId xmlns:a16="http://schemas.microsoft.com/office/drawing/2014/main" id="{92A08EC1-2538-4432-8ADB-3C3122449DC6}"/>
              </a:ext>
            </a:extLst>
          </p:cNvPr>
          <p:cNvSpPr>
            <a:spLocks noGrp="1" noRot="1" noChangeAspect="1" noChangeArrowheads="1" noTextEdit="1"/>
          </p:cNvSpPr>
          <p:nvPr>
            <p:ph type="sldImg"/>
          </p:nvPr>
        </p:nvSpPr>
        <p:spPr>
          <a:solidFill>
            <a:srgbClr val="FFFFFF"/>
          </a:solidFill>
          <a:ln/>
        </p:spPr>
      </p:sp>
      <p:sp>
        <p:nvSpPr>
          <p:cNvPr id="20484" name="Rectangle 3">
            <a:extLst>
              <a:ext uri="{FF2B5EF4-FFF2-40B4-BE49-F238E27FC236}">
                <a16:creationId xmlns:a16="http://schemas.microsoft.com/office/drawing/2014/main" id="{F7A3FE5C-73C6-4D8E-856F-8630B5F5E2EE}"/>
              </a:ext>
            </a:extLst>
          </p:cNvPr>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a:t>描述一个从</a:t>
            </a:r>
            <a:r>
              <a:rPr lang="en-US" altLang="zh-CN"/>
              <a:t>0----31</a:t>
            </a:r>
            <a:r>
              <a:rPr lang="zh-CN" altLang="en-US"/>
              <a:t>的</a:t>
            </a:r>
            <a:r>
              <a:rPr lang="en-US" altLang="zh-CN"/>
              <a:t>5</a:t>
            </a:r>
            <a:r>
              <a:rPr lang="zh-CN" altLang="en-US"/>
              <a:t>位计数器，输入信号</a:t>
            </a:r>
            <a:r>
              <a:rPr lang="en-US" altLang="zh-CN"/>
              <a:t>ready</a:t>
            </a:r>
            <a:r>
              <a:rPr lang="zh-CN" altLang="en-US"/>
              <a:t>是一个窄脉冲，控制计数数起始时间。</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2B716E3-E7C5-486A-AB24-4CD29490B3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15AD3B-58F8-4E93-8DEE-7D68260837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DD4ECC1-7BA2-4F45-B6AF-317E3831F7A1}"/>
              </a:ext>
            </a:extLst>
          </p:cNvPr>
          <p:cNvSpPr>
            <a:spLocks noGrp="1" noChangeArrowheads="1"/>
          </p:cNvSpPr>
          <p:nvPr>
            <p:ph type="sldNum" sz="quarter" idx="12"/>
          </p:nvPr>
        </p:nvSpPr>
        <p:spPr>
          <a:ln/>
        </p:spPr>
        <p:txBody>
          <a:bodyPr/>
          <a:lstStyle>
            <a:lvl1pPr>
              <a:defRPr/>
            </a:lvl1pPr>
          </a:lstStyle>
          <a:p>
            <a:pPr>
              <a:defRPr/>
            </a:pPr>
            <a:fld id="{6CAD9CC9-6204-4BB4-814A-89D8B28111F5}" type="slidenum">
              <a:rPr lang="en-US" altLang="zh-CN"/>
              <a:pPr>
                <a:defRPr/>
              </a:pPr>
              <a:t>‹#›</a:t>
            </a:fld>
            <a:endParaRPr lang="en-US" altLang="zh-CN"/>
          </a:p>
        </p:txBody>
      </p:sp>
    </p:spTree>
    <p:extLst>
      <p:ext uri="{BB962C8B-B14F-4D97-AF65-F5344CB8AC3E}">
        <p14:creationId xmlns:p14="http://schemas.microsoft.com/office/powerpoint/2010/main" val="3866748538"/>
      </p:ext>
    </p:extLst>
  </p:cSld>
  <p:clrMapOvr>
    <a:masterClrMapping/>
  </p:clrMapOvr>
  <p:transition spd="slow" advTm="6000">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F08EE40-E6EB-431D-90E1-CA5F378BA8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AB81E7-7CB3-428B-BD23-E259C92A8C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2143123-5DBC-4CF6-BEFC-CE4E42480189}"/>
              </a:ext>
            </a:extLst>
          </p:cNvPr>
          <p:cNvSpPr>
            <a:spLocks noGrp="1" noChangeArrowheads="1"/>
          </p:cNvSpPr>
          <p:nvPr>
            <p:ph type="sldNum" sz="quarter" idx="12"/>
          </p:nvPr>
        </p:nvSpPr>
        <p:spPr>
          <a:ln/>
        </p:spPr>
        <p:txBody>
          <a:bodyPr/>
          <a:lstStyle>
            <a:lvl1pPr>
              <a:defRPr/>
            </a:lvl1pPr>
          </a:lstStyle>
          <a:p>
            <a:pPr>
              <a:defRPr/>
            </a:pPr>
            <a:fld id="{795F90BC-1F99-4D05-BEBE-6F1F64C93D96}" type="slidenum">
              <a:rPr lang="en-US" altLang="zh-CN"/>
              <a:pPr>
                <a:defRPr/>
              </a:pPr>
              <a:t>‹#›</a:t>
            </a:fld>
            <a:endParaRPr lang="en-US" altLang="zh-CN"/>
          </a:p>
        </p:txBody>
      </p:sp>
    </p:spTree>
    <p:extLst>
      <p:ext uri="{BB962C8B-B14F-4D97-AF65-F5344CB8AC3E}">
        <p14:creationId xmlns:p14="http://schemas.microsoft.com/office/powerpoint/2010/main" val="3085195829"/>
      </p:ext>
    </p:extLst>
  </p:cSld>
  <p:clrMapOvr>
    <a:masterClrMapping/>
  </p:clrMapOvr>
  <p:transition spd="slow" advTm="6000">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3000" y="685800"/>
            <a:ext cx="2616200" cy="5430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6" y="685800"/>
            <a:ext cx="7647516" cy="5430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71D15E7-88B5-44A0-8653-B276D3F1D1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4392A9-7F24-46E9-8079-5681177263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AE5024-2293-42BC-AE0D-CC10AC1EEECE}"/>
              </a:ext>
            </a:extLst>
          </p:cNvPr>
          <p:cNvSpPr>
            <a:spLocks noGrp="1" noChangeArrowheads="1"/>
          </p:cNvSpPr>
          <p:nvPr>
            <p:ph type="sldNum" sz="quarter" idx="12"/>
          </p:nvPr>
        </p:nvSpPr>
        <p:spPr>
          <a:ln/>
        </p:spPr>
        <p:txBody>
          <a:bodyPr/>
          <a:lstStyle>
            <a:lvl1pPr>
              <a:defRPr/>
            </a:lvl1pPr>
          </a:lstStyle>
          <a:p>
            <a:pPr>
              <a:defRPr/>
            </a:pPr>
            <a:fld id="{CEC18EAC-1481-4922-92C4-1E5930F0B384}" type="slidenum">
              <a:rPr lang="en-US" altLang="zh-CN"/>
              <a:pPr>
                <a:defRPr/>
              </a:pPr>
              <a:t>‹#›</a:t>
            </a:fld>
            <a:endParaRPr lang="en-US" altLang="zh-CN"/>
          </a:p>
        </p:txBody>
      </p:sp>
    </p:spTree>
    <p:extLst>
      <p:ext uri="{BB962C8B-B14F-4D97-AF65-F5344CB8AC3E}">
        <p14:creationId xmlns:p14="http://schemas.microsoft.com/office/powerpoint/2010/main" val="3755697015"/>
      </p:ext>
    </p:extLst>
  </p:cSld>
  <p:clrMapOvr>
    <a:masterClrMapping/>
  </p:clrMapOvr>
  <p:transition spd="slow" advTm="6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9FADA44-FC19-441A-845B-67E607AD71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B537E8-9909-4EEE-AFC8-7FA06B0EA5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2518E7-83AA-415A-B020-8926E784560D}"/>
              </a:ext>
            </a:extLst>
          </p:cNvPr>
          <p:cNvSpPr>
            <a:spLocks noGrp="1" noChangeArrowheads="1"/>
          </p:cNvSpPr>
          <p:nvPr>
            <p:ph type="sldNum" sz="quarter" idx="12"/>
          </p:nvPr>
        </p:nvSpPr>
        <p:spPr>
          <a:ln/>
        </p:spPr>
        <p:txBody>
          <a:bodyPr/>
          <a:lstStyle>
            <a:lvl1pPr>
              <a:defRPr/>
            </a:lvl1pPr>
          </a:lstStyle>
          <a:p>
            <a:pPr>
              <a:defRPr/>
            </a:pPr>
            <a:fld id="{110691D9-7F1E-442C-BA93-21C39D364D9F}" type="slidenum">
              <a:rPr lang="en-US" altLang="zh-CN"/>
              <a:pPr>
                <a:defRPr/>
              </a:pPr>
              <a:t>‹#›</a:t>
            </a:fld>
            <a:endParaRPr lang="en-US" altLang="zh-CN"/>
          </a:p>
        </p:txBody>
      </p:sp>
    </p:spTree>
    <p:extLst>
      <p:ext uri="{BB962C8B-B14F-4D97-AF65-F5344CB8AC3E}">
        <p14:creationId xmlns:p14="http://schemas.microsoft.com/office/powerpoint/2010/main" val="2106753375"/>
      </p:ext>
    </p:extLst>
  </p:cSld>
  <p:clrMapOvr>
    <a:masterClrMapping/>
  </p:clrMapOvr>
  <p:transition spd="slow" advTm="6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9069612-35CD-4CBF-8ECD-748D0073A8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19BEAB-883F-4617-98B7-939BEA7556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68A3F1C-29EE-4366-A088-B94AD1DFE1B4}"/>
              </a:ext>
            </a:extLst>
          </p:cNvPr>
          <p:cNvSpPr>
            <a:spLocks noGrp="1" noChangeArrowheads="1"/>
          </p:cNvSpPr>
          <p:nvPr>
            <p:ph type="sldNum" sz="quarter" idx="12"/>
          </p:nvPr>
        </p:nvSpPr>
        <p:spPr>
          <a:ln/>
        </p:spPr>
        <p:txBody>
          <a:bodyPr/>
          <a:lstStyle>
            <a:lvl1pPr>
              <a:defRPr/>
            </a:lvl1pPr>
          </a:lstStyle>
          <a:p>
            <a:pPr>
              <a:defRPr/>
            </a:pPr>
            <a:fld id="{755AC88E-D7A4-4A1B-A495-7ADB0653B305}" type="slidenum">
              <a:rPr lang="en-US" altLang="zh-CN"/>
              <a:pPr>
                <a:defRPr/>
              </a:pPr>
              <a:t>‹#›</a:t>
            </a:fld>
            <a:endParaRPr lang="en-US" altLang="zh-CN"/>
          </a:p>
        </p:txBody>
      </p:sp>
    </p:spTree>
    <p:extLst>
      <p:ext uri="{BB962C8B-B14F-4D97-AF65-F5344CB8AC3E}">
        <p14:creationId xmlns:p14="http://schemas.microsoft.com/office/powerpoint/2010/main" val="3732354584"/>
      </p:ext>
    </p:extLst>
  </p:cSld>
  <p:clrMapOvr>
    <a:masterClrMapping/>
  </p:clrMapOvr>
  <p:transition spd="slow" advTm="6000">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284" y="1773238"/>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1773238"/>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7FD5EAF-7F7D-4580-97C6-3D8437F60A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18EFF51-0183-444C-AFB3-4BFC4DA92A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797F4F-3128-4756-B3BB-8C7D794F5FD5}"/>
              </a:ext>
            </a:extLst>
          </p:cNvPr>
          <p:cNvSpPr>
            <a:spLocks noGrp="1" noChangeArrowheads="1"/>
          </p:cNvSpPr>
          <p:nvPr>
            <p:ph type="sldNum" sz="quarter" idx="12"/>
          </p:nvPr>
        </p:nvSpPr>
        <p:spPr>
          <a:ln/>
        </p:spPr>
        <p:txBody>
          <a:bodyPr/>
          <a:lstStyle>
            <a:lvl1pPr>
              <a:defRPr/>
            </a:lvl1pPr>
          </a:lstStyle>
          <a:p>
            <a:pPr>
              <a:defRPr/>
            </a:pPr>
            <a:fld id="{ECC6D5A0-3AA3-4EB0-90EA-ACE9DE1A439E}" type="slidenum">
              <a:rPr lang="en-US" altLang="zh-CN"/>
              <a:pPr>
                <a:defRPr/>
              </a:pPr>
              <a:t>‹#›</a:t>
            </a:fld>
            <a:endParaRPr lang="en-US" altLang="zh-CN"/>
          </a:p>
        </p:txBody>
      </p:sp>
    </p:spTree>
    <p:extLst>
      <p:ext uri="{BB962C8B-B14F-4D97-AF65-F5344CB8AC3E}">
        <p14:creationId xmlns:p14="http://schemas.microsoft.com/office/powerpoint/2010/main" val="167435075"/>
      </p:ext>
    </p:extLst>
  </p:cSld>
  <p:clrMapOvr>
    <a:masterClrMapping/>
  </p:clrMapOvr>
  <p:transition spd="slow" advTm="6000">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E3B1BA4-9A9D-4160-B740-1DF01D4BA8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5CEE5BE-88FD-4FB4-BAB5-5DAD789D7E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BC4889C-5A5B-4C61-A75E-38FE5563808A}"/>
              </a:ext>
            </a:extLst>
          </p:cNvPr>
          <p:cNvSpPr>
            <a:spLocks noGrp="1" noChangeArrowheads="1"/>
          </p:cNvSpPr>
          <p:nvPr>
            <p:ph type="sldNum" sz="quarter" idx="12"/>
          </p:nvPr>
        </p:nvSpPr>
        <p:spPr>
          <a:ln/>
        </p:spPr>
        <p:txBody>
          <a:bodyPr/>
          <a:lstStyle>
            <a:lvl1pPr>
              <a:defRPr/>
            </a:lvl1pPr>
          </a:lstStyle>
          <a:p>
            <a:pPr>
              <a:defRPr/>
            </a:pPr>
            <a:fld id="{97C215D3-56B0-4741-9053-E8433AB11084}" type="slidenum">
              <a:rPr lang="en-US" altLang="zh-CN"/>
              <a:pPr>
                <a:defRPr/>
              </a:pPr>
              <a:t>‹#›</a:t>
            </a:fld>
            <a:endParaRPr lang="en-US" altLang="zh-CN"/>
          </a:p>
        </p:txBody>
      </p:sp>
    </p:spTree>
    <p:extLst>
      <p:ext uri="{BB962C8B-B14F-4D97-AF65-F5344CB8AC3E}">
        <p14:creationId xmlns:p14="http://schemas.microsoft.com/office/powerpoint/2010/main" val="3269659290"/>
      </p:ext>
    </p:extLst>
  </p:cSld>
  <p:clrMapOvr>
    <a:masterClrMapping/>
  </p:clrMapOvr>
  <p:transition spd="slow" advTm="6000">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711FD2D-D241-42CD-A843-972C7359CC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2A46278-E86D-4D62-81A8-BB391F82AF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2094E76-1EF5-4D8A-B819-2AB3DF2BFAD8}"/>
              </a:ext>
            </a:extLst>
          </p:cNvPr>
          <p:cNvSpPr>
            <a:spLocks noGrp="1" noChangeArrowheads="1"/>
          </p:cNvSpPr>
          <p:nvPr>
            <p:ph type="sldNum" sz="quarter" idx="12"/>
          </p:nvPr>
        </p:nvSpPr>
        <p:spPr>
          <a:ln/>
        </p:spPr>
        <p:txBody>
          <a:bodyPr/>
          <a:lstStyle>
            <a:lvl1pPr>
              <a:defRPr/>
            </a:lvl1pPr>
          </a:lstStyle>
          <a:p>
            <a:pPr>
              <a:defRPr/>
            </a:pPr>
            <a:fld id="{5CE8AE6F-C4E9-4C2A-B8AF-2ED88662DE77}" type="slidenum">
              <a:rPr lang="en-US" altLang="zh-CN"/>
              <a:pPr>
                <a:defRPr/>
              </a:pPr>
              <a:t>‹#›</a:t>
            </a:fld>
            <a:endParaRPr lang="en-US" altLang="zh-CN"/>
          </a:p>
        </p:txBody>
      </p:sp>
    </p:spTree>
    <p:extLst>
      <p:ext uri="{BB962C8B-B14F-4D97-AF65-F5344CB8AC3E}">
        <p14:creationId xmlns:p14="http://schemas.microsoft.com/office/powerpoint/2010/main" val="712597783"/>
      </p:ext>
    </p:extLst>
  </p:cSld>
  <p:clrMapOvr>
    <a:masterClrMapping/>
  </p:clrMapOvr>
  <p:transition spd="slow" advTm="6000">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C27E1A5-DF0F-4EC1-9969-3EF9BE23AB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0D0B857-28D3-4F47-8188-5BE5D147F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0BBC15E-B646-4B8F-A085-F2D1139EE3DB}"/>
              </a:ext>
            </a:extLst>
          </p:cNvPr>
          <p:cNvSpPr>
            <a:spLocks noGrp="1" noChangeArrowheads="1"/>
          </p:cNvSpPr>
          <p:nvPr>
            <p:ph type="sldNum" sz="quarter" idx="12"/>
          </p:nvPr>
        </p:nvSpPr>
        <p:spPr>
          <a:ln/>
        </p:spPr>
        <p:txBody>
          <a:bodyPr/>
          <a:lstStyle>
            <a:lvl1pPr>
              <a:defRPr/>
            </a:lvl1pPr>
          </a:lstStyle>
          <a:p>
            <a:pPr>
              <a:defRPr/>
            </a:pPr>
            <a:fld id="{F12D8002-B8AD-4E91-9BD1-2BC206CAC6F8}" type="slidenum">
              <a:rPr lang="en-US" altLang="zh-CN"/>
              <a:pPr>
                <a:defRPr/>
              </a:pPr>
              <a:t>‹#›</a:t>
            </a:fld>
            <a:endParaRPr lang="en-US" altLang="zh-CN"/>
          </a:p>
        </p:txBody>
      </p:sp>
    </p:spTree>
    <p:extLst>
      <p:ext uri="{BB962C8B-B14F-4D97-AF65-F5344CB8AC3E}">
        <p14:creationId xmlns:p14="http://schemas.microsoft.com/office/powerpoint/2010/main" val="4035080510"/>
      </p:ext>
    </p:extLst>
  </p:cSld>
  <p:clrMapOvr>
    <a:masterClrMapping/>
  </p:clrMapOvr>
  <p:transition spd="slow" advTm="6000">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7B05820-0E42-45EF-B5B6-448351EF3D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FAAE4F7-2264-472E-8F6A-4A1CE92DB1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D39C7C3-B03D-4451-8D68-B8BCFCE92242}"/>
              </a:ext>
            </a:extLst>
          </p:cNvPr>
          <p:cNvSpPr>
            <a:spLocks noGrp="1" noChangeArrowheads="1"/>
          </p:cNvSpPr>
          <p:nvPr>
            <p:ph type="sldNum" sz="quarter" idx="12"/>
          </p:nvPr>
        </p:nvSpPr>
        <p:spPr>
          <a:ln/>
        </p:spPr>
        <p:txBody>
          <a:bodyPr/>
          <a:lstStyle>
            <a:lvl1pPr>
              <a:defRPr/>
            </a:lvl1pPr>
          </a:lstStyle>
          <a:p>
            <a:pPr>
              <a:defRPr/>
            </a:pPr>
            <a:fld id="{B16D0554-60D1-43F3-AEB0-54A73AB5E628}" type="slidenum">
              <a:rPr lang="en-US" altLang="zh-CN"/>
              <a:pPr>
                <a:defRPr/>
              </a:pPr>
              <a:t>‹#›</a:t>
            </a:fld>
            <a:endParaRPr lang="en-US" altLang="zh-CN"/>
          </a:p>
        </p:txBody>
      </p:sp>
    </p:spTree>
    <p:extLst>
      <p:ext uri="{BB962C8B-B14F-4D97-AF65-F5344CB8AC3E}">
        <p14:creationId xmlns:p14="http://schemas.microsoft.com/office/powerpoint/2010/main" val="1411172897"/>
      </p:ext>
    </p:extLst>
  </p:cSld>
  <p:clrMapOvr>
    <a:masterClrMapping/>
  </p:clrMapOvr>
  <p:transition spd="slow" advTm="6000">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A8F57AE-BDA5-4A5B-B7DA-7FB53A0F6B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A3D423C-0842-49DD-B9BD-35E556C0FF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7B81C21-8EF9-4D9A-A604-06FA821B2B08}"/>
              </a:ext>
            </a:extLst>
          </p:cNvPr>
          <p:cNvSpPr>
            <a:spLocks noGrp="1" noChangeArrowheads="1"/>
          </p:cNvSpPr>
          <p:nvPr>
            <p:ph type="sldNum" sz="quarter" idx="12"/>
          </p:nvPr>
        </p:nvSpPr>
        <p:spPr>
          <a:ln/>
        </p:spPr>
        <p:txBody>
          <a:bodyPr/>
          <a:lstStyle>
            <a:lvl1pPr>
              <a:defRPr/>
            </a:lvl1pPr>
          </a:lstStyle>
          <a:p>
            <a:pPr>
              <a:defRPr/>
            </a:pPr>
            <a:fld id="{AF0AF66C-C74C-4ADC-8209-9FF39527B30C}" type="slidenum">
              <a:rPr lang="en-US" altLang="zh-CN"/>
              <a:pPr>
                <a:defRPr/>
              </a:pPr>
              <a:t>‹#›</a:t>
            </a:fld>
            <a:endParaRPr lang="en-US" altLang="zh-CN"/>
          </a:p>
        </p:txBody>
      </p:sp>
    </p:spTree>
    <p:extLst>
      <p:ext uri="{BB962C8B-B14F-4D97-AF65-F5344CB8AC3E}">
        <p14:creationId xmlns:p14="http://schemas.microsoft.com/office/powerpoint/2010/main" val="2833875484"/>
      </p:ext>
    </p:extLst>
  </p:cSld>
  <p:clrMapOvr>
    <a:masterClrMapping/>
  </p:clrMapOvr>
  <p:transition spd="slow" advTm="6000">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FE79F96-6DB7-4204-BB09-3CF1001FB44D}"/>
              </a:ext>
            </a:extLst>
          </p:cNvPr>
          <p:cNvSpPr>
            <a:spLocks noGrp="1" noChangeArrowheads="1"/>
          </p:cNvSpPr>
          <p:nvPr>
            <p:ph type="title"/>
          </p:nvPr>
        </p:nvSpPr>
        <p:spPr bwMode="auto">
          <a:xfrm>
            <a:off x="1016000" y="685800"/>
            <a:ext cx="10363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3251" name="Rectangle 3">
            <a:extLst>
              <a:ext uri="{FF2B5EF4-FFF2-40B4-BE49-F238E27FC236}">
                <a16:creationId xmlns:a16="http://schemas.microsoft.com/office/drawing/2014/main" id="{E1975B02-61DD-4266-97CC-C82C00B29F9C}"/>
              </a:ext>
            </a:extLst>
          </p:cNvPr>
          <p:cNvSpPr>
            <a:spLocks noGrp="1" noChangeArrowheads="1"/>
          </p:cNvSpPr>
          <p:nvPr>
            <p:ph type="body" idx="1"/>
          </p:nvPr>
        </p:nvSpPr>
        <p:spPr bwMode="auto">
          <a:xfrm>
            <a:off x="912813" y="1773238"/>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3252" name="Rectangle 4">
            <a:extLst>
              <a:ext uri="{FF2B5EF4-FFF2-40B4-BE49-F238E27FC236}">
                <a16:creationId xmlns:a16="http://schemas.microsoft.com/office/drawing/2014/main" id="{254AD1A1-B067-490B-B706-18B0D7C2314D}"/>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ea typeface="宋体" pitchFamily="2" charset="-122"/>
              </a:defRPr>
            </a:lvl1pPr>
          </a:lstStyle>
          <a:p>
            <a:pPr>
              <a:defRPr/>
            </a:pPr>
            <a:endParaRPr lang="en-US" altLang="zh-CN"/>
          </a:p>
        </p:txBody>
      </p:sp>
      <p:sp>
        <p:nvSpPr>
          <p:cNvPr id="53253" name="Rectangle 5">
            <a:extLst>
              <a:ext uri="{FF2B5EF4-FFF2-40B4-BE49-F238E27FC236}">
                <a16:creationId xmlns:a16="http://schemas.microsoft.com/office/drawing/2014/main" id="{726B19F9-FDAF-425F-A659-327048CED9C2}"/>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400">
                <a:ea typeface="宋体" pitchFamily="2" charset="-122"/>
              </a:defRPr>
            </a:lvl1pPr>
          </a:lstStyle>
          <a:p>
            <a:pPr>
              <a:defRPr/>
            </a:pPr>
            <a:endParaRPr lang="en-US" altLang="zh-CN"/>
          </a:p>
        </p:txBody>
      </p:sp>
      <p:sp>
        <p:nvSpPr>
          <p:cNvPr id="53254" name="Rectangle 6">
            <a:extLst>
              <a:ext uri="{FF2B5EF4-FFF2-40B4-BE49-F238E27FC236}">
                <a16:creationId xmlns:a16="http://schemas.microsoft.com/office/drawing/2014/main" id="{0141E4CB-33B2-435B-B5BD-33D21D42CC7B}"/>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7A25D93E-2615-402A-B04B-F1297348FAF6}" type="slidenum">
              <a:rPr lang="en-US" altLang="zh-CN"/>
              <a:pPr>
                <a:defRPr/>
              </a:pPr>
              <a:t>‹#›</a:t>
            </a:fld>
            <a:endParaRPr lang="en-US" altLang="zh-CN"/>
          </a:p>
        </p:txBody>
      </p:sp>
      <p:sp>
        <p:nvSpPr>
          <p:cNvPr id="53255" name="Text Box 7">
            <a:extLst>
              <a:ext uri="{FF2B5EF4-FFF2-40B4-BE49-F238E27FC236}">
                <a16:creationId xmlns:a16="http://schemas.microsoft.com/office/drawing/2014/main" id="{5154221C-25A1-4771-ADB3-BC890C034188}"/>
              </a:ext>
            </a:extLst>
          </p:cNvPr>
          <p:cNvSpPr txBox="1">
            <a:spLocks noChangeArrowheads="1"/>
          </p:cNvSpPr>
          <p:nvPr/>
        </p:nvSpPr>
        <p:spPr bwMode="auto">
          <a:xfrm>
            <a:off x="406400" y="114300"/>
            <a:ext cx="1930400" cy="584200"/>
          </a:xfrm>
          <a:prstGeom prst="rect">
            <a:avLst/>
          </a:prstGeom>
          <a:noFill/>
          <a:ln w="12700">
            <a:noFill/>
            <a:miter lim="800000"/>
            <a:headEnd/>
            <a:tailEnd/>
          </a:ln>
          <a:effectLst/>
        </p:spPr>
        <p:txBody>
          <a:bodyPr>
            <a:spAutoFit/>
          </a:bodyPr>
          <a:lstStyle/>
          <a:p>
            <a:pPr algn="ctr" eaLnBrk="1" hangingPunct="1">
              <a:spcBef>
                <a:spcPct val="50000"/>
              </a:spcBef>
              <a:defRPr/>
            </a:pPr>
            <a:r>
              <a:rPr lang="en-US" altLang="zh-CN" sz="3200" i="1">
                <a:solidFill>
                  <a:srgbClr val="CC0000"/>
                </a:solidFill>
                <a:effectLst>
                  <a:outerShdw blurRad="38100" dist="38100" dir="2700000" algn="tl">
                    <a:srgbClr val="C0C0C0"/>
                  </a:outerShdw>
                </a:effectLst>
                <a:latin typeface="Basemic Times" pitchFamily="2" charset="0"/>
                <a:ea typeface="新宋体" pitchFamily="49" charset="-122"/>
              </a:rPr>
              <a:t>HMEC</a:t>
            </a:r>
          </a:p>
        </p:txBody>
      </p:sp>
      <p:grpSp>
        <p:nvGrpSpPr>
          <p:cNvPr id="1032" name="Group 8">
            <a:extLst>
              <a:ext uri="{FF2B5EF4-FFF2-40B4-BE49-F238E27FC236}">
                <a16:creationId xmlns:a16="http://schemas.microsoft.com/office/drawing/2014/main" id="{A375D609-E92E-46DC-83F8-A23BC9FF86C4}"/>
              </a:ext>
            </a:extLst>
          </p:cNvPr>
          <p:cNvGrpSpPr>
            <a:grpSpLocks/>
          </p:cNvGrpSpPr>
          <p:nvPr/>
        </p:nvGrpSpPr>
        <p:grpSpPr bwMode="auto">
          <a:xfrm flipV="1">
            <a:off x="2135188" y="358775"/>
            <a:ext cx="8810625" cy="46038"/>
            <a:chOff x="1200" y="110"/>
            <a:chExt cx="3936" cy="386"/>
          </a:xfrm>
        </p:grpSpPr>
        <p:sp>
          <p:nvSpPr>
            <p:cNvPr id="1037" name="Rectangle 9">
              <a:extLst>
                <a:ext uri="{FF2B5EF4-FFF2-40B4-BE49-F238E27FC236}">
                  <a16:creationId xmlns:a16="http://schemas.microsoft.com/office/drawing/2014/main" id="{009BE2B4-BC58-4155-B5FC-297FF5DDE5E3}"/>
                </a:ext>
              </a:extLst>
            </p:cNvPr>
            <p:cNvSpPr>
              <a:spLocks noChangeArrowheads="1"/>
            </p:cNvSpPr>
            <p:nvPr userDrawn="1"/>
          </p:nvSpPr>
          <p:spPr bwMode="auto">
            <a:xfrm flipV="1">
              <a:off x="1200" y="137"/>
              <a:ext cx="3936" cy="359"/>
            </a:xfrm>
            <a:prstGeom prst="rect">
              <a:avLst/>
            </a:prstGeom>
            <a:gradFill rotWithShape="0">
              <a:gsLst>
                <a:gs pos="0">
                  <a:schemeClr val="tx1"/>
                </a:gs>
                <a:gs pos="100000">
                  <a:schemeClr val="bg1"/>
                </a:gs>
              </a:gsLst>
              <a:lin ang="0" scaled="1"/>
            </a:gradFill>
            <a:ln>
              <a:noFill/>
            </a:ln>
          </p:spPr>
          <p:txBody>
            <a:bodyPr anchor="ctr">
              <a:spAutoFit/>
            </a:bodyPr>
            <a:lstStyle>
              <a:lvl1pPr>
                <a:spcBef>
                  <a:spcPct val="1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spcBef>
                  <a:spcPct val="10000"/>
                </a:spcBef>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1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1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1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8" name="Rectangle 10">
              <a:extLst>
                <a:ext uri="{FF2B5EF4-FFF2-40B4-BE49-F238E27FC236}">
                  <a16:creationId xmlns:a16="http://schemas.microsoft.com/office/drawing/2014/main" id="{7E7A1BD9-1A5E-4FDD-AB5B-51D9DED02671}"/>
                </a:ext>
              </a:extLst>
            </p:cNvPr>
            <p:cNvSpPr>
              <a:spLocks noChangeArrowheads="1"/>
            </p:cNvSpPr>
            <p:nvPr userDrawn="1"/>
          </p:nvSpPr>
          <p:spPr bwMode="auto">
            <a:xfrm flipV="1">
              <a:off x="1200" y="110"/>
              <a:ext cx="3936" cy="359"/>
            </a:xfrm>
            <a:prstGeom prst="rect">
              <a:avLst/>
            </a:prstGeom>
            <a:gradFill rotWithShape="0">
              <a:gsLst>
                <a:gs pos="0">
                  <a:srgbClr val="FF0000"/>
                </a:gs>
                <a:gs pos="100000">
                  <a:schemeClr val="bg1"/>
                </a:gs>
              </a:gsLst>
              <a:lin ang="0" scaled="1"/>
            </a:gradFill>
            <a:ln>
              <a:noFill/>
            </a:ln>
          </p:spPr>
          <p:txBody>
            <a:bodyPr anchor="ctr">
              <a:spAutoFit/>
            </a:bodyPr>
            <a:lstStyle>
              <a:lvl1pPr>
                <a:spcBef>
                  <a:spcPct val="1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spcBef>
                  <a:spcPct val="10000"/>
                </a:spcBef>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1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1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1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grpSp>
        <p:nvGrpSpPr>
          <p:cNvPr id="1033" name="Group 11">
            <a:extLst>
              <a:ext uri="{FF2B5EF4-FFF2-40B4-BE49-F238E27FC236}">
                <a16:creationId xmlns:a16="http://schemas.microsoft.com/office/drawing/2014/main" id="{2D93DA65-A76F-4AD9-9637-7A58EAFFB562}"/>
              </a:ext>
            </a:extLst>
          </p:cNvPr>
          <p:cNvGrpSpPr>
            <a:grpSpLocks/>
          </p:cNvGrpSpPr>
          <p:nvPr/>
        </p:nvGrpSpPr>
        <p:grpSpPr bwMode="auto">
          <a:xfrm>
            <a:off x="711200" y="6475413"/>
            <a:ext cx="7518400" cy="49212"/>
            <a:chOff x="618" y="3158"/>
            <a:chExt cx="3174" cy="266"/>
          </a:xfrm>
        </p:grpSpPr>
        <p:sp>
          <p:nvSpPr>
            <p:cNvPr id="1035" name="Rectangle 12">
              <a:extLst>
                <a:ext uri="{FF2B5EF4-FFF2-40B4-BE49-F238E27FC236}">
                  <a16:creationId xmlns:a16="http://schemas.microsoft.com/office/drawing/2014/main" id="{8D01ED64-F6C4-4131-8F97-C098D8F97128}"/>
                </a:ext>
              </a:extLst>
            </p:cNvPr>
            <p:cNvSpPr>
              <a:spLocks noChangeArrowheads="1"/>
            </p:cNvSpPr>
            <p:nvPr userDrawn="1"/>
          </p:nvSpPr>
          <p:spPr bwMode="auto">
            <a:xfrm flipV="1">
              <a:off x="619" y="3175"/>
              <a:ext cx="3173" cy="249"/>
            </a:xfrm>
            <a:prstGeom prst="rect">
              <a:avLst/>
            </a:prstGeom>
            <a:gradFill rotWithShape="0">
              <a:gsLst>
                <a:gs pos="0">
                  <a:schemeClr val="bg1"/>
                </a:gs>
                <a:gs pos="100000">
                  <a:schemeClr val="tx1"/>
                </a:gs>
              </a:gsLst>
              <a:lin ang="0" scaled="1"/>
            </a:gradFill>
            <a:ln>
              <a:noFill/>
            </a:ln>
          </p:spPr>
          <p:txBody>
            <a:bodyPr anchor="ctr">
              <a:spAutoFit/>
            </a:bodyPr>
            <a:lstStyle>
              <a:lvl1pPr>
                <a:spcBef>
                  <a:spcPct val="1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spcBef>
                  <a:spcPct val="10000"/>
                </a:spcBef>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1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1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1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6" name="Rectangle 13">
              <a:extLst>
                <a:ext uri="{FF2B5EF4-FFF2-40B4-BE49-F238E27FC236}">
                  <a16:creationId xmlns:a16="http://schemas.microsoft.com/office/drawing/2014/main" id="{9A91DD06-57A5-4C8B-9C69-AEE19107DED3}"/>
                </a:ext>
              </a:extLst>
            </p:cNvPr>
            <p:cNvSpPr>
              <a:spLocks noChangeArrowheads="1"/>
            </p:cNvSpPr>
            <p:nvPr userDrawn="1"/>
          </p:nvSpPr>
          <p:spPr bwMode="auto">
            <a:xfrm flipV="1">
              <a:off x="618" y="3158"/>
              <a:ext cx="3173" cy="249"/>
            </a:xfrm>
            <a:prstGeom prst="rect">
              <a:avLst/>
            </a:prstGeom>
            <a:gradFill rotWithShape="0">
              <a:gsLst>
                <a:gs pos="0">
                  <a:schemeClr val="bg1"/>
                </a:gs>
                <a:gs pos="100000">
                  <a:srgbClr val="CC0000"/>
                </a:gs>
              </a:gsLst>
              <a:lin ang="0" scaled="1"/>
            </a:gradFill>
            <a:ln>
              <a:noFill/>
            </a:ln>
          </p:spPr>
          <p:txBody>
            <a:bodyPr anchor="ctr">
              <a:spAutoFit/>
            </a:bodyPr>
            <a:lstStyle>
              <a:lvl1pPr>
                <a:spcBef>
                  <a:spcPct val="1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spcBef>
                  <a:spcPct val="10000"/>
                </a:spcBef>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1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1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1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sp>
        <p:nvSpPr>
          <p:cNvPr id="1034" name="Text Box 14">
            <a:extLst>
              <a:ext uri="{FF2B5EF4-FFF2-40B4-BE49-F238E27FC236}">
                <a16:creationId xmlns:a16="http://schemas.microsoft.com/office/drawing/2014/main" id="{22131AC4-7166-42DD-9CC3-CE4695FD77D5}"/>
              </a:ext>
            </a:extLst>
          </p:cNvPr>
          <p:cNvSpPr txBox="1">
            <a:spLocks noChangeArrowheads="1"/>
          </p:cNvSpPr>
          <p:nvPr/>
        </p:nvSpPr>
        <p:spPr bwMode="auto">
          <a:xfrm>
            <a:off x="8229600" y="6286500"/>
            <a:ext cx="3454400" cy="461963"/>
          </a:xfrm>
          <a:prstGeom prst="rect">
            <a:avLst/>
          </a:prstGeom>
          <a:noFill/>
          <a:ln>
            <a:noFill/>
          </a:ln>
        </p:spPr>
        <p:txBody>
          <a:bodyPr>
            <a:spAutoFit/>
          </a:bodyPr>
          <a:lstStyle>
            <a:lvl1pPr>
              <a:spcBef>
                <a:spcPct val="1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spcBef>
                <a:spcPct val="10000"/>
              </a:spcBef>
              <a:defRPr kumimoji="1" sz="2000">
                <a:solidFill>
                  <a:schemeClr val="tx1"/>
                </a:solidFill>
                <a:latin typeface="Times New Roman" panose="02020603050405020304" pitchFamily="18" charset="0"/>
                <a:ea typeface="宋体" panose="02010600030101010101" pitchFamily="2" charset="-122"/>
              </a:defRPr>
            </a:lvl2pPr>
            <a:lvl3pPr marL="1143000" indent="-228600">
              <a:spcBef>
                <a:spcPct val="1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10000"/>
              </a:spcBef>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10000"/>
              </a:spcBef>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1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2400">
                <a:solidFill>
                  <a:srgbClr val="FF0000"/>
                </a:solidFill>
                <a:latin typeface="华文行楷" panose="02010800040101010101" pitchFamily="2" charset="-122"/>
                <a:ea typeface="华文行楷" panose="02010800040101010101" pitchFamily="2" charset="-122"/>
              </a:rPr>
              <a:t>MicroElectronics Center</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advTm="6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2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build="p" autoUpdateAnimBg="0">
        <p:tmplLst>
          <p:tmpl lvl="1">
            <p:tnLst>
              <p:par>
                <p:cTn presetID="1" presetClass="entr" presetSubtype="0" fill="hold" nodeType="clickEffect">
                  <p:stCondLst>
                    <p:cond delay="0"/>
                  </p:stCondLst>
                  <p:childTnLst>
                    <p:set>
                      <p:cBhvr>
                        <p:cTn dur="1" fill="hold">
                          <p:stCondLst>
                            <p:cond delay="499"/>
                          </p:stCondLst>
                        </p:cTn>
                        <p:tgtEl>
                          <p:spTgt spid="5325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499"/>
                          </p:stCondLst>
                        </p:cTn>
                        <p:tgtEl>
                          <p:spTgt spid="5325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325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325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3251"/>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kumimoji="1" sz="4000">
          <a:solidFill>
            <a:schemeClr val="tx2"/>
          </a:solidFill>
          <a:latin typeface="+mj-lt"/>
          <a:ea typeface="+mj-ea"/>
          <a:cs typeface="+mj-cs"/>
        </a:defRPr>
      </a:lvl1pPr>
      <a:lvl2pPr algn="ctr" rtl="0" eaLnBrk="0" fontAlgn="base" hangingPunct="0">
        <a:spcBef>
          <a:spcPct val="0"/>
        </a:spcBef>
        <a:spcAft>
          <a:spcPct val="0"/>
        </a:spcAft>
        <a:defRPr kumimoji="1"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000">
          <a:solidFill>
            <a:schemeClr val="tx2"/>
          </a:solidFill>
          <a:latin typeface="Times New Roman" pitchFamily="18" charset="0"/>
          <a:ea typeface="宋体" pitchFamily="2" charset="-122"/>
        </a:defRPr>
      </a:lvl5pPr>
      <a:lvl6pPr marL="457189" algn="ctr" rtl="0" fontAlgn="base">
        <a:spcBef>
          <a:spcPct val="0"/>
        </a:spcBef>
        <a:spcAft>
          <a:spcPct val="0"/>
        </a:spcAft>
        <a:defRPr kumimoji="1" sz="4000">
          <a:solidFill>
            <a:schemeClr val="tx2"/>
          </a:solidFill>
          <a:latin typeface="Times New Roman" pitchFamily="18" charset="0"/>
          <a:ea typeface="宋体" pitchFamily="2" charset="-122"/>
        </a:defRPr>
      </a:lvl6pPr>
      <a:lvl7pPr marL="914377" algn="ctr" rtl="0" fontAlgn="base">
        <a:spcBef>
          <a:spcPct val="0"/>
        </a:spcBef>
        <a:spcAft>
          <a:spcPct val="0"/>
        </a:spcAft>
        <a:defRPr kumimoji="1" sz="4000">
          <a:solidFill>
            <a:schemeClr val="tx2"/>
          </a:solidFill>
          <a:latin typeface="Times New Roman" pitchFamily="18" charset="0"/>
          <a:ea typeface="宋体" pitchFamily="2" charset="-122"/>
        </a:defRPr>
      </a:lvl7pPr>
      <a:lvl8pPr marL="1371566" algn="ctr" rtl="0" fontAlgn="base">
        <a:spcBef>
          <a:spcPct val="0"/>
        </a:spcBef>
        <a:spcAft>
          <a:spcPct val="0"/>
        </a:spcAft>
        <a:defRPr kumimoji="1" sz="4000">
          <a:solidFill>
            <a:schemeClr val="tx2"/>
          </a:solidFill>
          <a:latin typeface="Times New Roman" pitchFamily="18" charset="0"/>
          <a:ea typeface="宋体" pitchFamily="2" charset="-122"/>
        </a:defRPr>
      </a:lvl8pPr>
      <a:lvl9pPr marL="1828754" algn="ctr" rtl="0" fontAlgn="base">
        <a:spcBef>
          <a:spcPct val="0"/>
        </a:spcBef>
        <a:spcAft>
          <a:spcPct val="0"/>
        </a:spcAft>
        <a:defRPr kumimoji="1" sz="4000">
          <a:solidFill>
            <a:schemeClr val="tx2"/>
          </a:solidFill>
          <a:latin typeface="Times New Roman" pitchFamily="18" charset="0"/>
          <a:ea typeface="宋体" pitchFamily="2" charset="-122"/>
        </a:defRPr>
      </a:lvl9pPr>
    </p:titleStyle>
    <p:bodyStyle>
      <a:lvl1pPr marL="341313" indent="-341313" algn="l" rtl="0" eaLnBrk="0" fontAlgn="base" hangingPunct="0">
        <a:spcBef>
          <a:spcPct val="20000"/>
        </a:spcBef>
        <a:spcAft>
          <a:spcPct val="0"/>
        </a:spcAft>
        <a:buChar char="•"/>
        <a:defRPr kumimoji="1"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kumimoji="1" sz="2800">
          <a:solidFill>
            <a:schemeClr val="tx1"/>
          </a:solidFill>
          <a:latin typeface="+mn-lt"/>
          <a:ea typeface="+mn-ea"/>
        </a:defRPr>
      </a:lvl2pPr>
      <a:lvl3pPr marL="1141413" indent="-227013" algn="l" rtl="0" eaLnBrk="0" fontAlgn="base" hangingPunct="0">
        <a:spcBef>
          <a:spcPct val="20000"/>
        </a:spcBef>
        <a:spcAft>
          <a:spcPct val="0"/>
        </a:spcAft>
        <a:buChar char="•"/>
        <a:defRPr kumimoji="1" sz="2400">
          <a:solidFill>
            <a:schemeClr val="tx1"/>
          </a:solidFill>
          <a:latin typeface="+mn-lt"/>
          <a:ea typeface="+mn-ea"/>
        </a:defRPr>
      </a:lvl3pPr>
      <a:lvl4pPr marL="1598613" indent="-227013" algn="l" rtl="0" eaLnBrk="0" fontAlgn="base" hangingPunct="0">
        <a:spcBef>
          <a:spcPct val="20000"/>
        </a:spcBef>
        <a:spcAft>
          <a:spcPct val="0"/>
        </a:spcAft>
        <a:buChar char="–"/>
        <a:defRPr kumimoji="1" sz="2000">
          <a:solidFill>
            <a:schemeClr val="tx1"/>
          </a:solidFill>
          <a:latin typeface="+mn-lt"/>
          <a:ea typeface="+mn-ea"/>
        </a:defRPr>
      </a:lvl4pPr>
      <a:lvl5pPr marL="2055813" indent="-227013" algn="l" rtl="0" eaLnBrk="0" fontAlgn="base" hangingPunct="0">
        <a:spcBef>
          <a:spcPct val="20000"/>
        </a:spcBef>
        <a:spcAft>
          <a:spcPct val="0"/>
        </a:spcAft>
        <a:buChar char="»"/>
        <a:defRPr kumimoji="1" sz="2000">
          <a:solidFill>
            <a:schemeClr val="tx1"/>
          </a:solidFill>
          <a:latin typeface="+mn-lt"/>
          <a:ea typeface="+mn-ea"/>
        </a:defRPr>
      </a:lvl5pPr>
      <a:lvl6pPr marL="2514537" indent="-228594" algn="l" rtl="0" fontAlgn="base">
        <a:spcBef>
          <a:spcPct val="20000"/>
        </a:spcBef>
        <a:spcAft>
          <a:spcPct val="0"/>
        </a:spcAft>
        <a:buChar char="»"/>
        <a:defRPr kumimoji="1" sz="2000">
          <a:solidFill>
            <a:schemeClr val="tx1"/>
          </a:solidFill>
          <a:latin typeface="+mn-lt"/>
          <a:ea typeface="+mn-ea"/>
        </a:defRPr>
      </a:lvl6pPr>
      <a:lvl7pPr marL="2971726" indent="-228594" algn="l" rtl="0" fontAlgn="base">
        <a:spcBef>
          <a:spcPct val="20000"/>
        </a:spcBef>
        <a:spcAft>
          <a:spcPct val="0"/>
        </a:spcAft>
        <a:buChar char="»"/>
        <a:defRPr kumimoji="1" sz="2000">
          <a:solidFill>
            <a:schemeClr val="tx1"/>
          </a:solidFill>
          <a:latin typeface="+mn-lt"/>
          <a:ea typeface="+mn-ea"/>
        </a:defRPr>
      </a:lvl7pPr>
      <a:lvl8pPr marL="3428914" indent="-228594" algn="l" rtl="0" fontAlgn="base">
        <a:spcBef>
          <a:spcPct val="20000"/>
        </a:spcBef>
        <a:spcAft>
          <a:spcPct val="0"/>
        </a:spcAft>
        <a:buChar char="»"/>
        <a:defRPr kumimoji="1" sz="2000">
          <a:solidFill>
            <a:schemeClr val="tx1"/>
          </a:solidFill>
          <a:latin typeface="+mn-lt"/>
          <a:ea typeface="+mn-ea"/>
        </a:defRPr>
      </a:lvl8pPr>
      <a:lvl9pPr marL="3886103" indent="-228594"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E2CB025A-029F-4E10-BC9B-43382B87691E}"/>
              </a:ext>
            </a:extLst>
          </p:cNvPr>
          <p:cNvSpPr txBox="1">
            <a:spLocks noChangeArrowheads="1"/>
          </p:cNvSpPr>
          <p:nvPr/>
        </p:nvSpPr>
        <p:spPr bwMode="auto">
          <a:xfrm>
            <a:off x="2135188" y="1516063"/>
            <a:ext cx="7705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chemeClr val="accent2"/>
                </a:solidFill>
              </a:rPr>
              <a:t> Verilog</a:t>
            </a:r>
            <a:r>
              <a:rPr lang="zh-CN" altLang="en-US" sz="2400" dirty="0">
                <a:solidFill>
                  <a:schemeClr val="accent2"/>
                </a:solidFill>
              </a:rPr>
              <a:t>中的</a:t>
            </a:r>
            <a:r>
              <a:rPr lang="en-US" altLang="zh-CN" sz="2400" dirty="0">
                <a:solidFill>
                  <a:srgbClr val="FF0000"/>
                </a:solidFill>
                <a:highlight>
                  <a:srgbClr val="FFFF00"/>
                </a:highlight>
              </a:rPr>
              <a:t>always</a:t>
            </a:r>
            <a:r>
              <a:rPr lang="zh-CN" altLang="en-US" sz="2400" dirty="0">
                <a:solidFill>
                  <a:schemeClr val="accent2"/>
                </a:solidFill>
              </a:rPr>
              <a:t>过程块是通用的，不能反映准确的</a:t>
            </a:r>
            <a:r>
              <a:rPr lang="zh-CN" altLang="en-US" sz="2400" dirty="0">
                <a:solidFill>
                  <a:srgbClr val="FF0000"/>
                </a:solidFill>
              </a:rPr>
              <a:t>设计意图</a:t>
            </a:r>
            <a:r>
              <a:rPr lang="zh-CN" altLang="en-US" sz="2400" dirty="0">
                <a:solidFill>
                  <a:schemeClr val="accent2"/>
                </a:solidFill>
              </a:rPr>
              <a:t>，</a:t>
            </a:r>
            <a:r>
              <a:rPr lang="en-US" altLang="zh-CN" sz="2400" dirty="0" err="1">
                <a:solidFill>
                  <a:schemeClr val="accent2"/>
                </a:solidFill>
              </a:rPr>
              <a:t>SystemVerilog</a:t>
            </a:r>
            <a:r>
              <a:rPr lang="zh-CN" altLang="en-US" sz="2400" dirty="0">
                <a:solidFill>
                  <a:schemeClr val="accent2"/>
                </a:solidFill>
              </a:rPr>
              <a:t>增加了</a:t>
            </a:r>
            <a:r>
              <a:rPr lang="zh-CN" altLang="en-US" sz="2400" dirty="0">
                <a:solidFill>
                  <a:srgbClr val="FF0000"/>
                </a:solidFill>
              </a:rPr>
              <a:t>硬件专用类型</a:t>
            </a:r>
            <a:r>
              <a:rPr lang="zh-CN" altLang="en-US" sz="2400" dirty="0">
                <a:solidFill>
                  <a:schemeClr val="accent2"/>
                </a:solidFill>
              </a:rPr>
              <a:t>的过程块，能够准确反映设计意图，使模拟、综合、形式检查、</a:t>
            </a:r>
            <a:r>
              <a:rPr lang="en-US" altLang="zh-CN" sz="2400" dirty="0">
                <a:solidFill>
                  <a:schemeClr val="accent2"/>
                </a:solidFill>
              </a:rPr>
              <a:t>lint</a:t>
            </a:r>
            <a:r>
              <a:rPr lang="zh-CN" altLang="en-US" sz="2400" dirty="0">
                <a:solidFill>
                  <a:schemeClr val="accent2"/>
                </a:solidFill>
              </a:rPr>
              <a:t>检查等</a:t>
            </a:r>
            <a:r>
              <a:rPr lang="en-US" altLang="zh-CN" sz="2400" dirty="0">
                <a:solidFill>
                  <a:schemeClr val="accent2"/>
                </a:solidFill>
              </a:rPr>
              <a:t>EDA</a:t>
            </a:r>
            <a:r>
              <a:rPr lang="zh-CN" altLang="en-US" sz="2400" dirty="0">
                <a:solidFill>
                  <a:schemeClr val="accent2"/>
                </a:solidFill>
              </a:rPr>
              <a:t>工具精确地完成任务，并使不同的</a:t>
            </a:r>
            <a:r>
              <a:rPr lang="en-US" altLang="zh-CN" sz="2400" dirty="0">
                <a:solidFill>
                  <a:schemeClr val="accent2"/>
                </a:solidFill>
              </a:rPr>
              <a:t>EDA</a:t>
            </a:r>
            <a:r>
              <a:rPr lang="zh-CN" altLang="en-US" sz="2400" dirty="0">
                <a:solidFill>
                  <a:schemeClr val="accent2"/>
                </a:solidFill>
              </a:rPr>
              <a:t>工具保持一致性；</a:t>
            </a:r>
            <a:r>
              <a:rPr lang="en-US" altLang="zh-CN" sz="2400" dirty="0" err="1">
                <a:solidFill>
                  <a:schemeClr val="accent2"/>
                </a:solidFill>
              </a:rPr>
              <a:t>SystemVerilog</a:t>
            </a:r>
            <a:r>
              <a:rPr lang="zh-CN" altLang="en-US" sz="2400" dirty="0">
                <a:solidFill>
                  <a:schemeClr val="accent2"/>
                </a:solidFill>
              </a:rPr>
              <a:t>对任务和函数进行了许多改进，增强了任务和函数对大规模、复杂设计建模能力。</a:t>
            </a:r>
            <a:endParaRPr lang="zh-CN" altLang="en-US" sz="2000" dirty="0"/>
          </a:p>
        </p:txBody>
      </p:sp>
      <p:sp>
        <p:nvSpPr>
          <p:cNvPr id="3075" name="Text Box 3">
            <a:extLst>
              <a:ext uri="{FF2B5EF4-FFF2-40B4-BE49-F238E27FC236}">
                <a16:creationId xmlns:a16="http://schemas.microsoft.com/office/drawing/2014/main" id="{CFB2F3D8-4E47-488E-8B1A-90CD8A9E248E}"/>
              </a:ext>
            </a:extLst>
          </p:cNvPr>
          <p:cNvSpPr txBox="1">
            <a:spLocks noChangeArrowheads="1"/>
          </p:cNvSpPr>
          <p:nvPr/>
        </p:nvSpPr>
        <p:spPr bwMode="auto">
          <a:xfrm>
            <a:off x="2135188" y="4108450"/>
            <a:ext cx="7705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lang="en-US" altLang="zh-CN" sz="2400">
                <a:solidFill>
                  <a:schemeClr val="accent2"/>
                </a:solidFill>
              </a:rPr>
              <a:t> </a:t>
            </a:r>
            <a:r>
              <a:rPr lang="zh-CN" altLang="en-US" sz="2400">
                <a:solidFill>
                  <a:schemeClr val="accent2"/>
                </a:solidFill>
              </a:rPr>
              <a:t>组合逻辑过程块</a:t>
            </a:r>
          </a:p>
          <a:p>
            <a:pPr eaLnBrk="1" hangingPunct="1">
              <a:spcBef>
                <a:spcPct val="50000"/>
              </a:spcBef>
              <a:buFontTx/>
              <a:buBlip>
                <a:blip r:embed="rId3"/>
              </a:buBlip>
            </a:pPr>
            <a:r>
              <a:rPr lang="zh-CN" altLang="en-US" sz="2400">
                <a:solidFill>
                  <a:schemeClr val="accent2"/>
                </a:solidFill>
              </a:rPr>
              <a:t> 锁存逻辑过程块</a:t>
            </a:r>
          </a:p>
          <a:p>
            <a:pPr eaLnBrk="1" hangingPunct="1">
              <a:spcBef>
                <a:spcPct val="50000"/>
              </a:spcBef>
              <a:buFontTx/>
              <a:buBlip>
                <a:blip r:embed="rId3"/>
              </a:buBlip>
            </a:pPr>
            <a:r>
              <a:rPr lang="zh-CN" altLang="en-US" sz="2400">
                <a:solidFill>
                  <a:schemeClr val="accent2"/>
                </a:solidFill>
              </a:rPr>
              <a:t> 时序逻辑过程块</a:t>
            </a:r>
          </a:p>
          <a:p>
            <a:pPr eaLnBrk="1" hangingPunct="1">
              <a:spcBef>
                <a:spcPct val="50000"/>
              </a:spcBef>
              <a:buFontTx/>
              <a:buBlip>
                <a:blip r:embed="rId3"/>
              </a:buBlip>
            </a:pPr>
            <a:r>
              <a:rPr lang="zh-CN" altLang="en-US" sz="2400">
                <a:solidFill>
                  <a:schemeClr val="accent2"/>
                </a:solidFill>
              </a:rPr>
              <a:t> 任务与函数的改进</a:t>
            </a:r>
            <a:endParaRPr lang="zh-CN" altLang="en-US" sz="2000"/>
          </a:p>
        </p:txBody>
      </p:sp>
      <p:sp>
        <p:nvSpPr>
          <p:cNvPr id="3076" name="Text Box 4">
            <a:extLst>
              <a:ext uri="{FF2B5EF4-FFF2-40B4-BE49-F238E27FC236}">
                <a16:creationId xmlns:a16="http://schemas.microsoft.com/office/drawing/2014/main" id="{095E944B-A62D-4752-A35C-2CD5879879D6}"/>
              </a:ext>
            </a:extLst>
          </p:cNvPr>
          <p:cNvSpPr txBox="1">
            <a:spLocks noChangeArrowheads="1"/>
          </p:cNvSpPr>
          <p:nvPr/>
        </p:nvSpPr>
        <p:spPr bwMode="auto">
          <a:xfrm>
            <a:off x="2782888" y="409575"/>
            <a:ext cx="69850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ts val="1200"/>
              </a:spcBef>
              <a:buFontTx/>
              <a:buNone/>
            </a:pPr>
            <a:r>
              <a:rPr lang="zh-TW" altLang="en-US" sz="2800">
                <a:solidFill>
                  <a:srgbClr val="000066"/>
                </a:solidFill>
                <a:latin typeface="Arial" panose="020B0604020202020204" pitchFamily="34" charset="0"/>
              </a:rPr>
              <a:t>第</a:t>
            </a:r>
            <a:r>
              <a:rPr lang="en-US" altLang="zh-CN" sz="2800">
                <a:solidFill>
                  <a:srgbClr val="000066"/>
                </a:solidFill>
                <a:latin typeface="Arial" panose="020B0604020202020204" pitchFamily="34" charset="0"/>
              </a:rPr>
              <a:t>6</a:t>
            </a:r>
            <a:r>
              <a:rPr lang="zh-TW" altLang="en-US" sz="2800">
                <a:solidFill>
                  <a:srgbClr val="000066"/>
                </a:solidFill>
                <a:latin typeface="Arial" panose="020B0604020202020204" pitchFamily="34" charset="0"/>
              </a:rPr>
              <a:t>章  </a:t>
            </a:r>
            <a:r>
              <a:rPr lang="en-US" altLang="zh-CN" sz="2800">
                <a:solidFill>
                  <a:srgbClr val="000066"/>
                </a:solidFill>
                <a:latin typeface="Arial" panose="020B0604020202020204" pitchFamily="34" charset="0"/>
              </a:rPr>
              <a:t>SystemVerilog</a:t>
            </a:r>
            <a:r>
              <a:rPr lang="zh-CN" altLang="en-US" sz="2800">
                <a:solidFill>
                  <a:srgbClr val="000066"/>
                </a:solidFill>
                <a:latin typeface="Arial" panose="020B0604020202020204" pitchFamily="34" charset="0"/>
              </a:rPr>
              <a:t>过程块、任务和函数</a:t>
            </a:r>
            <a:endParaRPr lang="zh-TW" altLang="en-US" sz="2800">
              <a:solidFill>
                <a:srgbClr val="000066"/>
              </a:solidFill>
              <a:latin typeface="Arial" panose="020B0604020202020204" pitchFamily="34" charset="0"/>
            </a:endParaRPr>
          </a:p>
        </p:txBody>
      </p:sp>
    </p:spTree>
  </p:cSld>
  <p:clrMapOvr>
    <a:masterClrMapping/>
  </p:clrMapOvr>
  <p:transition spd="slow" advTm="6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E1EDC9D8-8DD3-4FB3-8DB1-20947C222079}"/>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6.2.3  </a:t>
            </a:r>
            <a:r>
              <a:rPr lang="zh-CN" altLang="en-US" sz="2800">
                <a:solidFill>
                  <a:srgbClr val="000066"/>
                </a:solidFill>
                <a:latin typeface="Arial" panose="020B0604020202020204" pitchFamily="34" charset="0"/>
              </a:rPr>
              <a:t>时序逻辑过程块</a:t>
            </a:r>
          </a:p>
        </p:txBody>
      </p:sp>
      <p:sp>
        <p:nvSpPr>
          <p:cNvPr id="21507" name="Text Box 3">
            <a:extLst>
              <a:ext uri="{FF2B5EF4-FFF2-40B4-BE49-F238E27FC236}">
                <a16:creationId xmlns:a16="http://schemas.microsoft.com/office/drawing/2014/main" id="{44C2DD0B-7385-4EEA-84E4-EBF1B735E585}"/>
              </a:ext>
            </a:extLst>
          </p:cNvPr>
          <p:cNvSpPr txBox="1">
            <a:spLocks noChangeArrowheads="1"/>
          </p:cNvSpPr>
          <p:nvPr/>
        </p:nvSpPr>
        <p:spPr bwMode="auto">
          <a:xfrm>
            <a:off x="2166938" y="1785938"/>
            <a:ext cx="7920037"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a:solidFill>
                  <a:srgbClr val="FF0000"/>
                </a:solidFill>
              </a:rPr>
              <a:t>always_ff</a:t>
            </a:r>
            <a:r>
              <a:rPr lang="zh-CN" altLang="en-US" sz="2000" dirty="0">
                <a:solidFill>
                  <a:srgbClr val="0000FF"/>
                </a:solidFill>
              </a:rPr>
              <a:t>过程块描述时序逻辑，</a:t>
            </a:r>
            <a:r>
              <a:rPr lang="en-US" altLang="zh-CN" sz="2000" dirty="0" err="1">
                <a:solidFill>
                  <a:srgbClr val="0000FF"/>
                </a:solidFill>
              </a:rPr>
              <a:t>always_ff</a:t>
            </a:r>
            <a:r>
              <a:rPr lang="zh-CN" altLang="en-US" sz="2000" dirty="0">
                <a:solidFill>
                  <a:srgbClr val="0000FF"/>
                </a:solidFill>
              </a:rPr>
              <a:t>过程块的</a:t>
            </a:r>
            <a:r>
              <a:rPr lang="zh-CN" altLang="en-US" sz="2000" dirty="0">
                <a:solidFill>
                  <a:srgbClr val="FF0000"/>
                </a:solidFill>
              </a:rPr>
              <a:t>敏感表必须列出</a:t>
            </a:r>
            <a:r>
              <a:rPr lang="zh-CN" altLang="en-US" sz="2000" dirty="0">
                <a:solidFill>
                  <a:srgbClr val="0000FF"/>
                </a:solidFill>
              </a:rPr>
              <a:t>，以确定时序逻辑的置位</a:t>
            </a:r>
            <a:r>
              <a:rPr lang="en-US" altLang="zh-CN" sz="2000" dirty="0">
                <a:solidFill>
                  <a:srgbClr val="0000FF"/>
                </a:solidFill>
              </a:rPr>
              <a:t>/</a:t>
            </a:r>
            <a:r>
              <a:rPr lang="zh-CN" altLang="en-US" sz="2000" dirty="0">
                <a:solidFill>
                  <a:srgbClr val="0000FF"/>
                </a:solidFill>
              </a:rPr>
              <a:t>复位是同步还是异步的，如果代码不能综合出时序逻辑时，软件工具能够报告警告信息。</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err="1">
                <a:solidFill>
                  <a:srgbClr val="0000FF"/>
                </a:solidFill>
              </a:rPr>
              <a:t>always_ff</a:t>
            </a:r>
            <a:r>
              <a:rPr lang="zh-CN" altLang="en-US" sz="2000" dirty="0">
                <a:solidFill>
                  <a:srgbClr val="0000FF"/>
                </a:solidFill>
              </a:rPr>
              <a:t>过程块要求明确指定敏感表中的信号是</a:t>
            </a:r>
            <a:r>
              <a:rPr lang="en-US" altLang="zh-CN" sz="2000" dirty="0" err="1">
                <a:solidFill>
                  <a:srgbClr val="0000FF"/>
                </a:solidFill>
              </a:rPr>
              <a:t>posedge</a:t>
            </a:r>
            <a:r>
              <a:rPr lang="zh-CN" altLang="en-US" sz="2000" dirty="0">
                <a:solidFill>
                  <a:srgbClr val="0000FF"/>
                </a:solidFill>
              </a:rPr>
              <a:t>还是</a:t>
            </a:r>
            <a:r>
              <a:rPr lang="en-US" altLang="zh-CN" sz="2000" dirty="0" err="1">
                <a:solidFill>
                  <a:srgbClr val="0000FF"/>
                </a:solidFill>
              </a:rPr>
              <a:t>negedge</a:t>
            </a:r>
            <a:r>
              <a:rPr lang="zh-CN" altLang="en-US" sz="2000" dirty="0">
                <a:solidFill>
                  <a:srgbClr val="0000FF"/>
                </a:solidFill>
              </a:rPr>
              <a:t>，这是对</a:t>
            </a:r>
            <a:r>
              <a:rPr lang="zh-CN" altLang="en-US" sz="2000" dirty="0">
                <a:solidFill>
                  <a:srgbClr val="FF0000"/>
                </a:solidFill>
              </a:rPr>
              <a:t>时序逻辑敏感列表的综合要求</a:t>
            </a:r>
            <a:r>
              <a:rPr lang="zh-CN" altLang="en-US" sz="2000" dirty="0">
                <a:solidFill>
                  <a:srgbClr val="0000FF"/>
                </a:solidFill>
              </a:rPr>
              <a:t>，以确保模拟结果与综合结果一致。</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err="1">
                <a:solidFill>
                  <a:srgbClr val="FF0000"/>
                </a:solidFill>
                <a:highlight>
                  <a:srgbClr val="FFFF00"/>
                </a:highlight>
              </a:rPr>
              <a:t>always_ff</a:t>
            </a:r>
            <a:r>
              <a:rPr lang="zh-CN" altLang="en-US" sz="2000" dirty="0">
                <a:solidFill>
                  <a:srgbClr val="FF0000"/>
                </a:solidFill>
                <a:highlight>
                  <a:srgbClr val="FFFF00"/>
                </a:highlight>
              </a:rPr>
              <a:t>过程块禁止在块开头以外的地方使用事件控制！</a:t>
            </a:r>
            <a:endParaRPr lang="en-US" altLang="zh-CN" sz="2000" dirty="0">
              <a:solidFill>
                <a:srgbClr val="FF0000"/>
              </a:solidFill>
              <a:highlight>
                <a:srgbClr val="FFFF00"/>
              </a:highlight>
            </a:endParaRPr>
          </a:p>
          <a:p>
            <a:pPr eaLnBrk="1" hangingPunct="1">
              <a:spcBef>
                <a:spcPct val="0"/>
              </a:spcBef>
              <a:buFontTx/>
              <a:buNone/>
            </a:pPr>
            <a:endParaRPr lang="en-US" altLang="zh-CN" sz="1800" dirty="0">
              <a:solidFill>
                <a:srgbClr val="FF0000"/>
              </a:solidFill>
            </a:endParaRPr>
          </a:p>
          <a:p>
            <a:pPr eaLnBrk="1" hangingPunct="1">
              <a:spcBef>
                <a:spcPct val="0"/>
              </a:spcBef>
              <a:buFontTx/>
              <a:buNone/>
            </a:pPr>
            <a:r>
              <a:rPr lang="en-US" altLang="zh-CN" sz="2000" dirty="0" err="1">
                <a:solidFill>
                  <a:srgbClr val="0000FF"/>
                </a:solidFill>
              </a:rPr>
              <a:t>always_ff</a:t>
            </a:r>
            <a:r>
              <a:rPr lang="en-US" altLang="zh-CN" sz="2000" dirty="0">
                <a:solidFill>
                  <a:srgbClr val="0000FF"/>
                </a:solidFill>
              </a:rPr>
              <a:t>  @(posedge </a:t>
            </a:r>
            <a:r>
              <a:rPr lang="en-US" altLang="zh-CN" sz="2000" dirty="0" err="1">
                <a:solidFill>
                  <a:srgbClr val="0000FF"/>
                </a:solidFill>
              </a:rPr>
              <a:t>clk</a:t>
            </a:r>
            <a:r>
              <a:rPr lang="en-US" altLang="zh-CN" sz="2000" dirty="0">
                <a:solidFill>
                  <a:srgbClr val="0000FF"/>
                </a:solidFill>
              </a:rPr>
              <a:t>, </a:t>
            </a:r>
            <a:r>
              <a:rPr lang="en-US" altLang="zh-CN" sz="2000" dirty="0" err="1">
                <a:solidFill>
                  <a:srgbClr val="0000FF"/>
                </a:solidFill>
              </a:rPr>
              <a:t>negedge</a:t>
            </a:r>
            <a:r>
              <a:rPr lang="en-US" altLang="zh-CN" sz="2000" dirty="0">
                <a:solidFill>
                  <a:srgbClr val="0000FF"/>
                </a:solidFill>
              </a:rPr>
              <a:t> </a:t>
            </a:r>
            <a:r>
              <a:rPr lang="en-US" altLang="zh-CN" sz="2000" dirty="0" err="1">
                <a:solidFill>
                  <a:srgbClr val="0000FF"/>
                </a:solidFill>
              </a:rPr>
              <a:t>resetn</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if (!</a:t>
            </a:r>
            <a:r>
              <a:rPr lang="en-US" altLang="zh-CN" sz="2000" dirty="0" err="1">
                <a:solidFill>
                  <a:srgbClr val="0000FF"/>
                </a:solidFill>
              </a:rPr>
              <a:t>resetn</a:t>
            </a:r>
            <a:r>
              <a:rPr lang="en-US" altLang="zh-CN" sz="2000" dirty="0">
                <a:solidFill>
                  <a:srgbClr val="0000FF"/>
                </a:solidFill>
              </a:rPr>
              <a:t>)  state &lt;= st0;</a:t>
            </a:r>
          </a:p>
          <a:p>
            <a:pPr eaLnBrk="1" hangingPunct="1">
              <a:spcBef>
                <a:spcPct val="0"/>
              </a:spcBef>
              <a:buFontTx/>
              <a:buNone/>
            </a:pPr>
            <a:r>
              <a:rPr lang="en-US" altLang="zh-CN" sz="2000" dirty="0">
                <a:solidFill>
                  <a:srgbClr val="0000FF"/>
                </a:solidFill>
              </a:rPr>
              <a:t>    else state &lt;= </a:t>
            </a:r>
            <a:r>
              <a:rPr lang="en-US" altLang="zh-CN" sz="2000" dirty="0" err="1">
                <a:solidFill>
                  <a:srgbClr val="0000FF"/>
                </a:solidFill>
              </a:rPr>
              <a:t>next_state</a:t>
            </a:r>
            <a:r>
              <a:rPr lang="en-US" altLang="zh-CN" sz="2000" dirty="0">
                <a:solidFill>
                  <a:srgbClr val="0000FF"/>
                </a:solidFill>
              </a:rPr>
              <a:t>;</a:t>
            </a:r>
            <a:endParaRPr lang="zh-CN" altLang="en-US" sz="2000" dirty="0">
              <a:solidFill>
                <a:srgbClr val="0000FF"/>
              </a:solidFill>
            </a:endParaRPr>
          </a:p>
        </p:txBody>
      </p:sp>
    </p:spTree>
  </p:cSld>
  <p:clrMapOvr>
    <a:masterClrMapping/>
  </p:clrMapOvr>
  <p:transition spd="slow" advTm="6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95159822-8060-4795-864A-F1746D1D137D}"/>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23555" name="Text Box 3">
            <a:extLst>
              <a:ext uri="{FF2B5EF4-FFF2-40B4-BE49-F238E27FC236}">
                <a16:creationId xmlns:a16="http://schemas.microsoft.com/office/drawing/2014/main" id="{AA3D1FC7-C43E-408F-B167-A8C73FA05F2D}"/>
              </a:ext>
            </a:extLst>
          </p:cNvPr>
          <p:cNvSpPr txBox="1">
            <a:spLocks noChangeArrowheads="1"/>
          </p:cNvSpPr>
          <p:nvPr/>
        </p:nvSpPr>
        <p:spPr bwMode="auto">
          <a:xfrm>
            <a:off x="2208213" y="1695450"/>
            <a:ext cx="79200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0000"/>
                </a:solidFill>
              </a:rPr>
              <a:t>任务和函数的隐式语句组</a:t>
            </a:r>
            <a:r>
              <a:rPr lang="zh-CN" altLang="en-US" sz="2000">
                <a:solidFill>
                  <a:srgbClr val="0000FF"/>
                </a:solidFill>
              </a:rPr>
              <a:t>：</a:t>
            </a:r>
            <a:r>
              <a:rPr lang="en-US" altLang="zh-CN" sz="2000">
                <a:solidFill>
                  <a:srgbClr val="0000FF"/>
                </a:solidFill>
              </a:rPr>
              <a:t>Verilog</a:t>
            </a:r>
            <a:r>
              <a:rPr lang="zh-CN" altLang="en-US" sz="2000">
                <a:solidFill>
                  <a:srgbClr val="0000FF"/>
                </a:solidFill>
              </a:rPr>
              <a:t>中，如果任务或函数包含多条语句时必须写在</a:t>
            </a:r>
            <a:r>
              <a:rPr lang="en-US" altLang="zh-CN" sz="2000">
                <a:solidFill>
                  <a:srgbClr val="0000FF"/>
                </a:solidFill>
              </a:rPr>
              <a:t>begin … end</a:t>
            </a:r>
            <a:r>
              <a:rPr lang="zh-CN" altLang="en-US" sz="2000">
                <a:solidFill>
                  <a:srgbClr val="0000FF"/>
                </a:solidFill>
              </a:rPr>
              <a:t>之间，对任务也允许使用</a:t>
            </a:r>
            <a:r>
              <a:rPr lang="en-US" altLang="zh-CN" sz="2000">
                <a:solidFill>
                  <a:srgbClr val="0000FF"/>
                </a:solidFill>
              </a:rPr>
              <a:t>fork … join</a:t>
            </a:r>
            <a:r>
              <a:rPr lang="zh-CN" altLang="en-US" sz="2000">
                <a:solidFill>
                  <a:srgbClr val="0000FF"/>
                </a:solidFill>
              </a:rPr>
              <a:t>结构，而</a:t>
            </a:r>
            <a:r>
              <a:rPr lang="en-US" altLang="zh-CN" sz="2000">
                <a:solidFill>
                  <a:srgbClr val="0000FF"/>
                </a:solidFill>
              </a:rPr>
              <a:t>SystemVerilog</a:t>
            </a:r>
            <a:r>
              <a:rPr lang="zh-CN" altLang="en-US" sz="2000">
                <a:solidFill>
                  <a:srgbClr val="0000FF"/>
                </a:solidFill>
              </a:rPr>
              <a:t>简化了任务和函数的定义，可以省略</a:t>
            </a:r>
            <a:r>
              <a:rPr lang="en-US" altLang="zh-CN" sz="2000">
                <a:solidFill>
                  <a:srgbClr val="0000FF"/>
                </a:solidFill>
              </a:rPr>
              <a:t>begin … end</a:t>
            </a:r>
            <a:r>
              <a:rPr lang="zh-CN" altLang="en-US" sz="2000">
                <a:solidFill>
                  <a:srgbClr val="0000FF"/>
                </a:solidFill>
              </a:rPr>
              <a:t>。</a:t>
            </a:r>
          </a:p>
          <a:p>
            <a:pPr eaLnBrk="1" hangingPunct="1">
              <a:spcBef>
                <a:spcPct val="0"/>
              </a:spcBef>
              <a:buFontTx/>
              <a:buNone/>
            </a:pPr>
            <a:endParaRPr lang="zh-CN" altLang="en-US" sz="2000">
              <a:solidFill>
                <a:srgbClr val="0000FF"/>
              </a:solidFill>
            </a:endParaRPr>
          </a:p>
          <a:p>
            <a:pPr eaLnBrk="1" hangingPunct="1">
              <a:spcBef>
                <a:spcPct val="0"/>
              </a:spcBef>
              <a:buFontTx/>
              <a:buNone/>
            </a:pPr>
            <a:r>
              <a:rPr lang="en-US" altLang="zh-CN" sz="2000">
                <a:solidFill>
                  <a:srgbClr val="0000FF"/>
                </a:solidFill>
              </a:rPr>
              <a:t>function states_t  nextState(states_t state);</a:t>
            </a:r>
          </a:p>
          <a:p>
            <a:pPr eaLnBrk="1" hangingPunct="1">
              <a:spcBef>
                <a:spcPct val="0"/>
              </a:spcBef>
              <a:buFontTx/>
              <a:buNone/>
            </a:pPr>
            <a:r>
              <a:rPr lang="en-US" altLang="zh-CN" sz="2000">
                <a:solidFill>
                  <a:srgbClr val="0000FF"/>
                </a:solidFill>
              </a:rPr>
              <a:t>    nextState = state;</a:t>
            </a:r>
          </a:p>
          <a:p>
            <a:pPr eaLnBrk="1" hangingPunct="1">
              <a:spcBef>
                <a:spcPct val="0"/>
              </a:spcBef>
              <a:buFontTx/>
              <a:buNone/>
            </a:pPr>
            <a:r>
              <a:rPr lang="en-US" altLang="zh-CN" sz="2000">
                <a:solidFill>
                  <a:srgbClr val="0000FF"/>
                </a:solidFill>
              </a:rPr>
              <a:t>    case (state)</a:t>
            </a:r>
          </a:p>
          <a:p>
            <a:pPr eaLnBrk="1" hangingPunct="1">
              <a:spcBef>
                <a:spcPct val="0"/>
              </a:spcBef>
              <a:buFontTx/>
              <a:buNone/>
            </a:pPr>
            <a:r>
              <a:rPr lang="en-US" altLang="zh-CN" sz="2000">
                <a:solidFill>
                  <a:srgbClr val="0000FF"/>
                </a:solidFill>
              </a:rPr>
              <a:t>        WAIT : if (start) nextState = LOAD;</a:t>
            </a:r>
          </a:p>
          <a:p>
            <a:pPr eaLnBrk="1" hangingPunct="1">
              <a:spcBef>
                <a:spcPct val="0"/>
              </a:spcBef>
              <a:buFontTx/>
              <a:buNone/>
            </a:pPr>
            <a:r>
              <a:rPr lang="en-US" altLang="zh-CN" sz="2000">
                <a:solidFill>
                  <a:srgbClr val="0000FF"/>
                </a:solidFill>
              </a:rPr>
              <a:t>        LOAD : if (done) nextState = STORE;</a:t>
            </a:r>
          </a:p>
          <a:p>
            <a:pPr eaLnBrk="1" hangingPunct="1">
              <a:spcBef>
                <a:spcPct val="0"/>
              </a:spcBef>
              <a:buFontTx/>
              <a:buNone/>
            </a:pPr>
            <a:r>
              <a:rPr lang="en-US" altLang="zh-CN" sz="2000">
                <a:solidFill>
                  <a:srgbClr val="0000FF"/>
                </a:solidFill>
              </a:rPr>
              <a:t>        STORE : nextState = WAIT;</a:t>
            </a:r>
          </a:p>
          <a:p>
            <a:pPr eaLnBrk="1" hangingPunct="1">
              <a:spcBef>
                <a:spcPct val="0"/>
              </a:spcBef>
              <a:buFontTx/>
              <a:buNone/>
            </a:pPr>
            <a:r>
              <a:rPr lang="en-US" altLang="zh-CN" sz="2000">
                <a:solidFill>
                  <a:srgbClr val="0000FF"/>
                </a:solidFill>
              </a:rPr>
              <a:t>    endcase</a:t>
            </a:r>
          </a:p>
          <a:p>
            <a:pPr eaLnBrk="1" hangingPunct="1">
              <a:spcBef>
                <a:spcPct val="0"/>
              </a:spcBef>
              <a:buFontTx/>
              <a:buNone/>
            </a:pPr>
            <a:r>
              <a:rPr lang="en-US" altLang="zh-CN" sz="2000">
                <a:solidFill>
                  <a:srgbClr val="0000FF"/>
                </a:solidFill>
              </a:rPr>
              <a:t>endfunction</a:t>
            </a:r>
            <a:endParaRPr lang="en-US" altLang="zh-CN" sz="1800">
              <a:solidFill>
                <a:srgbClr val="FF0000"/>
              </a:solidFill>
            </a:endParaRPr>
          </a:p>
        </p:txBody>
      </p:sp>
    </p:spTree>
  </p:cSld>
  <p:clrMapOvr>
    <a:masterClrMapping/>
  </p:clrMapOvr>
  <p:transition spd="slow" advTm="6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68A453BC-B7E1-400D-9651-CEFC1D298279}"/>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25603" name="Text Box 3">
            <a:extLst>
              <a:ext uri="{FF2B5EF4-FFF2-40B4-BE49-F238E27FC236}">
                <a16:creationId xmlns:a16="http://schemas.microsoft.com/office/drawing/2014/main" id="{A3D35881-525B-4038-92D2-E79034082245}"/>
              </a:ext>
            </a:extLst>
          </p:cNvPr>
          <p:cNvSpPr txBox="1">
            <a:spLocks noChangeArrowheads="1"/>
          </p:cNvSpPr>
          <p:nvPr/>
        </p:nvSpPr>
        <p:spPr bwMode="auto">
          <a:xfrm>
            <a:off x="2208213" y="1484313"/>
            <a:ext cx="792003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返回函数值</a:t>
            </a:r>
            <a:r>
              <a:rPr lang="zh-CN" altLang="en-US" sz="2000" dirty="0">
                <a:solidFill>
                  <a:srgbClr val="0000FF"/>
                </a:solidFill>
              </a:rPr>
              <a:t>：</a:t>
            </a:r>
            <a:r>
              <a:rPr lang="en-US" altLang="zh-CN" sz="2000" dirty="0">
                <a:solidFill>
                  <a:srgbClr val="0000FF"/>
                </a:solidFill>
                <a:highlight>
                  <a:srgbClr val="FFFF00"/>
                </a:highlight>
              </a:rPr>
              <a:t>return</a:t>
            </a:r>
            <a:r>
              <a:rPr lang="zh-CN" altLang="en-US" sz="2000" dirty="0">
                <a:solidFill>
                  <a:srgbClr val="0000FF"/>
                </a:solidFill>
                <a:highlight>
                  <a:srgbClr val="FFFF00"/>
                </a:highlight>
              </a:rPr>
              <a:t>语句</a:t>
            </a:r>
            <a:r>
              <a:rPr lang="zh-CN" altLang="en-US" sz="2000" dirty="0">
                <a:solidFill>
                  <a:srgbClr val="0000FF"/>
                </a:solidFill>
              </a:rPr>
              <a:t>的优先级高于用函数名返回值</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function [31 : 0] </a:t>
            </a:r>
            <a:r>
              <a:rPr lang="en-US" altLang="zh-CN" sz="2000" dirty="0" err="1">
                <a:solidFill>
                  <a:srgbClr val="0000FF"/>
                </a:solidFill>
              </a:rPr>
              <a:t>add_and_inc</a:t>
            </a:r>
            <a:r>
              <a:rPr lang="en-US" altLang="zh-CN" sz="2000" dirty="0">
                <a:solidFill>
                  <a:srgbClr val="0000FF"/>
                </a:solidFill>
              </a:rPr>
              <a:t> (input [31 : 0] a, b);</a:t>
            </a:r>
          </a:p>
          <a:p>
            <a:pPr eaLnBrk="1" hangingPunct="1">
              <a:spcBef>
                <a:spcPct val="0"/>
              </a:spcBef>
              <a:buFontTx/>
              <a:buNone/>
            </a:pPr>
            <a:r>
              <a:rPr lang="en-US" altLang="zh-CN" sz="2000" dirty="0">
                <a:solidFill>
                  <a:srgbClr val="0000FF"/>
                </a:solidFill>
              </a:rPr>
              <a:t>    begin</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add_and_inc</a:t>
            </a:r>
            <a:r>
              <a:rPr lang="en-US" altLang="zh-CN" sz="2000" dirty="0">
                <a:solidFill>
                  <a:srgbClr val="0000FF"/>
                </a:solidFill>
              </a:rPr>
              <a:t> = a + b + 1;</a:t>
            </a:r>
          </a:p>
          <a:p>
            <a:pPr eaLnBrk="1" hangingPunct="1">
              <a:spcBef>
                <a:spcPct val="0"/>
              </a:spcBef>
              <a:buFontTx/>
              <a:buNone/>
            </a:pPr>
            <a:r>
              <a:rPr lang="en-US" altLang="zh-CN" sz="2000" dirty="0">
                <a:solidFill>
                  <a:srgbClr val="0000FF"/>
                </a:solidFill>
              </a:rPr>
              <a:t>    end</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a:solidFill>
                  <a:srgbClr val="0000FF"/>
                </a:solidFill>
              </a:rPr>
              <a:t>function [31 : 0] </a:t>
            </a:r>
            <a:r>
              <a:rPr lang="en-US" altLang="zh-CN" sz="2000" dirty="0" err="1">
                <a:solidFill>
                  <a:srgbClr val="0000FF"/>
                </a:solidFill>
              </a:rPr>
              <a:t>add_and_inc</a:t>
            </a:r>
            <a:r>
              <a:rPr lang="en-US" altLang="zh-CN" sz="2000" dirty="0">
                <a:solidFill>
                  <a:srgbClr val="0000FF"/>
                </a:solidFill>
              </a:rPr>
              <a:t> (input [31 : 0] a, b);</a:t>
            </a:r>
          </a:p>
          <a:p>
            <a:pPr eaLnBrk="1" hangingPunct="1">
              <a:spcBef>
                <a:spcPct val="0"/>
              </a:spcBef>
              <a:buFontTx/>
              <a:buNone/>
            </a:pPr>
            <a:r>
              <a:rPr lang="en-US" altLang="zh-CN" sz="2000" dirty="0">
                <a:solidFill>
                  <a:srgbClr val="0000FF"/>
                </a:solidFill>
              </a:rPr>
              <a:t>    </a:t>
            </a:r>
            <a:r>
              <a:rPr lang="en-US" altLang="zh-CN" sz="2000" dirty="0">
                <a:solidFill>
                  <a:srgbClr val="FF0000"/>
                </a:solidFill>
              </a:rPr>
              <a:t>return</a:t>
            </a:r>
            <a:r>
              <a:rPr lang="en-US" altLang="zh-CN" sz="2000" dirty="0">
                <a:solidFill>
                  <a:srgbClr val="0000FF"/>
                </a:solidFill>
              </a:rPr>
              <a:t> a + b + 1;</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a:solidFill>
                  <a:srgbClr val="0000FF"/>
                </a:solidFill>
              </a:rPr>
              <a:t>function [31 : 0] </a:t>
            </a:r>
            <a:r>
              <a:rPr lang="en-US" altLang="zh-CN" sz="2000" dirty="0" err="1">
                <a:solidFill>
                  <a:srgbClr val="0000FF"/>
                </a:solidFill>
              </a:rPr>
              <a:t>add_and_inc</a:t>
            </a:r>
            <a:r>
              <a:rPr lang="en-US" altLang="zh-CN" sz="2000" dirty="0">
                <a:solidFill>
                  <a:srgbClr val="0000FF"/>
                </a:solidFill>
              </a:rPr>
              <a:t> (input [31 : 0] a, b);</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add_and_inc</a:t>
            </a:r>
            <a:r>
              <a:rPr lang="en-US" altLang="zh-CN" sz="2000" dirty="0">
                <a:solidFill>
                  <a:srgbClr val="0000FF"/>
                </a:solidFill>
              </a:rPr>
              <a:t> = a + b;</a:t>
            </a:r>
          </a:p>
          <a:p>
            <a:pPr eaLnBrk="1" hangingPunct="1">
              <a:spcBef>
                <a:spcPct val="0"/>
              </a:spcBef>
              <a:buFontTx/>
              <a:buNone/>
            </a:pPr>
            <a:r>
              <a:rPr lang="en-US" altLang="zh-CN" sz="2000" dirty="0">
                <a:solidFill>
                  <a:srgbClr val="0000FF"/>
                </a:solidFill>
              </a:rPr>
              <a:t>    </a:t>
            </a:r>
            <a:r>
              <a:rPr lang="en-US" altLang="zh-CN" sz="2000" dirty="0">
                <a:solidFill>
                  <a:srgbClr val="FF0000"/>
                </a:solidFill>
              </a:rPr>
              <a:t>return</a:t>
            </a:r>
            <a:r>
              <a:rPr lang="en-US" altLang="zh-CN" sz="2000" dirty="0">
                <a:solidFill>
                  <a:srgbClr val="0000FF"/>
                </a:solidFill>
              </a:rPr>
              <a:t>  ++ </a:t>
            </a:r>
            <a:r>
              <a:rPr lang="en-US" altLang="zh-CN" sz="2000" dirty="0" err="1">
                <a:solidFill>
                  <a:srgbClr val="0000FF"/>
                </a:solidFill>
              </a:rPr>
              <a:t>add_and_inc</a:t>
            </a:r>
            <a:r>
              <a:rPr lang="en-US" altLang="zh-CN" sz="2000" dirty="0">
                <a:solidFill>
                  <a:srgbClr val="0000FF"/>
                </a:solidFill>
              </a:rPr>
              <a:t>;</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p:txBody>
      </p:sp>
    </p:spTree>
  </p:cSld>
  <p:clrMapOvr>
    <a:masterClrMapping/>
  </p:clrMapOvr>
  <p:transition spd="slow" advTm="6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72A16EF0-506F-45D5-A6C6-C0BD08900434}"/>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27651" name="Text Box 3">
            <a:extLst>
              <a:ext uri="{FF2B5EF4-FFF2-40B4-BE49-F238E27FC236}">
                <a16:creationId xmlns:a16="http://schemas.microsoft.com/office/drawing/2014/main" id="{76E3E6A9-7E65-45B2-A7B0-BEFAD5586660}"/>
              </a:ext>
            </a:extLst>
          </p:cNvPr>
          <p:cNvSpPr txBox="1">
            <a:spLocks noChangeArrowheads="1"/>
          </p:cNvSpPr>
          <p:nvPr/>
        </p:nvSpPr>
        <p:spPr bwMode="auto">
          <a:xfrm>
            <a:off x="2208213" y="1484313"/>
            <a:ext cx="792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0000"/>
                </a:solidFill>
              </a:rPr>
              <a:t>在任务和函数结束前返回</a:t>
            </a:r>
            <a:r>
              <a:rPr lang="zh-CN" altLang="en-US" sz="2000">
                <a:solidFill>
                  <a:srgbClr val="0000FF"/>
                </a:solidFill>
              </a:rPr>
              <a:t>：</a:t>
            </a:r>
            <a:r>
              <a:rPr lang="en-US" altLang="zh-CN" sz="2000">
                <a:solidFill>
                  <a:srgbClr val="0000FF"/>
                </a:solidFill>
              </a:rPr>
              <a:t>Verilog</a:t>
            </a:r>
            <a:r>
              <a:rPr lang="zh-CN" altLang="en-US" sz="2000">
                <a:solidFill>
                  <a:srgbClr val="0000FF"/>
                </a:solidFill>
              </a:rPr>
              <a:t>必须到达任务或函数结尾才能退出</a:t>
            </a:r>
          </a:p>
        </p:txBody>
      </p:sp>
      <p:sp>
        <p:nvSpPr>
          <p:cNvPr id="27652" name="Rectangle 4">
            <a:extLst>
              <a:ext uri="{FF2B5EF4-FFF2-40B4-BE49-F238E27FC236}">
                <a16:creationId xmlns:a16="http://schemas.microsoft.com/office/drawing/2014/main" id="{DE609634-8878-42D7-903F-2DFE6C9413F1}"/>
              </a:ext>
            </a:extLst>
          </p:cNvPr>
          <p:cNvSpPr>
            <a:spLocks noChangeArrowheads="1"/>
          </p:cNvSpPr>
          <p:nvPr/>
        </p:nvSpPr>
        <p:spPr bwMode="auto">
          <a:xfrm>
            <a:off x="1703388" y="2184400"/>
            <a:ext cx="4319587" cy="378460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a:solidFill>
                  <a:srgbClr val="0000FF"/>
                </a:solidFill>
              </a:rPr>
              <a:t>function automatic int log2 (input int n);</a:t>
            </a:r>
          </a:p>
          <a:p>
            <a:pPr eaLnBrk="1" hangingPunct="1">
              <a:spcBef>
                <a:spcPct val="10000"/>
              </a:spcBef>
              <a:buFontTx/>
              <a:buNone/>
            </a:pPr>
            <a:r>
              <a:rPr lang="en-US" altLang="zh-CN" sz="2000">
                <a:solidFill>
                  <a:srgbClr val="0000FF"/>
                </a:solidFill>
              </a:rPr>
              <a:t>    if ( n &lt;= 1) log2 = 1;</a:t>
            </a:r>
          </a:p>
          <a:p>
            <a:pPr eaLnBrk="1" hangingPunct="1">
              <a:spcBef>
                <a:spcPct val="10000"/>
              </a:spcBef>
              <a:buFontTx/>
              <a:buNone/>
            </a:pPr>
            <a:r>
              <a:rPr lang="en-US" altLang="zh-CN" sz="2000">
                <a:solidFill>
                  <a:srgbClr val="0000FF"/>
                </a:solidFill>
              </a:rPr>
              <a:t>    else begin</a:t>
            </a:r>
          </a:p>
          <a:p>
            <a:pPr eaLnBrk="1" hangingPunct="1">
              <a:spcBef>
                <a:spcPct val="10000"/>
              </a:spcBef>
              <a:buFontTx/>
              <a:buNone/>
            </a:pPr>
            <a:r>
              <a:rPr lang="en-US" altLang="zh-CN" sz="2000">
                <a:solidFill>
                  <a:srgbClr val="0000FF"/>
                </a:solidFill>
              </a:rPr>
              <a:t>        log2 = 0;</a:t>
            </a:r>
          </a:p>
          <a:p>
            <a:pPr eaLnBrk="1" hangingPunct="1">
              <a:spcBef>
                <a:spcPct val="10000"/>
              </a:spcBef>
              <a:buFontTx/>
              <a:buNone/>
            </a:pPr>
            <a:r>
              <a:rPr lang="en-US" altLang="zh-CN" sz="2000">
                <a:solidFill>
                  <a:srgbClr val="0000FF"/>
                </a:solidFill>
              </a:rPr>
              <a:t>        while (n &gt; 1) begin</a:t>
            </a:r>
          </a:p>
          <a:p>
            <a:pPr eaLnBrk="1" hangingPunct="1">
              <a:spcBef>
                <a:spcPct val="10000"/>
              </a:spcBef>
              <a:buFontTx/>
              <a:buNone/>
            </a:pPr>
            <a:r>
              <a:rPr lang="en-US" altLang="zh-CN" sz="2000">
                <a:solidFill>
                  <a:srgbClr val="0000FF"/>
                </a:solidFill>
              </a:rPr>
              <a:t>            n = n / 2;</a:t>
            </a:r>
          </a:p>
          <a:p>
            <a:pPr eaLnBrk="1" hangingPunct="1">
              <a:spcBef>
                <a:spcPct val="10000"/>
              </a:spcBef>
              <a:buFontTx/>
              <a:buNone/>
            </a:pPr>
            <a:r>
              <a:rPr lang="en-US" altLang="zh-CN" sz="2000">
                <a:solidFill>
                  <a:srgbClr val="0000FF"/>
                </a:solidFill>
              </a:rPr>
              <a:t>            log2 = log2 + 1;</a:t>
            </a:r>
          </a:p>
          <a:p>
            <a:pPr eaLnBrk="1" hangingPunct="1">
              <a:spcBef>
                <a:spcPct val="10000"/>
              </a:spcBef>
              <a:buFontTx/>
              <a:buNone/>
            </a:pPr>
            <a:r>
              <a:rPr lang="en-US" altLang="zh-CN" sz="2000">
                <a:solidFill>
                  <a:srgbClr val="0000FF"/>
                </a:solidFill>
              </a:rPr>
              <a:t>        end</a:t>
            </a:r>
          </a:p>
          <a:p>
            <a:pPr eaLnBrk="1" hangingPunct="1">
              <a:spcBef>
                <a:spcPct val="10000"/>
              </a:spcBef>
              <a:buFontTx/>
              <a:buNone/>
            </a:pPr>
            <a:r>
              <a:rPr lang="en-US" altLang="zh-CN" sz="2000">
                <a:solidFill>
                  <a:srgbClr val="0000FF"/>
                </a:solidFill>
              </a:rPr>
              <a:t>    end</a:t>
            </a:r>
          </a:p>
          <a:p>
            <a:pPr eaLnBrk="1" hangingPunct="1">
              <a:spcBef>
                <a:spcPct val="10000"/>
              </a:spcBef>
              <a:buFontTx/>
              <a:buNone/>
            </a:pPr>
            <a:r>
              <a:rPr lang="en-US" altLang="zh-CN" sz="2000">
                <a:solidFill>
                  <a:srgbClr val="0000FF"/>
                </a:solidFill>
              </a:rPr>
              <a:t>endfunction</a:t>
            </a:r>
          </a:p>
          <a:p>
            <a:pPr eaLnBrk="1" hangingPunct="1">
              <a:spcBef>
                <a:spcPct val="10000"/>
              </a:spcBef>
              <a:buFontTx/>
              <a:buNone/>
            </a:pPr>
            <a:endParaRPr lang="en-US" altLang="zh-CN" sz="2000"/>
          </a:p>
        </p:txBody>
      </p:sp>
      <p:sp>
        <p:nvSpPr>
          <p:cNvPr id="27653" name="Rectangle 5">
            <a:extLst>
              <a:ext uri="{FF2B5EF4-FFF2-40B4-BE49-F238E27FC236}">
                <a16:creationId xmlns:a16="http://schemas.microsoft.com/office/drawing/2014/main" id="{C5F2E9EE-6AF1-4712-94A3-82CBF01DC641}"/>
              </a:ext>
            </a:extLst>
          </p:cNvPr>
          <p:cNvSpPr>
            <a:spLocks noChangeArrowheads="1"/>
          </p:cNvSpPr>
          <p:nvPr/>
        </p:nvSpPr>
        <p:spPr bwMode="auto">
          <a:xfrm>
            <a:off x="6240463" y="2527300"/>
            <a:ext cx="4319587" cy="3108325"/>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dirty="0">
                <a:solidFill>
                  <a:srgbClr val="0000FF"/>
                </a:solidFill>
              </a:rPr>
              <a:t>function automatic int log2 (input int n);</a:t>
            </a:r>
          </a:p>
          <a:p>
            <a:pPr eaLnBrk="1" hangingPunct="1">
              <a:spcBef>
                <a:spcPct val="10000"/>
              </a:spcBef>
              <a:buFontTx/>
              <a:buNone/>
            </a:pPr>
            <a:r>
              <a:rPr lang="en-US" altLang="zh-CN" sz="2000" dirty="0">
                <a:solidFill>
                  <a:srgbClr val="0000FF"/>
                </a:solidFill>
              </a:rPr>
              <a:t>    if ( n &lt;= 1) </a:t>
            </a:r>
            <a:r>
              <a:rPr lang="en-US" altLang="zh-CN" sz="2000" dirty="0">
                <a:solidFill>
                  <a:srgbClr val="FF0000"/>
                </a:solidFill>
                <a:highlight>
                  <a:srgbClr val="FFFF00"/>
                </a:highlight>
              </a:rPr>
              <a:t>return 1;</a:t>
            </a:r>
          </a:p>
          <a:p>
            <a:pPr eaLnBrk="1" hangingPunct="1">
              <a:spcBef>
                <a:spcPct val="10000"/>
              </a:spcBef>
              <a:buFontTx/>
              <a:buNone/>
            </a:pPr>
            <a:r>
              <a:rPr lang="en-US" altLang="zh-CN" sz="2000" dirty="0">
                <a:solidFill>
                  <a:srgbClr val="0000FF"/>
                </a:solidFill>
              </a:rPr>
              <a:t>    log2 = 0;</a:t>
            </a:r>
          </a:p>
          <a:p>
            <a:pPr eaLnBrk="1" hangingPunct="1">
              <a:spcBef>
                <a:spcPct val="10000"/>
              </a:spcBef>
              <a:buFontTx/>
              <a:buNone/>
            </a:pPr>
            <a:r>
              <a:rPr lang="en-US" altLang="zh-CN" sz="2000" dirty="0">
                <a:solidFill>
                  <a:srgbClr val="0000FF"/>
                </a:solidFill>
              </a:rPr>
              <a:t>    while (n &gt; 1) begin</a:t>
            </a:r>
          </a:p>
          <a:p>
            <a:pPr eaLnBrk="1" hangingPunct="1">
              <a:spcBef>
                <a:spcPct val="10000"/>
              </a:spcBef>
              <a:buFontTx/>
              <a:buNone/>
            </a:pPr>
            <a:r>
              <a:rPr lang="en-US" altLang="zh-CN" sz="2000" dirty="0">
                <a:solidFill>
                  <a:srgbClr val="0000FF"/>
                </a:solidFill>
              </a:rPr>
              <a:t>        n = n / 2;</a:t>
            </a:r>
          </a:p>
          <a:p>
            <a:pPr eaLnBrk="1" hangingPunct="1">
              <a:spcBef>
                <a:spcPct val="10000"/>
              </a:spcBef>
              <a:buFontTx/>
              <a:buNone/>
            </a:pPr>
            <a:r>
              <a:rPr lang="en-US" altLang="zh-CN" sz="2000" dirty="0">
                <a:solidFill>
                  <a:srgbClr val="0000FF"/>
                </a:solidFill>
              </a:rPr>
              <a:t>        log2 ++;</a:t>
            </a:r>
          </a:p>
          <a:p>
            <a:pPr eaLnBrk="1" hangingPunct="1">
              <a:spcBef>
                <a:spcPct val="10000"/>
              </a:spcBef>
              <a:buFontTx/>
              <a:buNone/>
            </a:pPr>
            <a:r>
              <a:rPr lang="en-US" altLang="zh-CN" sz="2000" dirty="0">
                <a:solidFill>
                  <a:srgbClr val="0000FF"/>
                </a:solidFill>
              </a:rPr>
              <a:t>    end</a:t>
            </a:r>
          </a:p>
          <a:p>
            <a:pPr eaLnBrk="1" hangingPunct="1">
              <a:spcBef>
                <a:spcPct val="10000"/>
              </a:spcBef>
              <a:buFontTx/>
              <a:buNone/>
            </a:pPr>
            <a:r>
              <a:rPr lang="en-US" altLang="zh-CN" sz="2000" dirty="0">
                <a:solidFill>
                  <a:srgbClr val="0000FF"/>
                </a:solidFill>
              </a:rPr>
              <a:t> </a:t>
            </a:r>
            <a:r>
              <a:rPr lang="en-US" altLang="zh-CN" sz="2000" dirty="0" err="1">
                <a:solidFill>
                  <a:srgbClr val="0000FF"/>
                </a:solidFill>
              </a:rPr>
              <a:t>endfunction</a:t>
            </a:r>
            <a:r>
              <a:rPr lang="en-US" altLang="zh-CN" sz="2000" dirty="0">
                <a:solidFill>
                  <a:srgbClr val="0000FF"/>
                </a:solidFill>
              </a:rPr>
              <a:t> //</a:t>
            </a:r>
            <a:r>
              <a:rPr lang="zh-CN" altLang="en-US" sz="2000" dirty="0">
                <a:solidFill>
                  <a:srgbClr val="0000FF"/>
                </a:solidFill>
              </a:rPr>
              <a:t>结构不好</a:t>
            </a:r>
            <a:endParaRPr lang="en-US" altLang="zh-CN" sz="2000" dirty="0">
              <a:solidFill>
                <a:srgbClr val="0000FF"/>
              </a:solidFill>
            </a:endParaRPr>
          </a:p>
          <a:p>
            <a:pPr eaLnBrk="1" hangingPunct="1">
              <a:spcBef>
                <a:spcPct val="10000"/>
              </a:spcBef>
              <a:buFontTx/>
              <a:buNone/>
            </a:pPr>
            <a:endParaRPr lang="en-US" altLang="zh-CN" sz="2000" dirty="0"/>
          </a:p>
        </p:txBody>
      </p:sp>
    </p:spTree>
  </p:cSld>
  <p:clrMapOvr>
    <a:masterClrMapping/>
  </p:clrMapOvr>
  <p:transition spd="slow" advTm="6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FD66D3ED-019A-43D8-887C-EE7C65C6DF89}"/>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29699" name="Text Box 3">
            <a:extLst>
              <a:ext uri="{FF2B5EF4-FFF2-40B4-BE49-F238E27FC236}">
                <a16:creationId xmlns:a16="http://schemas.microsoft.com/office/drawing/2014/main" id="{479603ED-CC20-4B0D-9003-6585F0381D8B}"/>
              </a:ext>
            </a:extLst>
          </p:cNvPr>
          <p:cNvSpPr txBox="1">
            <a:spLocks noChangeArrowheads="1"/>
          </p:cNvSpPr>
          <p:nvPr/>
        </p:nvSpPr>
        <p:spPr bwMode="auto">
          <a:xfrm>
            <a:off x="2208213" y="1196975"/>
            <a:ext cx="792003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FF0000"/>
                </a:solidFill>
              </a:rPr>
              <a:t>void</a:t>
            </a:r>
            <a:r>
              <a:rPr lang="zh-CN" altLang="en-US" sz="2000" dirty="0">
                <a:solidFill>
                  <a:srgbClr val="FF0000"/>
                </a:solidFill>
              </a:rPr>
              <a:t>类型函数</a:t>
            </a:r>
            <a:r>
              <a:rPr lang="zh-CN" altLang="en-US" sz="2000" dirty="0">
                <a:solidFill>
                  <a:srgbClr val="0000FF"/>
                </a:solidFill>
              </a:rPr>
              <a:t>：</a:t>
            </a:r>
            <a:r>
              <a:rPr lang="en-US" altLang="zh-CN" sz="2000" dirty="0">
                <a:solidFill>
                  <a:srgbClr val="0000FF"/>
                </a:solidFill>
              </a:rPr>
              <a:t>void</a:t>
            </a:r>
            <a:r>
              <a:rPr lang="zh-CN" altLang="en-US" sz="2000" dirty="0">
                <a:solidFill>
                  <a:srgbClr val="0000FF"/>
                </a:solidFill>
              </a:rPr>
              <a:t>函数无返回值；与通常函数语法和语义限制一样，如</a:t>
            </a:r>
            <a:r>
              <a:rPr lang="zh-CN" altLang="en-US" sz="2000" dirty="0">
                <a:solidFill>
                  <a:srgbClr val="FF0000"/>
                </a:solidFill>
              </a:rPr>
              <a:t>不能包含任何类型的延迟或事件控制，也不能使用非阻塞赋值语句</a:t>
            </a:r>
            <a:r>
              <a:rPr lang="zh-CN" altLang="en-US" sz="2000" dirty="0">
                <a:solidFill>
                  <a:srgbClr val="0000FF"/>
                </a:solidFill>
              </a:rPr>
              <a:t>；</a:t>
            </a:r>
            <a:r>
              <a:rPr lang="en-US" altLang="zh-CN" sz="2000" dirty="0">
                <a:solidFill>
                  <a:srgbClr val="0000FF"/>
                </a:solidFill>
              </a:rPr>
              <a:t>void</a:t>
            </a:r>
            <a:r>
              <a:rPr lang="zh-CN" altLang="en-US" sz="2000" dirty="0">
                <a:solidFill>
                  <a:srgbClr val="0000FF"/>
                </a:solidFill>
              </a:rPr>
              <a:t>函数可以象任务一样被调用；</a:t>
            </a:r>
            <a:r>
              <a:rPr lang="en-US" altLang="zh-CN" sz="2000" dirty="0">
                <a:solidFill>
                  <a:srgbClr val="0000FF"/>
                </a:solidFill>
              </a:rPr>
              <a:t>void</a:t>
            </a:r>
            <a:r>
              <a:rPr lang="zh-CN" altLang="en-US" sz="2000" dirty="0">
                <a:solidFill>
                  <a:srgbClr val="0000FF"/>
                </a:solidFill>
              </a:rPr>
              <a:t>函数可以有</a:t>
            </a:r>
            <a:r>
              <a:rPr lang="en-US" altLang="zh-CN" sz="2000" dirty="0">
                <a:solidFill>
                  <a:srgbClr val="0000FF"/>
                </a:solidFill>
              </a:rPr>
              <a:t>output</a:t>
            </a:r>
            <a:r>
              <a:rPr lang="zh-CN" altLang="en-US" sz="2000" dirty="0">
                <a:solidFill>
                  <a:srgbClr val="0000FF"/>
                </a:solidFill>
              </a:rPr>
              <a:t>和</a:t>
            </a:r>
            <a:r>
              <a:rPr lang="en-US" altLang="zh-CN" sz="2000" dirty="0" err="1">
                <a:solidFill>
                  <a:srgbClr val="0000FF"/>
                </a:solidFill>
              </a:rPr>
              <a:t>inout</a:t>
            </a:r>
            <a:r>
              <a:rPr lang="zh-CN" altLang="en-US" sz="2000" dirty="0">
                <a:solidFill>
                  <a:srgbClr val="0000FF"/>
                </a:solidFill>
              </a:rPr>
              <a:t>的形式参数；</a:t>
            </a:r>
            <a:r>
              <a:rPr lang="en-US" altLang="zh-CN" sz="2000" dirty="0">
                <a:solidFill>
                  <a:srgbClr val="0000FF"/>
                </a:solidFill>
              </a:rPr>
              <a:t>void</a:t>
            </a:r>
            <a:r>
              <a:rPr lang="zh-CN" altLang="en-US" sz="2000" dirty="0">
                <a:solidFill>
                  <a:srgbClr val="0000FF"/>
                </a:solidFill>
              </a:rPr>
              <a:t>函数克服了函数不能调用任务的缺陷。</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typedef struct {</a:t>
            </a:r>
          </a:p>
          <a:p>
            <a:pPr eaLnBrk="1" hangingPunct="1">
              <a:spcBef>
                <a:spcPct val="0"/>
              </a:spcBef>
              <a:buFontTx/>
              <a:buNone/>
            </a:pPr>
            <a:r>
              <a:rPr lang="en-US" altLang="zh-CN" sz="2000" dirty="0">
                <a:solidFill>
                  <a:srgbClr val="0000FF"/>
                </a:solidFill>
              </a:rPr>
              <a:t>    logic valid;</a:t>
            </a:r>
          </a:p>
          <a:p>
            <a:pPr eaLnBrk="1" hangingPunct="1">
              <a:spcBef>
                <a:spcPct val="0"/>
              </a:spcBef>
              <a:buFontTx/>
              <a:buNone/>
            </a:pPr>
            <a:r>
              <a:rPr lang="en-US" altLang="zh-CN" sz="2000" dirty="0">
                <a:solidFill>
                  <a:srgbClr val="0000FF"/>
                </a:solidFill>
              </a:rPr>
              <a:t>    logic [7 : 0] check;</a:t>
            </a:r>
          </a:p>
          <a:p>
            <a:pPr eaLnBrk="1" hangingPunct="1">
              <a:spcBef>
                <a:spcPct val="0"/>
              </a:spcBef>
              <a:buFontTx/>
              <a:buNone/>
            </a:pPr>
            <a:r>
              <a:rPr lang="en-US" altLang="zh-CN" sz="2000" dirty="0">
                <a:solidFill>
                  <a:srgbClr val="0000FF"/>
                </a:solidFill>
              </a:rPr>
              <a:t>    logic [63 : 0] data;</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packet_t</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function void </a:t>
            </a:r>
            <a:r>
              <a:rPr lang="en-US" altLang="zh-CN" sz="2000" dirty="0" err="1">
                <a:solidFill>
                  <a:srgbClr val="0000FF"/>
                </a:solidFill>
              </a:rPr>
              <a:t>fill_packet</a:t>
            </a:r>
            <a:r>
              <a:rPr lang="en-US" altLang="zh-CN" sz="2000" dirty="0">
                <a:solidFill>
                  <a:srgbClr val="0000FF"/>
                </a:solidFill>
              </a:rPr>
              <a:t> ( input logic [63 : 0] </a:t>
            </a:r>
            <a:r>
              <a:rPr lang="en-US" altLang="zh-CN" sz="2000" dirty="0" err="1">
                <a:solidFill>
                  <a:srgbClr val="0000FF"/>
                </a:solidFill>
              </a:rPr>
              <a:t>data_in</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output </a:t>
            </a:r>
            <a:r>
              <a:rPr lang="en-US" altLang="zh-CN" sz="2000" dirty="0" err="1">
                <a:solidFill>
                  <a:srgbClr val="0000FF"/>
                </a:solidFill>
              </a:rPr>
              <a:t>packet_t</a:t>
            </a:r>
            <a:r>
              <a:rPr lang="en-US" altLang="zh-CN" sz="2000" dirty="0">
                <a:solidFill>
                  <a:srgbClr val="0000FF"/>
                </a:solidFill>
              </a:rPr>
              <a:t> </a:t>
            </a:r>
            <a:r>
              <a:rPr lang="en-US" altLang="zh-CN" sz="2000" dirty="0" err="1">
                <a:solidFill>
                  <a:srgbClr val="0000FF"/>
                </a:solidFill>
              </a:rPr>
              <a:t>data_out</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data_out.data</a:t>
            </a:r>
            <a:r>
              <a:rPr lang="en-US" altLang="zh-CN" sz="2000" dirty="0">
                <a:solidFill>
                  <a:srgbClr val="0000FF"/>
                </a:solidFill>
              </a:rPr>
              <a:t> = </a:t>
            </a:r>
            <a:r>
              <a:rPr lang="en-US" altLang="zh-CN" sz="2000" dirty="0" err="1">
                <a:solidFill>
                  <a:srgbClr val="0000FF"/>
                </a:solidFill>
              </a:rPr>
              <a:t>data_in</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foreach (</a:t>
            </a:r>
            <a:r>
              <a:rPr lang="en-US" altLang="zh-CN" sz="2000" dirty="0" err="1">
                <a:solidFill>
                  <a:srgbClr val="0000FF"/>
                </a:solidFill>
              </a:rPr>
              <a:t>data_out.check</a:t>
            </a:r>
            <a:r>
              <a:rPr lang="en-US" altLang="zh-CN" sz="2000" dirty="0">
                <a:solidFill>
                  <a:srgbClr val="0000FF"/>
                </a:solidFill>
              </a:rPr>
              <a:t>[</a:t>
            </a:r>
            <a:r>
              <a:rPr lang="en-US" altLang="zh-CN" sz="2000" dirty="0" err="1">
                <a:solidFill>
                  <a:srgbClr val="0000FF"/>
                </a:solidFill>
              </a:rPr>
              <a:t>i</a:t>
            </a:r>
            <a:r>
              <a:rPr lang="en-US" altLang="zh-CN" sz="2000" dirty="0">
                <a:solidFill>
                  <a:srgbClr val="0000FF"/>
                </a:solidFill>
              </a:rPr>
              <a:t>])</a:t>
            </a:r>
          </a:p>
          <a:p>
            <a:pPr eaLnBrk="1" hangingPunct="1">
              <a:spcBef>
                <a:spcPct val="0"/>
              </a:spcBef>
              <a:buFontTx/>
              <a:buNone/>
            </a:pPr>
            <a:r>
              <a:rPr lang="en-US" altLang="zh-CN" sz="2000" dirty="0">
                <a:solidFill>
                  <a:srgbClr val="FF0000"/>
                </a:solidFill>
              </a:rPr>
              <a:t>        </a:t>
            </a:r>
            <a:r>
              <a:rPr lang="en-US" altLang="zh-CN" sz="2000" dirty="0" err="1">
                <a:solidFill>
                  <a:srgbClr val="FF0000"/>
                </a:solidFill>
              </a:rPr>
              <a:t>data_out.check</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 = ^</a:t>
            </a:r>
            <a:r>
              <a:rPr lang="en-US" altLang="zh-CN" sz="2000" dirty="0" err="1">
                <a:solidFill>
                  <a:srgbClr val="FF0000"/>
                </a:solidFill>
              </a:rPr>
              <a:t>data_in</a:t>
            </a:r>
            <a:r>
              <a:rPr lang="en-US" altLang="zh-CN" sz="2000" dirty="0">
                <a:solidFill>
                  <a:srgbClr val="FF0000"/>
                </a:solidFill>
                <a:highlight>
                  <a:srgbClr val="FFFF00"/>
                </a:highlight>
              </a:rPr>
              <a:t>[(8 * </a:t>
            </a:r>
            <a:r>
              <a:rPr lang="en-US" altLang="zh-CN" sz="2000" dirty="0" err="1">
                <a:solidFill>
                  <a:srgbClr val="FF0000"/>
                </a:solidFill>
                <a:highlight>
                  <a:srgbClr val="FFFF00"/>
                </a:highlight>
              </a:rPr>
              <a:t>i</a:t>
            </a:r>
            <a:r>
              <a:rPr lang="en-US" altLang="zh-CN" sz="2000">
                <a:solidFill>
                  <a:srgbClr val="FF0000"/>
                </a:solidFill>
                <a:highlight>
                  <a:srgbClr val="FFFF00"/>
                </a:highlight>
              </a:rPr>
              <a:t>) +: </a:t>
            </a:r>
            <a:r>
              <a:rPr lang="en-US" altLang="zh-CN" sz="2000" dirty="0">
                <a:solidFill>
                  <a:srgbClr val="FF0000"/>
                </a:solidFill>
                <a:highlight>
                  <a:srgbClr val="FFFF00"/>
                </a:highlight>
              </a:rPr>
              <a:t>8];</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data_out.valid</a:t>
            </a:r>
            <a:r>
              <a:rPr lang="en-US" altLang="zh-CN" sz="2000" dirty="0">
                <a:solidFill>
                  <a:srgbClr val="0000FF"/>
                </a:solidFill>
              </a:rPr>
              <a:t> = 1;</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p:txBody>
      </p:sp>
    </p:spTree>
  </p:cSld>
  <p:clrMapOvr>
    <a:masterClrMapping/>
  </p:clrMapOvr>
  <p:transition spd="slow" advTm="6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E351E5E1-84A7-4D94-A44F-CA35C7905E95}"/>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31747" name="Text Box 3">
            <a:extLst>
              <a:ext uri="{FF2B5EF4-FFF2-40B4-BE49-F238E27FC236}">
                <a16:creationId xmlns:a16="http://schemas.microsoft.com/office/drawing/2014/main" id="{5722EF51-846C-44A3-916E-3D61D5873956}"/>
              </a:ext>
            </a:extLst>
          </p:cNvPr>
          <p:cNvSpPr txBox="1">
            <a:spLocks noChangeArrowheads="1"/>
          </p:cNvSpPr>
          <p:nvPr/>
        </p:nvSpPr>
        <p:spPr bwMode="auto">
          <a:xfrm>
            <a:off x="2208213" y="1196975"/>
            <a:ext cx="792003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使用名称传递任务或函数的参数</a:t>
            </a:r>
            <a:r>
              <a:rPr lang="zh-CN" altLang="en-US" sz="2000" dirty="0">
                <a:solidFill>
                  <a:srgbClr val="0000FF"/>
                </a:solidFill>
              </a:rPr>
              <a:t>：任务或函数调用时，</a:t>
            </a:r>
            <a:r>
              <a:rPr lang="en-US" altLang="zh-CN" sz="2000" dirty="0">
                <a:solidFill>
                  <a:srgbClr val="0000FF"/>
                </a:solidFill>
              </a:rPr>
              <a:t>Verilog</a:t>
            </a:r>
            <a:r>
              <a:rPr lang="zh-CN" altLang="en-US" sz="2000" dirty="0">
                <a:solidFill>
                  <a:srgbClr val="0000FF"/>
                </a:solidFill>
              </a:rPr>
              <a:t>只允许按照任务或函数的形式参数的顺序来传递参数，否则就会出现编码错误，</a:t>
            </a:r>
            <a:r>
              <a:rPr lang="en-US" altLang="zh-CN" sz="2000" dirty="0" err="1">
                <a:solidFill>
                  <a:srgbClr val="0000FF"/>
                </a:solidFill>
              </a:rPr>
              <a:t>SystemVerilog</a:t>
            </a:r>
            <a:r>
              <a:rPr lang="zh-CN" altLang="en-US" sz="2000" dirty="0">
                <a:solidFill>
                  <a:srgbClr val="0000FF"/>
                </a:solidFill>
              </a:rPr>
              <a:t>可以使用形式参数的名称而不是顺序来传递参数值，以减少错误。</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always @(posedge </a:t>
            </a:r>
            <a:r>
              <a:rPr lang="en-US" altLang="zh-CN" sz="2000" dirty="0" err="1">
                <a:solidFill>
                  <a:srgbClr val="0000FF"/>
                </a:solidFill>
              </a:rPr>
              <a:t>clk</a:t>
            </a:r>
            <a:r>
              <a:rPr lang="en-US" altLang="zh-CN" sz="2000" dirty="0">
                <a:solidFill>
                  <a:srgbClr val="0000FF"/>
                </a:solidFill>
              </a:rPr>
              <a:t>)</a:t>
            </a:r>
          </a:p>
          <a:p>
            <a:pPr eaLnBrk="1" hangingPunct="1">
              <a:spcBef>
                <a:spcPct val="0"/>
              </a:spcBef>
              <a:buFontTx/>
              <a:buNone/>
            </a:pPr>
            <a:r>
              <a:rPr lang="en-US" altLang="zh-CN" sz="2000" dirty="0">
                <a:solidFill>
                  <a:srgbClr val="FF0000"/>
                </a:solidFill>
              </a:rPr>
              <a:t>    result &lt; = divide (b, a);</a:t>
            </a: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a:solidFill>
                  <a:srgbClr val="FF0000"/>
                </a:solidFill>
              </a:rPr>
              <a:t>//result &lt; = divide( .</a:t>
            </a:r>
            <a:r>
              <a:rPr lang="en-US" altLang="zh-CN" sz="2000" dirty="0" err="1">
                <a:solidFill>
                  <a:srgbClr val="FF0000"/>
                </a:solidFill>
              </a:rPr>
              <a:t>denomirator</a:t>
            </a:r>
            <a:r>
              <a:rPr lang="en-US" altLang="zh-CN" sz="2000" dirty="0">
                <a:solidFill>
                  <a:srgbClr val="FF0000"/>
                </a:solidFill>
              </a:rPr>
              <a:t>(a), .numerator(b));</a:t>
            </a:r>
          </a:p>
        </p:txBody>
      </p:sp>
      <p:sp>
        <p:nvSpPr>
          <p:cNvPr id="31748" name="文本框 1">
            <a:extLst>
              <a:ext uri="{FF2B5EF4-FFF2-40B4-BE49-F238E27FC236}">
                <a16:creationId xmlns:a16="http://schemas.microsoft.com/office/drawing/2014/main" id="{5709268B-1C40-4493-8F86-6DC61B0C5C41}"/>
              </a:ext>
            </a:extLst>
          </p:cNvPr>
          <p:cNvSpPr txBox="1">
            <a:spLocks noChangeArrowheads="1"/>
          </p:cNvSpPr>
          <p:nvPr/>
        </p:nvSpPr>
        <p:spPr bwMode="auto">
          <a:xfrm>
            <a:off x="2208213" y="3394075"/>
            <a:ext cx="6264275" cy="25542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function int divide (input int numerator, denominator);</a:t>
            </a:r>
          </a:p>
          <a:p>
            <a:pPr eaLnBrk="1" hangingPunct="1">
              <a:spcBef>
                <a:spcPct val="0"/>
              </a:spcBef>
              <a:buFontTx/>
              <a:buNone/>
            </a:pPr>
            <a:r>
              <a:rPr lang="en-US" altLang="zh-CN" sz="2000">
                <a:solidFill>
                  <a:srgbClr val="0000FF"/>
                </a:solidFill>
              </a:rPr>
              <a:t>    if ( denominator == 0) begin</a:t>
            </a:r>
          </a:p>
          <a:p>
            <a:pPr eaLnBrk="1" hangingPunct="1">
              <a:spcBef>
                <a:spcPct val="0"/>
              </a:spcBef>
              <a:buFontTx/>
              <a:buNone/>
            </a:pPr>
            <a:r>
              <a:rPr lang="en-US" altLang="zh-CN" sz="2000">
                <a:solidFill>
                  <a:srgbClr val="0000FF"/>
                </a:solidFill>
              </a:rPr>
              <a:t>        $display (“Error! divided by zero”);</a:t>
            </a:r>
          </a:p>
          <a:p>
            <a:pPr eaLnBrk="1" hangingPunct="1">
              <a:spcBef>
                <a:spcPct val="0"/>
              </a:spcBef>
              <a:buFontTx/>
              <a:buNone/>
            </a:pPr>
            <a:r>
              <a:rPr lang="en-US" altLang="zh-CN" sz="2000">
                <a:solidFill>
                  <a:srgbClr val="0000FF"/>
                </a:solidFill>
              </a:rPr>
              <a:t>        return 0;</a:t>
            </a:r>
          </a:p>
          <a:p>
            <a:pPr eaLnBrk="1" hangingPunct="1">
              <a:spcBef>
                <a:spcPct val="0"/>
              </a:spcBef>
              <a:buFontTx/>
              <a:buNone/>
            </a:pPr>
            <a:r>
              <a:rPr lang="en-US" altLang="zh-CN" sz="2000">
                <a:solidFill>
                  <a:srgbClr val="0000FF"/>
                </a:solidFill>
              </a:rPr>
              <a:t>    end</a:t>
            </a:r>
          </a:p>
          <a:p>
            <a:pPr eaLnBrk="1" hangingPunct="1">
              <a:spcBef>
                <a:spcPct val="0"/>
              </a:spcBef>
              <a:buFontTx/>
              <a:buNone/>
            </a:pPr>
            <a:r>
              <a:rPr lang="en-US" altLang="zh-CN" sz="2000">
                <a:solidFill>
                  <a:srgbClr val="0000FF"/>
                </a:solidFill>
              </a:rPr>
              <a:t>    else</a:t>
            </a:r>
          </a:p>
          <a:p>
            <a:pPr eaLnBrk="1" hangingPunct="1">
              <a:spcBef>
                <a:spcPct val="0"/>
              </a:spcBef>
              <a:buFontTx/>
              <a:buNone/>
            </a:pPr>
            <a:r>
              <a:rPr lang="en-US" altLang="zh-CN" sz="2000">
                <a:solidFill>
                  <a:srgbClr val="0000FF"/>
                </a:solidFill>
              </a:rPr>
              <a:t>        return (numerator / denomirator);</a:t>
            </a:r>
          </a:p>
          <a:p>
            <a:pPr eaLnBrk="1" hangingPunct="1">
              <a:spcBef>
                <a:spcPct val="0"/>
              </a:spcBef>
              <a:buFontTx/>
              <a:buNone/>
            </a:pPr>
            <a:r>
              <a:rPr lang="en-US" altLang="zh-CN" sz="2000">
                <a:solidFill>
                  <a:srgbClr val="0000FF"/>
                </a:solidFill>
              </a:rPr>
              <a:t>endfunction</a:t>
            </a:r>
          </a:p>
        </p:txBody>
      </p:sp>
    </p:spTree>
  </p:cSld>
  <p:clrMapOvr>
    <a:masterClrMapping/>
  </p:clrMapOvr>
  <p:transition spd="slow" advTm="6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4FAA63F4-9924-4A0B-B28A-F708FF8E4AB4}"/>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33795" name="Text Box 3">
            <a:extLst>
              <a:ext uri="{FF2B5EF4-FFF2-40B4-BE49-F238E27FC236}">
                <a16:creationId xmlns:a16="http://schemas.microsoft.com/office/drawing/2014/main" id="{09183441-9FC1-4FC0-8BA8-39724C8DE1A9}"/>
              </a:ext>
            </a:extLst>
          </p:cNvPr>
          <p:cNvSpPr txBox="1">
            <a:spLocks noChangeArrowheads="1"/>
          </p:cNvSpPr>
          <p:nvPr/>
        </p:nvSpPr>
        <p:spPr bwMode="auto">
          <a:xfrm>
            <a:off x="2208213" y="1196975"/>
            <a:ext cx="792003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增强型函数形式参数</a:t>
            </a:r>
            <a:r>
              <a:rPr lang="zh-CN" altLang="en-US" sz="2000" dirty="0">
                <a:solidFill>
                  <a:srgbClr val="0000FF"/>
                </a:solidFill>
              </a:rPr>
              <a:t>：</a:t>
            </a:r>
            <a:r>
              <a:rPr lang="en-US" altLang="zh-CN" sz="2000" dirty="0">
                <a:solidFill>
                  <a:srgbClr val="0000FF"/>
                </a:solidFill>
              </a:rPr>
              <a:t>Verilog</a:t>
            </a:r>
            <a:r>
              <a:rPr lang="zh-CN" altLang="en-US" sz="2000" dirty="0">
                <a:solidFill>
                  <a:srgbClr val="0000FF"/>
                </a:solidFill>
              </a:rPr>
              <a:t>的函数只允许有</a:t>
            </a:r>
            <a:r>
              <a:rPr lang="en-US" altLang="zh-CN" sz="2000" dirty="0">
                <a:solidFill>
                  <a:srgbClr val="0000FF"/>
                </a:solidFill>
              </a:rPr>
              <a:t>input</a:t>
            </a:r>
            <a:r>
              <a:rPr lang="zh-CN" altLang="en-US" sz="2000" dirty="0">
                <a:solidFill>
                  <a:srgbClr val="0000FF"/>
                </a:solidFill>
              </a:rPr>
              <a:t>，唯一的输出就是它的返回值，</a:t>
            </a:r>
            <a:r>
              <a:rPr lang="en-US" altLang="zh-CN" sz="2000" dirty="0" err="1">
                <a:solidFill>
                  <a:srgbClr val="0000FF"/>
                </a:solidFill>
              </a:rPr>
              <a:t>SystemVerilog</a:t>
            </a:r>
            <a:r>
              <a:rPr lang="zh-CN" altLang="en-US" sz="2000" dirty="0">
                <a:solidFill>
                  <a:srgbClr val="0000FF"/>
                </a:solidFill>
              </a:rPr>
              <a:t>的函数可以象任务一样声明</a:t>
            </a:r>
            <a:r>
              <a:rPr lang="en-US" altLang="zh-CN" sz="2000" dirty="0">
                <a:solidFill>
                  <a:srgbClr val="0000FF"/>
                </a:solidFill>
              </a:rPr>
              <a:t>input</a:t>
            </a:r>
            <a:r>
              <a:rPr lang="zh-CN" altLang="en-US" sz="2000" dirty="0">
                <a:solidFill>
                  <a:srgbClr val="0000FF"/>
                </a:solidFill>
              </a:rPr>
              <a:t>、</a:t>
            </a:r>
            <a:r>
              <a:rPr lang="en-US" altLang="zh-CN" sz="2000" dirty="0">
                <a:solidFill>
                  <a:srgbClr val="0000FF"/>
                </a:solidFill>
              </a:rPr>
              <a:t>output</a:t>
            </a:r>
            <a:r>
              <a:rPr lang="zh-CN" altLang="en-US" sz="2000" dirty="0">
                <a:solidFill>
                  <a:srgbClr val="0000FF"/>
                </a:solidFill>
              </a:rPr>
              <a:t>和</a:t>
            </a:r>
            <a:r>
              <a:rPr lang="en-US" altLang="zh-CN" sz="2000" dirty="0" err="1">
                <a:solidFill>
                  <a:srgbClr val="0000FF"/>
                </a:solidFill>
              </a:rPr>
              <a:t>inout</a:t>
            </a:r>
            <a:r>
              <a:rPr lang="zh-CN" altLang="en-US" sz="2000" dirty="0">
                <a:solidFill>
                  <a:srgbClr val="0000FF"/>
                </a:solidFill>
              </a:rPr>
              <a:t>类型的形式参数，扩展了函数的建模范围。</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zh-CN" altLang="en-US" sz="2000" dirty="0">
                <a:solidFill>
                  <a:srgbClr val="000099"/>
                </a:solidFill>
              </a:rPr>
              <a:t>对带输出的函数调用限制：</a:t>
            </a:r>
            <a:r>
              <a:rPr lang="zh-CN" altLang="en-US" sz="2000" dirty="0">
                <a:solidFill>
                  <a:srgbClr val="FF0000"/>
                </a:solidFill>
              </a:rPr>
              <a:t>不能在以下情况中调用</a:t>
            </a:r>
            <a:r>
              <a:rPr lang="en-US" altLang="zh-CN" sz="2000" dirty="0">
                <a:solidFill>
                  <a:srgbClr val="0000FF"/>
                </a:solidFill>
              </a:rPr>
              <a:t>(</a:t>
            </a:r>
            <a:r>
              <a:rPr lang="zh-CN" altLang="en-US" sz="2000" dirty="0">
                <a:solidFill>
                  <a:srgbClr val="0000FF"/>
                </a:solidFill>
              </a:rPr>
              <a:t>从综合角度考虑</a:t>
            </a:r>
            <a:r>
              <a:rPr lang="en-US" altLang="zh-CN" sz="2000" dirty="0">
                <a:solidFill>
                  <a:srgbClr val="0000FF"/>
                </a:solidFill>
              </a:rPr>
              <a:t>)</a:t>
            </a:r>
          </a:p>
          <a:p>
            <a:pPr eaLnBrk="1" hangingPunct="1">
              <a:spcBef>
                <a:spcPct val="0"/>
              </a:spcBef>
              <a:buFont typeface="Wingdings" panose="05000000000000000000" pitchFamily="2" charset="2"/>
              <a:buChar char="Ø"/>
            </a:pPr>
            <a:r>
              <a:rPr lang="en-US" altLang="zh-CN" sz="2000" dirty="0">
                <a:solidFill>
                  <a:srgbClr val="0000FF"/>
                </a:solidFill>
              </a:rPr>
              <a:t> </a:t>
            </a:r>
            <a:r>
              <a:rPr lang="zh-CN" altLang="en-US" sz="2000" dirty="0">
                <a:solidFill>
                  <a:srgbClr val="0000FF"/>
                </a:solidFill>
              </a:rPr>
              <a:t>事件表达式</a:t>
            </a:r>
          </a:p>
          <a:p>
            <a:pPr eaLnBrk="1" hangingPunct="1">
              <a:spcBef>
                <a:spcPct val="0"/>
              </a:spcBef>
              <a:buFont typeface="Wingdings" panose="05000000000000000000" pitchFamily="2" charset="2"/>
              <a:buChar char="Ø"/>
            </a:pPr>
            <a:r>
              <a:rPr lang="zh-CN" altLang="en-US" sz="2000" dirty="0">
                <a:solidFill>
                  <a:srgbClr val="0000FF"/>
                </a:solidFill>
              </a:rPr>
              <a:t> 使用</a:t>
            </a:r>
            <a:r>
              <a:rPr lang="zh-CN" altLang="en-US" sz="2000" dirty="0">
                <a:solidFill>
                  <a:srgbClr val="FF0000"/>
                </a:solidFill>
              </a:rPr>
              <a:t>过程持续赋值</a:t>
            </a:r>
            <a:r>
              <a:rPr lang="zh-CN" altLang="en-US" sz="2000" dirty="0">
                <a:solidFill>
                  <a:srgbClr val="0000FF"/>
                </a:solidFill>
              </a:rPr>
              <a:t>的表达式</a:t>
            </a:r>
          </a:p>
          <a:p>
            <a:pPr eaLnBrk="1" hangingPunct="1">
              <a:spcBef>
                <a:spcPct val="0"/>
              </a:spcBef>
              <a:buFont typeface="Wingdings" panose="05000000000000000000" pitchFamily="2" charset="2"/>
              <a:buChar char="Ø"/>
            </a:pPr>
            <a:r>
              <a:rPr lang="zh-CN" altLang="en-US" sz="2000" dirty="0">
                <a:solidFill>
                  <a:srgbClr val="0000FF"/>
                </a:solidFill>
                <a:highlight>
                  <a:srgbClr val="FFFF00"/>
                </a:highlight>
              </a:rPr>
              <a:t> 不在过程语句内的表达式</a:t>
            </a:r>
            <a:r>
              <a:rPr lang="zh-CN" altLang="en-US" sz="2000" dirty="0">
                <a:solidFill>
                  <a:srgbClr val="0000FF"/>
                </a:solidFill>
              </a:rPr>
              <a:t>（</a:t>
            </a:r>
            <a:r>
              <a:rPr lang="en-US" altLang="zh-CN" sz="2000" dirty="0">
                <a:solidFill>
                  <a:srgbClr val="0000FF"/>
                </a:solidFill>
              </a:rPr>
              <a:t>assign</a:t>
            </a:r>
            <a:r>
              <a:rPr lang="zh-CN" altLang="en-US" sz="2000" dirty="0">
                <a:solidFill>
                  <a:srgbClr val="0000FF"/>
                </a:solidFill>
              </a:rPr>
              <a:t>语句，</a:t>
            </a:r>
            <a:r>
              <a:rPr lang="en-US" altLang="zh-CN" sz="2000" dirty="0">
                <a:solidFill>
                  <a:srgbClr val="0000FF"/>
                </a:solidFill>
              </a:rPr>
              <a:t>$unit</a:t>
            </a:r>
            <a:r>
              <a:rPr lang="zh-CN" altLang="en-US" sz="2000" dirty="0">
                <a:solidFill>
                  <a:srgbClr val="0000FF"/>
                </a:solidFill>
              </a:rPr>
              <a:t>？）</a:t>
            </a:r>
            <a:endParaRPr lang="en-US" altLang="zh-CN" sz="2000" dirty="0">
              <a:solidFill>
                <a:srgbClr val="990000"/>
              </a:solidFill>
            </a:endParaRPr>
          </a:p>
          <a:p>
            <a:pPr eaLnBrk="1" hangingPunct="1">
              <a:spcBef>
                <a:spcPct val="0"/>
              </a:spcBef>
              <a:buFont typeface="Wingdings" panose="05000000000000000000" pitchFamily="2" charset="2"/>
              <a:buNone/>
            </a:pPr>
            <a:endParaRPr lang="zh-CN" altLang="en-US" sz="2000" dirty="0">
              <a:solidFill>
                <a:srgbClr val="0000FF"/>
              </a:solidFill>
            </a:endParaRPr>
          </a:p>
          <a:p>
            <a:pPr eaLnBrk="1" hangingPunct="1">
              <a:spcBef>
                <a:spcPct val="0"/>
              </a:spcBef>
              <a:buFont typeface="Wingdings" panose="05000000000000000000" pitchFamily="2" charset="2"/>
              <a:buNone/>
            </a:pPr>
            <a:r>
              <a:rPr lang="en-US" altLang="zh-CN" sz="2000" dirty="0">
                <a:solidFill>
                  <a:srgbClr val="0000FF"/>
                </a:solidFill>
              </a:rPr>
              <a:t>function [63 : 0] add ( input [63 : 0] a, b,</a:t>
            </a:r>
          </a:p>
          <a:p>
            <a:pPr eaLnBrk="1" hangingPunct="1">
              <a:spcBef>
                <a:spcPct val="0"/>
              </a:spcBef>
              <a:buFont typeface="Wingdings" panose="05000000000000000000" pitchFamily="2" charset="2"/>
              <a:buNone/>
            </a:pPr>
            <a:r>
              <a:rPr lang="en-US" altLang="zh-CN" sz="2000" dirty="0">
                <a:solidFill>
                  <a:srgbClr val="0000FF"/>
                </a:solidFill>
              </a:rPr>
              <a:t>                                    output overflow);</a:t>
            </a:r>
          </a:p>
          <a:p>
            <a:pPr eaLnBrk="1" hangingPunct="1">
              <a:spcBef>
                <a:spcPct val="0"/>
              </a:spcBef>
              <a:buFont typeface="Wingdings" panose="05000000000000000000" pitchFamily="2" charset="2"/>
              <a:buNone/>
            </a:pPr>
            <a:r>
              <a:rPr lang="en-US" altLang="zh-CN" sz="2000" dirty="0">
                <a:solidFill>
                  <a:srgbClr val="0000FF"/>
                </a:solidFill>
              </a:rPr>
              <a:t>    {overflow, add} = a + b;</a:t>
            </a:r>
          </a:p>
          <a:p>
            <a:pPr eaLnBrk="1" hangingPunct="1">
              <a:spcBef>
                <a:spcPct val="0"/>
              </a:spcBef>
              <a:buFont typeface="Wingdings" panose="05000000000000000000" pitchFamily="2" charset="2"/>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 typeface="Wingdings" panose="05000000000000000000" pitchFamily="2" charset="2"/>
              <a:buChar char="Ø"/>
            </a:pPr>
            <a:endParaRPr lang="en-US" altLang="zh-CN" sz="2000" dirty="0">
              <a:solidFill>
                <a:srgbClr val="990000"/>
              </a:solidFill>
            </a:endParaRPr>
          </a:p>
          <a:p>
            <a:pPr eaLnBrk="1" hangingPunct="1">
              <a:spcBef>
                <a:spcPct val="0"/>
              </a:spcBef>
              <a:buFont typeface="Wingdings" panose="05000000000000000000" pitchFamily="2" charset="2"/>
              <a:buNone/>
            </a:pPr>
            <a:r>
              <a:rPr lang="zh-CN" altLang="en-US" sz="2000" dirty="0">
                <a:solidFill>
                  <a:srgbClr val="FF0000"/>
                </a:solidFill>
              </a:rPr>
              <a:t>无形式参数的函数</a:t>
            </a:r>
            <a:r>
              <a:rPr lang="zh-CN" altLang="en-US" sz="2000" dirty="0">
                <a:solidFill>
                  <a:srgbClr val="0000FF"/>
                </a:solidFill>
              </a:rPr>
              <a:t>：</a:t>
            </a:r>
            <a:r>
              <a:rPr lang="en-US" altLang="zh-CN" sz="2000" dirty="0">
                <a:solidFill>
                  <a:srgbClr val="0000FF"/>
                </a:solidFill>
              </a:rPr>
              <a:t>Verilog</a:t>
            </a:r>
            <a:r>
              <a:rPr lang="zh-CN" altLang="en-US" sz="2000" dirty="0">
                <a:solidFill>
                  <a:srgbClr val="0000FF"/>
                </a:solidFill>
              </a:rPr>
              <a:t>要求函数至少有一个输入形式参数，</a:t>
            </a:r>
            <a:r>
              <a:rPr lang="en-US" altLang="zh-CN" sz="2000" dirty="0" err="1">
                <a:solidFill>
                  <a:srgbClr val="0000FF"/>
                </a:solidFill>
              </a:rPr>
              <a:t>SystemVerilog</a:t>
            </a:r>
            <a:r>
              <a:rPr lang="zh-CN" altLang="en-US" sz="2000" dirty="0">
                <a:solidFill>
                  <a:srgbClr val="0000FF"/>
                </a:solidFill>
              </a:rPr>
              <a:t>允许函数没有形式参数</a:t>
            </a:r>
          </a:p>
        </p:txBody>
      </p:sp>
    </p:spTree>
  </p:cSld>
  <p:clrMapOvr>
    <a:masterClrMapping/>
  </p:clrMapOvr>
  <p:transition spd="slow" advTm="6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A7B98344-BA80-429D-A45F-6087C080F021}"/>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35843" name="Text Box 3">
            <a:extLst>
              <a:ext uri="{FF2B5EF4-FFF2-40B4-BE49-F238E27FC236}">
                <a16:creationId xmlns:a16="http://schemas.microsoft.com/office/drawing/2014/main" id="{73B9D83F-38A7-47C8-B4BE-A73390A8B3A9}"/>
              </a:ext>
            </a:extLst>
          </p:cNvPr>
          <p:cNvSpPr txBox="1">
            <a:spLocks noChangeArrowheads="1"/>
          </p:cNvSpPr>
          <p:nvPr/>
        </p:nvSpPr>
        <p:spPr bwMode="auto">
          <a:xfrm>
            <a:off x="2208213" y="1196975"/>
            <a:ext cx="792003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形式参数的缺省方向和类型</a:t>
            </a:r>
            <a:r>
              <a:rPr lang="zh-CN" altLang="en-US" sz="2000" dirty="0">
                <a:solidFill>
                  <a:srgbClr val="0000FF"/>
                </a:solidFill>
              </a:rPr>
              <a:t>：</a:t>
            </a:r>
            <a:r>
              <a:rPr lang="en-US" altLang="zh-CN" sz="2000" dirty="0">
                <a:solidFill>
                  <a:srgbClr val="0000FF"/>
                </a:solidFill>
              </a:rPr>
              <a:t>Verilog</a:t>
            </a:r>
            <a:r>
              <a:rPr lang="zh-CN" altLang="en-US" sz="2000" dirty="0">
                <a:solidFill>
                  <a:srgbClr val="0000FF"/>
                </a:solidFill>
              </a:rPr>
              <a:t>中函数的每个形式参数必须显式声明为</a:t>
            </a:r>
            <a:r>
              <a:rPr lang="en-US" altLang="zh-CN" sz="2000" dirty="0">
                <a:solidFill>
                  <a:srgbClr val="0000FF"/>
                </a:solidFill>
              </a:rPr>
              <a:t>input</a:t>
            </a:r>
            <a:r>
              <a:rPr lang="zh-CN" altLang="en-US" sz="2000" dirty="0">
                <a:solidFill>
                  <a:srgbClr val="0000FF"/>
                </a:solidFill>
              </a:rPr>
              <a:t>，而任务的每个形式参数必须显式声明为</a:t>
            </a:r>
            <a:r>
              <a:rPr lang="en-US" altLang="zh-CN" sz="2000" dirty="0">
                <a:solidFill>
                  <a:srgbClr val="0000FF"/>
                </a:solidFill>
              </a:rPr>
              <a:t>input</a:t>
            </a:r>
            <a:r>
              <a:rPr lang="zh-CN" altLang="en-US" sz="2000" dirty="0">
                <a:solidFill>
                  <a:srgbClr val="0000FF"/>
                </a:solidFill>
              </a:rPr>
              <a:t>、</a:t>
            </a:r>
            <a:r>
              <a:rPr lang="en-US" altLang="zh-CN" sz="2000" dirty="0">
                <a:solidFill>
                  <a:srgbClr val="0000FF"/>
                </a:solidFill>
              </a:rPr>
              <a:t>output</a:t>
            </a:r>
            <a:r>
              <a:rPr lang="zh-CN" altLang="en-US" sz="2000" dirty="0">
                <a:solidFill>
                  <a:srgbClr val="0000FF"/>
                </a:solidFill>
              </a:rPr>
              <a:t>或</a:t>
            </a:r>
            <a:r>
              <a:rPr lang="en-US" altLang="zh-CN" sz="2000" dirty="0" err="1">
                <a:solidFill>
                  <a:srgbClr val="0000FF"/>
                </a:solidFill>
              </a:rPr>
              <a:t>inout</a:t>
            </a:r>
            <a:r>
              <a:rPr lang="zh-CN" altLang="en-US" sz="2000" dirty="0">
                <a:solidFill>
                  <a:srgbClr val="0000FF"/>
                </a:solidFill>
              </a:rPr>
              <a:t>，方向声明后面可以跟着逗号分隔的参数列表；</a:t>
            </a:r>
            <a:r>
              <a:rPr lang="en-US" altLang="zh-CN" sz="2000" dirty="0" err="1">
                <a:solidFill>
                  <a:srgbClr val="0000FF"/>
                </a:solidFill>
              </a:rPr>
              <a:t>SystemVerilog</a:t>
            </a:r>
            <a:r>
              <a:rPr lang="zh-CN" altLang="en-US" sz="2000" dirty="0">
                <a:solidFill>
                  <a:srgbClr val="0000FF"/>
                </a:solidFill>
              </a:rPr>
              <a:t>简化了任务和函数声明语法，形式参数的</a:t>
            </a:r>
            <a:r>
              <a:rPr lang="zh-CN" altLang="en-US" sz="2000" dirty="0">
                <a:solidFill>
                  <a:srgbClr val="FF0000"/>
                </a:solidFill>
              </a:rPr>
              <a:t>缺省方向为</a:t>
            </a:r>
            <a:r>
              <a:rPr lang="en-US" altLang="zh-CN" sz="2000" dirty="0">
                <a:solidFill>
                  <a:srgbClr val="FF0000"/>
                </a:solidFill>
              </a:rPr>
              <a:t>input</a:t>
            </a:r>
            <a:r>
              <a:rPr lang="zh-CN" altLang="en-US" sz="2000" dirty="0">
                <a:solidFill>
                  <a:srgbClr val="0000FF"/>
                </a:solidFill>
              </a:rPr>
              <a:t>，</a:t>
            </a:r>
            <a:r>
              <a:rPr lang="zh-CN" altLang="en-US" sz="2000" dirty="0">
                <a:solidFill>
                  <a:srgbClr val="FF0000"/>
                </a:solidFill>
              </a:rPr>
              <a:t>缺省类型为</a:t>
            </a:r>
            <a:r>
              <a:rPr lang="en-US" altLang="zh-CN" sz="2000" dirty="0">
                <a:solidFill>
                  <a:srgbClr val="FF0000"/>
                </a:solidFill>
              </a:rPr>
              <a:t>logic</a:t>
            </a:r>
            <a:r>
              <a:rPr lang="zh-CN" altLang="en-US" sz="2000" dirty="0">
                <a:solidFill>
                  <a:srgbClr val="0000FF"/>
                </a:solidFill>
              </a:rPr>
              <a:t>。</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function integer compare ( input integer a, input integer b);</a:t>
            </a:r>
          </a:p>
          <a:p>
            <a:pPr eaLnBrk="1" hangingPunct="1">
              <a:spcBef>
                <a:spcPct val="0"/>
              </a:spcBef>
              <a:buFontTx/>
              <a:buNone/>
            </a:pPr>
            <a:r>
              <a:rPr lang="en-US" altLang="zh-CN" sz="2000" dirty="0">
                <a:solidFill>
                  <a:srgbClr val="0000FF"/>
                </a:solidFill>
              </a:rPr>
              <a:t>    …</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Tx/>
              <a:buNone/>
            </a:pPr>
            <a:r>
              <a:rPr lang="en-US" altLang="zh-CN" sz="2000" dirty="0">
                <a:solidFill>
                  <a:srgbClr val="0000FF"/>
                </a:solidFill>
              </a:rPr>
              <a:t>task </a:t>
            </a:r>
            <a:r>
              <a:rPr lang="en-US" altLang="zh-CN" sz="2000" dirty="0" err="1">
                <a:solidFill>
                  <a:srgbClr val="0000FF"/>
                </a:solidFill>
              </a:rPr>
              <a:t>mytask</a:t>
            </a:r>
            <a:r>
              <a:rPr lang="en-US" altLang="zh-CN" sz="2000" dirty="0">
                <a:solidFill>
                  <a:srgbClr val="0000FF"/>
                </a:solidFill>
              </a:rPr>
              <a:t> (input </a:t>
            </a:r>
            <a:r>
              <a:rPr lang="en-US" altLang="zh-CN" sz="2000" dirty="0">
                <a:solidFill>
                  <a:srgbClr val="FF0000"/>
                </a:solidFill>
              </a:rPr>
              <a:t>a, b</a:t>
            </a:r>
            <a:r>
              <a:rPr lang="en-US" altLang="zh-CN" sz="2000" dirty="0">
                <a:solidFill>
                  <a:srgbClr val="0000FF"/>
                </a:solidFill>
              </a:rPr>
              <a:t>, output </a:t>
            </a:r>
            <a:r>
              <a:rPr lang="en-US" altLang="zh-CN" sz="2000" dirty="0">
                <a:solidFill>
                  <a:srgbClr val="FF0000"/>
                </a:solidFill>
              </a:rPr>
              <a:t>y1, y2</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a:t>
            </a:r>
          </a:p>
          <a:p>
            <a:pPr eaLnBrk="1" hangingPunct="1">
              <a:spcBef>
                <a:spcPct val="0"/>
              </a:spcBef>
              <a:buFontTx/>
              <a:buNone/>
            </a:pPr>
            <a:r>
              <a:rPr lang="en-US" altLang="zh-CN" sz="2000" dirty="0" err="1">
                <a:solidFill>
                  <a:srgbClr val="0000FF"/>
                </a:solidFill>
              </a:rPr>
              <a:t>endtask</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a:solidFill>
                  <a:srgbClr val="0000FF"/>
                </a:solidFill>
              </a:rPr>
              <a:t>function int compare (</a:t>
            </a:r>
            <a:r>
              <a:rPr lang="en-US" altLang="zh-CN" sz="2000" dirty="0">
                <a:solidFill>
                  <a:srgbClr val="FF0000"/>
                </a:solidFill>
                <a:highlight>
                  <a:srgbClr val="FFFF00"/>
                </a:highlight>
              </a:rPr>
              <a:t>int a, b</a:t>
            </a:r>
            <a:r>
              <a:rPr lang="en-US" altLang="zh-CN" sz="2000" dirty="0">
                <a:solidFill>
                  <a:srgbClr val="0000FF"/>
                </a:solidFill>
              </a:rPr>
              <a:t>);        task </a:t>
            </a:r>
            <a:r>
              <a:rPr lang="en-US" altLang="zh-CN" sz="2000" dirty="0" err="1">
                <a:solidFill>
                  <a:srgbClr val="0000FF"/>
                </a:solidFill>
              </a:rPr>
              <a:t>mytask</a:t>
            </a:r>
            <a:r>
              <a:rPr lang="en-US" altLang="zh-CN" sz="2000" dirty="0">
                <a:solidFill>
                  <a:srgbClr val="0000FF"/>
                </a:solidFill>
              </a:rPr>
              <a:t> (</a:t>
            </a:r>
            <a:r>
              <a:rPr lang="en-US" altLang="zh-CN" sz="2000" dirty="0">
                <a:solidFill>
                  <a:srgbClr val="FF0000"/>
                </a:solidFill>
                <a:highlight>
                  <a:srgbClr val="FFFF00"/>
                </a:highlight>
              </a:rPr>
              <a:t>a, b</a:t>
            </a:r>
            <a:r>
              <a:rPr lang="en-US" altLang="zh-CN" sz="2000" dirty="0">
                <a:solidFill>
                  <a:srgbClr val="0000FF"/>
                </a:solidFill>
              </a:rPr>
              <a:t>, output </a:t>
            </a:r>
            <a:r>
              <a:rPr lang="en-US" altLang="zh-CN" sz="2000" dirty="0">
                <a:solidFill>
                  <a:srgbClr val="FF0000"/>
                </a:solidFill>
              </a:rPr>
              <a:t>y1, y2</a:t>
            </a:r>
            <a:r>
              <a:rPr lang="en-US" altLang="zh-CN" sz="2000" dirty="0">
                <a:solidFill>
                  <a:srgbClr val="0000FF"/>
                </a:solidFill>
              </a:rPr>
              <a:t>);     </a:t>
            </a:r>
          </a:p>
          <a:p>
            <a:pPr eaLnBrk="1" hangingPunct="1">
              <a:spcBef>
                <a:spcPct val="0"/>
              </a:spcBef>
              <a:buFontTx/>
              <a:buNone/>
            </a:pPr>
            <a:r>
              <a:rPr lang="en-US" altLang="zh-CN" sz="2000" dirty="0">
                <a:solidFill>
                  <a:srgbClr val="0000FF"/>
                </a:solidFill>
              </a:rPr>
              <a:t>    …                                                     …</a:t>
            </a:r>
          </a:p>
          <a:p>
            <a:pPr eaLnBrk="1" hangingPunct="1">
              <a:spcBef>
                <a:spcPct val="0"/>
              </a:spcBef>
              <a:buFontTx/>
              <a:buNone/>
            </a:pPr>
            <a:r>
              <a:rPr lang="en-US" altLang="zh-CN" sz="2000" dirty="0" err="1">
                <a:solidFill>
                  <a:srgbClr val="0000FF"/>
                </a:solidFill>
              </a:rPr>
              <a:t>endfunction</a:t>
            </a:r>
            <a:r>
              <a:rPr lang="en-US" altLang="zh-CN" sz="2000" dirty="0">
                <a:solidFill>
                  <a:srgbClr val="0000FF"/>
                </a:solidFill>
              </a:rPr>
              <a:t>                                      </a:t>
            </a:r>
            <a:r>
              <a:rPr lang="en-US" altLang="zh-CN" sz="2000" dirty="0" err="1">
                <a:solidFill>
                  <a:srgbClr val="0000FF"/>
                </a:solidFill>
              </a:rPr>
              <a:t>endtask</a:t>
            </a:r>
            <a:endParaRPr lang="en-US" altLang="zh-CN" sz="2000" dirty="0">
              <a:solidFill>
                <a:srgbClr val="0000FF"/>
              </a:solidFill>
            </a:endParaRPr>
          </a:p>
        </p:txBody>
      </p:sp>
      <p:sp>
        <p:nvSpPr>
          <p:cNvPr id="35844" name="Line 4">
            <a:extLst>
              <a:ext uri="{FF2B5EF4-FFF2-40B4-BE49-F238E27FC236}">
                <a16:creationId xmlns:a16="http://schemas.microsoft.com/office/drawing/2014/main" id="{2B84CA32-B8A8-488E-A823-05F8905F47E2}"/>
              </a:ext>
            </a:extLst>
          </p:cNvPr>
          <p:cNvSpPr>
            <a:spLocks noChangeShapeType="1"/>
          </p:cNvSpPr>
          <p:nvPr/>
        </p:nvSpPr>
        <p:spPr bwMode="auto">
          <a:xfrm>
            <a:off x="5808663" y="5229225"/>
            <a:ext cx="0" cy="9366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 name="矩形: 圆角 1">
            <a:extLst>
              <a:ext uri="{FF2B5EF4-FFF2-40B4-BE49-F238E27FC236}">
                <a16:creationId xmlns:a16="http://schemas.microsoft.com/office/drawing/2014/main" id="{98B0D70A-7D0F-47CE-9EB9-CBD9FB8BCCBF}"/>
              </a:ext>
            </a:extLst>
          </p:cNvPr>
          <p:cNvSpPr/>
          <p:nvPr/>
        </p:nvSpPr>
        <p:spPr bwMode="auto">
          <a:xfrm>
            <a:off x="2208213" y="5157192"/>
            <a:ext cx="7200155" cy="100865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1000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slow" advTm="6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C46845CD-08EE-4779-B0CF-5E5517224AEE}"/>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37891" name="Text Box 3">
            <a:extLst>
              <a:ext uri="{FF2B5EF4-FFF2-40B4-BE49-F238E27FC236}">
                <a16:creationId xmlns:a16="http://schemas.microsoft.com/office/drawing/2014/main" id="{004C563C-DDA3-4F3E-99A6-E9559420BDC5}"/>
              </a:ext>
            </a:extLst>
          </p:cNvPr>
          <p:cNvSpPr txBox="1">
            <a:spLocks noChangeArrowheads="1"/>
          </p:cNvSpPr>
          <p:nvPr/>
        </p:nvSpPr>
        <p:spPr bwMode="auto">
          <a:xfrm>
            <a:off x="2208213" y="1196975"/>
            <a:ext cx="792003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缺省的形式参数值</a:t>
            </a:r>
            <a:r>
              <a:rPr lang="zh-CN" altLang="en-US" sz="2000" dirty="0">
                <a:solidFill>
                  <a:srgbClr val="0000FF"/>
                </a:solidFill>
              </a:rPr>
              <a:t>：</a:t>
            </a:r>
            <a:r>
              <a:rPr lang="en-US" altLang="zh-CN" sz="2000" dirty="0" err="1">
                <a:solidFill>
                  <a:srgbClr val="0000FF"/>
                </a:solidFill>
              </a:rPr>
              <a:t>SystemVerilog</a:t>
            </a:r>
            <a:r>
              <a:rPr lang="zh-CN" altLang="en-US" sz="2000" dirty="0">
                <a:solidFill>
                  <a:srgbClr val="0000FF"/>
                </a:solidFill>
              </a:rPr>
              <a:t>允许任务与函数为每个形式参数设置一个</a:t>
            </a:r>
            <a:r>
              <a:rPr lang="zh-CN" altLang="en-US" sz="2000" dirty="0">
                <a:solidFill>
                  <a:srgbClr val="0000FF"/>
                </a:solidFill>
                <a:highlight>
                  <a:srgbClr val="FFFF00"/>
                </a:highlight>
              </a:rPr>
              <a:t>可选的缺省值</a:t>
            </a:r>
            <a:r>
              <a:rPr lang="zh-CN" altLang="en-US" sz="2000" dirty="0">
                <a:solidFill>
                  <a:srgbClr val="0000FF"/>
                </a:solidFill>
              </a:rPr>
              <a:t>，设定缺省值的语法与设置变量初始值的语法类似，设定缺省值的任务或函数调用时，可以对形式参数全部指定、部分指定或不指定值，如果不指定值，则使用缺省的值。</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zh-CN" altLang="en-US" sz="2000" dirty="0">
                <a:solidFill>
                  <a:srgbClr val="0000FF"/>
                </a:solidFill>
              </a:rPr>
              <a:t>如果对</a:t>
            </a:r>
            <a:r>
              <a:rPr lang="zh-CN" altLang="en-US" sz="2000" dirty="0">
                <a:solidFill>
                  <a:srgbClr val="FF0000"/>
                </a:solidFill>
              </a:rPr>
              <a:t>没有缺省形式参数值</a:t>
            </a:r>
            <a:r>
              <a:rPr lang="zh-CN" altLang="en-US" sz="2000" dirty="0">
                <a:solidFill>
                  <a:srgbClr val="0000FF"/>
                </a:solidFill>
              </a:rPr>
              <a:t>的任务或函数调用时不传递值给形式参数，系统会报告一个错误。</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function int </a:t>
            </a:r>
            <a:r>
              <a:rPr lang="en-US" altLang="zh-CN" sz="2000" dirty="0" err="1">
                <a:solidFill>
                  <a:srgbClr val="0000FF"/>
                </a:solidFill>
              </a:rPr>
              <a:t>incrementer</a:t>
            </a:r>
            <a:r>
              <a:rPr lang="en-US" altLang="zh-CN" sz="2000" dirty="0">
                <a:solidFill>
                  <a:srgbClr val="0000FF"/>
                </a:solidFill>
              </a:rPr>
              <a:t> (input int count = 0,  input int step = 1);</a:t>
            </a:r>
          </a:p>
          <a:p>
            <a:pPr eaLnBrk="1" hangingPunct="1">
              <a:spcBef>
                <a:spcPct val="0"/>
              </a:spcBef>
              <a:buFontTx/>
              <a:buNone/>
            </a:pPr>
            <a:r>
              <a:rPr lang="en-US" altLang="zh-CN" sz="2000" dirty="0">
                <a:solidFill>
                  <a:srgbClr val="0000FF"/>
                </a:solidFill>
              </a:rPr>
              <a:t>    </a:t>
            </a:r>
            <a:r>
              <a:rPr lang="en-US" altLang="zh-CN" sz="2000" dirty="0" err="1">
                <a:solidFill>
                  <a:srgbClr val="0000FF"/>
                </a:solidFill>
              </a:rPr>
              <a:t>incrementer</a:t>
            </a:r>
            <a:r>
              <a:rPr lang="en-US" altLang="zh-CN" sz="2000" dirty="0">
                <a:solidFill>
                  <a:srgbClr val="0000FF"/>
                </a:solidFill>
              </a:rPr>
              <a:t> = count + step;</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a:solidFill>
                  <a:srgbClr val="0000FF"/>
                </a:solidFill>
              </a:rPr>
              <a:t>always @(posedge </a:t>
            </a:r>
            <a:r>
              <a:rPr lang="en-US" altLang="zh-CN" sz="2000" dirty="0" err="1">
                <a:solidFill>
                  <a:srgbClr val="0000FF"/>
                </a:solidFill>
              </a:rPr>
              <a:t>clk</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result = increment (</a:t>
            </a:r>
            <a:r>
              <a:rPr lang="en-US" altLang="zh-CN" sz="2000" dirty="0" err="1">
                <a:solidFill>
                  <a:srgbClr val="0000FF"/>
                </a:solidFill>
              </a:rPr>
              <a:t>data_bus</a:t>
            </a:r>
            <a:r>
              <a:rPr lang="en-US" altLang="zh-CN" sz="2000" dirty="0">
                <a:solidFill>
                  <a:srgbClr val="0000FF"/>
                </a:solidFill>
              </a:rPr>
              <a:t>);</a:t>
            </a: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err="1">
                <a:solidFill>
                  <a:srgbClr val="FF0000"/>
                </a:solidFill>
              </a:rPr>
              <a:t>SystemVerilog</a:t>
            </a:r>
            <a:r>
              <a:rPr lang="zh-CN" altLang="en-US" sz="2000" dirty="0">
                <a:solidFill>
                  <a:srgbClr val="FF0000"/>
                </a:solidFill>
              </a:rPr>
              <a:t>允许任务或函数的实际参数数目小于形式参数数目！</a:t>
            </a:r>
          </a:p>
        </p:txBody>
      </p:sp>
    </p:spTree>
  </p:cSld>
  <p:clrMapOvr>
    <a:masterClrMapping/>
  </p:clrMapOvr>
  <p:transition spd="slow" advTm="6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EB93524B-F063-4150-90CA-1E57394A381C}"/>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39939" name="Text Box 3">
            <a:extLst>
              <a:ext uri="{FF2B5EF4-FFF2-40B4-BE49-F238E27FC236}">
                <a16:creationId xmlns:a16="http://schemas.microsoft.com/office/drawing/2014/main" id="{5F8B598B-7AB3-4321-9AA9-D022E4E867C7}"/>
              </a:ext>
            </a:extLst>
          </p:cNvPr>
          <p:cNvSpPr txBox="1">
            <a:spLocks noChangeArrowheads="1"/>
          </p:cNvSpPr>
          <p:nvPr/>
        </p:nvSpPr>
        <p:spPr bwMode="auto">
          <a:xfrm>
            <a:off x="2208213" y="1196975"/>
            <a:ext cx="7920037"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0000"/>
                </a:solidFill>
              </a:rPr>
              <a:t>数组、结构体和联合体作为形式参数</a:t>
            </a:r>
            <a:r>
              <a:rPr lang="zh-CN" altLang="en-US" sz="2000">
                <a:solidFill>
                  <a:srgbClr val="0000FF"/>
                </a:solidFill>
              </a:rPr>
              <a:t>：</a:t>
            </a:r>
            <a:r>
              <a:rPr lang="en-US" altLang="zh-CN" sz="2000">
                <a:solidFill>
                  <a:srgbClr val="0000FF"/>
                </a:solidFill>
              </a:rPr>
              <a:t>SystemVerilog</a:t>
            </a:r>
            <a:r>
              <a:rPr lang="zh-CN" altLang="en-US" sz="2000">
                <a:solidFill>
                  <a:srgbClr val="0000FF"/>
                </a:solidFill>
              </a:rPr>
              <a:t>允许压缩或非压缩数组、结构体或联合体传递进</a:t>
            </a:r>
            <a:r>
              <a:rPr lang="en-US" altLang="zh-CN" sz="2000">
                <a:solidFill>
                  <a:srgbClr val="0000FF"/>
                </a:solidFill>
              </a:rPr>
              <a:t>/</a:t>
            </a:r>
            <a:r>
              <a:rPr lang="zh-CN" altLang="en-US" sz="2000">
                <a:solidFill>
                  <a:srgbClr val="0000FF"/>
                </a:solidFill>
              </a:rPr>
              <a:t>出任务和函数；对于结构体和联合体，形式参数必须定义为用户自定义类型。</a:t>
            </a:r>
          </a:p>
          <a:p>
            <a:pPr eaLnBrk="1" hangingPunct="1">
              <a:spcBef>
                <a:spcPct val="0"/>
              </a:spcBef>
              <a:buFontTx/>
              <a:buNone/>
            </a:pPr>
            <a:endParaRPr lang="zh-CN" altLang="en-US" sz="2000">
              <a:solidFill>
                <a:srgbClr val="0000FF"/>
              </a:solidFill>
            </a:endParaRPr>
          </a:p>
          <a:p>
            <a:pPr eaLnBrk="1" hangingPunct="1">
              <a:spcBef>
                <a:spcPct val="0"/>
              </a:spcBef>
              <a:buFontTx/>
              <a:buNone/>
            </a:pPr>
            <a:r>
              <a:rPr lang="en-US" altLang="zh-CN" sz="2000">
                <a:solidFill>
                  <a:srgbClr val="0000FF"/>
                </a:solidFill>
              </a:rPr>
              <a:t>typedef struct {</a:t>
            </a:r>
          </a:p>
          <a:p>
            <a:pPr eaLnBrk="1" hangingPunct="1">
              <a:spcBef>
                <a:spcPct val="10000"/>
              </a:spcBef>
              <a:buFontTx/>
              <a:buNone/>
            </a:pPr>
            <a:r>
              <a:rPr lang="en-US" altLang="zh-CN" sz="2000">
                <a:solidFill>
                  <a:srgbClr val="0000FF"/>
                </a:solidFill>
              </a:rPr>
              <a:t>    logic valid;</a:t>
            </a:r>
          </a:p>
          <a:p>
            <a:pPr eaLnBrk="1" hangingPunct="1">
              <a:spcBef>
                <a:spcPct val="10000"/>
              </a:spcBef>
              <a:buFontTx/>
              <a:buNone/>
            </a:pPr>
            <a:r>
              <a:rPr lang="en-US" altLang="zh-CN" sz="2000">
                <a:solidFill>
                  <a:srgbClr val="0000FF"/>
                </a:solidFill>
              </a:rPr>
              <a:t>    logic [7 : 0] check;</a:t>
            </a:r>
          </a:p>
          <a:p>
            <a:pPr eaLnBrk="1" hangingPunct="1">
              <a:spcBef>
                <a:spcPct val="10000"/>
              </a:spcBef>
              <a:buFontTx/>
              <a:buNone/>
            </a:pPr>
            <a:r>
              <a:rPr lang="en-US" altLang="zh-CN" sz="2000">
                <a:solidFill>
                  <a:srgbClr val="0000FF"/>
                </a:solidFill>
              </a:rPr>
              <a:t>    logic [63 : 0] data; } packet_t;</a:t>
            </a:r>
          </a:p>
          <a:p>
            <a:pPr eaLnBrk="1" hangingPunct="1">
              <a:spcBef>
                <a:spcPct val="10000"/>
              </a:spcBef>
              <a:buFontTx/>
              <a:buNone/>
            </a:pPr>
            <a:r>
              <a:rPr lang="en-US" altLang="zh-CN" sz="2000">
                <a:solidFill>
                  <a:srgbClr val="0000FF"/>
                </a:solidFill>
              </a:rPr>
              <a:t>function void fill_packet ( input </a:t>
            </a:r>
            <a:r>
              <a:rPr lang="en-US" altLang="zh-CN" sz="2000">
                <a:solidFill>
                  <a:srgbClr val="FF0000"/>
                </a:solidFill>
              </a:rPr>
              <a:t>logic [7 : 0] data_in [7 : 0],</a:t>
            </a:r>
          </a:p>
          <a:p>
            <a:pPr eaLnBrk="1" hangingPunct="1">
              <a:spcBef>
                <a:spcPct val="10000"/>
              </a:spcBef>
              <a:buFontTx/>
              <a:buNone/>
            </a:pPr>
            <a:r>
              <a:rPr lang="en-US" altLang="zh-CN" sz="2000">
                <a:solidFill>
                  <a:srgbClr val="0000FF"/>
                </a:solidFill>
              </a:rPr>
              <a:t>                                           output </a:t>
            </a:r>
            <a:r>
              <a:rPr lang="en-US" altLang="zh-CN" sz="2000">
                <a:solidFill>
                  <a:srgbClr val="FF0000"/>
                </a:solidFill>
              </a:rPr>
              <a:t>packet_t data_out</a:t>
            </a:r>
            <a:r>
              <a:rPr lang="en-US" altLang="zh-CN" sz="2000">
                <a:solidFill>
                  <a:srgbClr val="0000FF"/>
                </a:solidFill>
              </a:rPr>
              <a:t>);</a:t>
            </a:r>
          </a:p>
          <a:p>
            <a:pPr eaLnBrk="1" hangingPunct="1">
              <a:spcBef>
                <a:spcPct val="10000"/>
              </a:spcBef>
              <a:buFontTx/>
              <a:buNone/>
            </a:pPr>
            <a:r>
              <a:rPr lang="en-US" altLang="zh-CN" sz="2000">
                <a:solidFill>
                  <a:srgbClr val="0000FF"/>
                </a:solidFill>
              </a:rPr>
              <a:t>    for (int i = 0; i &lt;= 7; i ++) begin</a:t>
            </a:r>
          </a:p>
          <a:p>
            <a:pPr eaLnBrk="1" hangingPunct="1">
              <a:spcBef>
                <a:spcPct val="10000"/>
              </a:spcBef>
              <a:buFontTx/>
              <a:buNone/>
            </a:pPr>
            <a:r>
              <a:rPr lang="en-US" altLang="zh-CN" sz="2000">
                <a:solidFill>
                  <a:srgbClr val="FF0000"/>
                </a:solidFill>
              </a:rPr>
              <a:t>        </a:t>
            </a:r>
            <a:r>
              <a:rPr lang="en-US" altLang="zh-CN" sz="2000">
                <a:solidFill>
                  <a:srgbClr val="0000FF"/>
                </a:solidFill>
              </a:rPr>
              <a:t>data_out.data [(8 * i) +: 8] = data_in[i];</a:t>
            </a:r>
          </a:p>
          <a:p>
            <a:pPr eaLnBrk="1" hangingPunct="1">
              <a:spcBef>
                <a:spcPct val="10000"/>
              </a:spcBef>
              <a:buFontTx/>
              <a:buNone/>
            </a:pPr>
            <a:r>
              <a:rPr lang="en-US" altLang="zh-CN" sz="2000">
                <a:solidFill>
                  <a:srgbClr val="0000FF"/>
                </a:solidFill>
              </a:rPr>
              <a:t>        data_out.check[i] = ^data_in[i];</a:t>
            </a:r>
          </a:p>
          <a:p>
            <a:pPr eaLnBrk="1" hangingPunct="1">
              <a:spcBef>
                <a:spcPct val="10000"/>
              </a:spcBef>
              <a:buFontTx/>
              <a:buNone/>
            </a:pPr>
            <a:r>
              <a:rPr lang="en-US" altLang="zh-CN" sz="2000">
                <a:solidFill>
                  <a:srgbClr val="0000FF"/>
                </a:solidFill>
              </a:rPr>
              <a:t>    end</a:t>
            </a:r>
          </a:p>
          <a:p>
            <a:pPr eaLnBrk="1" hangingPunct="1">
              <a:spcBef>
                <a:spcPct val="10000"/>
              </a:spcBef>
              <a:buFontTx/>
              <a:buNone/>
            </a:pPr>
            <a:r>
              <a:rPr lang="en-US" altLang="zh-CN" sz="2000">
                <a:solidFill>
                  <a:srgbClr val="0000FF"/>
                </a:solidFill>
              </a:rPr>
              <a:t>    data_out.valid = 1;</a:t>
            </a:r>
          </a:p>
          <a:p>
            <a:pPr eaLnBrk="1" hangingPunct="1">
              <a:spcBef>
                <a:spcPct val="10000"/>
              </a:spcBef>
              <a:buFontTx/>
              <a:buNone/>
            </a:pPr>
            <a:r>
              <a:rPr lang="en-US" altLang="zh-CN" sz="2000">
                <a:solidFill>
                  <a:srgbClr val="0000FF"/>
                </a:solidFill>
              </a:rPr>
              <a:t>endfunction</a:t>
            </a:r>
          </a:p>
        </p:txBody>
      </p:sp>
    </p:spTree>
  </p:cSld>
  <p:clrMapOvr>
    <a:masterClrMapping/>
  </p:clrMapOvr>
  <p:transition spd="slow" advTm="6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95EF04C6-132E-418D-85BD-5B5DC44A9C40}"/>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6.1  Verilog</a:t>
            </a:r>
            <a:r>
              <a:rPr lang="zh-CN" altLang="en-US" sz="2800">
                <a:solidFill>
                  <a:srgbClr val="000066"/>
                </a:solidFill>
                <a:latin typeface="Arial" panose="020B0604020202020204" pitchFamily="34" charset="0"/>
              </a:rPr>
              <a:t>通用目的</a:t>
            </a:r>
            <a:r>
              <a:rPr lang="en-US" altLang="zh-CN" sz="2800">
                <a:solidFill>
                  <a:srgbClr val="000066"/>
                </a:solidFill>
                <a:latin typeface="Arial" panose="020B0604020202020204" pitchFamily="34" charset="0"/>
              </a:rPr>
              <a:t>always</a:t>
            </a:r>
            <a:r>
              <a:rPr lang="zh-CN" altLang="en-US" sz="2800">
                <a:solidFill>
                  <a:srgbClr val="000066"/>
                </a:solidFill>
                <a:latin typeface="Arial" panose="020B0604020202020204" pitchFamily="34" charset="0"/>
              </a:rPr>
              <a:t>过程块</a:t>
            </a:r>
          </a:p>
        </p:txBody>
      </p:sp>
      <p:sp>
        <p:nvSpPr>
          <p:cNvPr id="5123" name="Text Box 3">
            <a:extLst>
              <a:ext uri="{FF2B5EF4-FFF2-40B4-BE49-F238E27FC236}">
                <a16:creationId xmlns:a16="http://schemas.microsoft.com/office/drawing/2014/main" id="{657E24F7-1601-4E1F-9754-723218DBAF7F}"/>
              </a:ext>
            </a:extLst>
          </p:cNvPr>
          <p:cNvSpPr txBox="1">
            <a:spLocks noChangeArrowheads="1"/>
          </p:cNvSpPr>
          <p:nvPr/>
        </p:nvSpPr>
        <p:spPr bwMode="auto">
          <a:xfrm>
            <a:off x="2279650" y="1196975"/>
            <a:ext cx="792003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rgbClr val="0000FF"/>
                </a:solidFill>
              </a:rPr>
              <a:t>always</a:t>
            </a:r>
            <a:r>
              <a:rPr lang="zh-CN" altLang="en-US" sz="2000" dirty="0">
                <a:solidFill>
                  <a:srgbClr val="0000FF"/>
                </a:solidFill>
              </a:rPr>
              <a:t>过程块是一个能重复执行的语句块的</a:t>
            </a:r>
            <a:r>
              <a:rPr lang="zh-CN" altLang="en-US" sz="2000" dirty="0">
                <a:solidFill>
                  <a:srgbClr val="FF0000"/>
                </a:solidFill>
              </a:rPr>
              <a:t>无限循环</a:t>
            </a:r>
            <a:r>
              <a:rPr lang="zh-CN" altLang="en-US" sz="2000" dirty="0">
                <a:solidFill>
                  <a:srgbClr val="0000FF"/>
                </a:solidFill>
              </a:rPr>
              <a:t>，循环包括了</a:t>
            </a:r>
            <a:r>
              <a:rPr lang="zh-CN" altLang="en-US" sz="2000" b="1" u="sng" dirty="0">
                <a:solidFill>
                  <a:srgbClr val="0000FF"/>
                </a:solidFill>
              </a:rPr>
              <a:t>时间控制或事件控制</a:t>
            </a:r>
            <a:r>
              <a:rPr lang="zh-CN" altLang="en-US" sz="2000" dirty="0">
                <a:solidFill>
                  <a:srgbClr val="0000FF"/>
                </a:solidFill>
              </a:rPr>
              <a:t>以使模拟时间向前推进。</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always</a:t>
            </a:r>
            <a:r>
              <a:rPr lang="zh-CN" altLang="en-US" sz="2000" dirty="0">
                <a:solidFill>
                  <a:srgbClr val="0000FF"/>
                </a:solidFill>
              </a:rPr>
              <a:t>过程块用于对象建模，可以用作</a:t>
            </a:r>
            <a:r>
              <a:rPr lang="zh-CN" altLang="en-US" sz="2000" dirty="0">
                <a:solidFill>
                  <a:srgbClr val="FF0000"/>
                </a:solidFill>
              </a:rPr>
              <a:t>组合逻辑</a:t>
            </a:r>
            <a:r>
              <a:rPr lang="zh-CN" altLang="en-US" sz="2000" dirty="0">
                <a:solidFill>
                  <a:srgbClr val="0000FF"/>
                </a:solidFill>
              </a:rPr>
              <a:t>、</a:t>
            </a:r>
            <a:r>
              <a:rPr lang="zh-CN" altLang="en-US" sz="2000" dirty="0">
                <a:solidFill>
                  <a:srgbClr val="FF0000"/>
                </a:solidFill>
              </a:rPr>
              <a:t>锁存逻辑</a:t>
            </a:r>
            <a:r>
              <a:rPr lang="zh-CN" altLang="en-US" sz="2000" dirty="0">
                <a:solidFill>
                  <a:srgbClr val="0000FF"/>
                </a:solidFill>
              </a:rPr>
              <a:t>和</a:t>
            </a:r>
            <a:r>
              <a:rPr lang="zh-CN" altLang="en-US" sz="2000" dirty="0">
                <a:solidFill>
                  <a:srgbClr val="FF0000"/>
                </a:solidFill>
              </a:rPr>
              <a:t>时序逻辑</a:t>
            </a:r>
            <a:r>
              <a:rPr lang="zh-CN" altLang="en-US" sz="2000" dirty="0">
                <a:solidFill>
                  <a:srgbClr val="0000FF"/>
                </a:solidFill>
              </a:rPr>
              <a:t>的</a:t>
            </a:r>
            <a:r>
              <a:rPr lang="en-US" altLang="zh-CN" sz="2000" dirty="0">
                <a:solidFill>
                  <a:srgbClr val="0000FF"/>
                </a:solidFill>
              </a:rPr>
              <a:t>RTL</a:t>
            </a:r>
            <a:r>
              <a:rPr lang="zh-CN" altLang="en-US" sz="2000" dirty="0">
                <a:solidFill>
                  <a:srgbClr val="0000FF"/>
                </a:solidFill>
              </a:rPr>
              <a:t>建模，也可用于对算法建模及在测试平台中时钟的建模。</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always</a:t>
            </a:r>
            <a:r>
              <a:rPr lang="zh-CN" altLang="en-US" sz="2000" dirty="0">
                <a:solidFill>
                  <a:srgbClr val="0000FF"/>
                </a:solidFill>
              </a:rPr>
              <a:t>过程块通常包括</a:t>
            </a:r>
            <a:r>
              <a:rPr lang="zh-CN" altLang="en-US" sz="2000" dirty="0">
                <a:solidFill>
                  <a:srgbClr val="FF0000"/>
                </a:solidFill>
              </a:rPr>
              <a:t>敏感表</a:t>
            </a:r>
            <a:r>
              <a:rPr lang="zh-CN" altLang="en-US" sz="2000" dirty="0">
                <a:solidFill>
                  <a:srgbClr val="0000FF"/>
                </a:solidFill>
              </a:rPr>
              <a:t>，只有敏感表中的信号发生变化时，过程块才能被触发执行。</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zh-CN" altLang="en-US" sz="2000" dirty="0">
                <a:solidFill>
                  <a:srgbClr val="0000FF"/>
                </a:solidFill>
              </a:rPr>
              <a:t>由于</a:t>
            </a:r>
            <a:r>
              <a:rPr lang="en-US" altLang="zh-CN" sz="2000" dirty="0">
                <a:solidFill>
                  <a:srgbClr val="0000FF"/>
                </a:solidFill>
              </a:rPr>
              <a:t>always</a:t>
            </a:r>
            <a:r>
              <a:rPr lang="zh-CN" altLang="en-US" sz="2000" dirty="0">
                <a:solidFill>
                  <a:srgbClr val="0000FF"/>
                </a:solidFill>
              </a:rPr>
              <a:t>过程块是</a:t>
            </a:r>
            <a:r>
              <a:rPr lang="zh-CN" altLang="en-US" sz="2000" dirty="0">
                <a:solidFill>
                  <a:srgbClr val="FF0000"/>
                </a:solidFill>
              </a:rPr>
              <a:t>通用</a:t>
            </a:r>
            <a:r>
              <a:rPr lang="zh-CN" altLang="en-US" sz="2000" dirty="0">
                <a:solidFill>
                  <a:srgbClr val="0000FF"/>
                </a:solidFill>
              </a:rPr>
              <a:t>的，工具必须从过程块内容推断设计意图，加大软件工具的负担。</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Verilog RTL</a:t>
            </a:r>
            <a:r>
              <a:rPr lang="zh-CN" altLang="en-US" sz="2000" dirty="0">
                <a:solidFill>
                  <a:srgbClr val="0000FF"/>
                </a:solidFill>
              </a:rPr>
              <a:t>综合的</a:t>
            </a:r>
            <a:r>
              <a:rPr lang="en-US" altLang="zh-CN" sz="2000" dirty="0">
                <a:solidFill>
                  <a:srgbClr val="0000FF"/>
                </a:solidFill>
              </a:rPr>
              <a:t>IEEE1364.1</a:t>
            </a:r>
            <a:r>
              <a:rPr lang="zh-CN" altLang="en-US" sz="2000" dirty="0">
                <a:solidFill>
                  <a:srgbClr val="0000FF"/>
                </a:solidFill>
              </a:rPr>
              <a:t>标准中给出了</a:t>
            </a:r>
            <a:r>
              <a:rPr lang="en-US" altLang="zh-CN" sz="2000" dirty="0">
                <a:solidFill>
                  <a:srgbClr val="0000FF"/>
                </a:solidFill>
              </a:rPr>
              <a:t>always</a:t>
            </a:r>
            <a:r>
              <a:rPr lang="zh-CN" altLang="en-US" sz="2000" dirty="0">
                <a:solidFill>
                  <a:srgbClr val="0000FF"/>
                </a:solidFill>
              </a:rPr>
              <a:t>过程块的组合逻辑、锁存逻辑和时序逻辑的综合指导方针，但并不要求强制执行，且</a:t>
            </a:r>
            <a:r>
              <a:rPr lang="en-US" altLang="zh-CN" sz="2000" dirty="0">
                <a:solidFill>
                  <a:srgbClr val="0000FF"/>
                </a:solidFill>
              </a:rPr>
              <a:t>always</a:t>
            </a:r>
            <a:r>
              <a:rPr lang="zh-CN" altLang="en-US" sz="2000" dirty="0">
                <a:solidFill>
                  <a:srgbClr val="0000FF"/>
                </a:solidFill>
              </a:rPr>
              <a:t>的模拟与综合不依照同样的语法规则，使得模拟与综合结果不一致！</a:t>
            </a:r>
            <a:r>
              <a:rPr lang="en-US" altLang="zh-CN" sz="2000" dirty="0">
                <a:solidFill>
                  <a:srgbClr val="0000FF"/>
                </a:solidFill>
              </a:rPr>
              <a:t>(P108-109)</a:t>
            </a:r>
            <a:endParaRPr lang="zh-CN" altLang="en-US" sz="2000" dirty="0">
              <a:solidFill>
                <a:srgbClr val="0000FF"/>
              </a:solidFill>
            </a:endParaRPr>
          </a:p>
        </p:txBody>
      </p:sp>
    </p:spTree>
  </p:cSld>
  <p:clrMapOvr>
    <a:masterClrMapping/>
  </p:clrMapOvr>
  <p:transition spd="slow" advTm="6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C9B14AF7-EA44-4909-93CA-7BA216801B90}"/>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41987" name="Text Box 3">
            <a:extLst>
              <a:ext uri="{FF2B5EF4-FFF2-40B4-BE49-F238E27FC236}">
                <a16:creationId xmlns:a16="http://schemas.microsoft.com/office/drawing/2014/main" id="{013FFD06-11DB-40EF-A7AC-590A8299802A}"/>
              </a:ext>
            </a:extLst>
          </p:cNvPr>
          <p:cNvSpPr txBox="1">
            <a:spLocks noChangeArrowheads="1"/>
          </p:cNvSpPr>
          <p:nvPr/>
        </p:nvSpPr>
        <p:spPr bwMode="auto">
          <a:xfrm>
            <a:off x="2208213" y="1196975"/>
            <a:ext cx="7920037" cy="4524375"/>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dirty="0">
                <a:solidFill>
                  <a:srgbClr val="FF0000"/>
                </a:solidFill>
              </a:rPr>
              <a:t>用引用取代复制来传递参数值</a:t>
            </a:r>
            <a:r>
              <a:rPr lang="zh-CN" altLang="en-US" sz="2000" dirty="0">
                <a:solidFill>
                  <a:srgbClr val="0000FF"/>
                </a:solidFill>
              </a:rPr>
              <a:t>：任务或函数调用时，通常是将输入复制后传递给任务或函数；</a:t>
            </a:r>
            <a:r>
              <a:rPr lang="en-US" altLang="zh-CN" sz="2000" dirty="0">
                <a:solidFill>
                  <a:srgbClr val="0000FF"/>
                </a:solidFill>
              </a:rPr>
              <a:t>Verilog</a:t>
            </a:r>
            <a:r>
              <a:rPr lang="zh-CN" altLang="en-US" sz="2000" dirty="0">
                <a:solidFill>
                  <a:srgbClr val="0000FF"/>
                </a:solidFill>
              </a:rPr>
              <a:t>通过使用外部名称方式隐含传递参数给任务或函数；</a:t>
            </a:r>
            <a:r>
              <a:rPr lang="en-US" altLang="zh-CN" sz="2000" dirty="0" err="1">
                <a:solidFill>
                  <a:srgbClr val="0000FF"/>
                </a:solidFill>
              </a:rPr>
              <a:t>SystemVerilog</a:t>
            </a:r>
            <a:r>
              <a:rPr lang="zh-CN" altLang="en-US" sz="2000" dirty="0">
                <a:solidFill>
                  <a:srgbClr val="0000FF"/>
                </a:solidFill>
              </a:rPr>
              <a:t>可以显式地通过引用的方法传递参数给任务或函数，在形式参数说明中，用</a:t>
            </a:r>
            <a:r>
              <a:rPr lang="en-US" altLang="zh-CN" sz="2000" dirty="0">
                <a:solidFill>
                  <a:srgbClr val="FF0000"/>
                </a:solidFill>
              </a:rPr>
              <a:t>ref</a:t>
            </a:r>
            <a:r>
              <a:rPr lang="zh-CN" altLang="en-US" sz="2000" dirty="0">
                <a:solidFill>
                  <a:srgbClr val="0000FF"/>
                </a:solidFill>
              </a:rPr>
              <a:t>代替</a:t>
            </a:r>
            <a:r>
              <a:rPr lang="en-US" altLang="zh-CN" sz="2000" dirty="0">
                <a:solidFill>
                  <a:srgbClr val="0000FF"/>
                </a:solidFill>
              </a:rPr>
              <a:t>input</a:t>
            </a:r>
            <a:r>
              <a:rPr lang="zh-CN" altLang="en-US" sz="2000" dirty="0">
                <a:solidFill>
                  <a:srgbClr val="0000FF"/>
                </a:solidFill>
              </a:rPr>
              <a:t>、</a:t>
            </a:r>
            <a:r>
              <a:rPr lang="en-US" altLang="zh-CN" sz="2000" dirty="0">
                <a:solidFill>
                  <a:srgbClr val="0000FF"/>
                </a:solidFill>
              </a:rPr>
              <a:t>output</a:t>
            </a:r>
            <a:r>
              <a:rPr lang="zh-CN" altLang="en-US" sz="2000" dirty="0">
                <a:solidFill>
                  <a:srgbClr val="0000FF"/>
                </a:solidFill>
              </a:rPr>
              <a:t>和</a:t>
            </a:r>
            <a:r>
              <a:rPr lang="en-US" altLang="zh-CN" sz="2000" dirty="0" err="1">
                <a:solidFill>
                  <a:srgbClr val="0000FF"/>
                </a:solidFill>
              </a:rPr>
              <a:t>inout</a:t>
            </a:r>
            <a:r>
              <a:rPr lang="zh-CN" altLang="en-US" sz="2000" dirty="0">
                <a:solidFill>
                  <a:srgbClr val="0000FF"/>
                </a:solidFill>
              </a:rPr>
              <a:t>方向关键词。</a:t>
            </a:r>
          </a:p>
          <a:p>
            <a:pPr eaLnBrk="1" hangingPunct="1">
              <a:spcBef>
                <a:spcPct val="0"/>
              </a:spcBef>
              <a:buFontTx/>
              <a:buNone/>
              <a:defRPr/>
            </a:pPr>
            <a:endParaRPr lang="zh-CN" altLang="en-US" sz="2000" dirty="0">
              <a:solidFill>
                <a:srgbClr val="0000FF"/>
              </a:solidFill>
            </a:endParaRPr>
          </a:p>
          <a:p>
            <a:pPr eaLnBrk="1" hangingPunct="1">
              <a:spcBef>
                <a:spcPct val="0"/>
              </a:spcBef>
              <a:buFontTx/>
              <a:buNone/>
              <a:defRPr/>
            </a:pPr>
            <a:r>
              <a:rPr lang="en-US" altLang="zh-CN" sz="2000" dirty="0">
                <a:solidFill>
                  <a:srgbClr val="FF0000"/>
                </a:solidFill>
              </a:rPr>
              <a:t>ref</a:t>
            </a:r>
            <a:r>
              <a:rPr lang="zh-CN" altLang="en-US" sz="2000" dirty="0">
                <a:solidFill>
                  <a:srgbClr val="0000FF"/>
                </a:solidFill>
              </a:rPr>
              <a:t>形式参数是传递到函数</a:t>
            </a:r>
            <a:r>
              <a:rPr lang="en-US" altLang="zh-CN" sz="2000" dirty="0">
                <a:solidFill>
                  <a:srgbClr val="0000FF"/>
                </a:solidFill>
              </a:rPr>
              <a:t>/</a:t>
            </a:r>
            <a:r>
              <a:rPr lang="zh-CN" altLang="en-US" sz="2000" dirty="0">
                <a:solidFill>
                  <a:srgbClr val="0000FF"/>
                </a:solidFill>
              </a:rPr>
              <a:t>任务的实际值的别名，类似</a:t>
            </a:r>
            <a:r>
              <a:rPr lang="en-US" altLang="zh-CN" sz="2000" dirty="0">
                <a:solidFill>
                  <a:srgbClr val="0000FF"/>
                </a:solidFill>
              </a:rPr>
              <a:t>C</a:t>
            </a:r>
            <a:r>
              <a:rPr lang="zh-CN" altLang="en-US" sz="2000" dirty="0">
                <a:solidFill>
                  <a:srgbClr val="0000FF"/>
                </a:solidFill>
              </a:rPr>
              <a:t>语言中的指针，</a:t>
            </a:r>
            <a:r>
              <a:rPr lang="en-US" altLang="zh-CN" sz="2000" dirty="0">
                <a:solidFill>
                  <a:srgbClr val="0000FF"/>
                </a:solidFill>
              </a:rPr>
              <a:t>ref</a:t>
            </a:r>
            <a:r>
              <a:rPr lang="zh-CN" altLang="en-US" sz="2000" dirty="0">
                <a:solidFill>
                  <a:srgbClr val="0000FF"/>
                </a:solidFill>
              </a:rPr>
              <a:t>形式参数可看成实际参数的地址传给了函数</a:t>
            </a:r>
            <a:r>
              <a:rPr lang="en-US" altLang="zh-CN" sz="2000" dirty="0">
                <a:solidFill>
                  <a:srgbClr val="0000FF"/>
                </a:solidFill>
              </a:rPr>
              <a:t>/</a:t>
            </a:r>
            <a:r>
              <a:rPr lang="zh-CN" altLang="en-US" sz="2000" dirty="0">
                <a:solidFill>
                  <a:srgbClr val="0000FF"/>
                </a:solidFill>
              </a:rPr>
              <a:t>任务，从而如同在函数</a:t>
            </a:r>
            <a:r>
              <a:rPr lang="en-US" altLang="zh-CN" sz="2000" dirty="0">
                <a:solidFill>
                  <a:srgbClr val="0000FF"/>
                </a:solidFill>
              </a:rPr>
              <a:t>/</a:t>
            </a:r>
            <a:r>
              <a:rPr lang="zh-CN" altLang="en-US" sz="2000" dirty="0">
                <a:solidFill>
                  <a:srgbClr val="0000FF"/>
                </a:solidFill>
              </a:rPr>
              <a:t>任务中直接使用外部信号（实际参数）。</a:t>
            </a:r>
          </a:p>
          <a:p>
            <a:pPr eaLnBrk="1" hangingPunct="1">
              <a:spcBef>
                <a:spcPct val="0"/>
              </a:spcBef>
              <a:buFontTx/>
              <a:buNone/>
              <a:defRPr/>
            </a:pPr>
            <a:endParaRPr lang="zh-CN" altLang="en-US" sz="2000" dirty="0">
              <a:solidFill>
                <a:srgbClr val="0000FF"/>
              </a:solidFill>
            </a:endParaRPr>
          </a:p>
          <a:p>
            <a:pPr eaLnBrk="1" hangingPunct="1">
              <a:spcBef>
                <a:spcPct val="10000"/>
              </a:spcBef>
              <a:buFontTx/>
              <a:buNone/>
              <a:defRPr/>
            </a:pPr>
            <a:r>
              <a:rPr lang="zh-CN" altLang="en-US" sz="2000" dirty="0">
                <a:solidFill>
                  <a:srgbClr val="FF0000"/>
                </a:solidFill>
              </a:rPr>
              <a:t>注意：</a:t>
            </a:r>
            <a:r>
              <a:rPr lang="zh-CN" altLang="en-US" sz="2000" dirty="0">
                <a:solidFill>
                  <a:srgbClr val="FF0000"/>
                </a:solidFill>
                <a:highlight>
                  <a:srgbClr val="FFFF00"/>
                </a:highlight>
              </a:rPr>
              <a:t>只有自动函数或任务才可以具有</a:t>
            </a:r>
            <a:r>
              <a:rPr lang="en-US" altLang="zh-CN" sz="2000" dirty="0">
                <a:solidFill>
                  <a:srgbClr val="FF0000"/>
                </a:solidFill>
                <a:highlight>
                  <a:srgbClr val="FFFF00"/>
                </a:highlight>
              </a:rPr>
              <a:t>ref</a:t>
            </a:r>
            <a:r>
              <a:rPr lang="zh-CN" altLang="en-US" sz="2000" dirty="0">
                <a:solidFill>
                  <a:srgbClr val="FF0000"/>
                </a:solidFill>
                <a:highlight>
                  <a:srgbClr val="FFFF00"/>
                </a:highlight>
              </a:rPr>
              <a:t>参数！</a:t>
            </a:r>
            <a:endParaRPr lang="en-US" altLang="zh-CN" sz="2000" dirty="0">
              <a:solidFill>
                <a:srgbClr val="FF0000"/>
              </a:solidFill>
              <a:highlight>
                <a:srgbClr val="FFFF00"/>
              </a:highlight>
            </a:endParaRPr>
          </a:p>
          <a:p>
            <a:pPr eaLnBrk="1" hangingPunct="1">
              <a:spcBef>
                <a:spcPct val="10000"/>
              </a:spcBef>
              <a:buFontTx/>
              <a:buNone/>
              <a:defRPr/>
            </a:pPr>
            <a:endParaRPr lang="en-US" altLang="zh-CN" sz="2000" dirty="0">
              <a:solidFill>
                <a:srgbClr val="FF0000"/>
              </a:solidFill>
            </a:endParaRPr>
          </a:p>
          <a:p>
            <a:pPr eaLnBrk="1" hangingPunct="1">
              <a:spcBef>
                <a:spcPct val="10000"/>
              </a:spcBef>
              <a:buFontTx/>
              <a:buNone/>
              <a:defRPr/>
            </a:pPr>
            <a:endParaRPr lang="en-US" altLang="zh-CN" sz="2000" dirty="0">
              <a:solidFill>
                <a:srgbClr val="FF0000"/>
              </a:solidFill>
            </a:endParaRPr>
          </a:p>
          <a:p>
            <a:pPr eaLnBrk="1" hangingPunct="1">
              <a:spcBef>
                <a:spcPct val="10000"/>
              </a:spcBef>
              <a:buFontTx/>
              <a:buNone/>
              <a:defRPr/>
            </a:pPr>
            <a:r>
              <a:rPr lang="en-US" altLang="zh-CN" sz="2000" dirty="0" err="1">
                <a:solidFill>
                  <a:srgbClr val="FF0000"/>
                </a:solidFill>
              </a:rPr>
              <a:t>verilog</a:t>
            </a:r>
            <a:r>
              <a:rPr lang="zh-CN" altLang="en-US" sz="2000" dirty="0">
                <a:solidFill>
                  <a:srgbClr val="FF0000"/>
                </a:solidFill>
              </a:rPr>
              <a:t>通过隐含方式传递参数的缺点是什么？</a:t>
            </a:r>
            <a:r>
              <a:rPr lang="zh-CN" altLang="en-US" sz="2000" dirty="0">
                <a:solidFill>
                  <a:schemeClr val="accent3">
                    <a:lumMod val="85000"/>
                  </a:schemeClr>
                </a:solidFill>
              </a:rPr>
              <a:t>（通用性）</a:t>
            </a:r>
          </a:p>
        </p:txBody>
      </p:sp>
    </p:spTree>
  </p:cSld>
  <p:clrMapOvr>
    <a:masterClrMapping/>
  </p:clrMapOvr>
  <p:transition spd="slow" advTm="6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3D8589B-B1CB-4AD3-9F38-4166B83C5BDE}"/>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44035" name="Text Box 3">
            <a:extLst>
              <a:ext uri="{FF2B5EF4-FFF2-40B4-BE49-F238E27FC236}">
                <a16:creationId xmlns:a16="http://schemas.microsoft.com/office/drawing/2014/main" id="{2776EB62-90EC-4FC7-A94E-28E27236132B}"/>
              </a:ext>
            </a:extLst>
          </p:cNvPr>
          <p:cNvSpPr txBox="1">
            <a:spLocks noChangeArrowheads="1"/>
          </p:cNvSpPr>
          <p:nvPr/>
        </p:nvSpPr>
        <p:spPr bwMode="auto">
          <a:xfrm>
            <a:off x="2208213" y="1196975"/>
            <a:ext cx="792003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module chip (…);</a:t>
            </a:r>
          </a:p>
          <a:p>
            <a:pPr eaLnBrk="1" hangingPunct="1">
              <a:spcBef>
                <a:spcPct val="0"/>
              </a:spcBef>
              <a:buFontTx/>
              <a:buNone/>
            </a:pPr>
            <a:r>
              <a:rPr lang="en-US" altLang="zh-CN" sz="2000">
                <a:solidFill>
                  <a:srgbClr val="0000FF"/>
                </a:solidFill>
              </a:rPr>
              <a:t>    typedef struct {</a:t>
            </a:r>
          </a:p>
          <a:p>
            <a:pPr eaLnBrk="1" hangingPunct="1">
              <a:spcBef>
                <a:spcPct val="0"/>
              </a:spcBef>
              <a:buFontTx/>
              <a:buNone/>
            </a:pPr>
            <a:r>
              <a:rPr lang="en-US" altLang="zh-CN" sz="2000">
                <a:solidFill>
                  <a:srgbClr val="0000FF"/>
                </a:solidFill>
              </a:rPr>
              <a:t>        logic valid;</a:t>
            </a:r>
          </a:p>
          <a:p>
            <a:pPr eaLnBrk="1" hangingPunct="1">
              <a:spcBef>
                <a:spcPct val="0"/>
              </a:spcBef>
              <a:buFontTx/>
              <a:buNone/>
            </a:pPr>
            <a:r>
              <a:rPr lang="en-US" altLang="zh-CN" sz="2000">
                <a:solidFill>
                  <a:srgbClr val="0000FF"/>
                </a:solidFill>
              </a:rPr>
              <a:t>        logic [7 : 0] check;</a:t>
            </a:r>
          </a:p>
          <a:p>
            <a:pPr eaLnBrk="1" hangingPunct="1">
              <a:spcBef>
                <a:spcPct val="0"/>
              </a:spcBef>
              <a:buFontTx/>
              <a:buNone/>
            </a:pPr>
            <a:r>
              <a:rPr lang="en-US" altLang="zh-CN" sz="2000">
                <a:solidFill>
                  <a:srgbClr val="0000FF"/>
                </a:solidFill>
              </a:rPr>
              <a:t>        logic [63 : 0] data;</a:t>
            </a:r>
          </a:p>
          <a:p>
            <a:pPr eaLnBrk="1" hangingPunct="1">
              <a:spcBef>
                <a:spcPct val="0"/>
              </a:spcBef>
              <a:buFontTx/>
              <a:buNone/>
            </a:pPr>
            <a:r>
              <a:rPr lang="en-US" altLang="zh-CN" sz="2000">
                <a:solidFill>
                  <a:srgbClr val="0000FF"/>
                </a:solidFill>
              </a:rPr>
              <a:t>    } packet_t;</a:t>
            </a:r>
          </a:p>
          <a:p>
            <a:pPr eaLnBrk="1" hangingPunct="1">
              <a:spcBef>
                <a:spcPct val="0"/>
              </a:spcBef>
              <a:buFontTx/>
              <a:buNone/>
            </a:pPr>
            <a:r>
              <a:rPr lang="en-US" altLang="zh-CN" sz="2000">
                <a:solidFill>
                  <a:srgbClr val="0000FF"/>
                </a:solidFill>
              </a:rPr>
              <a:t>    packet_t data_packet;</a:t>
            </a:r>
          </a:p>
          <a:p>
            <a:pPr eaLnBrk="1" hangingPunct="1">
              <a:spcBef>
                <a:spcPct val="0"/>
              </a:spcBef>
              <a:buFontTx/>
              <a:buNone/>
            </a:pPr>
            <a:r>
              <a:rPr lang="en-US" altLang="zh-CN" sz="2000">
                <a:solidFill>
                  <a:srgbClr val="0000FF"/>
                </a:solidFill>
              </a:rPr>
              <a:t>    bit [7 : 0] raw_data [0 : 7];</a:t>
            </a:r>
          </a:p>
          <a:p>
            <a:pPr eaLnBrk="1" hangingPunct="1">
              <a:spcBef>
                <a:spcPct val="0"/>
              </a:spcBef>
              <a:buFontTx/>
              <a:buNone/>
            </a:pPr>
            <a:r>
              <a:rPr lang="en-US" altLang="zh-CN" sz="2000">
                <a:solidFill>
                  <a:srgbClr val="0000FF"/>
                </a:solidFill>
              </a:rPr>
              <a:t>    always @(posedge clk)</a:t>
            </a:r>
          </a:p>
          <a:p>
            <a:pPr eaLnBrk="1" hangingPunct="1">
              <a:spcBef>
                <a:spcPct val="0"/>
              </a:spcBef>
              <a:buFontTx/>
              <a:buNone/>
            </a:pPr>
            <a:r>
              <a:rPr lang="en-US" altLang="zh-CN" sz="2000">
                <a:solidFill>
                  <a:srgbClr val="0000FF"/>
                </a:solidFill>
              </a:rPr>
              <a:t>        if (data_ready)  fill_packet(.data_in(raw_data, .data_out(data_packet));</a:t>
            </a:r>
          </a:p>
          <a:p>
            <a:pPr eaLnBrk="1" hangingPunct="1">
              <a:spcBef>
                <a:spcPct val="0"/>
              </a:spcBef>
              <a:buFontTx/>
              <a:buNone/>
            </a:pPr>
            <a:r>
              <a:rPr lang="en-US" altLang="zh-CN" sz="2000">
                <a:solidFill>
                  <a:srgbClr val="0000FF"/>
                </a:solidFill>
              </a:rPr>
              <a:t>    function automatic void fill_packet( </a:t>
            </a:r>
            <a:r>
              <a:rPr lang="en-US" altLang="zh-CN" sz="2000">
                <a:solidFill>
                  <a:srgbClr val="FF0000"/>
                </a:solidFill>
              </a:rPr>
              <a:t>ref</a:t>
            </a:r>
            <a:r>
              <a:rPr lang="en-US" altLang="zh-CN" sz="2000">
                <a:solidFill>
                  <a:srgbClr val="0000FF"/>
                </a:solidFill>
              </a:rPr>
              <a:t> logic [7 : 0] data_in [7 : 0],</a:t>
            </a:r>
          </a:p>
          <a:p>
            <a:pPr eaLnBrk="1" hangingPunct="1">
              <a:spcBef>
                <a:spcPct val="0"/>
              </a:spcBef>
              <a:buFontTx/>
              <a:buNone/>
            </a:pPr>
            <a:r>
              <a:rPr lang="en-US" altLang="zh-CN" sz="2000">
                <a:solidFill>
                  <a:srgbClr val="0000FF"/>
                </a:solidFill>
              </a:rPr>
              <a:t>                                                               </a:t>
            </a:r>
            <a:r>
              <a:rPr lang="en-US" altLang="zh-CN" sz="2000">
                <a:solidFill>
                  <a:srgbClr val="FF0000"/>
                </a:solidFill>
              </a:rPr>
              <a:t>ref</a:t>
            </a:r>
            <a:r>
              <a:rPr lang="en-US" altLang="zh-CN" sz="2000">
                <a:solidFill>
                  <a:srgbClr val="0000FF"/>
                </a:solidFill>
              </a:rPr>
              <a:t> packet_t data_out);</a:t>
            </a:r>
          </a:p>
          <a:p>
            <a:pPr eaLnBrk="1" hangingPunct="1">
              <a:spcBef>
                <a:spcPct val="0"/>
              </a:spcBef>
              <a:buFontTx/>
              <a:buNone/>
            </a:pPr>
            <a:r>
              <a:rPr lang="en-US" altLang="zh-CN" sz="2000">
                <a:solidFill>
                  <a:srgbClr val="0000FF"/>
                </a:solidFill>
              </a:rPr>
              <a:t>        for (int i = 0; i &lt;= 7; i ++) begin</a:t>
            </a:r>
          </a:p>
          <a:p>
            <a:pPr eaLnBrk="1" hangingPunct="1">
              <a:spcBef>
                <a:spcPct val="0"/>
              </a:spcBef>
              <a:buFontTx/>
              <a:buNone/>
            </a:pPr>
            <a:r>
              <a:rPr lang="en-US" altLang="zh-CN" sz="2000">
                <a:solidFill>
                  <a:srgbClr val="0000FF"/>
                </a:solidFill>
              </a:rPr>
              <a:t>            data_out.data [(8*i) +: 8] = data_in[i];</a:t>
            </a:r>
          </a:p>
          <a:p>
            <a:pPr eaLnBrk="1" hangingPunct="1">
              <a:spcBef>
                <a:spcPct val="0"/>
              </a:spcBef>
              <a:buFontTx/>
              <a:buNone/>
            </a:pPr>
            <a:r>
              <a:rPr lang="en-US" altLang="zh-CN" sz="2000">
                <a:solidFill>
                  <a:srgbClr val="0000FF"/>
                </a:solidFill>
              </a:rPr>
              <a:t>            data_out.check[i] = ^data_in[i]; </a:t>
            </a:r>
            <a:r>
              <a:rPr lang="en-US" altLang="zh-CN" sz="2000"/>
              <a:t>end</a:t>
            </a:r>
          </a:p>
          <a:p>
            <a:pPr eaLnBrk="1" hangingPunct="1">
              <a:spcBef>
                <a:spcPct val="0"/>
              </a:spcBef>
              <a:buFontTx/>
              <a:buNone/>
            </a:pPr>
            <a:r>
              <a:rPr lang="en-US" altLang="zh-CN" sz="2000">
                <a:solidFill>
                  <a:srgbClr val="0000FF"/>
                </a:solidFill>
              </a:rPr>
              <a:t>        data_out.valid = 1; </a:t>
            </a:r>
            <a:r>
              <a:rPr lang="en-US" altLang="zh-CN" sz="2000"/>
              <a:t>endfunction</a:t>
            </a:r>
          </a:p>
          <a:p>
            <a:pPr eaLnBrk="1" hangingPunct="1">
              <a:spcBef>
                <a:spcPct val="0"/>
              </a:spcBef>
              <a:buFontTx/>
              <a:buNone/>
            </a:pPr>
            <a:r>
              <a:rPr lang="en-US" altLang="zh-CN" sz="2000">
                <a:solidFill>
                  <a:srgbClr val="0000FF"/>
                </a:solidFill>
              </a:rPr>
              <a:t> endmodule</a:t>
            </a:r>
            <a:endParaRPr lang="en-US" altLang="zh-CN" sz="2000">
              <a:solidFill>
                <a:srgbClr val="FF0000"/>
              </a:solidFill>
            </a:endParaRPr>
          </a:p>
        </p:txBody>
      </p:sp>
    </p:spTree>
  </p:cSld>
  <p:clrMapOvr>
    <a:masterClrMapping/>
  </p:clrMapOvr>
  <p:transition spd="slow" advTm="6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5A66ED40-C1C9-4905-973F-7B5A366BA6BD}"/>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46083" name="Text Box 3">
            <a:extLst>
              <a:ext uri="{FF2B5EF4-FFF2-40B4-BE49-F238E27FC236}">
                <a16:creationId xmlns:a16="http://schemas.microsoft.com/office/drawing/2014/main" id="{89924D0D-F636-4BFE-86FD-6719AA4EE31B}"/>
              </a:ext>
            </a:extLst>
          </p:cNvPr>
          <p:cNvSpPr txBox="1">
            <a:spLocks noChangeArrowheads="1"/>
          </p:cNvSpPr>
          <p:nvPr/>
        </p:nvSpPr>
        <p:spPr bwMode="auto">
          <a:xfrm>
            <a:off x="2208213" y="1196975"/>
            <a:ext cx="792003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只读引用参数：</a:t>
            </a:r>
            <a:r>
              <a:rPr lang="zh-CN" altLang="en-US" sz="2000" dirty="0">
                <a:solidFill>
                  <a:srgbClr val="0000FF"/>
                </a:solidFill>
              </a:rPr>
              <a:t>通过将形式参数说明为</a:t>
            </a:r>
            <a:r>
              <a:rPr lang="en-US" altLang="zh-CN" sz="2000" dirty="0">
                <a:solidFill>
                  <a:srgbClr val="0000FF"/>
                </a:solidFill>
              </a:rPr>
              <a:t>const ref</a:t>
            </a:r>
            <a:r>
              <a:rPr lang="zh-CN" altLang="en-US" sz="2000" dirty="0">
                <a:solidFill>
                  <a:srgbClr val="0000FF"/>
                </a:solidFill>
              </a:rPr>
              <a:t>类型，只允许对引用对象进行读操作，而禁止任务或函数改动对象内容。</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function automatic void </a:t>
            </a:r>
            <a:r>
              <a:rPr lang="en-US" altLang="zh-CN" sz="2000" dirty="0" err="1">
                <a:solidFill>
                  <a:srgbClr val="0000FF"/>
                </a:solidFill>
              </a:rPr>
              <a:t>fill_packet</a:t>
            </a:r>
            <a:r>
              <a:rPr lang="en-US" altLang="zh-CN" sz="2000" dirty="0">
                <a:solidFill>
                  <a:srgbClr val="0000FF"/>
                </a:solidFill>
              </a:rPr>
              <a:t> (</a:t>
            </a:r>
          </a:p>
          <a:p>
            <a:pPr eaLnBrk="1" hangingPunct="1">
              <a:spcBef>
                <a:spcPct val="0"/>
              </a:spcBef>
              <a:buFontTx/>
              <a:buNone/>
            </a:pPr>
            <a:r>
              <a:rPr lang="en-US" altLang="zh-CN" sz="2000" dirty="0">
                <a:solidFill>
                  <a:srgbClr val="0000FF"/>
                </a:solidFill>
              </a:rPr>
              <a:t>    </a:t>
            </a:r>
            <a:r>
              <a:rPr lang="en-US" altLang="zh-CN" sz="2000" dirty="0">
                <a:solidFill>
                  <a:srgbClr val="FF0000"/>
                </a:solidFill>
              </a:rPr>
              <a:t>const ref </a:t>
            </a:r>
            <a:r>
              <a:rPr lang="en-US" altLang="zh-CN" sz="2000" dirty="0">
                <a:solidFill>
                  <a:srgbClr val="0000FF"/>
                </a:solidFill>
              </a:rPr>
              <a:t>logic [7 : 0] </a:t>
            </a:r>
            <a:r>
              <a:rPr lang="en-US" altLang="zh-CN" sz="2000" dirty="0" err="1">
                <a:solidFill>
                  <a:srgbClr val="0000FF"/>
                </a:solidFill>
              </a:rPr>
              <a:t>data_in</a:t>
            </a:r>
            <a:r>
              <a:rPr lang="en-US" altLang="zh-CN" sz="2000" dirty="0">
                <a:solidFill>
                  <a:srgbClr val="0000FF"/>
                </a:solidFill>
              </a:rPr>
              <a:t> [7 : 0],</a:t>
            </a:r>
          </a:p>
          <a:p>
            <a:pPr eaLnBrk="1" hangingPunct="1">
              <a:spcBef>
                <a:spcPct val="0"/>
              </a:spcBef>
              <a:buFontTx/>
              <a:buNone/>
            </a:pPr>
            <a:r>
              <a:rPr lang="en-US" altLang="zh-CN" sz="2000" dirty="0">
                <a:solidFill>
                  <a:srgbClr val="0000FF"/>
                </a:solidFill>
              </a:rPr>
              <a:t>    ref </a:t>
            </a:r>
            <a:r>
              <a:rPr lang="en-US" altLang="zh-CN" sz="2000" dirty="0" err="1">
                <a:solidFill>
                  <a:srgbClr val="0000FF"/>
                </a:solidFill>
              </a:rPr>
              <a:t>packet_t</a:t>
            </a:r>
            <a:r>
              <a:rPr lang="en-US" altLang="zh-CN" sz="2000" dirty="0">
                <a:solidFill>
                  <a:srgbClr val="0000FF"/>
                </a:solidFill>
              </a:rPr>
              <a:t> </a:t>
            </a:r>
            <a:r>
              <a:rPr lang="en-US" altLang="zh-CN" sz="2000" dirty="0" err="1">
                <a:solidFill>
                  <a:srgbClr val="0000FF"/>
                </a:solidFill>
              </a:rPr>
              <a:t>data_out</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a:t>
            </a:r>
          </a:p>
          <a:p>
            <a:pPr eaLnBrk="1" hangingPunct="1">
              <a:spcBef>
                <a:spcPct val="0"/>
              </a:spcBef>
              <a:buFontTx/>
              <a:buNone/>
            </a:pPr>
            <a:r>
              <a:rPr lang="en-US" altLang="zh-CN" sz="2000" dirty="0" err="1">
                <a:solidFill>
                  <a:srgbClr val="0000FF"/>
                </a:solidFill>
              </a:rPr>
              <a:t>endfunction</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zh-CN" altLang="en-US" sz="2000" dirty="0">
                <a:solidFill>
                  <a:srgbClr val="000099"/>
                </a:solidFill>
              </a:rPr>
              <a:t>对使用</a:t>
            </a:r>
            <a:r>
              <a:rPr lang="en-US" altLang="zh-CN" sz="2000" dirty="0">
                <a:solidFill>
                  <a:srgbClr val="000099"/>
                </a:solidFill>
              </a:rPr>
              <a:t>ref</a:t>
            </a:r>
            <a:r>
              <a:rPr lang="zh-CN" altLang="en-US" sz="2000" dirty="0">
                <a:solidFill>
                  <a:srgbClr val="000099"/>
                </a:solidFill>
              </a:rPr>
              <a:t>参数的函数调用限制</a:t>
            </a:r>
            <a:r>
              <a:rPr lang="zh-CN" altLang="en-US" sz="2000" dirty="0">
                <a:solidFill>
                  <a:srgbClr val="0000FF"/>
                </a:solidFill>
              </a:rPr>
              <a:t>：与带有输出形参函数调用限制相同，不能被以下几种情况调用：</a:t>
            </a:r>
          </a:p>
          <a:p>
            <a:pPr eaLnBrk="1" hangingPunct="1">
              <a:spcBef>
                <a:spcPct val="10000"/>
              </a:spcBef>
              <a:buFont typeface="Wingdings" panose="05000000000000000000" pitchFamily="2" charset="2"/>
              <a:buChar char="Ø"/>
            </a:pPr>
            <a:r>
              <a:rPr lang="zh-CN" altLang="en-US" sz="2000" dirty="0">
                <a:solidFill>
                  <a:srgbClr val="0000FF"/>
                </a:solidFill>
              </a:rPr>
              <a:t> 事件表达式</a:t>
            </a:r>
            <a:endParaRPr lang="en-US" altLang="zh-CN" sz="2000" dirty="0">
              <a:solidFill>
                <a:srgbClr val="0000FF"/>
              </a:solidFill>
            </a:endParaRPr>
          </a:p>
          <a:p>
            <a:pPr eaLnBrk="1" hangingPunct="1">
              <a:spcBef>
                <a:spcPct val="10000"/>
              </a:spcBef>
              <a:buFont typeface="Wingdings" panose="05000000000000000000" pitchFamily="2" charset="2"/>
              <a:buChar char="Ø"/>
            </a:pPr>
            <a:r>
              <a:rPr lang="zh-CN" altLang="en-US" sz="2000" dirty="0">
                <a:solidFill>
                  <a:srgbClr val="FF0000"/>
                </a:solidFill>
              </a:rPr>
              <a:t>持续赋值中的表达式？？？</a:t>
            </a:r>
          </a:p>
          <a:p>
            <a:pPr eaLnBrk="1" hangingPunct="1">
              <a:spcBef>
                <a:spcPct val="10000"/>
              </a:spcBef>
              <a:buFont typeface="Wingdings" panose="05000000000000000000" pitchFamily="2" charset="2"/>
              <a:buChar char="Ø"/>
            </a:pPr>
            <a:r>
              <a:rPr lang="zh-CN" altLang="en-US" sz="2000" dirty="0">
                <a:solidFill>
                  <a:srgbClr val="0000FF"/>
                </a:solidFill>
              </a:rPr>
              <a:t> 使用过程持续赋值的表达式</a:t>
            </a:r>
          </a:p>
          <a:p>
            <a:pPr eaLnBrk="1" hangingPunct="1">
              <a:spcBef>
                <a:spcPct val="10000"/>
              </a:spcBef>
              <a:buFont typeface="Wingdings" panose="05000000000000000000" pitchFamily="2" charset="2"/>
              <a:buChar char="Ø"/>
            </a:pPr>
            <a:r>
              <a:rPr lang="zh-CN" altLang="en-US" sz="2000" dirty="0">
                <a:solidFill>
                  <a:srgbClr val="0000FF"/>
                </a:solidFill>
              </a:rPr>
              <a:t> 不在过程语句内的表达式</a:t>
            </a:r>
            <a:r>
              <a:rPr lang="zh-CN" altLang="en-US" sz="2000" dirty="0"/>
              <a:t> （</a:t>
            </a:r>
            <a:r>
              <a:rPr lang="en-US" altLang="zh-CN" sz="2000" dirty="0"/>
              <a:t>where</a:t>
            </a:r>
            <a:r>
              <a:rPr lang="zh-CN" altLang="en-US" sz="2000" dirty="0"/>
              <a:t>？）</a:t>
            </a:r>
          </a:p>
        </p:txBody>
      </p:sp>
    </p:spTree>
  </p:cSld>
  <p:clrMapOvr>
    <a:masterClrMapping/>
  </p:clrMapOvr>
  <p:transition spd="slow" advTm="6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0742D82C-4FA6-4B62-BBDF-00F3CA8E3EBF}"/>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48131" name="Text Box 3">
            <a:extLst>
              <a:ext uri="{FF2B5EF4-FFF2-40B4-BE49-F238E27FC236}">
                <a16:creationId xmlns:a16="http://schemas.microsoft.com/office/drawing/2014/main" id="{014E2FAB-18F9-4E5B-ACA5-0927BBD42B30}"/>
              </a:ext>
            </a:extLst>
          </p:cNvPr>
          <p:cNvSpPr txBox="1">
            <a:spLocks noChangeArrowheads="1"/>
          </p:cNvSpPr>
          <p:nvPr/>
        </p:nvSpPr>
        <p:spPr bwMode="auto">
          <a:xfrm>
            <a:off x="2208213" y="1196975"/>
            <a:ext cx="7920037"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任务</a:t>
            </a:r>
            <a:r>
              <a:rPr lang="en-US" altLang="zh-CN" sz="2000" dirty="0">
                <a:solidFill>
                  <a:srgbClr val="FF0000"/>
                </a:solidFill>
              </a:rPr>
              <a:t>ref</a:t>
            </a:r>
            <a:r>
              <a:rPr lang="zh-CN" altLang="en-US" sz="2000" dirty="0">
                <a:solidFill>
                  <a:srgbClr val="FF0000"/>
                </a:solidFill>
              </a:rPr>
              <a:t>参数对变化敏感：</a:t>
            </a:r>
            <a:r>
              <a:rPr lang="zh-CN" altLang="en-US" sz="2000" dirty="0">
                <a:solidFill>
                  <a:srgbClr val="0000FF"/>
                </a:solidFill>
              </a:rPr>
              <a:t>任务</a:t>
            </a:r>
            <a:r>
              <a:rPr lang="en-US" altLang="zh-CN" sz="2000" dirty="0">
                <a:solidFill>
                  <a:srgbClr val="0000FF"/>
                </a:solidFill>
              </a:rPr>
              <a:t>ref</a:t>
            </a:r>
            <a:r>
              <a:rPr lang="zh-CN" altLang="en-US" sz="2000" dirty="0">
                <a:solidFill>
                  <a:srgbClr val="0000FF"/>
                </a:solidFill>
              </a:rPr>
              <a:t>参数的一个重要特点是任务中的逻辑会对信号在调用程序内发生的变化敏感，</a:t>
            </a:r>
            <a:r>
              <a:rPr lang="zh-CN" altLang="en-US" sz="2000" dirty="0">
                <a:solidFill>
                  <a:srgbClr val="FF0000"/>
                </a:solidFill>
              </a:rPr>
              <a:t>函数中的</a:t>
            </a:r>
            <a:r>
              <a:rPr lang="en-US" altLang="zh-CN" sz="2000" dirty="0">
                <a:solidFill>
                  <a:srgbClr val="FF0000"/>
                </a:solidFill>
              </a:rPr>
              <a:t>ref</a:t>
            </a:r>
            <a:r>
              <a:rPr lang="zh-CN" altLang="en-US" sz="2000" dirty="0">
                <a:solidFill>
                  <a:srgbClr val="FF0000"/>
                </a:solidFill>
              </a:rPr>
              <a:t>参数不具备这一特性</a:t>
            </a:r>
            <a:r>
              <a:rPr lang="zh-CN" altLang="en-US" sz="2000" dirty="0">
                <a:solidFill>
                  <a:srgbClr val="0000FF"/>
                </a:solidFill>
              </a:rPr>
              <a:t>。由于函数必须零延时执行，所有函数</a:t>
            </a:r>
            <a:r>
              <a:rPr lang="en-US" altLang="zh-CN" sz="2000" dirty="0">
                <a:solidFill>
                  <a:srgbClr val="0000FF"/>
                </a:solidFill>
              </a:rPr>
              <a:t>ref</a:t>
            </a:r>
            <a:r>
              <a:rPr lang="zh-CN" altLang="en-US" sz="2000" dirty="0">
                <a:solidFill>
                  <a:srgbClr val="0000FF"/>
                </a:solidFill>
              </a:rPr>
              <a:t>参数不能包含对变化敏感的时间控制。</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1800" dirty="0">
                <a:solidFill>
                  <a:srgbClr val="0000FF"/>
                </a:solidFill>
              </a:rPr>
              <a:t>typedef struct {</a:t>
            </a:r>
          </a:p>
          <a:p>
            <a:pPr eaLnBrk="1" hangingPunct="1">
              <a:spcBef>
                <a:spcPct val="0"/>
              </a:spcBef>
              <a:buFontTx/>
              <a:buNone/>
            </a:pPr>
            <a:r>
              <a:rPr lang="en-US" altLang="zh-CN" sz="1800" dirty="0">
                <a:solidFill>
                  <a:srgbClr val="0000FF"/>
                </a:solidFill>
              </a:rPr>
              <a:t>    logic </a:t>
            </a:r>
            <a:r>
              <a:rPr lang="en-US" altLang="zh-CN" sz="1800" dirty="0" err="1">
                <a:solidFill>
                  <a:srgbClr val="0000FF"/>
                </a:solidFill>
              </a:rPr>
              <a:t>vaild</a:t>
            </a:r>
            <a:r>
              <a:rPr lang="en-US" altLang="zh-CN" sz="1800" dirty="0">
                <a:solidFill>
                  <a:srgbClr val="0000FF"/>
                </a:solidFill>
              </a:rPr>
              <a:t>;</a:t>
            </a:r>
          </a:p>
          <a:p>
            <a:pPr eaLnBrk="1" hangingPunct="1">
              <a:spcBef>
                <a:spcPct val="0"/>
              </a:spcBef>
              <a:buFontTx/>
              <a:buNone/>
            </a:pPr>
            <a:r>
              <a:rPr lang="en-US" altLang="zh-CN" sz="1800" dirty="0">
                <a:solidFill>
                  <a:srgbClr val="0000FF"/>
                </a:solidFill>
              </a:rPr>
              <a:t>    logic [7 : 0] check;</a:t>
            </a:r>
          </a:p>
          <a:p>
            <a:pPr eaLnBrk="1" hangingPunct="1">
              <a:spcBef>
                <a:spcPct val="0"/>
              </a:spcBef>
              <a:buFontTx/>
              <a:buNone/>
            </a:pPr>
            <a:r>
              <a:rPr lang="en-US" altLang="zh-CN" sz="1800" dirty="0">
                <a:solidFill>
                  <a:srgbClr val="0000FF"/>
                </a:solidFill>
              </a:rPr>
              <a:t>    logic [63 : 0] data;} </a:t>
            </a:r>
            <a:r>
              <a:rPr lang="en-US" altLang="zh-CN" sz="1800" dirty="0" err="1">
                <a:solidFill>
                  <a:srgbClr val="0000FF"/>
                </a:solidFill>
              </a:rPr>
              <a:t>packet_t</a:t>
            </a:r>
            <a:r>
              <a:rPr lang="en-US" altLang="zh-CN" sz="1800" dirty="0">
                <a:solidFill>
                  <a:srgbClr val="0000FF"/>
                </a:solidFill>
              </a:rPr>
              <a:t>;</a:t>
            </a:r>
          </a:p>
          <a:p>
            <a:pPr eaLnBrk="1" hangingPunct="1">
              <a:spcBef>
                <a:spcPct val="0"/>
              </a:spcBef>
              <a:buFontTx/>
              <a:buNone/>
            </a:pPr>
            <a:r>
              <a:rPr lang="en-US" altLang="zh-CN" sz="1800" dirty="0" err="1">
                <a:solidFill>
                  <a:srgbClr val="0000FF"/>
                </a:solidFill>
              </a:rPr>
              <a:t>packet_t</a:t>
            </a:r>
            <a:r>
              <a:rPr lang="en-US" altLang="zh-CN" sz="1800" dirty="0">
                <a:solidFill>
                  <a:srgbClr val="0000FF"/>
                </a:solidFill>
              </a:rPr>
              <a:t> </a:t>
            </a:r>
            <a:r>
              <a:rPr lang="en-US" altLang="zh-CN" sz="1800" dirty="0" err="1">
                <a:solidFill>
                  <a:srgbClr val="0000FF"/>
                </a:solidFill>
              </a:rPr>
              <a:t>send_pkt</a:t>
            </a:r>
            <a:r>
              <a:rPr lang="en-US" altLang="zh-CN" sz="1800" dirty="0">
                <a:solidFill>
                  <a:srgbClr val="0000FF"/>
                </a:solidFill>
              </a:rPr>
              <a:t>, </a:t>
            </a:r>
            <a:r>
              <a:rPr lang="en-US" altLang="zh-CN" sz="1800" dirty="0" err="1">
                <a:solidFill>
                  <a:srgbClr val="0000FF"/>
                </a:solidFill>
              </a:rPr>
              <a:t>received_pkt</a:t>
            </a:r>
            <a:r>
              <a:rPr lang="en-US" altLang="zh-CN" sz="1800" dirty="0">
                <a:solidFill>
                  <a:srgbClr val="0000FF"/>
                </a:solidFill>
              </a:rPr>
              <a:t>;</a:t>
            </a:r>
          </a:p>
          <a:p>
            <a:pPr eaLnBrk="1" hangingPunct="1">
              <a:spcBef>
                <a:spcPct val="0"/>
              </a:spcBef>
              <a:buFontTx/>
              <a:buNone/>
            </a:pPr>
            <a:r>
              <a:rPr lang="en-US" altLang="zh-CN" sz="1800" dirty="0">
                <a:solidFill>
                  <a:srgbClr val="0000FF"/>
                </a:solidFill>
              </a:rPr>
              <a:t>task automatic </a:t>
            </a:r>
            <a:r>
              <a:rPr lang="en-US" altLang="zh-CN" sz="1800" dirty="0" err="1">
                <a:solidFill>
                  <a:srgbClr val="0000FF"/>
                </a:solidFill>
              </a:rPr>
              <a:t>check_results</a:t>
            </a:r>
            <a:r>
              <a:rPr lang="en-US" altLang="zh-CN" sz="1800" dirty="0">
                <a:solidFill>
                  <a:srgbClr val="0000FF"/>
                </a:solidFill>
              </a:rPr>
              <a:t>(input </a:t>
            </a:r>
            <a:r>
              <a:rPr lang="en-US" altLang="zh-CN" sz="1800" dirty="0" err="1">
                <a:solidFill>
                  <a:srgbClr val="0000FF"/>
                </a:solidFill>
              </a:rPr>
              <a:t>packet_t</a:t>
            </a:r>
            <a:r>
              <a:rPr lang="en-US" altLang="zh-CN" sz="1800" dirty="0">
                <a:solidFill>
                  <a:srgbClr val="0000FF"/>
                </a:solidFill>
              </a:rPr>
              <a:t> sent,</a:t>
            </a:r>
          </a:p>
          <a:p>
            <a:pPr eaLnBrk="1" hangingPunct="1">
              <a:spcBef>
                <a:spcPct val="0"/>
              </a:spcBef>
              <a:buFontTx/>
              <a:buNone/>
            </a:pPr>
            <a:r>
              <a:rPr lang="en-US" altLang="zh-CN" sz="1800" dirty="0">
                <a:solidFill>
                  <a:srgbClr val="0000FF"/>
                </a:solidFill>
              </a:rPr>
              <a:t>    </a:t>
            </a:r>
            <a:r>
              <a:rPr lang="en-US" altLang="zh-CN" sz="1800" dirty="0">
                <a:solidFill>
                  <a:srgbClr val="FF0000"/>
                </a:solidFill>
              </a:rPr>
              <a:t>ref</a:t>
            </a:r>
            <a:r>
              <a:rPr lang="en-US" altLang="zh-CN" sz="1800" dirty="0">
                <a:solidFill>
                  <a:srgbClr val="0000FF"/>
                </a:solidFill>
              </a:rPr>
              <a:t> </a:t>
            </a:r>
            <a:r>
              <a:rPr lang="en-US" altLang="zh-CN" sz="1800" dirty="0" err="1">
                <a:solidFill>
                  <a:srgbClr val="0000FF"/>
                </a:solidFill>
              </a:rPr>
              <a:t>packed_t</a:t>
            </a:r>
            <a:r>
              <a:rPr lang="en-US" altLang="zh-CN" sz="1800" dirty="0">
                <a:solidFill>
                  <a:srgbClr val="0000FF"/>
                </a:solidFill>
              </a:rPr>
              <a:t> received, </a:t>
            </a:r>
            <a:r>
              <a:rPr lang="en-US" altLang="zh-CN" sz="1800" dirty="0">
                <a:solidFill>
                  <a:srgbClr val="FF0000"/>
                </a:solidFill>
              </a:rPr>
              <a:t>ref</a:t>
            </a:r>
            <a:r>
              <a:rPr lang="en-US" altLang="zh-CN" sz="1800" dirty="0">
                <a:solidFill>
                  <a:srgbClr val="0000FF"/>
                </a:solidFill>
              </a:rPr>
              <a:t> logic done);</a:t>
            </a:r>
          </a:p>
          <a:p>
            <a:pPr eaLnBrk="1" hangingPunct="1">
              <a:spcBef>
                <a:spcPct val="0"/>
              </a:spcBef>
              <a:buFontTx/>
              <a:buNone/>
            </a:pPr>
            <a:r>
              <a:rPr lang="en-US" altLang="zh-CN" sz="1800" dirty="0">
                <a:solidFill>
                  <a:srgbClr val="0000FF"/>
                </a:solidFill>
              </a:rPr>
              <a:t>    static int </a:t>
            </a:r>
            <a:r>
              <a:rPr lang="en-US" altLang="zh-CN" sz="1800" dirty="0" err="1">
                <a:solidFill>
                  <a:srgbClr val="0000FF"/>
                </a:solidFill>
              </a:rPr>
              <a:t>error_cnt</a:t>
            </a:r>
            <a:r>
              <a:rPr lang="en-US" altLang="zh-CN" sz="1800" dirty="0">
                <a:solidFill>
                  <a:srgbClr val="0000FF"/>
                </a:solidFill>
              </a:rPr>
              <a:t>;</a:t>
            </a:r>
          </a:p>
          <a:p>
            <a:pPr eaLnBrk="1" hangingPunct="1">
              <a:spcBef>
                <a:spcPct val="0"/>
              </a:spcBef>
              <a:buFontTx/>
              <a:buNone/>
            </a:pPr>
            <a:r>
              <a:rPr lang="en-US" altLang="zh-CN" sz="1800" dirty="0">
                <a:solidFill>
                  <a:srgbClr val="0000FF"/>
                </a:solidFill>
              </a:rPr>
              <a:t>    </a:t>
            </a:r>
            <a:r>
              <a:rPr lang="en-US" altLang="zh-CN" sz="1800" dirty="0">
                <a:solidFill>
                  <a:srgbClr val="FF0000"/>
                </a:solidFill>
                <a:highlight>
                  <a:srgbClr val="FFFF00"/>
                </a:highlight>
              </a:rPr>
              <a:t>wait (done)</a:t>
            </a:r>
          </a:p>
          <a:p>
            <a:pPr eaLnBrk="1" hangingPunct="1">
              <a:spcBef>
                <a:spcPct val="0"/>
              </a:spcBef>
              <a:buFontTx/>
              <a:buNone/>
            </a:pPr>
            <a:r>
              <a:rPr lang="en-US" altLang="zh-CN" sz="1800" dirty="0">
                <a:solidFill>
                  <a:srgbClr val="0000FF"/>
                </a:solidFill>
              </a:rPr>
              <a:t>    if (sent !== received) begin</a:t>
            </a:r>
          </a:p>
          <a:p>
            <a:pPr eaLnBrk="1" hangingPunct="1">
              <a:spcBef>
                <a:spcPct val="0"/>
              </a:spcBef>
              <a:buFontTx/>
              <a:buNone/>
            </a:pPr>
            <a:r>
              <a:rPr lang="en-US" altLang="zh-CN" sz="1800" dirty="0">
                <a:solidFill>
                  <a:srgbClr val="0000FF"/>
                </a:solidFill>
              </a:rPr>
              <a:t>        </a:t>
            </a:r>
            <a:r>
              <a:rPr lang="en-US" altLang="zh-CN" sz="1800" dirty="0" err="1">
                <a:solidFill>
                  <a:srgbClr val="0000FF"/>
                </a:solidFill>
              </a:rPr>
              <a:t>error_cnt</a:t>
            </a:r>
            <a:r>
              <a:rPr lang="en-US" altLang="zh-CN" sz="1800" dirty="0">
                <a:solidFill>
                  <a:srgbClr val="0000FF"/>
                </a:solidFill>
              </a:rPr>
              <a:t> ++;</a:t>
            </a:r>
          </a:p>
          <a:p>
            <a:pPr eaLnBrk="1" hangingPunct="1">
              <a:spcBef>
                <a:spcPct val="0"/>
              </a:spcBef>
              <a:buFontTx/>
              <a:buNone/>
            </a:pPr>
            <a:r>
              <a:rPr lang="en-US" altLang="zh-CN" sz="1800" dirty="0">
                <a:solidFill>
                  <a:srgbClr val="0000FF"/>
                </a:solidFill>
              </a:rPr>
              <a:t>        $display(“ERROR! received bad packet”); </a:t>
            </a:r>
            <a:r>
              <a:rPr lang="en-US" altLang="zh-CN" sz="1800" dirty="0"/>
              <a:t>end</a:t>
            </a:r>
          </a:p>
          <a:p>
            <a:pPr eaLnBrk="1" hangingPunct="1">
              <a:spcBef>
                <a:spcPct val="0"/>
              </a:spcBef>
              <a:buFontTx/>
              <a:buNone/>
            </a:pPr>
            <a:r>
              <a:rPr lang="en-US" altLang="zh-CN" sz="1800" dirty="0" err="1">
                <a:solidFill>
                  <a:srgbClr val="0000FF"/>
                </a:solidFill>
              </a:rPr>
              <a:t>endtask</a:t>
            </a:r>
            <a:r>
              <a:rPr lang="en-US" altLang="zh-CN" sz="1800" dirty="0"/>
              <a:t> </a:t>
            </a:r>
          </a:p>
        </p:txBody>
      </p:sp>
      <p:sp>
        <p:nvSpPr>
          <p:cNvPr id="48132" name="Text Box 4">
            <a:extLst>
              <a:ext uri="{FF2B5EF4-FFF2-40B4-BE49-F238E27FC236}">
                <a16:creationId xmlns:a16="http://schemas.microsoft.com/office/drawing/2014/main" id="{D9E51E92-0594-4637-A90D-97D4BFBDBE90}"/>
              </a:ext>
            </a:extLst>
          </p:cNvPr>
          <p:cNvSpPr txBox="1">
            <a:spLocks noChangeArrowheads="1"/>
          </p:cNvSpPr>
          <p:nvPr/>
        </p:nvSpPr>
        <p:spPr bwMode="auto">
          <a:xfrm>
            <a:off x="7824788" y="3644900"/>
            <a:ext cx="2592387" cy="2092325"/>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CC0000"/>
                </a:solidFill>
              </a:rPr>
              <a:t>1. ref</a:t>
            </a:r>
            <a:r>
              <a:rPr lang="zh-CN" altLang="en-US" sz="2000">
                <a:solidFill>
                  <a:srgbClr val="CC0000"/>
                </a:solidFill>
              </a:rPr>
              <a:t>参数可以读取当前值</a:t>
            </a:r>
          </a:p>
          <a:p>
            <a:pPr eaLnBrk="1" hangingPunct="1">
              <a:spcBef>
                <a:spcPct val="50000"/>
              </a:spcBef>
              <a:buFontTx/>
              <a:buNone/>
            </a:pPr>
            <a:r>
              <a:rPr lang="en-US" altLang="zh-CN" sz="2000">
                <a:solidFill>
                  <a:srgbClr val="CC0000"/>
                </a:solidFill>
              </a:rPr>
              <a:t>2. ref</a:t>
            </a:r>
            <a:r>
              <a:rPr lang="zh-CN" altLang="en-US" sz="2000">
                <a:solidFill>
                  <a:srgbClr val="CC0000"/>
                </a:solidFill>
              </a:rPr>
              <a:t>参数可以立即传播变化而不是等到任务结束时才反映（</a:t>
            </a:r>
            <a:r>
              <a:rPr lang="en-US" altLang="zh-CN" sz="2000">
                <a:solidFill>
                  <a:srgbClr val="CC0000"/>
                </a:solidFill>
              </a:rPr>
              <a:t>P128</a:t>
            </a:r>
            <a:r>
              <a:rPr lang="zh-CN" altLang="en-US" sz="2000">
                <a:solidFill>
                  <a:srgbClr val="CC0000"/>
                </a:solidFill>
              </a:rPr>
              <a:t>）</a:t>
            </a:r>
          </a:p>
        </p:txBody>
      </p:sp>
    </p:spTree>
  </p:cSld>
  <p:clrMapOvr>
    <a:masterClrMapping/>
  </p:clrMapOvr>
  <p:transition spd="slow" advTm="6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4C7BB789-73F4-4356-9A30-4C76E4E6E872}"/>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6.3  </a:t>
            </a:r>
            <a:r>
              <a:rPr lang="zh-CN" altLang="en-US" sz="2800">
                <a:solidFill>
                  <a:srgbClr val="000066"/>
                </a:solidFill>
                <a:latin typeface="Arial" panose="020B0604020202020204" pitchFamily="34" charset="0"/>
              </a:rPr>
              <a:t>对任务和函数的改进</a:t>
            </a:r>
          </a:p>
        </p:txBody>
      </p:sp>
      <p:sp>
        <p:nvSpPr>
          <p:cNvPr id="50179" name="Text Box 3">
            <a:extLst>
              <a:ext uri="{FF2B5EF4-FFF2-40B4-BE49-F238E27FC236}">
                <a16:creationId xmlns:a16="http://schemas.microsoft.com/office/drawing/2014/main" id="{F3533CD7-6144-4105-A665-58F463A8D621}"/>
              </a:ext>
            </a:extLst>
          </p:cNvPr>
          <p:cNvSpPr txBox="1">
            <a:spLocks noChangeArrowheads="1"/>
          </p:cNvSpPr>
          <p:nvPr/>
        </p:nvSpPr>
        <p:spPr bwMode="auto">
          <a:xfrm>
            <a:off x="2208213" y="1196975"/>
            <a:ext cx="7920037"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rPr>
              <a:t>命名的任务和函数结尾</a:t>
            </a:r>
            <a:r>
              <a:rPr lang="zh-CN" altLang="en-US" sz="2000" dirty="0">
                <a:solidFill>
                  <a:srgbClr val="0000FF"/>
                </a:solidFill>
              </a:rPr>
              <a:t>：</a:t>
            </a:r>
            <a:r>
              <a:rPr lang="en-US" altLang="zh-CN" sz="2000" dirty="0" err="1">
                <a:solidFill>
                  <a:srgbClr val="0000FF"/>
                </a:solidFill>
              </a:rPr>
              <a:t>SystemVerilog</a:t>
            </a:r>
            <a:r>
              <a:rPr lang="zh-CN" altLang="en-US" sz="2000" dirty="0">
                <a:solidFill>
                  <a:srgbClr val="0000FF"/>
                </a:solidFill>
              </a:rPr>
              <a:t>允许在任务和函数的结尾处用关键字</a:t>
            </a:r>
            <a:r>
              <a:rPr lang="en-US" altLang="zh-CN" sz="2000" dirty="0" err="1">
                <a:solidFill>
                  <a:srgbClr val="0000FF"/>
                </a:solidFill>
              </a:rPr>
              <a:t>endtask</a:t>
            </a:r>
            <a:r>
              <a:rPr lang="zh-CN" altLang="en-US" sz="2000" dirty="0">
                <a:solidFill>
                  <a:srgbClr val="0000FF"/>
                </a:solidFill>
              </a:rPr>
              <a:t>和</a:t>
            </a:r>
            <a:r>
              <a:rPr lang="en-US" altLang="zh-CN" sz="2000" dirty="0" err="1">
                <a:solidFill>
                  <a:srgbClr val="0000FF"/>
                </a:solidFill>
              </a:rPr>
              <a:t>endfunction</a:t>
            </a:r>
            <a:r>
              <a:rPr lang="zh-CN" altLang="en-US" sz="2000" dirty="0">
                <a:solidFill>
                  <a:srgbClr val="0000FF"/>
                </a:solidFill>
              </a:rPr>
              <a:t>后面跟任务名和函数名。</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a:solidFill>
                  <a:srgbClr val="0000FF"/>
                </a:solidFill>
              </a:rPr>
              <a:t>function int </a:t>
            </a:r>
            <a:r>
              <a:rPr lang="en-US" altLang="zh-CN" sz="2000" dirty="0" err="1">
                <a:solidFill>
                  <a:srgbClr val="0000FF"/>
                </a:solidFill>
              </a:rPr>
              <a:t>add_and_inc</a:t>
            </a:r>
            <a:r>
              <a:rPr lang="en-US" altLang="zh-CN" sz="2000" dirty="0">
                <a:solidFill>
                  <a:srgbClr val="0000FF"/>
                </a:solidFill>
              </a:rPr>
              <a:t>(input int a, b)</a:t>
            </a:r>
          </a:p>
          <a:p>
            <a:pPr eaLnBrk="1" hangingPunct="1">
              <a:spcBef>
                <a:spcPct val="0"/>
              </a:spcBef>
              <a:buFontTx/>
              <a:buNone/>
            </a:pPr>
            <a:r>
              <a:rPr lang="en-US" altLang="zh-CN" sz="2000" dirty="0">
                <a:solidFill>
                  <a:srgbClr val="0000FF"/>
                </a:solidFill>
              </a:rPr>
              <a:t>    return a + b +1;</a:t>
            </a:r>
          </a:p>
          <a:p>
            <a:pPr eaLnBrk="1" hangingPunct="1">
              <a:spcBef>
                <a:spcPct val="0"/>
              </a:spcBef>
              <a:buFontTx/>
              <a:buNone/>
            </a:pPr>
            <a:r>
              <a:rPr lang="en-US" altLang="zh-CN" sz="2000" dirty="0" err="1">
                <a:solidFill>
                  <a:srgbClr val="0000FF"/>
                </a:solidFill>
              </a:rPr>
              <a:t>endfunction</a:t>
            </a:r>
            <a:r>
              <a:rPr lang="en-US" altLang="zh-CN" sz="2000" dirty="0">
                <a:solidFill>
                  <a:srgbClr val="0000FF"/>
                </a:solidFill>
              </a:rPr>
              <a:t> </a:t>
            </a:r>
            <a:r>
              <a:rPr lang="en-US" altLang="zh-CN" sz="2000" dirty="0">
                <a:solidFill>
                  <a:srgbClr val="990000"/>
                </a:solidFill>
              </a:rPr>
              <a:t>:</a:t>
            </a:r>
            <a:r>
              <a:rPr lang="en-US" altLang="zh-CN" sz="2000" dirty="0">
                <a:solidFill>
                  <a:srgbClr val="0000FF"/>
                </a:solidFill>
              </a:rPr>
              <a:t> </a:t>
            </a:r>
            <a:r>
              <a:rPr lang="en-US" altLang="zh-CN" sz="2000" dirty="0" err="1">
                <a:solidFill>
                  <a:srgbClr val="CC0000"/>
                </a:solidFill>
              </a:rPr>
              <a:t>add_and_inc</a:t>
            </a:r>
            <a:endParaRPr lang="en-US" altLang="zh-CN" sz="2000" dirty="0">
              <a:solidFill>
                <a:srgbClr val="CC0000"/>
              </a:solidFill>
            </a:endParaRPr>
          </a:p>
          <a:p>
            <a:pPr eaLnBrk="1" hangingPunct="1">
              <a:spcBef>
                <a:spcPct val="0"/>
              </a:spcBef>
              <a:buFontTx/>
              <a:buNone/>
            </a:pPr>
            <a:endParaRPr lang="en-US" altLang="zh-CN" sz="2000" dirty="0">
              <a:solidFill>
                <a:srgbClr val="CC0000"/>
              </a:solidFill>
            </a:endParaRPr>
          </a:p>
          <a:p>
            <a:pPr eaLnBrk="1" hangingPunct="1">
              <a:spcBef>
                <a:spcPct val="0"/>
              </a:spcBef>
              <a:buFontTx/>
              <a:buNone/>
            </a:pPr>
            <a:r>
              <a:rPr lang="en-US" altLang="zh-CN" sz="2000" dirty="0">
                <a:solidFill>
                  <a:srgbClr val="0000FF"/>
                </a:solidFill>
              </a:rPr>
              <a:t>task automatic </a:t>
            </a:r>
            <a:r>
              <a:rPr lang="en-US" altLang="zh-CN" sz="2000" dirty="0" err="1">
                <a:solidFill>
                  <a:srgbClr val="0000FF"/>
                </a:solidFill>
              </a:rPr>
              <a:t>check_results</a:t>
            </a:r>
            <a:r>
              <a:rPr lang="en-US" altLang="zh-CN" sz="2000" dirty="0">
                <a:solidFill>
                  <a:srgbClr val="0000FF"/>
                </a:solidFill>
              </a:rPr>
              <a:t>( input </a:t>
            </a:r>
            <a:r>
              <a:rPr lang="en-US" altLang="zh-CN" sz="2000" dirty="0" err="1">
                <a:solidFill>
                  <a:srgbClr val="0000FF"/>
                </a:solidFill>
              </a:rPr>
              <a:t>packet_t</a:t>
            </a:r>
            <a:r>
              <a:rPr lang="en-US" altLang="zh-CN" sz="2000" dirty="0">
                <a:solidFill>
                  <a:srgbClr val="0000FF"/>
                </a:solidFill>
              </a:rPr>
              <a:t> sent;</a:t>
            </a:r>
          </a:p>
          <a:p>
            <a:pPr eaLnBrk="1" hangingPunct="1">
              <a:spcBef>
                <a:spcPct val="0"/>
              </a:spcBef>
              <a:buFontTx/>
              <a:buNone/>
            </a:pPr>
            <a:r>
              <a:rPr lang="en-US" altLang="zh-CN" sz="2000" dirty="0">
                <a:solidFill>
                  <a:srgbClr val="0000FF"/>
                </a:solidFill>
              </a:rPr>
              <a:t>    ref </a:t>
            </a:r>
            <a:r>
              <a:rPr lang="en-US" altLang="zh-CN" sz="2000" dirty="0" err="1">
                <a:solidFill>
                  <a:srgbClr val="0000FF"/>
                </a:solidFill>
              </a:rPr>
              <a:t>packet_t</a:t>
            </a:r>
            <a:r>
              <a:rPr lang="en-US" altLang="zh-CN" sz="2000" dirty="0">
                <a:solidFill>
                  <a:srgbClr val="0000FF"/>
                </a:solidFill>
              </a:rPr>
              <a:t> received;</a:t>
            </a:r>
          </a:p>
          <a:p>
            <a:pPr eaLnBrk="1" hangingPunct="1">
              <a:spcBef>
                <a:spcPct val="0"/>
              </a:spcBef>
              <a:buFontTx/>
              <a:buNone/>
            </a:pPr>
            <a:r>
              <a:rPr lang="en-US" altLang="zh-CN" sz="2000" dirty="0">
                <a:solidFill>
                  <a:srgbClr val="0000FF"/>
                </a:solidFill>
              </a:rPr>
              <a:t>    ref logic done);</a:t>
            </a:r>
          </a:p>
          <a:p>
            <a:pPr eaLnBrk="1" hangingPunct="1">
              <a:spcBef>
                <a:spcPct val="0"/>
              </a:spcBef>
              <a:buFontTx/>
              <a:buNone/>
            </a:pPr>
            <a:r>
              <a:rPr lang="en-US" altLang="zh-CN" sz="2000" dirty="0">
                <a:solidFill>
                  <a:srgbClr val="0000FF"/>
                </a:solidFill>
              </a:rPr>
              <a:t>    static int </a:t>
            </a:r>
            <a:r>
              <a:rPr lang="en-US" altLang="zh-CN" sz="2000" dirty="0" err="1">
                <a:solidFill>
                  <a:srgbClr val="0000FF"/>
                </a:solidFill>
              </a:rPr>
              <a:t>error_cnt</a:t>
            </a:r>
            <a:r>
              <a:rPr lang="en-US" altLang="zh-CN" sz="2000" dirty="0">
                <a:solidFill>
                  <a:srgbClr val="0000FF"/>
                </a:solidFill>
              </a:rPr>
              <a:t>;</a:t>
            </a:r>
          </a:p>
          <a:p>
            <a:pPr eaLnBrk="1" hangingPunct="1">
              <a:spcBef>
                <a:spcPct val="0"/>
              </a:spcBef>
              <a:buFontTx/>
              <a:buNone/>
            </a:pPr>
            <a:r>
              <a:rPr lang="en-US" altLang="zh-CN" sz="2000" dirty="0">
                <a:solidFill>
                  <a:srgbClr val="0000FF"/>
                </a:solidFill>
              </a:rPr>
              <a:t>    …</a:t>
            </a:r>
          </a:p>
          <a:p>
            <a:pPr eaLnBrk="1" hangingPunct="1">
              <a:spcBef>
                <a:spcPct val="0"/>
              </a:spcBef>
              <a:buFontTx/>
              <a:buNone/>
            </a:pPr>
            <a:r>
              <a:rPr lang="en-US" altLang="zh-CN" sz="2000" dirty="0" err="1">
                <a:solidFill>
                  <a:srgbClr val="0000FF"/>
                </a:solidFill>
              </a:rPr>
              <a:t>endtask</a:t>
            </a:r>
            <a:r>
              <a:rPr lang="en-US" altLang="zh-CN" sz="2000" dirty="0">
                <a:solidFill>
                  <a:srgbClr val="0000FF"/>
                </a:solidFill>
              </a:rPr>
              <a:t> </a:t>
            </a:r>
            <a:r>
              <a:rPr lang="en-US" altLang="zh-CN" sz="2000" dirty="0">
                <a:solidFill>
                  <a:srgbClr val="990000"/>
                </a:solidFill>
              </a:rPr>
              <a:t>:</a:t>
            </a:r>
            <a:r>
              <a:rPr lang="en-US" altLang="zh-CN" sz="2000" dirty="0">
                <a:solidFill>
                  <a:srgbClr val="0000FF"/>
                </a:solidFill>
              </a:rPr>
              <a:t> </a:t>
            </a:r>
            <a:r>
              <a:rPr lang="en-US" altLang="zh-CN" sz="2000" dirty="0" err="1">
                <a:solidFill>
                  <a:srgbClr val="FF0000"/>
                </a:solidFill>
              </a:rPr>
              <a:t>check_results</a:t>
            </a:r>
            <a:endParaRPr lang="en-US" altLang="zh-CN" sz="2000" dirty="0">
              <a:solidFill>
                <a:srgbClr val="FF0000"/>
              </a:solidFill>
            </a:endParaRPr>
          </a:p>
          <a:p>
            <a:pPr eaLnBrk="1" hangingPunct="1">
              <a:spcBef>
                <a:spcPct val="0"/>
              </a:spcBef>
              <a:buFontTx/>
              <a:buNone/>
            </a:pPr>
            <a:endParaRPr lang="en-US" altLang="zh-CN" sz="2000" dirty="0">
              <a:solidFill>
                <a:srgbClr val="FF0000"/>
              </a:solidFill>
            </a:endParaRPr>
          </a:p>
          <a:p>
            <a:pPr eaLnBrk="1" hangingPunct="1">
              <a:spcBef>
                <a:spcPct val="0"/>
              </a:spcBef>
              <a:buFontTx/>
              <a:buNone/>
            </a:pPr>
            <a:r>
              <a:rPr lang="zh-CN" altLang="en-US" sz="2000" dirty="0">
                <a:solidFill>
                  <a:srgbClr val="FF0000"/>
                </a:solidFill>
              </a:rPr>
              <a:t>空任务和空函数</a:t>
            </a:r>
            <a:r>
              <a:rPr lang="zh-CN" altLang="en-US" sz="2000" dirty="0">
                <a:solidFill>
                  <a:srgbClr val="0000FF"/>
                </a:solidFill>
              </a:rPr>
              <a:t>：</a:t>
            </a:r>
            <a:r>
              <a:rPr lang="en-US" altLang="zh-CN" sz="2000" dirty="0" err="1">
                <a:solidFill>
                  <a:srgbClr val="0000FF"/>
                </a:solidFill>
              </a:rPr>
              <a:t>SystemVerilog</a:t>
            </a:r>
            <a:r>
              <a:rPr lang="zh-CN" altLang="en-US" sz="2000" dirty="0">
                <a:solidFill>
                  <a:srgbClr val="0000FF"/>
                </a:solidFill>
              </a:rPr>
              <a:t>允许任务和函数不包含任何语句，空函数将返回表示函数名的隐含变量的当前值。空任务和空函数在非完整代码中预留出了空间，用于自顶向下建模。</a:t>
            </a:r>
          </a:p>
        </p:txBody>
      </p:sp>
    </p:spTree>
  </p:cSld>
  <p:clrMapOvr>
    <a:masterClrMapping/>
  </p:clrMapOvr>
  <p:transition spd="slow" advTm="6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3622A881-2B55-4B4F-9578-7E6228F328AB}"/>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  SystemVerilog</a:t>
            </a:r>
            <a:r>
              <a:rPr lang="zh-CN" altLang="en-US" sz="2800">
                <a:solidFill>
                  <a:srgbClr val="000066"/>
                </a:solidFill>
                <a:latin typeface="Arial" panose="020B0604020202020204" pitchFamily="34" charset="0"/>
              </a:rPr>
              <a:t>特有的过程块</a:t>
            </a:r>
          </a:p>
        </p:txBody>
      </p:sp>
      <p:sp>
        <p:nvSpPr>
          <p:cNvPr id="7171" name="Text Box 3">
            <a:extLst>
              <a:ext uri="{FF2B5EF4-FFF2-40B4-BE49-F238E27FC236}">
                <a16:creationId xmlns:a16="http://schemas.microsoft.com/office/drawing/2014/main" id="{17FC0043-E70A-4AF6-B48C-A873028C9A29}"/>
              </a:ext>
            </a:extLst>
          </p:cNvPr>
          <p:cNvSpPr txBox="1">
            <a:spLocks noChangeArrowheads="1"/>
          </p:cNvSpPr>
          <p:nvPr/>
        </p:nvSpPr>
        <p:spPr bwMode="auto">
          <a:xfrm>
            <a:off x="2279650" y="1989138"/>
            <a:ext cx="79200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a:solidFill>
                  <a:srgbClr val="0000FF"/>
                </a:solidFill>
              </a:rPr>
              <a:t>SystemVerilog</a:t>
            </a:r>
            <a:r>
              <a:rPr lang="zh-CN" altLang="en-US" sz="2000" dirty="0">
                <a:solidFill>
                  <a:srgbClr val="0000FF"/>
                </a:solidFill>
              </a:rPr>
              <a:t>增加了</a:t>
            </a:r>
            <a:r>
              <a:rPr lang="en-US" altLang="zh-CN" sz="2000" dirty="0">
                <a:solidFill>
                  <a:srgbClr val="0000FF"/>
                </a:solidFill>
              </a:rPr>
              <a:t>3</a:t>
            </a:r>
            <a:r>
              <a:rPr lang="zh-CN" altLang="en-US" sz="2000" dirty="0">
                <a:solidFill>
                  <a:srgbClr val="0000FF"/>
                </a:solidFill>
              </a:rPr>
              <a:t>个能够明确表示设计意图的过程块：</a:t>
            </a:r>
            <a:r>
              <a:rPr lang="en-US" altLang="zh-CN" sz="2000" dirty="0" err="1">
                <a:solidFill>
                  <a:srgbClr val="FF0000"/>
                </a:solidFill>
              </a:rPr>
              <a:t>always_comb</a:t>
            </a:r>
            <a:r>
              <a:rPr lang="zh-CN" altLang="en-US" sz="2000" dirty="0">
                <a:solidFill>
                  <a:srgbClr val="FF0000"/>
                </a:solidFill>
              </a:rPr>
              <a:t>、</a:t>
            </a:r>
            <a:r>
              <a:rPr lang="en-US" altLang="zh-CN" sz="2000" dirty="0" err="1">
                <a:solidFill>
                  <a:srgbClr val="FF0000"/>
                </a:solidFill>
              </a:rPr>
              <a:t>always_latch</a:t>
            </a:r>
            <a:r>
              <a:rPr lang="zh-CN" altLang="en-US" sz="2000" dirty="0">
                <a:solidFill>
                  <a:srgbClr val="FF0000"/>
                </a:solidFill>
              </a:rPr>
              <a:t>和</a:t>
            </a:r>
            <a:r>
              <a:rPr lang="en-US" altLang="zh-CN" sz="2000" dirty="0" err="1">
                <a:solidFill>
                  <a:srgbClr val="FF0000"/>
                </a:solidFill>
              </a:rPr>
              <a:t>always_ff</a:t>
            </a:r>
            <a:r>
              <a:rPr lang="zh-CN" altLang="en-US" sz="2000" dirty="0">
                <a:solidFill>
                  <a:srgbClr val="0000FF"/>
                </a:solidFill>
              </a:rPr>
              <a:t>；如果特有的过程块的内容与其相应逻辑不匹配，软件工具会发出警告信息；特有过程块与</a:t>
            </a:r>
            <a:r>
              <a:rPr lang="en-US" altLang="zh-CN" sz="2000" dirty="0">
                <a:solidFill>
                  <a:srgbClr val="0000FF"/>
                </a:solidFill>
              </a:rPr>
              <a:t>always</a:t>
            </a:r>
            <a:r>
              <a:rPr lang="zh-CN" altLang="en-US" sz="2000" dirty="0">
                <a:solidFill>
                  <a:srgbClr val="0000FF"/>
                </a:solidFill>
              </a:rPr>
              <a:t>一样是无限循环的，在特有块中加入了限制建模类型的句法和语义的规则，从而与</a:t>
            </a:r>
            <a:r>
              <a:rPr lang="en-US" altLang="zh-CN" sz="2000" dirty="0">
                <a:solidFill>
                  <a:srgbClr val="0000FF"/>
                </a:solidFill>
              </a:rPr>
              <a:t>IEEE1364.1</a:t>
            </a:r>
            <a:r>
              <a:rPr lang="zh-CN" altLang="en-US" sz="2000" dirty="0">
                <a:solidFill>
                  <a:srgbClr val="0000FF"/>
                </a:solidFill>
              </a:rPr>
              <a:t>综合标准一致。</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zh-CN" altLang="en-US" sz="2000" dirty="0">
                <a:solidFill>
                  <a:srgbClr val="0000FF"/>
                </a:solidFill>
              </a:rPr>
              <a:t>通过使用</a:t>
            </a:r>
            <a:r>
              <a:rPr lang="en-US" altLang="zh-CN" sz="2000" dirty="0" err="1">
                <a:solidFill>
                  <a:srgbClr val="0000FF"/>
                </a:solidFill>
              </a:rPr>
              <a:t>always_comb</a:t>
            </a:r>
            <a:r>
              <a:rPr lang="zh-CN" altLang="en-US" sz="2000" dirty="0">
                <a:solidFill>
                  <a:srgbClr val="0000FF"/>
                </a:solidFill>
              </a:rPr>
              <a:t>、</a:t>
            </a:r>
            <a:r>
              <a:rPr lang="en-US" altLang="zh-CN" sz="2000" dirty="0" err="1">
                <a:solidFill>
                  <a:srgbClr val="0000FF"/>
                </a:solidFill>
              </a:rPr>
              <a:t>always_latch</a:t>
            </a:r>
            <a:r>
              <a:rPr lang="zh-CN" altLang="en-US" sz="2000" dirty="0">
                <a:solidFill>
                  <a:srgbClr val="0000FF"/>
                </a:solidFill>
              </a:rPr>
              <a:t>和</a:t>
            </a:r>
            <a:r>
              <a:rPr lang="en-US" altLang="zh-CN" sz="2000" dirty="0" err="1">
                <a:solidFill>
                  <a:srgbClr val="0000FF"/>
                </a:solidFill>
              </a:rPr>
              <a:t>always_ff</a:t>
            </a:r>
            <a:r>
              <a:rPr lang="zh-CN" altLang="en-US" sz="2000" dirty="0">
                <a:solidFill>
                  <a:srgbClr val="0000FF"/>
                </a:solidFill>
              </a:rPr>
              <a:t>过程块，不仅是软件工具，其它查看或维护此模型的设计人员也能够很清楚地了解设计思路，提高了代码的文档性。</a:t>
            </a:r>
          </a:p>
        </p:txBody>
      </p:sp>
      <p:sp>
        <p:nvSpPr>
          <p:cNvPr id="7172" name="Text Box 4">
            <a:extLst>
              <a:ext uri="{FF2B5EF4-FFF2-40B4-BE49-F238E27FC236}">
                <a16:creationId xmlns:a16="http://schemas.microsoft.com/office/drawing/2014/main" id="{E28EB4A6-3C75-49CB-BDDE-0B956F6FB1AD}"/>
              </a:ext>
            </a:extLst>
          </p:cNvPr>
          <p:cNvSpPr txBox="1">
            <a:spLocks noChangeArrowheads="1"/>
          </p:cNvSpPr>
          <p:nvPr/>
        </p:nvSpPr>
        <p:spPr bwMode="auto">
          <a:xfrm>
            <a:off x="2351088" y="5373688"/>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FF0000"/>
                </a:solidFill>
              </a:rPr>
              <a:t>注意：并不是使用了</a:t>
            </a:r>
            <a:r>
              <a:rPr lang="en-US" altLang="zh-CN" sz="2000">
                <a:solidFill>
                  <a:srgbClr val="FF0000"/>
                </a:solidFill>
              </a:rPr>
              <a:t>always_comb</a:t>
            </a:r>
            <a:r>
              <a:rPr lang="zh-CN" altLang="en-US" sz="2000">
                <a:solidFill>
                  <a:srgbClr val="FF0000"/>
                </a:solidFill>
              </a:rPr>
              <a:t>、</a:t>
            </a:r>
            <a:r>
              <a:rPr lang="en-US" altLang="zh-CN" sz="2000">
                <a:solidFill>
                  <a:srgbClr val="FF0000"/>
                </a:solidFill>
              </a:rPr>
              <a:t>always_latch</a:t>
            </a:r>
            <a:r>
              <a:rPr lang="zh-CN" altLang="en-US" sz="2000">
                <a:solidFill>
                  <a:srgbClr val="FF0000"/>
                </a:solidFill>
              </a:rPr>
              <a:t>、</a:t>
            </a:r>
            <a:r>
              <a:rPr lang="en-US" altLang="zh-CN" sz="2000">
                <a:solidFill>
                  <a:srgbClr val="FF0000"/>
                </a:solidFill>
              </a:rPr>
              <a:t>always_ff</a:t>
            </a:r>
            <a:r>
              <a:rPr lang="zh-CN" altLang="en-US" sz="2000">
                <a:solidFill>
                  <a:srgbClr val="FF0000"/>
                </a:solidFill>
              </a:rPr>
              <a:t>过程块就一定会综合出对应的组合、锁存、触发电路！</a:t>
            </a:r>
          </a:p>
        </p:txBody>
      </p:sp>
    </p:spTree>
  </p:cSld>
  <p:clrMapOvr>
    <a:masterClrMapping/>
  </p:clrMapOvr>
  <p:transition spd="slow" advTm="6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74903FE2-1A04-4B1D-8BC6-8113DF34A159}"/>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6.2.1  </a:t>
            </a:r>
            <a:r>
              <a:rPr lang="zh-CN" altLang="en-US" sz="2800">
                <a:solidFill>
                  <a:srgbClr val="000066"/>
                </a:solidFill>
                <a:latin typeface="Arial" panose="020B0604020202020204" pitchFamily="34" charset="0"/>
              </a:rPr>
              <a:t>组合逻辑过程块</a:t>
            </a:r>
          </a:p>
        </p:txBody>
      </p:sp>
      <p:sp>
        <p:nvSpPr>
          <p:cNvPr id="9219" name="Text Box 3">
            <a:extLst>
              <a:ext uri="{FF2B5EF4-FFF2-40B4-BE49-F238E27FC236}">
                <a16:creationId xmlns:a16="http://schemas.microsoft.com/office/drawing/2014/main" id="{CA0C9D3D-C54E-4A83-BF80-09F1AE595E84}"/>
              </a:ext>
            </a:extLst>
          </p:cNvPr>
          <p:cNvSpPr txBox="1">
            <a:spLocks noChangeArrowheads="1"/>
          </p:cNvSpPr>
          <p:nvPr/>
        </p:nvSpPr>
        <p:spPr bwMode="auto">
          <a:xfrm>
            <a:off x="2279650" y="1196975"/>
            <a:ext cx="792003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a:solidFill>
                  <a:srgbClr val="FF0000"/>
                </a:solidFill>
              </a:rPr>
              <a:t>always_comb</a:t>
            </a:r>
            <a:r>
              <a:rPr lang="zh-CN" altLang="en-US" sz="2000" dirty="0">
                <a:solidFill>
                  <a:srgbClr val="0000FF"/>
                </a:solidFill>
              </a:rPr>
              <a:t>过程块表示建立组合逻辑模型，</a:t>
            </a:r>
            <a:r>
              <a:rPr lang="en-US" altLang="zh-CN" sz="2000" dirty="0" err="1">
                <a:solidFill>
                  <a:srgbClr val="0000FF"/>
                </a:solidFill>
              </a:rPr>
              <a:t>always_comb</a:t>
            </a:r>
            <a:r>
              <a:rPr lang="zh-CN" altLang="en-US" sz="2000" dirty="0">
                <a:solidFill>
                  <a:srgbClr val="FF0000"/>
                </a:solidFill>
              </a:rPr>
              <a:t>能推断出其敏感表</a:t>
            </a:r>
            <a:r>
              <a:rPr lang="zh-CN" altLang="en-US" sz="2000" dirty="0">
                <a:solidFill>
                  <a:srgbClr val="0000FF"/>
                </a:solidFill>
              </a:rPr>
              <a:t>，推断的敏感表包括所有在</a:t>
            </a:r>
            <a:r>
              <a:rPr lang="zh-CN" altLang="en-US" sz="2000" b="1" i="1" dirty="0">
                <a:solidFill>
                  <a:srgbClr val="FF0000"/>
                </a:solidFill>
                <a:latin typeface="黑体" panose="02010609060101010101" pitchFamily="49" charset="-122"/>
                <a:ea typeface="黑体" panose="02010609060101010101" pitchFamily="49" charset="-122"/>
              </a:rPr>
              <a:t>过程块外赋值</a:t>
            </a:r>
            <a:r>
              <a:rPr lang="zh-CN" altLang="en-US" sz="2000" dirty="0">
                <a:solidFill>
                  <a:srgbClr val="0000FF"/>
                </a:solidFill>
              </a:rPr>
              <a:t>并被过程块读取的信号及过程块内调用函数中的有所信号（但局部的临时变量除外）。</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zh-CN" altLang="en-US" sz="2000" dirty="0">
                <a:solidFill>
                  <a:srgbClr val="FF0000"/>
                </a:solidFill>
              </a:rPr>
              <a:t>禁止出现共享变量：</a:t>
            </a:r>
            <a:r>
              <a:rPr lang="en-US" altLang="zh-CN" sz="2000" dirty="0" err="1">
                <a:solidFill>
                  <a:srgbClr val="0000FF"/>
                </a:solidFill>
              </a:rPr>
              <a:t>always_comb</a:t>
            </a:r>
            <a:r>
              <a:rPr lang="zh-CN" altLang="en-US" sz="2000" dirty="0">
                <a:solidFill>
                  <a:srgbClr val="0000FF"/>
                </a:solidFill>
              </a:rPr>
              <a:t>过程块要求被赋值的变量不能再次在其它过程块被赋值，以符合综合要求。</a:t>
            </a:r>
          </a:p>
          <a:p>
            <a:pPr eaLnBrk="1" hangingPunct="1">
              <a:spcBef>
                <a:spcPct val="0"/>
              </a:spcBef>
              <a:buFontTx/>
              <a:buNone/>
            </a:pPr>
            <a:endParaRPr lang="zh-CN" altLang="en-US" sz="2000" dirty="0">
              <a:solidFill>
                <a:srgbClr val="0000FF"/>
              </a:solidFill>
            </a:endParaRPr>
          </a:p>
          <a:p>
            <a:pPr eaLnBrk="1" hangingPunct="1">
              <a:spcBef>
                <a:spcPct val="0"/>
              </a:spcBef>
              <a:buFontTx/>
              <a:buNone/>
            </a:pPr>
            <a:r>
              <a:rPr lang="en-US" altLang="zh-CN" sz="2000" dirty="0" err="1">
                <a:solidFill>
                  <a:srgbClr val="0000FF"/>
                </a:solidFill>
              </a:rPr>
              <a:t>always_comb</a:t>
            </a:r>
            <a:r>
              <a:rPr lang="zh-CN" altLang="en-US" sz="2000" dirty="0">
                <a:solidFill>
                  <a:srgbClr val="0000FF"/>
                </a:solidFill>
              </a:rPr>
              <a:t>过程块在</a:t>
            </a:r>
            <a:r>
              <a:rPr lang="zh-CN" altLang="en-US" sz="2000" dirty="0">
                <a:solidFill>
                  <a:srgbClr val="FF0000"/>
                </a:solidFill>
              </a:rPr>
              <a:t>所有的</a:t>
            </a:r>
            <a:r>
              <a:rPr lang="en-US" altLang="zh-CN" sz="2000" dirty="0">
                <a:solidFill>
                  <a:srgbClr val="FF0000"/>
                </a:solidFill>
              </a:rPr>
              <a:t>initial</a:t>
            </a:r>
            <a:r>
              <a:rPr lang="zh-CN" altLang="en-US" sz="2000" dirty="0">
                <a:solidFill>
                  <a:srgbClr val="FF0000"/>
                </a:solidFill>
              </a:rPr>
              <a:t>和</a:t>
            </a:r>
            <a:r>
              <a:rPr lang="en-US" altLang="zh-CN" sz="2000" dirty="0">
                <a:solidFill>
                  <a:srgbClr val="FF0000"/>
                </a:solidFill>
              </a:rPr>
              <a:t>always</a:t>
            </a:r>
            <a:r>
              <a:rPr lang="zh-CN" altLang="en-US" sz="2000" dirty="0">
                <a:solidFill>
                  <a:srgbClr val="FF0000"/>
                </a:solidFill>
              </a:rPr>
              <a:t>过程块</a:t>
            </a:r>
            <a:r>
              <a:rPr lang="zh-CN" altLang="en-US" sz="2000" b="1" i="1" dirty="0">
                <a:solidFill>
                  <a:srgbClr val="FF0000"/>
                </a:solidFill>
                <a:latin typeface="黑体" panose="02010609060101010101" pitchFamily="49" charset="-122"/>
                <a:ea typeface="黑体" panose="02010609060101010101" pitchFamily="49" charset="-122"/>
              </a:rPr>
              <a:t>启动后</a:t>
            </a:r>
            <a:r>
              <a:rPr lang="zh-CN" altLang="en-US" sz="2000" dirty="0">
                <a:solidFill>
                  <a:srgbClr val="0000FF"/>
                </a:solidFill>
              </a:rPr>
              <a:t>，会在模拟的</a:t>
            </a:r>
            <a:r>
              <a:rPr lang="en-US" altLang="zh-CN" sz="2000" dirty="0">
                <a:solidFill>
                  <a:srgbClr val="0000FF"/>
                </a:solidFill>
              </a:rPr>
              <a:t>0</a:t>
            </a:r>
            <a:r>
              <a:rPr lang="zh-CN" altLang="en-US" sz="2000" dirty="0">
                <a:solidFill>
                  <a:srgbClr val="0000FF"/>
                </a:solidFill>
              </a:rPr>
              <a:t>时刻</a:t>
            </a:r>
            <a:r>
              <a:rPr lang="zh-CN" altLang="en-US" sz="2000" dirty="0">
                <a:solidFill>
                  <a:srgbClr val="FF0000"/>
                </a:solidFill>
              </a:rPr>
              <a:t>自动触发（自动求值）</a:t>
            </a:r>
            <a:r>
              <a:rPr lang="zh-CN" altLang="en-US" sz="2000" dirty="0">
                <a:solidFill>
                  <a:srgbClr val="0000FF"/>
                </a:solidFill>
              </a:rPr>
              <a:t>，该特殊语义确保了组合逻辑在</a:t>
            </a:r>
            <a:r>
              <a:rPr lang="en-US" altLang="zh-CN" sz="2000" dirty="0">
                <a:solidFill>
                  <a:srgbClr val="0000FF"/>
                </a:solidFill>
              </a:rPr>
              <a:t>0</a:t>
            </a:r>
            <a:r>
              <a:rPr lang="zh-CN" altLang="en-US" sz="2000" dirty="0">
                <a:solidFill>
                  <a:srgbClr val="0000FF"/>
                </a:solidFill>
              </a:rPr>
              <a:t>时刻产生与输入相对应的输出结果尤其是在使用两态变量建模时，</a:t>
            </a:r>
            <a:r>
              <a:rPr lang="en-US" altLang="zh-CN" sz="2000" dirty="0">
                <a:solidFill>
                  <a:srgbClr val="0000FF"/>
                </a:solidFill>
              </a:rPr>
              <a:t>0</a:t>
            </a:r>
            <a:r>
              <a:rPr lang="zh-CN" altLang="en-US" sz="2000" dirty="0">
                <a:solidFill>
                  <a:srgbClr val="0000FF"/>
                </a:solidFill>
              </a:rPr>
              <a:t>时刻自动求值显得尤为重要！</a:t>
            </a: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endParaRPr lang="en-US" altLang="zh-CN" sz="2000" dirty="0">
              <a:solidFill>
                <a:srgbClr val="0000FF"/>
              </a:solidFill>
            </a:endParaRPr>
          </a:p>
          <a:p>
            <a:pPr eaLnBrk="1" hangingPunct="1">
              <a:spcBef>
                <a:spcPct val="0"/>
              </a:spcBef>
              <a:buFontTx/>
              <a:buNone/>
            </a:pPr>
            <a:r>
              <a:rPr lang="en-US" altLang="zh-CN" sz="2000" dirty="0" err="1">
                <a:solidFill>
                  <a:srgbClr val="0000FF"/>
                </a:solidFill>
              </a:rPr>
              <a:t>always_comb</a:t>
            </a:r>
            <a:endParaRPr lang="en-US" altLang="zh-CN" sz="2000" dirty="0">
              <a:solidFill>
                <a:srgbClr val="0000FF"/>
              </a:solidFill>
            </a:endParaRPr>
          </a:p>
          <a:p>
            <a:pPr eaLnBrk="1" hangingPunct="1">
              <a:spcBef>
                <a:spcPct val="0"/>
              </a:spcBef>
              <a:buFontTx/>
              <a:buNone/>
            </a:pPr>
            <a:r>
              <a:rPr lang="en-US" altLang="zh-CN" sz="2000" dirty="0">
                <a:solidFill>
                  <a:srgbClr val="0000FF"/>
                </a:solidFill>
              </a:rPr>
              <a:t>    if (</a:t>
            </a:r>
            <a:r>
              <a:rPr lang="en-US" altLang="zh-CN" sz="2000" dirty="0" err="1">
                <a:solidFill>
                  <a:srgbClr val="0000FF"/>
                </a:solidFill>
              </a:rPr>
              <a:t>en</a:t>
            </a:r>
            <a:r>
              <a:rPr lang="en-US" altLang="zh-CN" sz="2000" dirty="0">
                <a:solidFill>
                  <a:srgbClr val="0000FF"/>
                </a:solidFill>
              </a:rPr>
              <a:t> )  y = a;         //what will happen?</a:t>
            </a:r>
            <a:endParaRPr lang="zh-CN" altLang="en-US" sz="2000" dirty="0">
              <a:solidFill>
                <a:srgbClr val="0000FF"/>
              </a:solidFill>
            </a:endParaRPr>
          </a:p>
        </p:txBody>
      </p:sp>
    </p:spTree>
  </p:cSld>
  <p:clrMapOvr>
    <a:masterClrMapping/>
  </p:clrMapOvr>
  <p:transition spd="slow" advTm="6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E040D08E-EA66-41BD-A786-26172A543714}"/>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6.2.1</a:t>
            </a:r>
            <a:r>
              <a:rPr lang="en-US" altLang="zh-CN" sz="2800">
                <a:solidFill>
                  <a:srgbClr val="000066"/>
                </a:solidFill>
              </a:rPr>
              <a:t>  </a:t>
            </a:r>
            <a:r>
              <a:rPr lang="zh-CN" altLang="en-US" sz="2800">
                <a:solidFill>
                  <a:srgbClr val="000066"/>
                </a:solidFill>
              </a:rPr>
              <a:t>组合逻辑过程块</a:t>
            </a:r>
          </a:p>
        </p:txBody>
      </p:sp>
      <p:sp>
        <p:nvSpPr>
          <p:cNvPr id="11267" name="Text Box 3">
            <a:extLst>
              <a:ext uri="{FF2B5EF4-FFF2-40B4-BE49-F238E27FC236}">
                <a16:creationId xmlns:a16="http://schemas.microsoft.com/office/drawing/2014/main" id="{F775D32D-7A40-4084-9880-F0F295888CC7}"/>
              </a:ext>
            </a:extLst>
          </p:cNvPr>
          <p:cNvSpPr txBox="1">
            <a:spLocks noChangeArrowheads="1"/>
          </p:cNvSpPr>
          <p:nvPr/>
        </p:nvSpPr>
        <p:spPr bwMode="auto">
          <a:xfrm>
            <a:off x="2135188" y="1179513"/>
            <a:ext cx="77057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chemeClr val="accent2"/>
                </a:solidFill>
              </a:rPr>
              <a:t>package </a:t>
            </a:r>
            <a:r>
              <a:rPr lang="en-US" altLang="zh-CN" sz="2000" dirty="0" err="1">
                <a:solidFill>
                  <a:schemeClr val="accent2"/>
                </a:solidFill>
              </a:rPr>
              <a:t>chip_types</a:t>
            </a:r>
            <a:r>
              <a:rPr lang="en-US" altLang="zh-CN" sz="2000" dirty="0">
                <a:solidFill>
                  <a:schemeClr val="accent2"/>
                </a:solidFill>
              </a:rPr>
              <a:t>;</a:t>
            </a:r>
          </a:p>
          <a:p>
            <a:pPr eaLnBrk="1" hangingPunct="1">
              <a:spcBef>
                <a:spcPct val="0"/>
              </a:spcBef>
              <a:buFontTx/>
              <a:buNone/>
            </a:pPr>
            <a:r>
              <a:rPr lang="en-US" altLang="zh-CN" sz="2000" dirty="0">
                <a:solidFill>
                  <a:schemeClr val="accent2"/>
                </a:solidFill>
              </a:rPr>
              <a:t>    typedef </a:t>
            </a:r>
            <a:r>
              <a:rPr lang="en-US" altLang="zh-CN" sz="2000" dirty="0" err="1">
                <a:solidFill>
                  <a:schemeClr val="accent2"/>
                </a:solidFill>
              </a:rPr>
              <a:t>enum</a:t>
            </a:r>
            <a:r>
              <a:rPr lang="en-US" altLang="zh-CN" sz="2000" dirty="0">
                <a:solidFill>
                  <a:schemeClr val="accent2"/>
                </a:solidFill>
              </a:rPr>
              <a:t> {FETCH, WRITE, ADD, SUB, MULT, DIV, SHIFT, NOP} </a:t>
            </a:r>
            <a:r>
              <a:rPr lang="en-US" altLang="zh-CN" sz="2000" dirty="0" err="1">
                <a:solidFill>
                  <a:schemeClr val="accent2"/>
                </a:solidFill>
              </a:rPr>
              <a:t>instr_t</a:t>
            </a:r>
            <a:r>
              <a:rPr lang="en-US" altLang="zh-CN" sz="2000" dirty="0">
                <a:solidFill>
                  <a:schemeClr val="accent2"/>
                </a:solidFill>
              </a:rPr>
              <a:t>;</a:t>
            </a:r>
          </a:p>
          <a:p>
            <a:pPr eaLnBrk="1" hangingPunct="1">
              <a:spcBef>
                <a:spcPct val="0"/>
              </a:spcBef>
              <a:buFontTx/>
              <a:buNone/>
            </a:pPr>
            <a:r>
              <a:rPr lang="en-US" altLang="zh-CN" sz="2000" dirty="0" err="1">
                <a:solidFill>
                  <a:schemeClr val="accent2"/>
                </a:solidFill>
              </a:rPr>
              <a:t>endpackage</a:t>
            </a:r>
            <a:endParaRPr lang="en-US" altLang="zh-CN" sz="2000" dirty="0">
              <a:solidFill>
                <a:schemeClr val="accent2"/>
              </a:solidFill>
            </a:endParaRPr>
          </a:p>
          <a:p>
            <a:pPr eaLnBrk="1" hangingPunct="1">
              <a:spcBef>
                <a:spcPct val="0"/>
              </a:spcBef>
              <a:buFontTx/>
              <a:buNone/>
            </a:pPr>
            <a:endParaRPr lang="en-US" altLang="zh-CN" sz="2000" dirty="0">
              <a:solidFill>
                <a:schemeClr val="accent2"/>
              </a:solidFill>
            </a:endParaRPr>
          </a:p>
          <a:p>
            <a:pPr eaLnBrk="1" hangingPunct="1">
              <a:spcBef>
                <a:spcPct val="0"/>
              </a:spcBef>
              <a:buFontTx/>
              <a:buNone/>
            </a:pPr>
            <a:r>
              <a:rPr lang="en-US" altLang="zh-CN" sz="2000" dirty="0">
                <a:solidFill>
                  <a:schemeClr val="accent2"/>
                </a:solidFill>
              </a:rPr>
              <a:t>import </a:t>
            </a:r>
            <a:r>
              <a:rPr lang="en-US" altLang="zh-CN" sz="2000" dirty="0" err="1">
                <a:solidFill>
                  <a:schemeClr val="accent2"/>
                </a:solidFill>
              </a:rPr>
              <a:t>chip_types</a:t>
            </a:r>
            <a:r>
              <a:rPr lang="en-US" altLang="zh-CN" sz="2000" dirty="0">
                <a:solidFill>
                  <a:schemeClr val="accent2"/>
                </a:solidFill>
              </a:rPr>
              <a:t> :: *;</a:t>
            </a:r>
          </a:p>
          <a:p>
            <a:pPr eaLnBrk="1" hangingPunct="1">
              <a:spcBef>
                <a:spcPct val="0"/>
              </a:spcBef>
              <a:buFontTx/>
              <a:buNone/>
            </a:pPr>
            <a:r>
              <a:rPr lang="en-US" altLang="zh-CN" sz="2000" dirty="0">
                <a:solidFill>
                  <a:schemeClr val="accent2"/>
                </a:solidFill>
              </a:rPr>
              <a:t>module controller(output logic read, write,</a:t>
            </a:r>
          </a:p>
          <a:p>
            <a:pPr eaLnBrk="1" hangingPunct="1">
              <a:spcBef>
                <a:spcPct val="0"/>
              </a:spcBef>
              <a:buFontTx/>
              <a:buNone/>
            </a:pPr>
            <a:r>
              <a:rPr lang="en-US" altLang="zh-CN" sz="2000" dirty="0">
                <a:solidFill>
                  <a:schemeClr val="accent2"/>
                </a:solidFill>
              </a:rPr>
              <a:t>                               input </a:t>
            </a:r>
            <a:r>
              <a:rPr lang="en-US" altLang="zh-CN" sz="2000" dirty="0" err="1">
                <a:solidFill>
                  <a:schemeClr val="accent2"/>
                </a:solidFill>
              </a:rPr>
              <a:t>instr_t</a:t>
            </a:r>
            <a:r>
              <a:rPr lang="en-US" altLang="zh-CN" sz="2000" dirty="0">
                <a:solidFill>
                  <a:schemeClr val="accent2"/>
                </a:solidFill>
              </a:rPr>
              <a:t> instruction,</a:t>
            </a:r>
          </a:p>
          <a:p>
            <a:pPr eaLnBrk="1" hangingPunct="1">
              <a:spcBef>
                <a:spcPct val="0"/>
              </a:spcBef>
              <a:buFontTx/>
              <a:buNone/>
            </a:pPr>
            <a:r>
              <a:rPr lang="en-US" altLang="zh-CN" sz="2000" dirty="0">
                <a:solidFill>
                  <a:schemeClr val="accent2"/>
                </a:solidFill>
              </a:rPr>
              <a:t>                               input wire </a:t>
            </a:r>
            <a:r>
              <a:rPr lang="en-US" altLang="zh-CN" sz="2000" dirty="0" err="1">
                <a:solidFill>
                  <a:schemeClr val="accent2"/>
                </a:solidFill>
              </a:rPr>
              <a:t>clk</a:t>
            </a:r>
            <a:r>
              <a:rPr lang="en-US" altLang="zh-CN" sz="2000" dirty="0">
                <a:solidFill>
                  <a:schemeClr val="accent2"/>
                </a:solidFill>
              </a:rPr>
              <a:t>, </a:t>
            </a:r>
            <a:r>
              <a:rPr lang="en-US" altLang="zh-CN" sz="2000" dirty="0" err="1">
                <a:solidFill>
                  <a:schemeClr val="accent2"/>
                </a:solidFill>
              </a:rPr>
              <a:t>resetN</a:t>
            </a:r>
            <a:r>
              <a:rPr lang="en-US" altLang="zh-CN" sz="2000" dirty="0">
                <a:solidFill>
                  <a:schemeClr val="accent2"/>
                </a:solidFill>
              </a:rPr>
              <a:t>);</a:t>
            </a:r>
          </a:p>
          <a:p>
            <a:pPr eaLnBrk="1" hangingPunct="1">
              <a:spcBef>
                <a:spcPct val="0"/>
              </a:spcBef>
              <a:buFontTx/>
              <a:buNone/>
            </a:pPr>
            <a:r>
              <a:rPr lang="en-US" altLang="zh-CN" sz="2000" dirty="0">
                <a:solidFill>
                  <a:schemeClr val="accent2"/>
                </a:solidFill>
              </a:rPr>
              <a:t>    </a:t>
            </a:r>
            <a:r>
              <a:rPr lang="en-US" altLang="zh-CN" sz="2000" dirty="0" err="1">
                <a:solidFill>
                  <a:schemeClr val="accent2"/>
                </a:solidFill>
              </a:rPr>
              <a:t>enum</a:t>
            </a:r>
            <a:r>
              <a:rPr lang="en-US" altLang="zh-CN" sz="2000" dirty="0">
                <a:solidFill>
                  <a:schemeClr val="accent2"/>
                </a:solidFill>
              </a:rPr>
              <a:t> {WAIT, LOAD, STORE} state, </a:t>
            </a:r>
            <a:r>
              <a:rPr lang="en-US" altLang="zh-CN" sz="2000" dirty="0" err="1">
                <a:solidFill>
                  <a:schemeClr val="accent2"/>
                </a:solidFill>
              </a:rPr>
              <a:t>nextState</a:t>
            </a:r>
            <a:r>
              <a:rPr lang="en-US" altLang="zh-CN" sz="2000" dirty="0">
                <a:solidFill>
                  <a:schemeClr val="accent2"/>
                </a:solidFill>
              </a:rPr>
              <a:t>;</a:t>
            </a:r>
          </a:p>
          <a:p>
            <a:pPr eaLnBrk="1" hangingPunct="1">
              <a:spcBef>
                <a:spcPct val="0"/>
              </a:spcBef>
              <a:buFontTx/>
              <a:buNone/>
            </a:pPr>
            <a:r>
              <a:rPr lang="en-US" altLang="zh-CN" sz="2000" dirty="0">
                <a:solidFill>
                  <a:schemeClr val="accent2"/>
                </a:solidFill>
              </a:rPr>
              <a:t>    </a:t>
            </a:r>
            <a:r>
              <a:rPr lang="en-US" altLang="zh-CN" sz="2000" dirty="0">
                <a:solidFill>
                  <a:srgbClr val="FF0000"/>
                </a:solidFill>
              </a:rPr>
              <a:t>always</a:t>
            </a:r>
            <a:r>
              <a:rPr lang="en-US" altLang="zh-CN" sz="2000" dirty="0">
                <a:solidFill>
                  <a:srgbClr val="CC0000"/>
                </a:solidFill>
              </a:rPr>
              <a:t> </a:t>
            </a:r>
            <a:r>
              <a:rPr lang="en-US" altLang="zh-CN" sz="2000" dirty="0">
                <a:solidFill>
                  <a:schemeClr val="accent2"/>
                </a:solidFill>
              </a:rPr>
              <a:t>@(posedge </a:t>
            </a:r>
            <a:r>
              <a:rPr lang="en-US" altLang="zh-CN" sz="2000" dirty="0" err="1">
                <a:solidFill>
                  <a:schemeClr val="accent2"/>
                </a:solidFill>
              </a:rPr>
              <a:t>clk</a:t>
            </a:r>
            <a:r>
              <a:rPr lang="en-US" altLang="zh-CN" sz="2000" dirty="0">
                <a:solidFill>
                  <a:schemeClr val="accent2"/>
                </a:solidFill>
              </a:rPr>
              <a:t>, </a:t>
            </a:r>
            <a:r>
              <a:rPr lang="en-US" altLang="zh-CN" sz="2000" dirty="0" err="1">
                <a:solidFill>
                  <a:schemeClr val="accent2"/>
                </a:solidFill>
              </a:rPr>
              <a:t>negedge</a:t>
            </a:r>
            <a:r>
              <a:rPr lang="en-US" altLang="zh-CN" sz="2000" dirty="0">
                <a:solidFill>
                  <a:schemeClr val="accent2"/>
                </a:solidFill>
              </a:rPr>
              <a:t> </a:t>
            </a:r>
            <a:r>
              <a:rPr lang="en-US" altLang="zh-CN" sz="2000" dirty="0" err="1">
                <a:solidFill>
                  <a:schemeClr val="accent2"/>
                </a:solidFill>
              </a:rPr>
              <a:t>resetN</a:t>
            </a:r>
            <a:r>
              <a:rPr lang="en-US" altLang="zh-CN" sz="2000" dirty="0">
                <a:solidFill>
                  <a:schemeClr val="accent2"/>
                </a:solidFill>
              </a:rPr>
              <a:t>)</a:t>
            </a:r>
          </a:p>
          <a:p>
            <a:pPr eaLnBrk="1" hangingPunct="1">
              <a:spcBef>
                <a:spcPct val="0"/>
              </a:spcBef>
              <a:buFontTx/>
              <a:buNone/>
            </a:pPr>
            <a:r>
              <a:rPr lang="en-US" altLang="zh-CN" sz="2000" dirty="0">
                <a:solidFill>
                  <a:schemeClr val="accent2"/>
                </a:solidFill>
              </a:rPr>
              <a:t>        if( ! </a:t>
            </a:r>
            <a:r>
              <a:rPr lang="en-US" altLang="zh-CN" sz="2000" dirty="0" err="1">
                <a:solidFill>
                  <a:schemeClr val="accent2"/>
                </a:solidFill>
              </a:rPr>
              <a:t>resetN</a:t>
            </a:r>
            <a:r>
              <a:rPr lang="en-US" altLang="zh-CN" sz="2000" dirty="0">
                <a:solidFill>
                  <a:schemeClr val="accent2"/>
                </a:solidFill>
              </a:rPr>
              <a:t>) state &lt;= WAIT;</a:t>
            </a:r>
          </a:p>
          <a:p>
            <a:pPr eaLnBrk="1" hangingPunct="1">
              <a:spcBef>
                <a:spcPct val="0"/>
              </a:spcBef>
              <a:buFontTx/>
              <a:buNone/>
            </a:pPr>
            <a:r>
              <a:rPr lang="en-US" altLang="zh-CN" sz="2000" dirty="0">
                <a:solidFill>
                  <a:schemeClr val="accent2"/>
                </a:solidFill>
              </a:rPr>
              <a:t>        else state &lt;= </a:t>
            </a:r>
            <a:r>
              <a:rPr lang="en-US" altLang="zh-CN" sz="2000" dirty="0" err="1">
                <a:solidFill>
                  <a:schemeClr val="accent2"/>
                </a:solidFill>
              </a:rPr>
              <a:t>nextState</a:t>
            </a:r>
            <a:r>
              <a:rPr lang="en-US" altLang="zh-CN" sz="2000" dirty="0">
                <a:solidFill>
                  <a:schemeClr val="accent2"/>
                </a:solidFill>
              </a:rPr>
              <a:t>;</a:t>
            </a:r>
          </a:p>
          <a:p>
            <a:pPr eaLnBrk="1" hangingPunct="1">
              <a:spcBef>
                <a:spcPct val="0"/>
              </a:spcBef>
              <a:buFontTx/>
              <a:buNone/>
            </a:pPr>
            <a:r>
              <a:rPr lang="en-US" altLang="zh-CN" sz="2000" dirty="0">
                <a:solidFill>
                  <a:schemeClr val="accent2"/>
                </a:solidFill>
              </a:rPr>
              <a:t>    </a:t>
            </a:r>
            <a:r>
              <a:rPr lang="en-US" altLang="zh-CN" sz="2000" dirty="0">
                <a:solidFill>
                  <a:srgbClr val="FF0000"/>
                </a:solidFill>
              </a:rPr>
              <a:t>always</a:t>
            </a:r>
            <a:r>
              <a:rPr lang="en-US" altLang="zh-CN" sz="2000" dirty="0">
                <a:solidFill>
                  <a:srgbClr val="CC0000"/>
                </a:solidFill>
              </a:rPr>
              <a:t> @(state)</a:t>
            </a:r>
            <a:r>
              <a:rPr lang="en-US" altLang="zh-CN" sz="2000" dirty="0">
                <a:solidFill>
                  <a:schemeClr val="accent2"/>
                </a:solidFill>
              </a:rPr>
              <a:t> begin</a:t>
            </a:r>
          </a:p>
          <a:p>
            <a:pPr eaLnBrk="1" hangingPunct="1">
              <a:spcBef>
                <a:spcPct val="0"/>
              </a:spcBef>
              <a:buFontTx/>
              <a:buNone/>
            </a:pPr>
            <a:r>
              <a:rPr lang="en-US" altLang="zh-CN" sz="2000" dirty="0">
                <a:solidFill>
                  <a:schemeClr val="accent2"/>
                </a:solidFill>
              </a:rPr>
              <a:t>        case (state)</a:t>
            </a:r>
          </a:p>
          <a:p>
            <a:pPr eaLnBrk="1" hangingPunct="1">
              <a:spcBef>
                <a:spcPct val="0"/>
              </a:spcBef>
              <a:buFontTx/>
              <a:buNone/>
            </a:pPr>
            <a:r>
              <a:rPr lang="en-US" altLang="zh-CN" sz="2000" dirty="0">
                <a:solidFill>
                  <a:schemeClr val="accent2"/>
                </a:solidFill>
              </a:rPr>
              <a:t>             WAIT : </a:t>
            </a:r>
            <a:r>
              <a:rPr lang="en-US" altLang="zh-CN" sz="2000" dirty="0" err="1">
                <a:solidFill>
                  <a:schemeClr val="accent2"/>
                </a:solidFill>
              </a:rPr>
              <a:t>nextState</a:t>
            </a:r>
            <a:r>
              <a:rPr lang="en-US" altLang="zh-CN" sz="2000" dirty="0">
                <a:solidFill>
                  <a:schemeClr val="accent2"/>
                </a:solidFill>
              </a:rPr>
              <a:t> = LOAD;</a:t>
            </a:r>
          </a:p>
          <a:p>
            <a:pPr eaLnBrk="1" hangingPunct="1">
              <a:spcBef>
                <a:spcPct val="0"/>
              </a:spcBef>
              <a:buFontTx/>
              <a:buNone/>
            </a:pPr>
            <a:r>
              <a:rPr lang="en-US" altLang="zh-CN" sz="2000" dirty="0">
                <a:solidFill>
                  <a:schemeClr val="accent2"/>
                </a:solidFill>
              </a:rPr>
              <a:t>             LOAD : </a:t>
            </a:r>
            <a:r>
              <a:rPr lang="en-US" altLang="zh-CN" sz="2000" dirty="0" err="1">
                <a:solidFill>
                  <a:schemeClr val="accent2"/>
                </a:solidFill>
              </a:rPr>
              <a:t>nextState</a:t>
            </a:r>
            <a:r>
              <a:rPr lang="en-US" altLang="zh-CN" sz="2000" dirty="0">
                <a:solidFill>
                  <a:schemeClr val="accent2"/>
                </a:solidFill>
              </a:rPr>
              <a:t> = STORE;</a:t>
            </a:r>
          </a:p>
        </p:txBody>
      </p:sp>
      <p:sp>
        <p:nvSpPr>
          <p:cNvPr id="11268" name="Rectangle 4">
            <a:extLst>
              <a:ext uri="{FF2B5EF4-FFF2-40B4-BE49-F238E27FC236}">
                <a16:creationId xmlns:a16="http://schemas.microsoft.com/office/drawing/2014/main" id="{1A8E200E-6B09-46DD-8E52-AEB368DAF40D}"/>
              </a:ext>
            </a:extLst>
          </p:cNvPr>
          <p:cNvSpPr>
            <a:spLocks noChangeArrowheads="1"/>
          </p:cNvSpPr>
          <p:nvPr/>
        </p:nvSpPr>
        <p:spPr bwMode="auto">
          <a:xfrm>
            <a:off x="7896225" y="4694238"/>
            <a:ext cx="1704975" cy="708025"/>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10000"/>
              </a:spcBef>
              <a:buFontTx/>
              <a:buNone/>
            </a:pPr>
            <a:r>
              <a:rPr lang="zh-CN" altLang="en-US" sz="2000">
                <a:solidFill>
                  <a:srgbClr val="0000FF"/>
                </a:solidFill>
              </a:rPr>
              <a:t>仅当</a:t>
            </a:r>
            <a:r>
              <a:rPr lang="en-US" altLang="zh-CN" sz="2000">
                <a:solidFill>
                  <a:srgbClr val="0000FF"/>
                </a:solidFill>
              </a:rPr>
              <a:t>state</a:t>
            </a:r>
            <a:r>
              <a:rPr lang="zh-CN" altLang="en-US" sz="2000">
                <a:solidFill>
                  <a:srgbClr val="0000FF"/>
                </a:solidFill>
              </a:rPr>
              <a:t>变化时才触发</a:t>
            </a:r>
          </a:p>
        </p:txBody>
      </p:sp>
      <p:sp>
        <p:nvSpPr>
          <p:cNvPr id="11269" name="Freeform 5">
            <a:extLst>
              <a:ext uri="{FF2B5EF4-FFF2-40B4-BE49-F238E27FC236}">
                <a16:creationId xmlns:a16="http://schemas.microsoft.com/office/drawing/2014/main" id="{14C29C1B-5420-4AAB-A9B0-BB17E5A4EA64}"/>
              </a:ext>
            </a:extLst>
          </p:cNvPr>
          <p:cNvSpPr>
            <a:spLocks/>
          </p:cNvSpPr>
          <p:nvPr/>
        </p:nvSpPr>
        <p:spPr bwMode="auto">
          <a:xfrm>
            <a:off x="3863975" y="5445125"/>
            <a:ext cx="5076825" cy="400050"/>
          </a:xfrm>
          <a:custGeom>
            <a:avLst/>
            <a:gdLst>
              <a:gd name="T0" fmla="*/ 2147483646 w 3198"/>
              <a:gd name="T1" fmla="*/ 0 h 159"/>
              <a:gd name="T2" fmla="*/ 2147483646 w 3198"/>
              <a:gd name="T3" fmla="*/ 2147483646 h 159"/>
              <a:gd name="T4" fmla="*/ 2147483646 w 3198"/>
              <a:gd name="T5" fmla="*/ 2147483646 h 159"/>
              <a:gd name="T6" fmla="*/ 2147483646 w 3198"/>
              <a:gd name="T7" fmla="*/ 2147483646 h 159"/>
              <a:gd name="T8" fmla="*/ 0 w 3198"/>
              <a:gd name="T9" fmla="*/ 0 h 159"/>
              <a:gd name="T10" fmla="*/ 0 60000 65536"/>
              <a:gd name="T11" fmla="*/ 0 60000 65536"/>
              <a:gd name="T12" fmla="*/ 0 60000 65536"/>
              <a:gd name="T13" fmla="*/ 0 60000 65536"/>
              <a:gd name="T14" fmla="*/ 0 60000 65536"/>
              <a:gd name="T15" fmla="*/ 0 w 3198"/>
              <a:gd name="T16" fmla="*/ 0 h 159"/>
              <a:gd name="T17" fmla="*/ 3198 w 3198"/>
              <a:gd name="T18" fmla="*/ 159 h 159"/>
            </a:gdLst>
            <a:ahLst/>
            <a:cxnLst>
              <a:cxn ang="T10">
                <a:pos x="T0" y="T1"/>
              </a:cxn>
              <a:cxn ang="T11">
                <a:pos x="T2" y="T3"/>
              </a:cxn>
              <a:cxn ang="T12">
                <a:pos x="T4" y="T5"/>
              </a:cxn>
              <a:cxn ang="T13">
                <a:pos x="T6" y="T7"/>
              </a:cxn>
              <a:cxn ang="T14">
                <a:pos x="T8" y="T9"/>
              </a:cxn>
            </a:cxnLst>
            <a:rect l="T15" t="T16" r="T17" b="T18"/>
            <a:pathLst>
              <a:path w="3198" h="159">
                <a:moveTo>
                  <a:pt x="3084" y="0"/>
                </a:moveTo>
                <a:cubicBezTo>
                  <a:pt x="3141" y="56"/>
                  <a:pt x="3198" y="113"/>
                  <a:pt x="2858" y="136"/>
                </a:cubicBezTo>
                <a:cubicBezTo>
                  <a:pt x="2518" y="159"/>
                  <a:pt x="1481" y="136"/>
                  <a:pt x="1043" y="136"/>
                </a:cubicBezTo>
                <a:cubicBezTo>
                  <a:pt x="605" y="136"/>
                  <a:pt x="401" y="159"/>
                  <a:pt x="227" y="136"/>
                </a:cubicBezTo>
                <a:cubicBezTo>
                  <a:pt x="53" y="113"/>
                  <a:pt x="38" y="23"/>
                  <a:pt x="0" y="0"/>
                </a:cubicBezTo>
              </a:path>
            </a:pathLst>
          </a:custGeom>
          <a:noFill/>
          <a:ln w="9525">
            <a:solidFill>
              <a:srgbClr val="99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spd="slow" advTm="6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C5BA041A-90E5-4210-AA68-75C80E34CE2D}"/>
              </a:ext>
            </a:extLst>
          </p:cNvPr>
          <p:cNvSpPr txBox="1">
            <a:spLocks noChangeArrowheads="1"/>
          </p:cNvSpPr>
          <p:nvPr/>
        </p:nvSpPr>
        <p:spPr bwMode="auto">
          <a:xfrm>
            <a:off x="3071813"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6.2.1  </a:t>
            </a:r>
            <a:r>
              <a:rPr lang="zh-CN" altLang="en-US" sz="2800">
                <a:solidFill>
                  <a:srgbClr val="000066"/>
                </a:solidFill>
              </a:rPr>
              <a:t>组合逻辑过程块</a:t>
            </a:r>
          </a:p>
        </p:txBody>
      </p:sp>
      <p:sp>
        <p:nvSpPr>
          <p:cNvPr id="13315" name="Text Box 3">
            <a:extLst>
              <a:ext uri="{FF2B5EF4-FFF2-40B4-BE49-F238E27FC236}">
                <a16:creationId xmlns:a16="http://schemas.microsoft.com/office/drawing/2014/main" id="{F03A5B44-6C45-4F76-B88F-2215526CEF38}"/>
              </a:ext>
            </a:extLst>
          </p:cNvPr>
          <p:cNvSpPr txBox="1">
            <a:spLocks noChangeArrowheads="1"/>
          </p:cNvSpPr>
          <p:nvPr/>
        </p:nvSpPr>
        <p:spPr bwMode="auto">
          <a:xfrm>
            <a:off x="2135188" y="1568450"/>
            <a:ext cx="77057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solidFill>
                  <a:schemeClr val="accent2"/>
                </a:solidFill>
              </a:rPr>
              <a:t>            STORE : </a:t>
            </a:r>
            <a:r>
              <a:rPr lang="en-US" altLang="zh-CN" sz="2000" dirty="0" err="1">
                <a:solidFill>
                  <a:schemeClr val="accent2"/>
                </a:solidFill>
              </a:rPr>
              <a:t>nextState</a:t>
            </a:r>
            <a:r>
              <a:rPr lang="en-US" altLang="zh-CN" sz="2000" dirty="0">
                <a:solidFill>
                  <a:schemeClr val="accent2"/>
                </a:solidFill>
              </a:rPr>
              <a:t> = WAIT;</a:t>
            </a:r>
          </a:p>
          <a:p>
            <a:pPr eaLnBrk="1" hangingPunct="1">
              <a:spcBef>
                <a:spcPct val="0"/>
              </a:spcBef>
              <a:buFontTx/>
              <a:buNone/>
            </a:pPr>
            <a:r>
              <a:rPr lang="en-US" altLang="zh-CN" sz="2000" dirty="0">
                <a:solidFill>
                  <a:schemeClr val="accent2"/>
                </a:solidFill>
              </a:rPr>
              <a:t>        </a:t>
            </a:r>
            <a:r>
              <a:rPr lang="en-US" altLang="zh-CN" sz="2000" dirty="0" err="1">
                <a:solidFill>
                  <a:schemeClr val="accent2"/>
                </a:solidFill>
              </a:rPr>
              <a:t>endcase</a:t>
            </a:r>
            <a:endParaRPr lang="en-US" altLang="zh-CN" sz="2000" dirty="0">
              <a:solidFill>
                <a:schemeClr val="accent2"/>
              </a:solidFill>
            </a:endParaRPr>
          </a:p>
          <a:p>
            <a:pPr eaLnBrk="1" hangingPunct="1">
              <a:spcBef>
                <a:spcPct val="0"/>
              </a:spcBef>
              <a:buFontTx/>
              <a:buNone/>
            </a:pPr>
            <a:r>
              <a:rPr lang="en-US" altLang="zh-CN" sz="2000" dirty="0">
                <a:solidFill>
                  <a:schemeClr val="accent2"/>
                </a:solidFill>
              </a:rPr>
              <a:t>    end</a:t>
            </a:r>
          </a:p>
          <a:p>
            <a:pPr eaLnBrk="1" hangingPunct="1">
              <a:spcBef>
                <a:spcPct val="0"/>
              </a:spcBef>
              <a:buFontTx/>
              <a:buNone/>
            </a:pPr>
            <a:r>
              <a:rPr lang="en-US" altLang="zh-CN" sz="2000" dirty="0">
                <a:solidFill>
                  <a:schemeClr val="accent2"/>
                </a:solidFill>
              </a:rPr>
              <a:t>    </a:t>
            </a:r>
            <a:r>
              <a:rPr lang="en-US" altLang="zh-CN" sz="2000" dirty="0">
                <a:solidFill>
                  <a:srgbClr val="FF0000"/>
                </a:solidFill>
              </a:rPr>
              <a:t>always</a:t>
            </a:r>
            <a:r>
              <a:rPr lang="en-US" altLang="zh-CN" sz="2000" dirty="0">
                <a:solidFill>
                  <a:schemeClr val="accent2"/>
                </a:solidFill>
              </a:rPr>
              <a:t> @(state, instruction) begin</a:t>
            </a:r>
          </a:p>
          <a:p>
            <a:pPr eaLnBrk="1" hangingPunct="1">
              <a:spcBef>
                <a:spcPct val="0"/>
              </a:spcBef>
              <a:buFontTx/>
              <a:buNone/>
            </a:pPr>
            <a:r>
              <a:rPr lang="en-US" altLang="zh-CN" sz="2000" dirty="0">
                <a:solidFill>
                  <a:schemeClr val="accent2"/>
                </a:solidFill>
              </a:rPr>
              <a:t>        read = 0; write = 0;</a:t>
            </a:r>
          </a:p>
          <a:p>
            <a:pPr eaLnBrk="1" hangingPunct="1">
              <a:spcBef>
                <a:spcPct val="0"/>
              </a:spcBef>
              <a:buFontTx/>
              <a:buNone/>
            </a:pPr>
            <a:r>
              <a:rPr lang="en-US" altLang="zh-CN" sz="2000" dirty="0">
                <a:solidFill>
                  <a:schemeClr val="accent2"/>
                </a:solidFill>
              </a:rPr>
              <a:t>        if(state == LOAD &amp;&amp; instruction == FETCH)</a:t>
            </a:r>
          </a:p>
          <a:p>
            <a:pPr eaLnBrk="1" hangingPunct="1">
              <a:spcBef>
                <a:spcPct val="0"/>
              </a:spcBef>
              <a:buFontTx/>
              <a:buNone/>
            </a:pPr>
            <a:r>
              <a:rPr lang="en-US" altLang="zh-CN" sz="2000" dirty="0">
                <a:solidFill>
                  <a:schemeClr val="accent2"/>
                </a:solidFill>
              </a:rPr>
              <a:t>            read = 1;</a:t>
            </a:r>
          </a:p>
          <a:p>
            <a:pPr eaLnBrk="1" hangingPunct="1">
              <a:spcBef>
                <a:spcPct val="0"/>
              </a:spcBef>
              <a:buFontTx/>
              <a:buNone/>
            </a:pPr>
            <a:r>
              <a:rPr lang="en-US" altLang="zh-CN" sz="2000" dirty="0">
                <a:solidFill>
                  <a:schemeClr val="accent2"/>
                </a:solidFill>
              </a:rPr>
              <a:t>        if(state == STORE &amp;&amp; instruction ==WRITE)</a:t>
            </a:r>
          </a:p>
          <a:p>
            <a:pPr eaLnBrk="1" hangingPunct="1">
              <a:spcBef>
                <a:spcPct val="0"/>
              </a:spcBef>
              <a:buFontTx/>
              <a:buNone/>
            </a:pPr>
            <a:r>
              <a:rPr lang="en-US" altLang="zh-CN" sz="2000" dirty="0">
                <a:solidFill>
                  <a:schemeClr val="accent2"/>
                </a:solidFill>
              </a:rPr>
              <a:t>            write = 1;</a:t>
            </a:r>
          </a:p>
          <a:p>
            <a:pPr eaLnBrk="1" hangingPunct="1">
              <a:spcBef>
                <a:spcPct val="0"/>
              </a:spcBef>
              <a:buFontTx/>
              <a:buNone/>
            </a:pPr>
            <a:r>
              <a:rPr lang="en-US" altLang="zh-CN" sz="2000" dirty="0">
                <a:solidFill>
                  <a:schemeClr val="accent2"/>
                </a:solidFill>
              </a:rPr>
              <a:t>    end</a:t>
            </a:r>
          </a:p>
          <a:p>
            <a:pPr eaLnBrk="1" hangingPunct="1">
              <a:spcBef>
                <a:spcPct val="0"/>
              </a:spcBef>
              <a:buFontTx/>
              <a:buNone/>
            </a:pPr>
            <a:r>
              <a:rPr lang="en-US" altLang="zh-CN" sz="2000" dirty="0" err="1">
                <a:solidFill>
                  <a:schemeClr val="accent2"/>
                </a:solidFill>
              </a:rPr>
              <a:t>endmodule</a:t>
            </a:r>
            <a:endParaRPr lang="en-US" altLang="zh-CN" sz="2000" dirty="0">
              <a:solidFill>
                <a:schemeClr val="accent2"/>
              </a:solidFill>
            </a:endParaRPr>
          </a:p>
        </p:txBody>
      </p:sp>
      <p:sp>
        <p:nvSpPr>
          <p:cNvPr id="7172" name="Text Box 4">
            <a:extLst>
              <a:ext uri="{FF2B5EF4-FFF2-40B4-BE49-F238E27FC236}">
                <a16:creationId xmlns:a16="http://schemas.microsoft.com/office/drawing/2014/main" id="{85809A2F-CC44-4D94-9C28-B0761E6C3936}"/>
              </a:ext>
            </a:extLst>
          </p:cNvPr>
          <p:cNvSpPr txBox="1">
            <a:spLocks noChangeArrowheads="1"/>
          </p:cNvSpPr>
          <p:nvPr/>
        </p:nvSpPr>
        <p:spPr bwMode="auto">
          <a:xfrm>
            <a:off x="5232400" y="4652963"/>
            <a:ext cx="3384550" cy="1323975"/>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olidFill>
                  <a:srgbClr val="0000FF"/>
                </a:solidFill>
              </a:rPr>
              <a:t>state</a:t>
            </a:r>
            <a:r>
              <a:rPr lang="zh-CN" altLang="en-US" sz="2000">
                <a:solidFill>
                  <a:srgbClr val="0000FF"/>
                </a:solidFill>
              </a:rPr>
              <a:t>和</a:t>
            </a:r>
            <a:r>
              <a:rPr lang="en-US" altLang="zh-CN" sz="2000">
                <a:solidFill>
                  <a:srgbClr val="0000FF"/>
                </a:solidFill>
              </a:rPr>
              <a:t>nextState</a:t>
            </a:r>
            <a:r>
              <a:rPr lang="zh-CN" altLang="en-US" sz="2000">
                <a:solidFill>
                  <a:srgbClr val="0000FF"/>
                </a:solidFill>
              </a:rPr>
              <a:t>为枚举类型，枚举标签</a:t>
            </a:r>
            <a:r>
              <a:rPr lang="en-US" altLang="zh-CN" sz="2000">
                <a:solidFill>
                  <a:srgbClr val="0000FF"/>
                </a:solidFill>
              </a:rPr>
              <a:t>WAIT</a:t>
            </a:r>
            <a:r>
              <a:rPr lang="zh-CN" altLang="en-US" sz="2000">
                <a:solidFill>
                  <a:srgbClr val="0000FF"/>
                </a:solidFill>
              </a:rPr>
              <a:t>代表的值为</a:t>
            </a:r>
            <a:r>
              <a:rPr lang="en-US" altLang="zh-CN" sz="2000">
                <a:solidFill>
                  <a:srgbClr val="0000FF"/>
                </a:solidFill>
              </a:rPr>
              <a:t>0</a:t>
            </a:r>
            <a:r>
              <a:rPr lang="zh-CN" altLang="en-US" sz="2000">
                <a:solidFill>
                  <a:srgbClr val="0000FF"/>
                </a:solidFill>
              </a:rPr>
              <a:t>，无论</a:t>
            </a:r>
            <a:r>
              <a:rPr lang="en-US" altLang="zh-CN" sz="2000">
                <a:solidFill>
                  <a:srgbClr val="0000FF"/>
                </a:solidFill>
              </a:rPr>
              <a:t>resetN</a:t>
            </a:r>
            <a:r>
              <a:rPr lang="zh-CN" altLang="en-US" sz="2000">
                <a:solidFill>
                  <a:srgbClr val="0000FF"/>
                </a:solidFill>
              </a:rPr>
              <a:t>有效否，</a:t>
            </a:r>
            <a:r>
              <a:rPr lang="en-US" altLang="zh-CN" sz="2000">
                <a:solidFill>
                  <a:srgbClr val="0000FF"/>
                </a:solidFill>
              </a:rPr>
              <a:t>state</a:t>
            </a:r>
            <a:r>
              <a:rPr lang="zh-CN" altLang="en-US" sz="2000">
                <a:solidFill>
                  <a:srgbClr val="0000FF"/>
                </a:solidFill>
              </a:rPr>
              <a:t>的值不会改变，</a:t>
            </a:r>
            <a:r>
              <a:rPr lang="en-US" altLang="zh-CN" sz="2000">
                <a:solidFill>
                  <a:srgbClr val="FF0000"/>
                </a:solidFill>
              </a:rPr>
              <a:t>why?</a:t>
            </a:r>
          </a:p>
        </p:txBody>
      </p:sp>
    </p:spTree>
  </p:cSld>
  <p:clrMapOvr>
    <a:masterClrMapping/>
  </p:clrMapOvr>
  <p:transition spd="slow" advTm="6000">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6F8F67E6-AAB4-46B2-BA0F-E699939E9B89}"/>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6.2.1</a:t>
            </a:r>
            <a:r>
              <a:rPr lang="en-US" altLang="zh-CN" sz="2800">
                <a:solidFill>
                  <a:srgbClr val="000066"/>
                </a:solidFill>
              </a:rPr>
              <a:t>  </a:t>
            </a:r>
            <a:r>
              <a:rPr lang="zh-CN" altLang="en-US" sz="2800">
                <a:solidFill>
                  <a:srgbClr val="000066"/>
                </a:solidFill>
              </a:rPr>
              <a:t>组合逻辑过程块</a:t>
            </a:r>
          </a:p>
        </p:txBody>
      </p:sp>
      <p:sp>
        <p:nvSpPr>
          <p:cNvPr id="15363" name="Text Box 3">
            <a:extLst>
              <a:ext uri="{FF2B5EF4-FFF2-40B4-BE49-F238E27FC236}">
                <a16:creationId xmlns:a16="http://schemas.microsoft.com/office/drawing/2014/main" id="{F509A3BF-9560-4DE8-B75B-1AF5B244347A}"/>
              </a:ext>
            </a:extLst>
          </p:cNvPr>
          <p:cNvSpPr txBox="1">
            <a:spLocks noChangeArrowheads="1"/>
          </p:cNvSpPr>
          <p:nvPr/>
        </p:nvSpPr>
        <p:spPr bwMode="auto">
          <a:xfrm>
            <a:off x="2135188" y="1179513"/>
            <a:ext cx="77057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2"/>
                </a:solidFill>
              </a:rPr>
              <a:t>package chip_types;</a:t>
            </a:r>
          </a:p>
          <a:p>
            <a:pPr eaLnBrk="1" hangingPunct="1">
              <a:spcBef>
                <a:spcPct val="0"/>
              </a:spcBef>
              <a:buFontTx/>
              <a:buNone/>
            </a:pPr>
            <a:r>
              <a:rPr lang="en-US" altLang="zh-CN" sz="2000">
                <a:solidFill>
                  <a:schemeClr val="accent2"/>
                </a:solidFill>
              </a:rPr>
              <a:t>    typedef enum {FETCH, WRITE, ADD, SUB, MULT, DIV, SHIFT, NOP} instr_t;</a:t>
            </a:r>
          </a:p>
          <a:p>
            <a:pPr eaLnBrk="1" hangingPunct="1">
              <a:spcBef>
                <a:spcPct val="0"/>
              </a:spcBef>
              <a:buFontTx/>
              <a:buNone/>
            </a:pPr>
            <a:r>
              <a:rPr lang="en-US" altLang="zh-CN" sz="2000">
                <a:solidFill>
                  <a:schemeClr val="accent2"/>
                </a:solidFill>
              </a:rPr>
              <a:t>endpackage</a:t>
            </a:r>
          </a:p>
          <a:p>
            <a:pPr eaLnBrk="1" hangingPunct="1">
              <a:spcBef>
                <a:spcPct val="0"/>
              </a:spcBef>
              <a:buFontTx/>
              <a:buNone/>
            </a:pPr>
            <a:endParaRPr lang="en-US" altLang="zh-CN" sz="2000">
              <a:solidFill>
                <a:schemeClr val="accent2"/>
              </a:solidFill>
            </a:endParaRPr>
          </a:p>
          <a:p>
            <a:pPr eaLnBrk="1" hangingPunct="1">
              <a:spcBef>
                <a:spcPct val="0"/>
              </a:spcBef>
              <a:buFontTx/>
              <a:buNone/>
            </a:pPr>
            <a:r>
              <a:rPr lang="en-US" altLang="zh-CN" sz="2000">
                <a:solidFill>
                  <a:schemeClr val="accent2"/>
                </a:solidFill>
              </a:rPr>
              <a:t>import chip_types :: *;</a:t>
            </a:r>
          </a:p>
          <a:p>
            <a:pPr eaLnBrk="1" hangingPunct="1">
              <a:spcBef>
                <a:spcPct val="0"/>
              </a:spcBef>
              <a:buFontTx/>
              <a:buNone/>
            </a:pPr>
            <a:r>
              <a:rPr lang="en-US" altLang="zh-CN" sz="2000">
                <a:solidFill>
                  <a:schemeClr val="accent2"/>
                </a:solidFill>
              </a:rPr>
              <a:t>module controller(output logic read, write,</a:t>
            </a:r>
          </a:p>
          <a:p>
            <a:pPr eaLnBrk="1" hangingPunct="1">
              <a:spcBef>
                <a:spcPct val="0"/>
              </a:spcBef>
              <a:buFontTx/>
              <a:buNone/>
            </a:pPr>
            <a:r>
              <a:rPr lang="en-US" altLang="zh-CN" sz="2000">
                <a:solidFill>
                  <a:schemeClr val="accent2"/>
                </a:solidFill>
              </a:rPr>
              <a:t>                               input instr_t instruction,</a:t>
            </a:r>
          </a:p>
          <a:p>
            <a:pPr eaLnBrk="1" hangingPunct="1">
              <a:spcBef>
                <a:spcPct val="0"/>
              </a:spcBef>
              <a:buFontTx/>
              <a:buNone/>
            </a:pPr>
            <a:r>
              <a:rPr lang="en-US" altLang="zh-CN" sz="2000">
                <a:solidFill>
                  <a:schemeClr val="accent2"/>
                </a:solidFill>
              </a:rPr>
              <a:t>                               input wire clk, resetN);</a:t>
            </a:r>
          </a:p>
          <a:p>
            <a:pPr eaLnBrk="1" hangingPunct="1">
              <a:spcBef>
                <a:spcPct val="0"/>
              </a:spcBef>
              <a:buFontTx/>
              <a:buNone/>
            </a:pPr>
            <a:r>
              <a:rPr lang="en-US" altLang="zh-CN" sz="2000">
                <a:solidFill>
                  <a:schemeClr val="accent2"/>
                </a:solidFill>
              </a:rPr>
              <a:t>    enum {WAIT, LOAD, STORE} state, nextState;</a:t>
            </a:r>
          </a:p>
          <a:p>
            <a:pPr eaLnBrk="1" hangingPunct="1">
              <a:spcBef>
                <a:spcPct val="0"/>
              </a:spcBef>
              <a:buFontTx/>
              <a:buNone/>
            </a:pPr>
            <a:r>
              <a:rPr lang="en-US" altLang="zh-CN" sz="2000">
                <a:solidFill>
                  <a:schemeClr val="accent2"/>
                </a:solidFill>
              </a:rPr>
              <a:t>    </a:t>
            </a:r>
            <a:r>
              <a:rPr lang="en-US" altLang="zh-CN" sz="2000">
                <a:solidFill>
                  <a:srgbClr val="CC0000"/>
                </a:solidFill>
              </a:rPr>
              <a:t>always </a:t>
            </a:r>
            <a:r>
              <a:rPr lang="en-US" altLang="zh-CN" sz="2000">
                <a:solidFill>
                  <a:schemeClr val="accent2"/>
                </a:solidFill>
              </a:rPr>
              <a:t>@(posedge clk, negedge resetN)</a:t>
            </a:r>
          </a:p>
          <a:p>
            <a:pPr eaLnBrk="1" hangingPunct="1">
              <a:spcBef>
                <a:spcPct val="0"/>
              </a:spcBef>
              <a:buFontTx/>
              <a:buNone/>
            </a:pPr>
            <a:r>
              <a:rPr lang="en-US" altLang="zh-CN" sz="2000">
                <a:solidFill>
                  <a:schemeClr val="accent2"/>
                </a:solidFill>
              </a:rPr>
              <a:t>        if( ! resetN) state &lt;= WAIT;</a:t>
            </a:r>
          </a:p>
          <a:p>
            <a:pPr eaLnBrk="1" hangingPunct="1">
              <a:spcBef>
                <a:spcPct val="0"/>
              </a:spcBef>
              <a:buFontTx/>
              <a:buNone/>
            </a:pPr>
            <a:r>
              <a:rPr lang="en-US" altLang="zh-CN" sz="2000">
                <a:solidFill>
                  <a:schemeClr val="accent2"/>
                </a:solidFill>
              </a:rPr>
              <a:t>        else state &lt;= nextState;</a:t>
            </a:r>
          </a:p>
          <a:p>
            <a:pPr eaLnBrk="1" hangingPunct="1">
              <a:spcBef>
                <a:spcPct val="0"/>
              </a:spcBef>
              <a:buFontTx/>
              <a:buNone/>
            </a:pPr>
            <a:r>
              <a:rPr lang="en-US" altLang="zh-CN" sz="2000">
                <a:solidFill>
                  <a:schemeClr val="accent2"/>
                </a:solidFill>
              </a:rPr>
              <a:t>    </a:t>
            </a:r>
            <a:r>
              <a:rPr lang="en-US" altLang="zh-CN" sz="2000">
                <a:solidFill>
                  <a:srgbClr val="CC0000"/>
                </a:solidFill>
              </a:rPr>
              <a:t>always_comb </a:t>
            </a:r>
            <a:r>
              <a:rPr lang="en-US" altLang="zh-CN" sz="2000">
                <a:solidFill>
                  <a:schemeClr val="accent2"/>
                </a:solidFill>
              </a:rPr>
              <a:t>begin</a:t>
            </a:r>
          </a:p>
          <a:p>
            <a:pPr eaLnBrk="1" hangingPunct="1">
              <a:spcBef>
                <a:spcPct val="0"/>
              </a:spcBef>
              <a:buFontTx/>
              <a:buNone/>
            </a:pPr>
            <a:r>
              <a:rPr lang="en-US" altLang="zh-CN" sz="2000">
                <a:solidFill>
                  <a:schemeClr val="accent2"/>
                </a:solidFill>
              </a:rPr>
              <a:t>        case (state)</a:t>
            </a:r>
          </a:p>
          <a:p>
            <a:pPr eaLnBrk="1" hangingPunct="1">
              <a:spcBef>
                <a:spcPct val="0"/>
              </a:spcBef>
              <a:buFontTx/>
              <a:buNone/>
            </a:pPr>
            <a:r>
              <a:rPr lang="en-US" altLang="zh-CN" sz="2000">
                <a:solidFill>
                  <a:schemeClr val="accent2"/>
                </a:solidFill>
              </a:rPr>
              <a:t>             WAIT : nextState = LOAD;</a:t>
            </a:r>
          </a:p>
          <a:p>
            <a:pPr eaLnBrk="1" hangingPunct="1">
              <a:spcBef>
                <a:spcPct val="0"/>
              </a:spcBef>
              <a:buFontTx/>
              <a:buNone/>
            </a:pPr>
            <a:r>
              <a:rPr lang="en-US" altLang="zh-CN" sz="2000">
                <a:solidFill>
                  <a:schemeClr val="accent2"/>
                </a:solidFill>
              </a:rPr>
              <a:t>             LOAD : nextState = STORE;</a:t>
            </a:r>
          </a:p>
        </p:txBody>
      </p:sp>
      <p:sp>
        <p:nvSpPr>
          <p:cNvPr id="15364" name="Rectangle 4">
            <a:extLst>
              <a:ext uri="{FF2B5EF4-FFF2-40B4-BE49-F238E27FC236}">
                <a16:creationId xmlns:a16="http://schemas.microsoft.com/office/drawing/2014/main" id="{EF6967DB-77DC-4017-A202-F936E32F45D1}"/>
              </a:ext>
            </a:extLst>
          </p:cNvPr>
          <p:cNvSpPr>
            <a:spLocks noChangeArrowheads="1"/>
          </p:cNvSpPr>
          <p:nvPr/>
        </p:nvSpPr>
        <p:spPr bwMode="auto">
          <a:xfrm>
            <a:off x="7680325" y="4437063"/>
            <a:ext cx="2447925" cy="101600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10000"/>
              </a:spcBef>
              <a:buFontTx/>
              <a:buNone/>
            </a:pPr>
            <a:r>
              <a:rPr lang="zh-CN" altLang="en-US" sz="2000">
                <a:solidFill>
                  <a:srgbClr val="0000FF"/>
                </a:solidFill>
              </a:rPr>
              <a:t>推断出</a:t>
            </a:r>
            <a:r>
              <a:rPr lang="en-US" altLang="zh-CN" sz="2000">
                <a:solidFill>
                  <a:srgbClr val="0000FF"/>
                </a:solidFill>
              </a:rPr>
              <a:t>@(state)</a:t>
            </a:r>
            <a:r>
              <a:rPr lang="zh-CN" altLang="en-US" sz="2000">
                <a:solidFill>
                  <a:srgbClr val="0000FF"/>
                </a:solidFill>
              </a:rPr>
              <a:t>，即使不被触发，在</a:t>
            </a:r>
            <a:r>
              <a:rPr lang="en-US" altLang="zh-CN" sz="2000">
                <a:solidFill>
                  <a:srgbClr val="0000FF"/>
                </a:solidFill>
              </a:rPr>
              <a:t>0</a:t>
            </a:r>
            <a:r>
              <a:rPr lang="zh-CN" altLang="en-US" sz="2000">
                <a:solidFill>
                  <a:srgbClr val="0000FF"/>
                </a:solidFill>
              </a:rPr>
              <a:t>时刻也会自动执行。</a:t>
            </a:r>
          </a:p>
        </p:txBody>
      </p:sp>
      <p:sp>
        <p:nvSpPr>
          <p:cNvPr id="15365" name="Freeform 5">
            <a:extLst>
              <a:ext uri="{FF2B5EF4-FFF2-40B4-BE49-F238E27FC236}">
                <a16:creationId xmlns:a16="http://schemas.microsoft.com/office/drawing/2014/main" id="{A953A969-C963-4C1F-82DB-E5C235FAF31B}"/>
              </a:ext>
            </a:extLst>
          </p:cNvPr>
          <p:cNvSpPr>
            <a:spLocks/>
          </p:cNvSpPr>
          <p:nvPr/>
        </p:nvSpPr>
        <p:spPr bwMode="auto">
          <a:xfrm>
            <a:off x="3863975" y="5445125"/>
            <a:ext cx="5076825" cy="400050"/>
          </a:xfrm>
          <a:custGeom>
            <a:avLst/>
            <a:gdLst>
              <a:gd name="T0" fmla="*/ 2147483646 w 3198"/>
              <a:gd name="T1" fmla="*/ 0 h 159"/>
              <a:gd name="T2" fmla="*/ 2147483646 w 3198"/>
              <a:gd name="T3" fmla="*/ 2147483646 h 159"/>
              <a:gd name="T4" fmla="*/ 2147483646 w 3198"/>
              <a:gd name="T5" fmla="*/ 2147483646 h 159"/>
              <a:gd name="T6" fmla="*/ 2147483646 w 3198"/>
              <a:gd name="T7" fmla="*/ 2147483646 h 159"/>
              <a:gd name="T8" fmla="*/ 0 w 3198"/>
              <a:gd name="T9" fmla="*/ 0 h 159"/>
              <a:gd name="T10" fmla="*/ 0 60000 65536"/>
              <a:gd name="T11" fmla="*/ 0 60000 65536"/>
              <a:gd name="T12" fmla="*/ 0 60000 65536"/>
              <a:gd name="T13" fmla="*/ 0 60000 65536"/>
              <a:gd name="T14" fmla="*/ 0 60000 65536"/>
              <a:gd name="T15" fmla="*/ 0 w 3198"/>
              <a:gd name="T16" fmla="*/ 0 h 159"/>
              <a:gd name="T17" fmla="*/ 3198 w 3198"/>
              <a:gd name="T18" fmla="*/ 159 h 159"/>
            </a:gdLst>
            <a:ahLst/>
            <a:cxnLst>
              <a:cxn ang="T10">
                <a:pos x="T0" y="T1"/>
              </a:cxn>
              <a:cxn ang="T11">
                <a:pos x="T2" y="T3"/>
              </a:cxn>
              <a:cxn ang="T12">
                <a:pos x="T4" y="T5"/>
              </a:cxn>
              <a:cxn ang="T13">
                <a:pos x="T6" y="T7"/>
              </a:cxn>
              <a:cxn ang="T14">
                <a:pos x="T8" y="T9"/>
              </a:cxn>
            </a:cxnLst>
            <a:rect l="T15" t="T16" r="T17" b="T18"/>
            <a:pathLst>
              <a:path w="3198" h="159">
                <a:moveTo>
                  <a:pt x="3084" y="0"/>
                </a:moveTo>
                <a:cubicBezTo>
                  <a:pt x="3141" y="56"/>
                  <a:pt x="3198" y="113"/>
                  <a:pt x="2858" y="136"/>
                </a:cubicBezTo>
                <a:cubicBezTo>
                  <a:pt x="2518" y="159"/>
                  <a:pt x="1481" y="136"/>
                  <a:pt x="1043" y="136"/>
                </a:cubicBezTo>
                <a:cubicBezTo>
                  <a:pt x="605" y="136"/>
                  <a:pt x="401" y="159"/>
                  <a:pt x="227" y="136"/>
                </a:cubicBezTo>
                <a:cubicBezTo>
                  <a:pt x="53" y="113"/>
                  <a:pt x="38" y="23"/>
                  <a:pt x="0" y="0"/>
                </a:cubicBezTo>
              </a:path>
            </a:pathLst>
          </a:custGeom>
          <a:noFill/>
          <a:ln w="9525">
            <a:solidFill>
              <a:srgbClr val="99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spd="slow" advTm="6000">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animEffect transition="in" filter="fade">
                                      <p:cBhvr>
                                        <p:cTn id="9" dur="500"/>
                                        <p:tgtEl>
                                          <p:spTgt spid="153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p:cTn id="12" dur="500" fill="hold"/>
                                        <p:tgtEl>
                                          <p:spTgt spid="15364"/>
                                        </p:tgtEl>
                                        <p:attrNameLst>
                                          <p:attrName>ppt_w</p:attrName>
                                        </p:attrNameLst>
                                      </p:cBhvr>
                                      <p:tavLst>
                                        <p:tav tm="0">
                                          <p:val>
                                            <p:fltVal val="0"/>
                                          </p:val>
                                        </p:tav>
                                        <p:tav tm="100000">
                                          <p:val>
                                            <p:strVal val="#ppt_w"/>
                                          </p:val>
                                        </p:tav>
                                      </p:tavLst>
                                    </p:anim>
                                    <p:anim calcmode="lin" valueType="num">
                                      <p:cBhvr>
                                        <p:cTn id="13" dur="500" fill="hold"/>
                                        <p:tgtEl>
                                          <p:spTgt spid="15364"/>
                                        </p:tgtEl>
                                        <p:attrNameLst>
                                          <p:attrName>ppt_h</p:attrName>
                                        </p:attrNameLst>
                                      </p:cBhvr>
                                      <p:tavLst>
                                        <p:tav tm="0">
                                          <p:val>
                                            <p:fltVal val="0"/>
                                          </p:val>
                                        </p:tav>
                                        <p:tav tm="100000">
                                          <p:val>
                                            <p:strVal val="#ppt_h"/>
                                          </p:val>
                                        </p:tav>
                                      </p:tavLst>
                                    </p:anim>
                                    <p:animEffect transition="in" filter="fade">
                                      <p:cBhvr>
                                        <p:cTn id="14"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624EA6DB-FD3B-4C39-8D1A-99EF48C9685D}"/>
              </a:ext>
            </a:extLst>
          </p:cNvPr>
          <p:cNvSpPr txBox="1">
            <a:spLocks noChangeArrowheads="1"/>
          </p:cNvSpPr>
          <p:nvPr/>
        </p:nvSpPr>
        <p:spPr bwMode="auto">
          <a:xfrm>
            <a:off x="3071813"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6.2.1  </a:t>
            </a:r>
            <a:r>
              <a:rPr lang="zh-CN" altLang="en-US" sz="2800">
                <a:solidFill>
                  <a:srgbClr val="000066"/>
                </a:solidFill>
              </a:rPr>
              <a:t>组合逻辑过程块</a:t>
            </a:r>
          </a:p>
        </p:txBody>
      </p:sp>
      <p:sp>
        <p:nvSpPr>
          <p:cNvPr id="17411" name="Text Box 3">
            <a:extLst>
              <a:ext uri="{FF2B5EF4-FFF2-40B4-BE49-F238E27FC236}">
                <a16:creationId xmlns:a16="http://schemas.microsoft.com/office/drawing/2014/main" id="{2CCBE6B7-EEC5-44CA-9108-D5F7B310BF9B}"/>
              </a:ext>
            </a:extLst>
          </p:cNvPr>
          <p:cNvSpPr txBox="1">
            <a:spLocks noChangeArrowheads="1"/>
          </p:cNvSpPr>
          <p:nvPr/>
        </p:nvSpPr>
        <p:spPr bwMode="auto">
          <a:xfrm>
            <a:off x="2135188" y="1268413"/>
            <a:ext cx="77057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FF0000"/>
                </a:solidFill>
              </a:rPr>
              <a:t>always_comb and always @*</a:t>
            </a:r>
          </a:p>
          <a:p>
            <a:pPr eaLnBrk="1" hangingPunct="1">
              <a:spcBef>
                <a:spcPct val="0"/>
              </a:spcBef>
              <a:buFontTx/>
              <a:buNone/>
            </a:pPr>
            <a:endParaRPr lang="en-US" altLang="zh-CN" sz="2000">
              <a:solidFill>
                <a:schemeClr val="accent2"/>
              </a:solidFill>
            </a:endParaRPr>
          </a:p>
          <a:p>
            <a:pPr eaLnBrk="1" hangingPunct="1">
              <a:spcBef>
                <a:spcPct val="0"/>
              </a:spcBef>
              <a:buFontTx/>
              <a:buAutoNum type="arabicPeriod"/>
            </a:pPr>
            <a:r>
              <a:rPr lang="en-US" altLang="zh-CN" sz="2000">
                <a:solidFill>
                  <a:schemeClr val="accent2"/>
                </a:solidFill>
              </a:rPr>
              <a:t>always @*</a:t>
            </a:r>
            <a:r>
              <a:rPr lang="zh-CN" altLang="en-US" sz="2000">
                <a:solidFill>
                  <a:schemeClr val="accent2"/>
                </a:solidFill>
              </a:rPr>
              <a:t>无组合逻辑语义，敏感表信号发生变化时才执行</a:t>
            </a:r>
          </a:p>
          <a:p>
            <a:pPr eaLnBrk="1" hangingPunct="1">
              <a:spcBef>
                <a:spcPct val="0"/>
              </a:spcBef>
              <a:buFontTx/>
              <a:buAutoNum type="arabicPeriod"/>
            </a:pPr>
            <a:r>
              <a:rPr lang="en-US" altLang="zh-CN" sz="2000">
                <a:solidFill>
                  <a:schemeClr val="accent2"/>
                </a:solidFill>
              </a:rPr>
              <a:t>@*</a:t>
            </a:r>
            <a:r>
              <a:rPr lang="zh-CN" altLang="en-US" sz="2000">
                <a:solidFill>
                  <a:schemeClr val="accent2"/>
                </a:solidFill>
              </a:rPr>
              <a:t>仅仅是一种推断事件控制列表信号的语句，可在过程块内部使用</a:t>
            </a:r>
          </a:p>
          <a:p>
            <a:pPr eaLnBrk="1" hangingPunct="1">
              <a:spcBef>
                <a:spcPct val="0"/>
              </a:spcBef>
              <a:buFontTx/>
              <a:buAutoNum type="arabicPeriod"/>
            </a:pPr>
            <a:r>
              <a:rPr lang="en-US" altLang="zh-CN" sz="2000">
                <a:solidFill>
                  <a:schemeClr val="accent2"/>
                </a:solidFill>
              </a:rPr>
              <a:t>@*</a:t>
            </a:r>
            <a:r>
              <a:rPr lang="zh-CN" altLang="en-US" sz="2000">
                <a:solidFill>
                  <a:schemeClr val="accent2"/>
                </a:solidFill>
              </a:rPr>
              <a:t>推断的敏感表可能不完整：不能推断出</a:t>
            </a:r>
            <a:r>
              <a:rPr lang="zh-CN" altLang="en-US" sz="2000">
                <a:solidFill>
                  <a:srgbClr val="FF0000"/>
                </a:solidFill>
              </a:rPr>
              <a:t>函数调用中读取</a:t>
            </a:r>
            <a:r>
              <a:rPr lang="zh-CN" altLang="en-US" sz="2000">
                <a:solidFill>
                  <a:schemeClr val="accent2"/>
                </a:solidFill>
              </a:rPr>
              <a:t>的模块级信号</a:t>
            </a:r>
          </a:p>
        </p:txBody>
      </p:sp>
      <p:sp>
        <p:nvSpPr>
          <p:cNvPr id="17412" name="Text Box 4">
            <a:extLst>
              <a:ext uri="{FF2B5EF4-FFF2-40B4-BE49-F238E27FC236}">
                <a16:creationId xmlns:a16="http://schemas.microsoft.com/office/drawing/2014/main" id="{0BF2B4C1-7061-49D6-AB30-064F5DD34AC7}"/>
              </a:ext>
            </a:extLst>
          </p:cNvPr>
          <p:cNvSpPr txBox="1">
            <a:spLocks noChangeArrowheads="1"/>
          </p:cNvSpPr>
          <p:nvPr/>
        </p:nvSpPr>
        <p:spPr bwMode="auto">
          <a:xfrm>
            <a:off x="1895029" y="3789363"/>
            <a:ext cx="2160588" cy="163195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2"/>
                </a:solidFill>
              </a:rPr>
              <a:t>always @* begin</a:t>
            </a:r>
          </a:p>
          <a:p>
            <a:pPr eaLnBrk="1" hangingPunct="1">
              <a:spcBef>
                <a:spcPct val="0"/>
              </a:spcBef>
              <a:buFontTx/>
              <a:buNone/>
            </a:pPr>
            <a:r>
              <a:rPr lang="en-US" altLang="zh-CN" sz="2000">
                <a:solidFill>
                  <a:schemeClr val="accent2"/>
                </a:solidFill>
              </a:rPr>
              <a:t>    a1 = data &lt;&lt; 1;</a:t>
            </a:r>
          </a:p>
          <a:p>
            <a:pPr eaLnBrk="1" hangingPunct="1">
              <a:spcBef>
                <a:spcPct val="0"/>
              </a:spcBef>
              <a:buFontTx/>
              <a:buNone/>
            </a:pPr>
            <a:r>
              <a:rPr lang="en-US" altLang="zh-CN" sz="2000">
                <a:solidFill>
                  <a:schemeClr val="accent2"/>
                </a:solidFill>
              </a:rPr>
              <a:t>    b1 = decode();</a:t>
            </a:r>
          </a:p>
          <a:p>
            <a:pPr eaLnBrk="1" hangingPunct="1">
              <a:spcBef>
                <a:spcPct val="0"/>
              </a:spcBef>
              <a:buFontTx/>
              <a:buNone/>
            </a:pPr>
            <a:r>
              <a:rPr lang="en-US" altLang="zh-CN" sz="2000">
                <a:solidFill>
                  <a:schemeClr val="accent2"/>
                </a:solidFill>
              </a:rPr>
              <a:t>    …</a:t>
            </a:r>
          </a:p>
          <a:p>
            <a:pPr eaLnBrk="1" hangingPunct="1">
              <a:spcBef>
                <a:spcPct val="0"/>
              </a:spcBef>
              <a:buFontTx/>
              <a:buNone/>
            </a:pPr>
            <a:r>
              <a:rPr lang="en-US" altLang="zh-CN" sz="2000">
                <a:solidFill>
                  <a:schemeClr val="accent2"/>
                </a:solidFill>
              </a:rPr>
              <a:t>end</a:t>
            </a:r>
          </a:p>
        </p:txBody>
      </p:sp>
      <p:sp>
        <p:nvSpPr>
          <p:cNvPr id="17413" name="Text Box 5">
            <a:extLst>
              <a:ext uri="{FF2B5EF4-FFF2-40B4-BE49-F238E27FC236}">
                <a16:creationId xmlns:a16="http://schemas.microsoft.com/office/drawing/2014/main" id="{CD53B595-339D-41CE-B1E9-1E7A58EF270E}"/>
              </a:ext>
            </a:extLst>
          </p:cNvPr>
          <p:cNvSpPr txBox="1">
            <a:spLocks noChangeArrowheads="1"/>
          </p:cNvSpPr>
          <p:nvPr/>
        </p:nvSpPr>
        <p:spPr bwMode="auto">
          <a:xfrm>
            <a:off x="4440238" y="3789363"/>
            <a:ext cx="2376487" cy="163195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2"/>
                </a:solidFill>
              </a:rPr>
              <a:t>always_comb begin</a:t>
            </a:r>
          </a:p>
          <a:p>
            <a:pPr eaLnBrk="1" hangingPunct="1">
              <a:spcBef>
                <a:spcPct val="0"/>
              </a:spcBef>
              <a:buFontTx/>
              <a:buNone/>
            </a:pPr>
            <a:r>
              <a:rPr lang="en-US" altLang="zh-CN" sz="2000">
                <a:solidFill>
                  <a:schemeClr val="accent2"/>
                </a:solidFill>
              </a:rPr>
              <a:t>    a2 = data &lt;&lt; 1;</a:t>
            </a:r>
          </a:p>
          <a:p>
            <a:pPr eaLnBrk="1" hangingPunct="1">
              <a:spcBef>
                <a:spcPct val="0"/>
              </a:spcBef>
              <a:buFontTx/>
              <a:buNone/>
            </a:pPr>
            <a:r>
              <a:rPr lang="en-US" altLang="zh-CN" sz="2000">
                <a:solidFill>
                  <a:schemeClr val="accent2"/>
                </a:solidFill>
              </a:rPr>
              <a:t>    b2 = decode();</a:t>
            </a:r>
          </a:p>
          <a:p>
            <a:pPr eaLnBrk="1" hangingPunct="1">
              <a:spcBef>
                <a:spcPct val="0"/>
              </a:spcBef>
              <a:buFontTx/>
              <a:buNone/>
            </a:pPr>
            <a:r>
              <a:rPr lang="en-US" altLang="zh-CN" sz="2000">
                <a:solidFill>
                  <a:schemeClr val="accent2"/>
                </a:solidFill>
              </a:rPr>
              <a:t>    …</a:t>
            </a:r>
          </a:p>
          <a:p>
            <a:pPr eaLnBrk="1" hangingPunct="1">
              <a:spcBef>
                <a:spcPct val="0"/>
              </a:spcBef>
              <a:buFontTx/>
              <a:buNone/>
            </a:pPr>
            <a:r>
              <a:rPr lang="en-US" altLang="zh-CN" sz="2000">
                <a:solidFill>
                  <a:schemeClr val="accent2"/>
                </a:solidFill>
              </a:rPr>
              <a:t>end</a:t>
            </a:r>
          </a:p>
        </p:txBody>
      </p:sp>
      <p:sp>
        <p:nvSpPr>
          <p:cNvPr id="17414" name="Text Box 6">
            <a:extLst>
              <a:ext uri="{FF2B5EF4-FFF2-40B4-BE49-F238E27FC236}">
                <a16:creationId xmlns:a16="http://schemas.microsoft.com/office/drawing/2014/main" id="{975A3B02-197A-4C94-8C53-F40DF71DB5B4}"/>
              </a:ext>
            </a:extLst>
          </p:cNvPr>
          <p:cNvSpPr txBox="1">
            <a:spLocks noChangeArrowheads="1"/>
          </p:cNvSpPr>
          <p:nvPr/>
        </p:nvSpPr>
        <p:spPr bwMode="auto">
          <a:xfrm>
            <a:off x="6961188" y="3429000"/>
            <a:ext cx="3455987" cy="2862263"/>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chemeClr val="accent2"/>
                </a:solidFill>
              </a:rPr>
              <a:t>function decode;</a:t>
            </a:r>
          </a:p>
          <a:p>
            <a:pPr eaLnBrk="1" hangingPunct="1">
              <a:spcBef>
                <a:spcPct val="0"/>
              </a:spcBef>
              <a:buFontTx/>
              <a:buNone/>
            </a:pPr>
            <a:r>
              <a:rPr lang="en-US" altLang="zh-CN" sz="2000">
                <a:solidFill>
                  <a:schemeClr val="accent2"/>
                </a:solidFill>
              </a:rPr>
              <a:t>    begin</a:t>
            </a:r>
          </a:p>
          <a:p>
            <a:pPr eaLnBrk="1" hangingPunct="1">
              <a:spcBef>
                <a:spcPct val="0"/>
              </a:spcBef>
              <a:buFontTx/>
              <a:buNone/>
            </a:pPr>
            <a:r>
              <a:rPr lang="en-US" altLang="zh-CN" sz="2000">
                <a:solidFill>
                  <a:schemeClr val="accent2"/>
                </a:solidFill>
              </a:rPr>
              <a:t>        case (sel)</a:t>
            </a:r>
          </a:p>
          <a:p>
            <a:pPr eaLnBrk="1" hangingPunct="1">
              <a:spcBef>
                <a:spcPct val="0"/>
              </a:spcBef>
              <a:buFontTx/>
              <a:buNone/>
            </a:pPr>
            <a:r>
              <a:rPr lang="en-US" altLang="zh-CN" sz="2000">
                <a:solidFill>
                  <a:schemeClr val="accent2"/>
                </a:solidFill>
              </a:rPr>
              <a:t>            2’b01 : decode = d | e;</a:t>
            </a:r>
          </a:p>
          <a:p>
            <a:pPr eaLnBrk="1" hangingPunct="1">
              <a:spcBef>
                <a:spcPct val="0"/>
              </a:spcBef>
              <a:buFontTx/>
              <a:buNone/>
            </a:pPr>
            <a:r>
              <a:rPr lang="en-US" altLang="zh-CN" sz="2000">
                <a:solidFill>
                  <a:schemeClr val="accent2"/>
                </a:solidFill>
              </a:rPr>
              <a:t>            2’b11 : decode = d &amp; e;</a:t>
            </a:r>
          </a:p>
          <a:p>
            <a:pPr eaLnBrk="1" hangingPunct="1">
              <a:spcBef>
                <a:spcPct val="0"/>
              </a:spcBef>
              <a:buFontTx/>
              <a:buNone/>
            </a:pPr>
            <a:r>
              <a:rPr lang="en-US" altLang="zh-CN" sz="2000">
                <a:solidFill>
                  <a:schemeClr val="accent2"/>
                </a:solidFill>
              </a:rPr>
              <a:t>            default : decode = c;</a:t>
            </a:r>
          </a:p>
          <a:p>
            <a:pPr eaLnBrk="1" hangingPunct="1">
              <a:spcBef>
                <a:spcPct val="0"/>
              </a:spcBef>
              <a:buFontTx/>
              <a:buNone/>
            </a:pPr>
            <a:r>
              <a:rPr lang="en-US" altLang="zh-CN" sz="2000">
                <a:solidFill>
                  <a:schemeClr val="accent2"/>
                </a:solidFill>
              </a:rPr>
              <a:t>        endcase</a:t>
            </a:r>
          </a:p>
          <a:p>
            <a:pPr eaLnBrk="1" hangingPunct="1">
              <a:spcBef>
                <a:spcPct val="0"/>
              </a:spcBef>
              <a:buFontTx/>
              <a:buNone/>
            </a:pPr>
            <a:r>
              <a:rPr lang="en-US" altLang="zh-CN" sz="2000">
                <a:solidFill>
                  <a:schemeClr val="accent2"/>
                </a:solidFill>
              </a:rPr>
              <a:t>    end</a:t>
            </a:r>
          </a:p>
          <a:p>
            <a:pPr eaLnBrk="1" hangingPunct="1">
              <a:spcBef>
                <a:spcPct val="0"/>
              </a:spcBef>
              <a:buFontTx/>
              <a:buNone/>
            </a:pPr>
            <a:r>
              <a:rPr lang="en-US" altLang="zh-CN" sz="2000">
                <a:solidFill>
                  <a:schemeClr val="accent2"/>
                </a:solidFill>
              </a:rPr>
              <a:t>endfunction</a:t>
            </a:r>
          </a:p>
        </p:txBody>
      </p:sp>
      <p:sp>
        <p:nvSpPr>
          <p:cNvPr id="17415" name="Rectangle 7">
            <a:extLst>
              <a:ext uri="{FF2B5EF4-FFF2-40B4-BE49-F238E27FC236}">
                <a16:creationId xmlns:a16="http://schemas.microsoft.com/office/drawing/2014/main" id="{3DA6FDAA-A736-483A-907D-7D096C7EF5FE}"/>
              </a:ext>
            </a:extLst>
          </p:cNvPr>
          <p:cNvSpPr>
            <a:spLocks noChangeArrowheads="1"/>
          </p:cNvSpPr>
          <p:nvPr/>
        </p:nvSpPr>
        <p:spPr bwMode="auto">
          <a:xfrm>
            <a:off x="1991544" y="5726113"/>
            <a:ext cx="1209675" cy="7381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10000"/>
              </a:spcBef>
              <a:buFontTx/>
              <a:buNone/>
            </a:pPr>
            <a:r>
              <a:rPr lang="zh-CN" altLang="en-US" sz="2000">
                <a:solidFill>
                  <a:srgbClr val="0000FF"/>
                </a:solidFill>
              </a:rPr>
              <a:t>只推断出</a:t>
            </a:r>
          </a:p>
          <a:p>
            <a:pPr algn="ctr" eaLnBrk="1" hangingPunct="1">
              <a:spcBef>
                <a:spcPct val="10000"/>
              </a:spcBef>
              <a:buFontTx/>
              <a:buNone/>
            </a:pPr>
            <a:r>
              <a:rPr lang="en-US" altLang="zh-CN" sz="2000">
                <a:solidFill>
                  <a:srgbClr val="0000FF"/>
                </a:solidFill>
              </a:rPr>
              <a:t>@(data)</a:t>
            </a:r>
          </a:p>
        </p:txBody>
      </p:sp>
      <p:sp>
        <p:nvSpPr>
          <p:cNvPr id="17416" name="Rectangle 8">
            <a:extLst>
              <a:ext uri="{FF2B5EF4-FFF2-40B4-BE49-F238E27FC236}">
                <a16:creationId xmlns:a16="http://schemas.microsoft.com/office/drawing/2014/main" id="{53686A1E-1200-44A8-80D4-B7FD930E1F2C}"/>
              </a:ext>
            </a:extLst>
          </p:cNvPr>
          <p:cNvSpPr>
            <a:spLocks noChangeArrowheads="1"/>
          </p:cNvSpPr>
          <p:nvPr/>
        </p:nvSpPr>
        <p:spPr bwMode="auto">
          <a:xfrm>
            <a:off x="4503539" y="5666765"/>
            <a:ext cx="2168525" cy="7381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10000"/>
              </a:spcBef>
              <a:buFontTx/>
              <a:buNone/>
            </a:pPr>
            <a:r>
              <a:rPr lang="zh-CN" altLang="en-US" sz="2000">
                <a:solidFill>
                  <a:srgbClr val="0000FF"/>
                </a:solidFill>
              </a:rPr>
              <a:t>推断出</a:t>
            </a:r>
          </a:p>
          <a:p>
            <a:pPr algn="ctr" eaLnBrk="1" hangingPunct="1">
              <a:spcBef>
                <a:spcPct val="10000"/>
              </a:spcBef>
              <a:buFontTx/>
              <a:buNone/>
            </a:pPr>
            <a:r>
              <a:rPr lang="en-US" altLang="zh-CN" sz="2000">
                <a:solidFill>
                  <a:srgbClr val="0000FF"/>
                </a:solidFill>
              </a:rPr>
              <a:t>@(data, sel, d, e, c)</a:t>
            </a:r>
          </a:p>
        </p:txBody>
      </p:sp>
      <p:sp>
        <p:nvSpPr>
          <p:cNvPr id="17417" name="Freeform 9">
            <a:extLst>
              <a:ext uri="{FF2B5EF4-FFF2-40B4-BE49-F238E27FC236}">
                <a16:creationId xmlns:a16="http://schemas.microsoft.com/office/drawing/2014/main" id="{9FCAA4B0-AAA1-4488-A390-6ECF6E13CDEB}"/>
              </a:ext>
            </a:extLst>
          </p:cNvPr>
          <p:cNvSpPr>
            <a:spLocks/>
          </p:cNvSpPr>
          <p:nvPr/>
        </p:nvSpPr>
        <p:spPr bwMode="auto">
          <a:xfrm>
            <a:off x="1559496" y="4077072"/>
            <a:ext cx="422275" cy="2088033"/>
          </a:xfrm>
          <a:custGeom>
            <a:avLst/>
            <a:gdLst>
              <a:gd name="T0" fmla="*/ 2147483646 w 257"/>
              <a:gd name="T1" fmla="*/ 2147483646 h 1270"/>
              <a:gd name="T2" fmla="*/ 2147483646 w 257"/>
              <a:gd name="T3" fmla="*/ 2147483646 h 1270"/>
              <a:gd name="T4" fmla="*/ 2147483646 w 257"/>
              <a:gd name="T5" fmla="*/ 2147483646 h 1270"/>
              <a:gd name="T6" fmla="*/ 2147483646 w 257"/>
              <a:gd name="T7" fmla="*/ 2147483646 h 1270"/>
              <a:gd name="T8" fmla="*/ 2147483646 w 257"/>
              <a:gd name="T9" fmla="*/ 2147483646 h 1270"/>
              <a:gd name="T10" fmla="*/ 2147483646 w 257"/>
              <a:gd name="T11" fmla="*/ 2147483646 h 1270"/>
              <a:gd name="T12" fmla="*/ 2147483646 w 257"/>
              <a:gd name="T13" fmla="*/ 0 h 1270"/>
              <a:gd name="T14" fmla="*/ 0 60000 65536"/>
              <a:gd name="T15" fmla="*/ 0 60000 65536"/>
              <a:gd name="T16" fmla="*/ 0 60000 65536"/>
              <a:gd name="T17" fmla="*/ 0 60000 65536"/>
              <a:gd name="T18" fmla="*/ 0 60000 65536"/>
              <a:gd name="T19" fmla="*/ 0 60000 65536"/>
              <a:gd name="T20" fmla="*/ 0 60000 65536"/>
              <a:gd name="T21" fmla="*/ 0 w 257"/>
              <a:gd name="T22" fmla="*/ 0 h 1270"/>
              <a:gd name="T23" fmla="*/ 257 w 257"/>
              <a:gd name="T24" fmla="*/ 1270 h 12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7" h="1270">
                <a:moveTo>
                  <a:pt x="257" y="1270"/>
                </a:moveTo>
                <a:cubicBezTo>
                  <a:pt x="230" y="1262"/>
                  <a:pt x="204" y="1255"/>
                  <a:pt x="166" y="1225"/>
                </a:cubicBezTo>
                <a:cubicBezTo>
                  <a:pt x="128" y="1195"/>
                  <a:pt x="53" y="1195"/>
                  <a:pt x="30" y="1089"/>
                </a:cubicBezTo>
                <a:cubicBezTo>
                  <a:pt x="7" y="983"/>
                  <a:pt x="30" y="719"/>
                  <a:pt x="30" y="590"/>
                </a:cubicBezTo>
                <a:cubicBezTo>
                  <a:pt x="30" y="461"/>
                  <a:pt x="30" y="400"/>
                  <a:pt x="30" y="317"/>
                </a:cubicBezTo>
                <a:cubicBezTo>
                  <a:pt x="30" y="234"/>
                  <a:pt x="0" y="144"/>
                  <a:pt x="30" y="91"/>
                </a:cubicBezTo>
                <a:cubicBezTo>
                  <a:pt x="60" y="38"/>
                  <a:pt x="135" y="19"/>
                  <a:pt x="211" y="0"/>
                </a:cubicBezTo>
              </a:path>
            </a:pathLst>
          </a:custGeom>
          <a:noFill/>
          <a:ln w="9525">
            <a:solidFill>
              <a:srgbClr val="99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11" name="Freeform 9">
            <a:extLst>
              <a:ext uri="{FF2B5EF4-FFF2-40B4-BE49-F238E27FC236}">
                <a16:creationId xmlns:a16="http://schemas.microsoft.com/office/drawing/2014/main" id="{7782018A-E52A-4A33-A08A-73EB6DC3B636}"/>
              </a:ext>
            </a:extLst>
          </p:cNvPr>
          <p:cNvSpPr>
            <a:spLocks/>
          </p:cNvSpPr>
          <p:nvPr/>
        </p:nvSpPr>
        <p:spPr bwMode="auto">
          <a:xfrm>
            <a:off x="4262308" y="4149080"/>
            <a:ext cx="239736" cy="2088033"/>
          </a:xfrm>
          <a:custGeom>
            <a:avLst/>
            <a:gdLst>
              <a:gd name="T0" fmla="*/ 2147483646 w 257"/>
              <a:gd name="T1" fmla="*/ 2147483646 h 1270"/>
              <a:gd name="T2" fmla="*/ 2147483646 w 257"/>
              <a:gd name="T3" fmla="*/ 2147483646 h 1270"/>
              <a:gd name="T4" fmla="*/ 2147483646 w 257"/>
              <a:gd name="T5" fmla="*/ 2147483646 h 1270"/>
              <a:gd name="T6" fmla="*/ 2147483646 w 257"/>
              <a:gd name="T7" fmla="*/ 2147483646 h 1270"/>
              <a:gd name="T8" fmla="*/ 2147483646 w 257"/>
              <a:gd name="T9" fmla="*/ 2147483646 h 1270"/>
              <a:gd name="T10" fmla="*/ 2147483646 w 257"/>
              <a:gd name="T11" fmla="*/ 2147483646 h 1270"/>
              <a:gd name="T12" fmla="*/ 2147483646 w 257"/>
              <a:gd name="T13" fmla="*/ 0 h 1270"/>
              <a:gd name="T14" fmla="*/ 0 60000 65536"/>
              <a:gd name="T15" fmla="*/ 0 60000 65536"/>
              <a:gd name="T16" fmla="*/ 0 60000 65536"/>
              <a:gd name="T17" fmla="*/ 0 60000 65536"/>
              <a:gd name="T18" fmla="*/ 0 60000 65536"/>
              <a:gd name="T19" fmla="*/ 0 60000 65536"/>
              <a:gd name="T20" fmla="*/ 0 60000 65536"/>
              <a:gd name="T21" fmla="*/ 0 w 257"/>
              <a:gd name="T22" fmla="*/ 0 h 1270"/>
              <a:gd name="T23" fmla="*/ 257 w 257"/>
              <a:gd name="T24" fmla="*/ 1270 h 12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7" h="1270">
                <a:moveTo>
                  <a:pt x="257" y="1270"/>
                </a:moveTo>
                <a:cubicBezTo>
                  <a:pt x="230" y="1262"/>
                  <a:pt x="204" y="1255"/>
                  <a:pt x="166" y="1225"/>
                </a:cubicBezTo>
                <a:cubicBezTo>
                  <a:pt x="128" y="1195"/>
                  <a:pt x="53" y="1195"/>
                  <a:pt x="30" y="1089"/>
                </a:cubicBezTo>
                <a:cubicBezTo>
                  <a:pt x="7" y="983"/>
                  <a:pt x="30" y="719"/>
                  <a:pt x="30" y="590"/>
                </a:cubicBezTo>
                <a:cubicBezTo>
                  <a:pt x="30" y="461"/>
                  <a:pt x="30" y="400"/>
                  <a:pt x="30" y="317"/>
                </a:cubicBezTo>
                <a:cubicBezTo>
                  <a:pt x="30" y="234"/>
                  <a:pt x="0" y="144"/>
                  <a:pt x="30" y="91"/>
                </a:cubicBezTo>
                <a:cubicBezTo>
                  <a:pt x="60" y="38"/>
                  <a:pt x="135" y="19"/>
                  <a:pt x="211" y="0"/>
                </a:cubicBezTo>
              </a:path>
            </a:pathLst>
          </a:custGeom>
          <a:noFill/>
          <a:ln w="9525">
            <a:solidFill>
              <a:srgbClr val="99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Tree>
  </p:cSld>
  <p:clrMapOvr>
    <a:masterClrMapping/>
  </p:clrMapOvr>
  <p:transition spd="slow" advTm="6000">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17414" grpId="0" animBg="1"/>
      <p:bldP spid="17415" grpId="0" animBg="1"/>
      <p:bldP spid="17416" grpId="0" animBg="1"/>
      <p:bldP spid="1741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4EF2097E-FD8B-422C-9E93-B4DE6006D328}"/>
              </a:ext>
            </a:extLst>
          </p:cNvPr>
          <p:cNvSpPr txBox="1">
            <a:spLocks noChangeArrowheads="1"/>
          </p:cNvSpPr>
          <p:nvPr/>
        </p:nvSpPr>
        <p:spPr bwMode="auto">
          <a:xfrm>
            <a:off x="3048000" y="47625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66"/>
                </a:solidFill>
                <a:latin typeface="Arial" panose="020B0604020202020204" pitchFamily="34" charset="0"/>
              </a:rPr>
              <a:t>6.2.2  </a:t>
            </a:r>
            <a:r>
              <a:rPr lang="zh-CN" altLang="en-US" sz="2800">
                <a:solidFill>
                  <a:srgbClr val="000066"/>
                </a:solidFill>
                <a:latin typeface="Arial" panose="020B0604020202020204" pitchFamily="34" charset="0"/>
              </a:rPr>
              <a:t>锁存逻辑过程块</a:t>
            </a:r>
          </a:p>
        </p:txBody>
      </p:sp>
      <p:sp>
        <p:nvSpPr>
          <p:cNvPr id="19459" name="Text Box 3">
            <a:extLst>
              <a:ext uri="{FF2B5EF4-FFF2-40B4-BE49-F238E27FC236}">
                <a16:creationId xmlns:a16="http://schemas.microsoft.com/office/drawing/2014/main" id="{D446D8AE-B86D-486E-BE56-5C88228179F0}"/>
              </a:ext>
            </a:extLst>
          </p:cNvPr>
          <p:cNvSpPr txBox="1">
            <a:spLocks noChangeArrowheads="1"/>
          </p:cNvSpPr>
          <p:nvPr/>
        </p:nvSpPr>
        <p:spPr bwMode="auto">
          <a:xfrm>
            <a:off x="2279650" y="1033463"/>
            <a:ext cx="79200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err="1">
                <a:solidFill>
                  <a:srgbClr val="FF0000"/>
                </a:solidFill>
              </a:rPr>
              <a:t>always_latch</a:t>
            </a:r>
            <a:r>
              <a:rPr lang="zh-CN" altLang="en-US" sz="2000" dirty="0">
                <a:solidFill>
                  <a:srgbClr val="0000FF"/>
                </a:solidFill>
              </a:rPr>
              <a:t>过程块表示描述锁存器逻辑，</a:t>
            </a:r>
            <a:r>
              <a:rPr lang="en-US" altLang="zh-CN" sz="2000" dirty="0" err="1">
                <a:solidFill>
                  <a:srgbClr val="0000FF"/>
                </a:solidFill>
              </a:rPr>
              <a:t>always_latch</a:t>
            </a:r>
            <a:r>
              <a:rPr lang="zh-CN" altLang="en-US" sz="2000" dirty="0">
                <a:solidFill>
                  <a:srgbClr val="0000FF"/>
                </a:solidFill>
              </a:rPr>
              <a:t>过程块的语义规则与</a:t>
            </a:r>
            <a:r>
              <a:rPr lang="en-US" altLang="zh-CN" sz="2000" dirty="0" err="1">
                <a:solidFill>
                  <a:srgbClr val="0000FF"/>
                </a:solidFill>
              </a:rPr>
              <a:t>always_comb</a:t>
            </a:r>
            <a:r>
              <a:rPr lang="zh-CN" altLang="en-US" sz="2000" dirty="0">
                <a:solidFill>
                  <a:srgbClr val="0000FF"/>
                </a:solidFill>
              </a:rPr>
              <a:t>一样，能够推断出敏感表；</a:t>
            </a:r>
            <a:r>
              <a:rPr lang="zh-CN" altLang="en-US" sz="2000" dirty="0">
                <a:solidFill>
                  <a:srgbClr val="FF0000"/>
                </a:solidFill>
              </a:rPr>
              <a:t>在锁存逻辑中，过程块的输出变量不需要对所有可能的输入条件响应；</a:t>
            </a:r>
            <a:r>
              <a:rPr lang="zh-CN" altLang="en-US" sz="2000" dirty="0">
                <a:solidFill>
                  <a:srgbClr val="0000FF"/>
                </a:solidFill>
              </a:rPr>
              <a:t>同样</a:t>
            </a:r>
            <a:r>
              <a:rPr lang="en-US" altLang="zh-CN" sz="2000" dirty="0" err="1">
                <a:solidFill>
                  <a:srgbClr val="0000FF"/>
                </a:solidFill>
              </a:rPr>
              <a:t>always_latch</a:t>
            </a:r>
            <a:r>
              <a:rPr lang="zh-CN" altLang="en-US" sz="2000" dirty="0">
                <a:solidFill>
                  <a:srgbClr val="0000FF"/>
                </a:solidFill>
              </a:rPr>
              <a:t>中赋值的变量不能再次在其它过程块被赋值；</a:t>
            </a:r>
            <a:r>
              <a:rPr lang="en-US" altLang="zh-CN" sz="2000" dirty="0" err="1">
                <a:solidFill>
                  <a:srgbClr val="0000FF"/>
                </a:solidFill>
              </a:rPr>
              <a:t>always_latch</a:t>
            </a:r>
            <a:r>
              <a:rPr lang="zh-CN" altLang="en-US" sz="2000" dirty="0">
                <a:solidFill>
                  <a:srgbClr val="0000FF"/>
                </a:solidFill>
              </a:rPr>
              <a:t>过程块也会在</a:t>
            </a:r>
            <a:r>
              <a:rPr lang="en-US" altLang="zh-CN" sz="2000" dirty="0">
                <a:solidFill>
                  <a:srgbClr val="0000FF"/>
                </a:solidFill>
              </a:rPr>
              <a:t>0</a:t>
            </a:r>
            <a:r>
              <a:rPr lang="zh-CN" altLang="en-US" sz="2000" dirty="0">
                <a:solidFill>
                  <a:srgbClr val="0000FF"/>
                </a:solidFill>
              </a:rPr>
              <a:t>时刻自动执行一次。</a:t>
            </a:r>
          </a:p>
          <a:p>
            <a:pPr eaLnBrk="1" hangingPunct="1">
              <a:spcBef>
                <a:spcPct val="0"/>
              </a:spcBef>
              <a:buFontTx/>
              <a:buNone/>
            </a:pPr>
            <a:endParaRPr lang="zh-CN" altLang="en-US" sz="2000" dirty="0">
              <a:solidFill>
                <a:srgbClr val="0000FF"/>
              </a:solidFill>
            </a:endParaRPr>
          </a:p>
        </p:txBody>
      </p:sp>
      <p:sp>
        <p:nvSpPr>
          <p:cNvPr id="19460" name="Rectangle 4">
            <a:extLst>
              <a:ext uri="{FF2B5EF4-FFF2-40B4-BE49-F238E27FC236}">
                <a16:creationId xmlns:a16="http://schemas.microsoft.com/office/drawing/2014/main" id="{3F5D813A-7503-492B-9929-05EEA86B670A}"/>
              </a:ext>
            </a:extLst>
          </p:cNvPr>
          <p:cNvSpPr>
            <a:spLocks noChangeArrowheads="1"/>
          </p:cNvSpPr>
          <p:nvPr/>
        </p:nvSpPr>
        <p:spPr bwMode="auto">
          <a:xfrm>
            <a:off x="7886700" y="3587750"/>
            <a:ext cx="2447925" cy="1414463"/>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a:solidFill>
                  <a:srgbClr val="0000FF"/>
                </a:solidFill>
              </a:rPr>
              <a:t>always_latch</a:t>
            </a:r>
          </a:p>
          <a:p>
            <a:pPr eaLnBrk="1" hangingPunct="1">
              <a:spcBef>
                <a:spcPct val="10000"/>
              </a:spcBef>
              <a:buFontTx/>
              <a:buNone/>
            </a:pPr>
            <a:r>
              <a:rPr lang="en-US" altLang="zh-CN" sz="2000">
                <a:solidFill>
                  <a:srgbClr val="0000FF"/>
                </a:solidFill>
              </a:rPr>
              <a:t>    if (enable) q &lt;= d;</a:t>
            </a:r>
          </a:p>
          <a:p>
            <a:pPr eaLnBrk="1" hangingPunct="1">
              <a:spcBef>
                <a:spcPct val="10000"/>
              </a:spcBef>
              <a:buFontTx/>
              <a:buNone/>
            </a:pPr>
            <a:r>
              <a:rPr lang="en-US" altLang="zh-CN" sz="2000">
                <a:solidFill>
                  <a:srgbClr val="FF0000"/>
                </a:solidFill>
              </a:rPr>
              <a:t>//always_comb</a:t>
            </a:r>
          </a:p>
          <a:p>
            <a:pPr eaLnBrk="1" hangingPunct="1">
              <a:spcBef>
                <a:spcPct val="10000"/>
              </a:spcBef>
              <a:buFontTx/>
              <a:buNone/>
            </a:pPr>
            <a:r>
              <a:rPr lang="en-US" altLang="zh-CN" sz="2000">
                <a:solidFill>
                  <a:srgbClr val="FF0000"/>
                </a:solidFill>
              </a:rPr>
              <a:t>//    if (enable) q &lt;= d;</a:t>
            </a:r>
          </a:p>
        </p:txBody>
      </p:sp>
      <p:sp>
        <p:nvSpPr>
          <p:cNvPr id="5" name="Text Box 3">
            <a:extLst>
              <a:ext uri="{FF2B5EF4-FFF2-40B4-BE49-F238E27FC236}">
                <a16:creationId xmlns:a16="http://schemas.microsoft.com/office/drawing/2014/main" id="{822F6D14-D536-429C-B48A-696D0C81FDA3}"/>
              </a:ext>
            </a:extLst>
          </p:cNvPr>
          <p:cNvSpPr txBox="1">
            <a:spLocks noChangeArrowheads="1"/>
          </p:cNvSpPr>
          <p:nvPr/>
        </p:nvSpPr>
        <p:spPr bwMode="auto">
          <a:xfrm>
            <a:off x="2352675" y="2740025"/>
            <a:ext cx="79200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olidFill>
                  <a:srgbClr val="0000FF"/>
                </a:solidFill>
              </a:rPr>
              <a:t>//</a:t>
            </a:r>
            <a:r>
              <a:rPr lang="zh-CN" altLang="en-US" sz="2000">
                <a:solidFill>
                  <a:srgbClr val="0000FF"/>
                </a:solidFill>
              </a:rPr>
              <a:t>使用</a:t>
            </a:r>
            <a:r>
              <a:rPr lang="en-US" altLang="zh-CN" sz="2000">
                <a:solidFill>
                  <a:srgbClr val="0000FF"/>
                </a:solidFill>
              </a:rPr>
              <a:t>always_latch</a:t>
            </a:r>
            <a:r>
              <a:rPr lang="zh-CN" altLang="en-US" sz="2000">
                <a:solidFill>
                  <a:srgbClr val="0000FF"/>
                </a:solidFill>
              </a:rPr>
              <a:t>过程块锁存输入脉冲</a:t>
            </a:r>
          </a:p>
          <a:p>
            <a:pPr eaLnBrk="1" hangingPunct="1">
              <a:spcBef>
                <a:spcPct val="0"/>
              </a:spcBef>
              <a:buFontTx/>
              <a:buNone/>
            </a:pPr>
            <a:r>
              <a:rPr lang="en-US" altLang="zh-CN" sz="1800">
                <a:solidFill>
                  <a:srgbClr val="0000FF"/>
                </a:solidFill>
              </a:rPr>
              <a:t>module register_reader (output logic [4 : 0] read_p,</a:t>
            </a:r>
          </a:p>
          <a:p>
            <a:pPr eaLnBrk="1" hangingPunct="1">
              <a:spcBef>
                <a:spcPct val="0"/>
              </a:spcBef>
              <a:buFontTx/>
              <a:buNone/>
            </a:pPr>
            <a:r>
              <a:rPr lang="en-US" altLang="zh-CN" sz="1800">
                <a:solidFill>
                  <a:srgbClr val="0000FF"/>
                </a:solidFill>
              </a:rPr>
              <a:t>                                        input clk, ready, resetn);</a:t>
            </a:r>
          </a:p>
          <a:p>
            <a:pPr eaLnBrk="1" hangingPunct="1">
              <a:spcBef>
                <a:spcPct val="0"/>
              </a:spcBef>
              <a:buFontTx/>
              <a:buNone/>
            </a:pPr>
            <a:r>
              <a:rPr lang="en-US" altLang="zh-CN" sz="1800">
                <a:solidFill>
                  <a:srgbClr val="0000FF"/>
                </a:solidFill>
              </a:rPr>
              <a:t>    logic enable, overflow;</a:t>
            </a:r>
          </a:p>
          <a:p>
            <a:pPr eaLnBrk="1" hangingPunct="1">
              <a:spcBef>
                <a:spcPct val="0"/>
              </a:spcBef>
              <a:buFontTx/>
              <a:buNone/>
            </a:pPr>
            <a:r>
              <a:rPr lang="en-US" altLang="zh-CN" sz="1800">
                <a:solidFill>
                  <a:srgbClr val="0000FF"/>
                </a:solidFill>
              </a:rPr>
              <a:t>    always_latch begin</a:t>
            </a:r>
          </a:p>
          <a:p>
            <a:pPr eaLnBrk="1" hangingPunct="1">
              <a:spcBef>
                <a:spcPct val="0"/>
              </a:spcBef>
              <a:buFontTx/>
              <a:buNone/>
            </a:pPr>
            <a:r>
              <a:rPr lang="en-US" altLang="zh-CN" sz="1800">
                <a:solidFill>
                  <a:srgbClr val="0000FF"/>
                </a:solidFill>
              </a:rPr>
              <a:t>        if (!resetn) enable &lt;= 0;</a:t>
            </a:r>
          </a:p>
          <a:p>
            <a:pPr eaLnBrk="1" hangingPunct="1">
              <a:spcBef>
                <a:spcPct val="0"/>
              </a:spcBef>
              <a:buFontTx/>
              <a:buNone/>
            </a:pPr>
            <a:r>
              <a:rPr lang="en-US" altLang="zh-CN" sz="1800">
                <a:solidFill>
                  <a:srgbClr val="0000FF"/>
                </a:solidFill>
              </a:rPr>
              <a:t>        else if (ready) enable &lt;= 1;</a:t>
            </a:r>
          </a:p>
          <a:p>
            <a:pPr eaLnBrk="1" hangingPunct="1">
              <a:spcBef>
                <a:spcPct val="0"/>
              </a:spcBef>
              <a:buFontTx/>
              <a:buNone/>
            </a:pPr>
            <a:r>
              <a:rPr lang="en-US" altLang="zh-CN" sz="1800">
                <a:solidFill>
                  <a:srgbClr val="0000FF"/>
                </a:solidFill>
              </a:rPr>
              <a:t>        else if (overflow) enable &lt;= 0;</a:t>
            </a:r>
          </a:p>
          <a:p>
            <a:pPr eaLnBrk="1" hangingPunct="1">
              <a:spcBef>
                <a:spcPct val="0"/>
              </a:spcBef>
              <a:buFontTx/>
              <a:buNone/>
            </a:pPr>
            <a:r>
              <a:rPr lang="en-US" altLang="zh-CN" sz="1800">
                <a:solidFill>
                  <a:srgbClr val="0000FF"/>
                </a:solidFill>
              </a:rPr>
              <a:t>    end</a:t>
            </a:r>
          </a:p>
          <a:p>
            <a:pPr eaLnBrk="1" hangingPunct="1">
              <a:spcBef>
                <a:spcPct val="0"/>
              </a:spcBef>
              <a:buFontTx/>
              <a:buNone/>
            </a:pPr>
            <a:r>
              <a:rPr lang="en-US" altLang="zh-CN" sz="1800">
                <a:solidFill>
                  <a:srgbClr val="0000FF"/>
                </a:solidFill>
              </a:rPr>
              <a:t>    always @(posedge clk, negedge resetn) begin</a:t>
            </a:r>
          </a:p>
          <a:p>
            <a:pPr eaLnBrk="1" hangingPunct="1">
              <a:spcBef>
                <a:spcPct val="0"/>
              </a:spcBef>
              <a:buFontTx/>
              <a:buNone/>
            </a:pPr>
            <a:r>
              <a:rPr lang="en-US" altLang="zh-CN" sz="1800">
                <a:solidFill>
                  <a:srgbClr val="0000FF"/>
                </a:solidFill>
              </a:rPr>
              <a:t>        if (!resetn) {overflow, read_p} = 0;</a:t>
            </a:r>
          </a:p>
          <a:p>
            <a:pPr eaLnBrk="1" hangingPunct="1">
              <a:spcBef>
                <a:spcPct val="0"/>
              </a:spcBef>
              <a:buFontTx/>
              <a:buNone/>
            </a:pPr>
            <a:r>
              <a:rPr lang="en-US" altLang="zh-CN" sz="1800">
                <a:solidFill>
                  <a:srgbClr val="0000FF"/>
                </a:solidFill>
              </a:rPr>
              <a:t>        else if (enable) {overflow, read_p} = read_p + 1;</a:t>
            </a:r>
          </a:p>
          <a:p>
            <a:pPr eaLnBrk="1" hangingPunct="1">
              <a:spcBef>
                <a:spcPct val="0"/>
              </a:spcBef>
              <a:buFontTx/>
              <a:buNone/>
            </a:pPr>
            <a:r>
              <a:rPr lang="en-US" altLang="zh-CN" sz="1800">
                <a:solidFill>
                  <a:srgbClr val="0000FF"/>
                </a:solidFill>
              </a:rPr>
              <a:t>    end</a:t>
            </a:r>
          </a:p>
          <a:p>
            <a:pPr eaLnBrk="1" hangingPunct="1">
              <a:spcBef>
                <a:spcPct val="0"/>
              </a:spcBef>
              <a:buFontTx/>
              <a:buNone/>
            </a:pPr>
            <a:r>
              <a:rPr lang="en-US" altLang="zh-CN" sz="1800">
                <a:solidFill>
                  <a:srgbClr val="0000FF"/>
                </a:solidFill>
              </a:rPr>
              <a:t>endmodule</a:t>
            </a:r>
          </a:p>
        </p:txBody>
      </p:sp>
    </p:spTree>
  </p:cSld>
  <p:clrMapOvr>
    <a:masterClrMapping/>
  </p:clrMapOvr>
  <p:transition spd="slow" advTm="6000">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SystemVerilog硬件设计及建模">
  <a:themeElements>
    <a:clrScheme name="SystemVerilog硬件设计及建模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ystemVerilog硬件设计及建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1000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ystemVerilog硬件设计及建模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ystemVerilog硬件设计及建模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ystemVerilog硬件设计及建模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ystemVerilog硬件设计及建模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ystemVerilog硬件设计及建模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ystemVerilog硬件设计及建模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ystemVerilog硬件设计及建模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E:\tutorial\courses\graduates\SystemVerilog硬件设计及建模.ppt</Template>
  <TotalTime>13278</TotalTime>
  <Words>4125</Words>
  <Application>Microsoft Office PowerPoint</Application>
  <PresentationFormat>宽屏</PresentationFormat>
  <Paragraphs>416</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Basemic Times</vt:lpstr>
      <vt:lpstr>黑体</vt:lpstr>
      <vt:lpstr>华文行楷</vt:lpstr>
      <vt:lpstr>Arial</vt:lpstr>
      <vt:lpstr>Times New Roman</vt:lpstr>
      <vt:lpstr>Wingdings</vt:lpstr>
      <vt:lpstr>SystemVerilog硬件设计及建模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jxwang</dc:creator>
  <cp:lastModifiedBy>wang jx</cp:lastModifiedBy>
  <cp:revision>381</cp:revision>
  <dcterms:created xsi:type="dcterms:W3CDTF">2008-10-07T17:45:57Z</dcterms:created>
  <dcterms:modified xsi:type="dcterms:W3CDTF">2023-10-20T00:51:08Z</dcterms:modified>
</cp:coreProperties>
</file>