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sldIdLst>
    <p:sldId id="267" r:id="rId2"/>
    <p:sldId id="268" r:id="rId3"/>
    <p:sldId id="269" r:id="rId4"/>
    <p:sldId id="270" r:id="rId5"/>
    <p:sldId id="271" r:id="rId6"/>
    <p:sldId id="297" r:id="rId7"/>
    <p:sldId id="272" r:id="rId8"/>
    <p:sldId id="298" r:id="rId9"/>
    <p:sldId id="299" r:id="rId10"/>
    <p:sldId id="273" r:id="rId11"/>
    <p:sldId id="274" r:id="rId12"/>
    <p:sldId id="275" r:id="rId13"/>
    <p:sldId id="372" r:id="rId14"/>
    <p:sldId id="373" r:id="rId15"/>
    <p:sldId id="276" r:id="rId16"/>
    <p:sldId id="300" r:id="rId17"/>
    <p:sldId id="301" r:id="rId18"/>
    <p:sldId id="302" r:id="rId19"/>
    <p:sldId id="303" r:id="rId20"/>
    <p:sldId id="374" r:id="rId21"/>
    <p:sldId id="304" r:id="rId22"/>
    <p:sldId id="305" r:id="rId23"/>
    <p:sldId id="306" r:id="rId24"/>
    <p:sldId id="307" r:id="rId25"/>
    <p:sldId id="308" r:id="rId26"/>
    <p:sldId id="375" r:id="rId27"/>
    <p:sldId id="310" r:id="rId28"/>
    <p:sldId id="309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5" r:id="rId42"/>
    <p:sldId id="326" r:id="rId43"/>
    <p:sldId id="323" r:id="rId44"/>
    <p:sldId id="324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60" r:id="rId76"/>
    <p:sldId id="361" r:id="rId77"/>
    <p:sldId id="362" r:id="rId78"/>
    <p:sldId id="363" r:id="rId79"/>
    <p:sldId id="364" r:id="rId80"/>
    <p:sldId id="366" r:id="rId81"/>
    <p:sldId id="365" r:id="rId82"/>
    <p:sldId id="367" r:id="rId83"/>
    <p:sldId id="368" r:id="rId84"/>
    <p:sldId id="369" r:id="rId85"/>
    <p:sldId id="370" r:id="rId86"/>
    <p:sldId id="371" r:id="rId8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x" initials="jw" lastIdx="4" clrIdx="0">
    <p:extLst>
      <p:ext uri="{19B8F6BF-5375-455C-9EA6-DF929625EA0E}">
        <p15:presenceInfo xmlns:p15="http://schemas.microsoft.com/office/powerpoint/2012/main" userId="caf984d9808e2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79539" autoAdjust="0"/>
  </p:normalViewPr>
  <p:slideViewPr>
    <p:cSldViewPr>
      <p:cViewPr varScale="1">
        <p:scale>
          <a:sx n="54" d="100"/>
          <a:sy n="54" d="100"/>
        </p:scale>
        <p:origin x="84" y="1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2T09:44:57.038" idx="4">
    <p:pos x="6358" y="2955"/>
    <p:text>航院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520140-2706-4DE8-8895-D29E2C1F7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081B86-3481-4B3D-9BAB-E5802BBF6F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0E3A42-12C2-49DD-893B-446DA3A1E6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E41B9D9-4857-40E5-863C-99C6BB8EE2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8E2D49B-55E6-43BC-9EB2-BA4D7DE82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4E2021F-81AF-4076-BE9A-3A63E5680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56D963-E80A-4B74-9192-DCD05A8ED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52AA06F4-E19E-4529-B46E-64FCB96DB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F9CF8525-7362-4125-A920-A2127B51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D3CD862-6A5B-475F-94DF-06CE842E5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4DBEF8-274B-4C3B-8176-33374E51FE80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0192EAC-98EF-4CD9-B605-75CC613A3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7A7AFC-6344-42F4-A155-846AE68B90A5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97C9ECF-7D84-41D0-B0C8-F8C3B902D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53BF856-D032-41C2-A2A1-8E0F8AC3C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值集合可以是常数、信号、数组等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inside </a:t>
            </a:r>
            <a:r>
              <a:rPr lang="zh-CN" altLang="en-US" dirty="0"/>
              <a:t>与</a:t>
            </a:r>
            <a:r>
              <a:rPr lang="en-US" altLang="zh-CN" dirty="0" err="1"/>
              <a:t>casex</a:t>
            </a:r>
            <a:r>
              <a:rPr lang="zh-CN" altLang="en-US" dirty="0"/>
              <a:t>的差别？？？</a:t>
            </a:r>
            <a:endParaRPr lang="en-US" altLang="zh-CN" dirty="0"/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zh-CN" dirty="0"/>
              <a:t>inside</a:t>
            </a:r>
            <a:r>
              <a:rPr lang="zh-CN" altLang="en-US" dirty="0"/>
              <a:t>可以和</a:t>
            </a:r>
            <a:r>
              <a:rPr lang="en-US" altLang="zh-CN" dirty="0"/>
              <a:t>if</a:t>
            </a:r>
            <a:r>
              <a:rPr lang="zh-CN" altLang="en-US" dirty="0"/>
              <a:t>判断和</a:t>
            </a:r>
            <a:r>
              <a:rPr lang="en-US" altLang="zh-CN" dirty="0"/>
              <a:t>case</a:t>
            </a:r>
            <a:r>
              <a:rPr lang="zh-CN" altLang="en-US" dirty="0"/>
              <a:t>语句一块使用；</a:t>
            </a:r>
            <a:endParaRPr lang="en-US" altLang="zh-CN" dirty="0"/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zh-CN" dirty="0" err="1"/>
              <a:t>casex</a:t>
            </a:r>
            <a:r>
              <a:rPr lang="zh-CN" altLang="en-US" dirty="0"/>
              <a:t>将操作符两边的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值都当作无关位，</a:t>
            </a:r>
            <a:r>
              <a:rPr lang="en-US" altLang="zh-CN" dirty="0"/>
              <a:t>inside</a:t>
            </a:r>
            <a:r>
              <a:rPr lang="zh-CN" altLang="en-US" dirty="0"/>
              <a:t>只把其后（表达式右边）一系列表达式中的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值当作无关位。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BD6601A-3A9A-4ED9-9B97-714072F5E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DBF91A-BB97-4A46-9788-51433928AFE4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549C1A8-A0F5-483D-B537-96AAC6FFC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A62DE18-52D0-491E-9A84-74BCAE77F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sum = </a:t>
            </a:r>
            <a:r>
              <a:rPr lang="en-US" altLang="zh-CN" b="1"/>
              <a:t>signed’(a) + signed’(a); // cast operands</a:t>
            </a:r>
          </a:p>
          <a:p>
            <a:r>
              <a:rPr lang="en-US" altLang="zh-CN" b="1"/>
              <a:t>if (unsigned'(a-b) &lt;= 5) // cast intermediate result</a:t>
            </a:r>
          </a:p>
          <a:p>
            <a:endParaRPr lang="en-US" altLang="zh-CN"/>
          </a:p>
          <a:p>
            <a:pPr eaLnBrk="1" hangingPunct="1"/>
            <a:r>
              <a:rPr lang="en-US" altLang="zh-CN"/>
              <a:t>verilog</a:t>
            </a:r>
            <a:r>
              <a:rPr lang="zh-CN" altLang="en-US"/>
              <a:t>类型是自动转换的</a:t>
            </a:r>
            <a:r>
              <a:rPr lang="en-US" altLang="zh-CN"/>
              <a:t>wire=&gt;reg</a:t>
            </a:r>
            <a:r>
              <a:rPr lang="zh-CN" altLang="en-US"/>
              <a:t>，</a:t>
            </a:r>
            <a:r>
              <a:rPr lang="en-US" altLang="zh-CN"/>
              <a:t>real=&gt;reg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1339F75-CB05-4333-A0D4-2B55B05C0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2F7019-D2B7-4F65-8728-C2AAEB8E379C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0777059-50D0-4638-8A06-19D917C02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4245A9-CDC8-4664-826C-0537668B5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b="1" dirty="0"/>
              <a:t>module chip (...); // Verilog style loops</a:t>
            </a:r>
          </a:p>
          <a:p>
            <a:r>
              <a:rPr lang="en-US" altLang="zh-CN" b="1" dirty="0"/>
              <a:t>    reg [7:0]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integer j, k;</a:t>
            </a:r>
          </a:p>
          <a:p>
            <a:r>
              <a:rPr lang="en-US" altLang="zh-CN" b="1" dirty="0"/>
              <a:t>    always @(posedge clock) begin</a:t>
            </a:r>
          </a:p>
          <a:p>
            <a:r>
              <a:rPr lang="nn-NO" altLang="zh-CN" b="1" dirty="0"/>
              <a:t>        for (i = 0; i &lt;= 15; i = i + 1)</a:t>
            </a:r>
          </a:p>
          <a:p>
            <a:r>
              <a:rPr lang="en-US" altLang="zh-CN" b="1" dirty="0"/>
              <a:t>            for (j = 511; j &gt;= 0; j = j - 1) begin</a:t>
            </a:r>
          </a:p>
          <a:p>
            <a:r>
              <a:rPr lang="en-US" altLang="zh-CN" dirty="0"/>
              <a:t>                ...</a:t>
            </a:r>
          </a:p>
          <a:p>
            <a:r>
              <a:rPr lang="en-US" altLang="zh-CN" b="1" dirty="0"/>
              <a:t>            end</a:t>
            </a:r>
          </a:p>
          <a:p>
            <a:r>
              <a:rPr lang="en-US" altLang="zh-CN" b="1" dirty="0"/>
              <a:t>        end</a:t>
            </a:r>
          </a:p>
          <a:p>
            <a:r>
              <a:rPr lang="en-US" altLang="zh-CN" b="1" dirty="0"/>
              <a:t>    always @(posedge clock) begin</a:t>
            </a:r>
          </a:p>
          <a:p>
            <a:r>
              <a:rPr lang="en-US" altLang="zh-CN" b="1" dirty="0"/>
              <a:t>        for (k = 1; k &lt;= 1024; k = k + 2) begin</a:t>
            </a:r>
          </a:p>
          <a:p>
            <a:r>
              <a:rPr lang="en-US" altLang="zh-CN" dirty="0"/>
              <a:t>            ...</a:t>
            </a:r>
          </a:p>
          <a:p>
            <a:r>
              <a:rPr lang="en-US" altLang="zh-CN" b="1" dirty="0"/>
              <a:t>        end</a:t>
            </a:r>
          </a:p>
          <a:p>
            <a:r>
              <a:rPr lang="en-US" altLang="zh-CN" b="1" dirty="0"/>
              <a:t>    end</a:t>
            </a:r>
          </a:p>
          <a:p>
            <a:r>
              <a:rPr lang="en-US" altLang="zh-CN" b="1" dirty="0" err="1"/>
              <a:t>endmodule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AD9C9DA-EEC5-4AFD-AA9B-7AF28E3EE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66B3F1-70A7-41AE-B7FF-99D88B180078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D9F2DBF-203B-4CA6-AB49-C968635CB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E25A89C-006D-4C06-A02B-B14772130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循环内部声明的变量不能在循环外引用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2EBBB86-C44B-4388-92B7-E8467B1E5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87BA83-6BC9-48A1-BB6E-C23D6EA1A6AD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4AB9F91-FBF8-4D8D-8118-1CB1DC186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F14822F-CE93-42C2-9327-85B4B84C2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do &lt;statements&gt; </a:t>
            </a:r>
          </a:p>
          <a:p>
            <a:pPr eaLnBrk="1" hangingPunct="1"/>
            <a:r>
              <a:rPr lang="en-US" altLang="zh-CN" dirty="0"/>
              <a:t>while (condition);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例题功能：返回地址为</a:t>
            </a:r>
            <a:r>
              <a:rPr lang="en-US" altLang="zh-CN" dirty="0"/>
              <a:t>128-255</a:t>
            </a:r>
            <a:r>
              <a:rPr lang="zh-CN" altLang="en-US" dirty="0"/>
              <a:t>中某个存储器的内容，并输出</a:t>
            </a:r>
            <a:r>
              <a:rPr lang="en-US" altLang="zh-CN" dirty="0"/>
              <a:t>done</a:t>
            </a:r>
            <a:r>
              <a:rPr lang="zh-CN" altLang="en-US" dirty="0"/>
              <a:t>，</a:t>
            </a:r>
            <a:r>
              <a:rPr lang="en-US" altLang="zh-CN" dirty="0" err="1"/>
              <a:t>outofBound</a:t>
            </a:r>
            <a:r>
              <a:rPr lang="zh-CN" altLang="en-US" dirty="0"/>
              <a:t>和</a:t>
            </a:r>
            <a:r>
              <a:rPr lang="en-US" altLang="zh-CN" dirty="0" err="1"/>
              <a:t>outd</a:t>
            </a:r>
            <a:r>
              <a:rPr lang="zh-CN" altLang="en-US" dirty="0"/>
              <a:t>信号。地址为</a:t>
            </a:r>
            <a:r>
              <a:rPr lang="en-US" altLang="zh-CN" dirty="0"/>
              <a:t>128</a:t>
            </a:r>
            <a:r>
              <a:rPr lang="zh-CN" altLang="en-US" dirty="0"/>
              <a:t>时</a:t>
            </a:r>
            <a:r>
              <a:rPr lang="en-US" altLang="zh-CN" dirty="0"/>
              <a:t>done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，未超界时</a:t>
            </a:r>
            <a:r>
              <a:rPr lang="en-US" altLang="zh-CN" dirty="0" err="1"/>
              <a:t>outofBound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，否则为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37C86D8-0606-40E4-B5E4-BF940B99C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B14AF8-7AED-4893-9066-571B47F7B5D8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1A09C4D-9D77-42FC-88D9-0B5603371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FF1D7359-ECBA-4CC2-B085-78AAE114B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do &lt;statements&gt;</a:t>
            </a:r>
          </a:p>
          <a:p>
            <a:pPr eaLnBrk="1" hangingPunct="1">
              <a:defRPr/>
            </a:pPr>
            <a:r>
              <a:rPr lang="en-US" altLang="zh-CN" dirty="0"/>
              <a:t>while(condition </a:t>
            </a:r>
            <a:r>
              <a:rPr lang="en-US" altLang="zh-CN" dirty="0" err="1"/>
              <a:t>expresion</a:t>
            </a:r>
            <a:r>
              <a:rPr lang="en-US" altLang="zh-CN" dirty="0"/>
              <a:t>&gt;;</a:t>
            </a:r>
          </a:p>
          <a:p>
            <a:pPr eaLnBrk="1" hangingPunct="1">
              <a:defRPr/>
            </a:pPr>
            <a:endParaRPr lang="en-US" altLang="zh-CN" dirty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always_comb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begin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do begin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done = 0;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OutofBound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= 0;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outd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= mem[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];    //book says this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if (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&lt; 128 ||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&gt; 255) begin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   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outofBound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= 1;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   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outd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= mem[128]; //book says this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end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else if (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== 128) done = 1;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-= 1;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     end   while(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&gt;= 128 &amp;&amp; </a:t>
            </a:r>
            <a:r>
              <a:rPr lang="en-US" altLang="zh-CN" dirty="0" err="1">
                <a:solidFill>
                  <a:srgbClr val="0000FF"/>
                </a:solidFill>
                <a:latin typeface="Arial" charset="0"/>
              </a:rPr>
              <a:t>addr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 &lt;= 255);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end</a:t>
            </a:r>
            <a:endParaRPr lang="zh-CN" altLang="en-US" sz="14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6FEB266-F600-499D-A466-5CA8D85AB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040188-FD52-4CDF-9F71-F9315924CC18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C1CF17-7AE5-40D8-86B7-B45025385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4DAF287-6420-4837-A7B3-E7D28C18B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查找区间中第一个不等于</a:t>
            </a:r>
            <a:r>
              <a:rPr lang="en-US" altLang="zh-CN"/>
              <a:t>0</a:t>
            </a:r>
            <a:r>
              <a:rPr lang="zh-CN" altLang="en-US"/>
              <a:t>的数组元素位置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0BA043D-AF21-43D9-9F07-16EA966E0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0BC680-ADCC-43C4-8209-602FC5AD237D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2143938-E4D6-4DE0-A32A-E3C8379C2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935C71B-8526-42F0-9135-E3BBD7E99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返回结果：</a:t>
            </a:r>
            <a:r>
              <a:rPr lang="en-US" altLang="zh-CN"/>
              <a:t>1&lt;&lt;max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F8D4F9A-1609-4FB9-AFA9-CF5DAD241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B0AE1F-D349-459C-9586-8A135C68FFE6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2788CDE-9BEB-48D2-BBAB-5EC004C67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5F6CD2D-9497-493F-ACD2-9236F506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BA17F31-DEBE-4173-98C5-6E75D021F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0B6BA1-3CC5-42F5-8E3D-A223627705A1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77DBE79-DB4C-46DE-9F36-C4CB9231F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C4530D3-64B7-4C9D-AF17-C25BFF203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disable</a:t>
            </a:r>
            <a:r>
              <a:rPr lang="zh-CN" altLang="en-US" dirty="0"/>
              <a:t>不能用于提前从函数中退出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function automatic int log2(input int n);</a:t>
            </a:r>
          </a:p>
          <a:p>
            <a:pPr eaLnBrk="1" hangingPunct="1"/>
            <a:r>
              <a:rPr lang="en-US" altLang="zh-CN" dirty="0"/>
              <a:t>    if ( n &lt;= 1) return 1;</a:t>
            </a:r>
          </a:p>
          <a:p>
            <a:pPr eaLnBrk="1" hangingPunct="1"/>
            <a:r>
              <a:rPr lang="en-US" altLang="zh-CN" dirty="0"/>
              <a:t>    log2 = 0;</a:t>
            </a:r>
          </a:p>
          <a:p>
            <a:pPr eaLnBrk="1" hangingPunct="1"/>
            <a:r>
              <a:rPr lang="en-US" altLang="zh-CN" dirty="0"/>
              <a:t>    while ( n &gt; 1) begin</a:t>
            </a:r>
          </a:p>
          <a:p>
            <a:pPr eaLnBrk="1" hangingPunct="1"/>
            <a:r>
              <a:rPr lang="en-US" altLang="zh-CN" dirty="0"/>
              <a:t>        n = n / 2;</a:t>
            </a:r>
          </a:p>
          <a:p>
            <a:pPr eaLnBrk="1" hangingPunct="1"/>
            <a:r>
              <a:rPr lang="en-US" altLang="zh-CN" dirty="0"/>
              <a:t>        log2 ++;</a:t>
            </a:r>
          </a:p>
          <a:p>
            <a:pPr eaLnBrk="1" hangingPunct="1"/>
            <a:r>
              <a:rPr lang="en-US" altLang="zh-CN" dirty="0"/>
              <a:t>    end</a:t>
            </a:r>
          </a:p>
          <a:p>
            <a:pPr eaLnBrk="1" hangingPunct="1"/>
            <a:r>
              <a:rPr lang="en-US" altLang="zh-CN" dirty="0"/>
              <a:t>    return log2;</a:t>
            </a:r>
          </a:p>
          <a:p>
            <a:pPr eaLnBrk="1" hangingPunct="1"/>
            <a:r>
              <a:rPr lang="en-US" altLang="zh-CN" dirty="0" err="1"/>
              <a:t>endfunction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105DD0C-3C07-4BBE-B698-D14B7903C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DDC897-816A-4AAB-A25D-210E0C455C87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2C1451F-54C4-413B-9F0E-CB01967ED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7AB9630-7AA8-444F-A1C5-54AC2DE06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&amp;=  </a:t>
            </a:r>
            <a:r>
              <a:rPr lang="zh-CN" altLang="en-US"/>
              <a:t>：位与并赋值；</a:t>
            </a:r>
            <a:r>
              <a:rPr lang="en-US" altLang="zh-CN"/>
              <a:t>|=   </a:t>
            </a:r>
            <a:r>
              <a:rPr lang="zh-CN" altLang="en-US"/>
              <a:t>：位或并赋值；</a:t>
            </a:r>
            <a:r>
              <a:rPr lang="en-US" altLang="zh-CN"/>
              <a:t>^=  </a:t>
            </a:r>
            <a:r>
              <a:rPr lang="zh-CN" altLang="en-US"/>
              <a:t>：异或并赋值；</a:t>
            </a:r>
            <a:endParaRPr lang="en-US" altLang="zh-CN"/>
          </a:p>
          <a:p>
            <a:pPr eaLnBrk="1" hangingPunct="1"/>
            <a:r>
              <a:rPr lang="en-US" altLang="zh-CN"/>
              <a:t>&lt;&lt;=  </a:t>
            </a:r>
            <a:r>
              <a:rPr lang="zh-CN" altLang="en-US"/>
              <a:t>：逻辑左移； </a:t>
            </a:r>
            <a:r>
              <a:rPr lang="en-US" altLang="zh-CN"/>
              <a:t>&lt;&lt;&lt;=  </a:t>
            </a:r>
            <a:r>
              <a:rPr lang="zh-CN" altLang="en-US"/>
              <a:t>：算术左移</a:t>
            </a:r>
            <a:endParaRPr lang="en-US" altLang="zh-CN"/>
          </a:p>
          <a:p>
            <a:pPr eaLnBrk="1" hangingPunct="1"/>
            <a:r>
              <a:rPr lang="en-US" altLang="zh-CN"/>
              <a:t>==?  </a:t>
            </a:r>
            <a:r>
              <a:rPr lang="zh-CN" altLang="en-US"/>
              <a:t>：通配相等操作符</a:t>
            </a: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3287660-EA90-40C3-893B-F7FA81E10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FB90A4-E5CA-405A-8243-511BA1BBC02E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6E1600B-87BF-48B4-8ED5-851AC9ED9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63CD8BA-9670-44CE-A657-BA6471000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复杂的设计中总会有很多嵌套的</a:t>
            </a:r>
            <a:r>
              <a:rPr lang="en-US" altLang="zh-CN"/>
              <a:t>begin … end</a:t>
            </a:r>
            <a:r>
              <a:rPr lang="zh-CN" altLang="en-US"/>
              <a:t>语句，分辨哪个</a:t>
            </a:r>
            <a:r>
              <a:rPr lang="en-US" altLang="zh-CN"/>
              <a:t>begin</a:t>
            </a:r>
            <a:r>
              <a:rPr lang="zh-CN" altLang="en-US"/>
              <a:t>与哪个</a:t>
            </a:r>
            <a:r>
              <a:rPr lang="en-US" altLang="zh-CN"/>
              <a:t>end</a:t>
            </a:r>
            <a:r>
              <a:rPr lang="zh-CN" altLang="en-US"/>
              <a:t>匹配不是容易的事情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779824D-8D7E-4F96-B8B1-1A611B8B6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143D4A-A552-4953-AE43-5137CC09FEEA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30DB380-9065-4B21-8014-F226241CF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73DFBE9-476A-45DA-9488-A6043FA5C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SystemVerilog</a:t>
            </a:r>
            <a:r>
              <a:rPr lang="zh-CN" altLang="en-US"/>
              <a:t>允许在关键词</a:t>
            </a:r>
            <a:r>
              <a:rPr lang="en-US" altLang="zh-CN"/>
              <a:t>end</a:t>
            </a:r>
            <a:r>
              <a:rPr lang="zh-CN" altLang="en-US"/>
              <a:t>后面标上与对应</a:t>
            </a:r>
            <a:r>
              <a:rPr lang="en-US" altLang="zh-CN"/>
              <a:t>begin</a:t>
            </a:r>
            <a:r>
              <a:rPr lang="zh-CN" altLang="en-US"/>
              <a:t>后面相同的块名，增强代码的可读性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begin : &lt;</a:t>
            </a:r>
            <a:r>
              <a:rPr lang="zh-CN" altLang="en-US"/>
              <a:t>块名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   …</a:t>
            </a:r>
          </a:p>
          <a:p>
            <a:pPr eaLnBrk="1" hangingPunct="1"/>
            <a:r>
              <a:rPr lang="en-US" altLang="zh-CN"/>
              <a:t>end : &lt;</a:t>
            </a:r>
            <a:r>
              <a:rPr lang="zh-CN" altLang="en-US"/>
              <a:t>块名</a:t>
            </a:r>
            <a:r>
              <a:rPr lang="en-US" altLang="zh-CN"/>
              <a:t>&gt;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end</a:t>
            </a:r>
            <a:r>
              <a:rPr lang="zh-CN" altLang="en-US"/>
              <a:t>后面的块名是可选的，如果标上的块名与对应</a:t>
            </a:r>
            <a:r>
              <a:rPr lang="en-US" altLang="zh-CN"/>
              <a:t>begin</a:t>
            </a:r>
            <a:r>
              <a:rPr lang="zh-CN" altLang="en-US"/>
              <a:t>的块名不同，则系统会报告错误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09A9BBD-13AC-4E19-B5C4-B53187D37E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00DC09-0525-469B-A1FB-DA9EFB3D7E2F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FDC6CE1-4152-4F07-B3DC-E69969969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21AF79C-E3B5-47E3-8321-E445CC3E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一个</a:t>
            </a:r>
            <a:r>
              <a:rPr lang="en-US" altLang="zh-CN" dirty="0"/>
              <a:t>begin … end</a:t>
            </a:r>
            <a:r>
              <a:rPr lang="zh-CN" altLang="en-US" dirty="0"/>
              <a:t>块是一条语句，因此也可以有语句标号，同时它又是块语句，也可以有块名称</a:t>
            </a:r>
            <a:endParaRPr lang="en-US" altLang="zh-CN" dirty="0"/>
          </a:p>
          <a:p>
            <a:pPr eaLnBrk="1" hangingPunct="1"/>
            <a:r>
              <a:rPr lang="en-US" altLang="zh-CN" dirty="0"/>
              <a:t>begin : block1</a:t>
            </a:r>
          </a:p>
          <a:p>
            <a:pPr eaLnBrk="1" hangingPunct="1"/>
            <a:r>
              <a:rPr lang="en-US" altLang="zh-CN" dirty="0"/>
              <a:t>  …</a:t>
            </a:r>
          </a:p>
          <a:p>
            <a:pPr eaLnBrk="1" hangingPunct="1"/>
            <a:r>
              <a:rPr lang="en-US" altLang="zh-CN" dirty="0"/>
              <a:t>end : block1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block2_label : begin</a:t>
            </a:r>
          </a:p>
          <a:p>
            <a:pPr eaLnBrk="1" hangingPunct="1"/>
            <a:r>
              <a:rPr lang="en-US" altLang="zh-CN" dirty="0"/>
              <a:t>  …</a:t>
            </a:r>
          </a:p>
          <a:p>
            <a:pPr eaLnBrk="1" hangingPunct="1"/>
            <a:r>
              <a:rPr lang="en-US" altLang="zh-CN" dirty="0"/>
              <a:t>end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BAB1171-3C44-492B-9752-8ABA60D1D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F24763-581F-40FE-ACEC-E23F804B50E7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5B85DE3-CE57-4015-979A-FCE67A7B5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9E34DC3-6F3B-4A0F-9183-95DC60A5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always_comb</a:t>
            </a:r>
            <a:endParaRPr lang="en-US" altLang="zh-CN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case (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opcode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2’b00 : y = a + b;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2’b01 : y = a – b;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2’b10 : y = a * b;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2’b11 : y = a / b;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end</a:t>
            </a:r>
          </a:p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8B46764-7959-42DB-A249-0360CD329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F3F195-D144-4BC1-8CAF-6C2283903BD7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4483A7C-4564-48F6-ABF5-C3A1FF9EB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BB83BA7-E44E-4A8F-B660-62CCF6071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</a:rPr>
              <a:t>任何条件表达式的值都应该与一个且只能与一个条件选项匹配！</a:t>
            </a:r>
            <a:endParaRPr lang="en-US" altLang="zh-CN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unique</a:t>
            </a: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</a:rPr>
              <a:t>在模拟时对条件表达式与条件选项进行检查，看看是否满足并行、完全的限制。</a:t>
            </a:r>
            <a:endParaRPr lang="en-US" altLang="zh-CN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1BD41F2-1BE7-4AC0-A790-3B713F5CE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686B7C-67BC-4D87-9B4B-F2CDC830025A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A978D96-7EA0-441C-A7DC-3217DCEEB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B8F2396-062F-4D84-9A86-4941309F6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priority</a:t>
            </a:r>
            <a:r>
              <a:rPr lang="zh-CN" altLang="en-US"/>
              <a:t>表示设计者认为两个或多个条件选项可以同时为真，并且条件选项的顺序非常重要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A6F2021-C45D-41AE-90CF-3F4F47A3F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4DF7BE-B658-4D5B-AEEF-60A8A3C3A9E3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6228CBF-E1C5-407E-B7CB-C82EA7E80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000FA1E-5F18-455E-9569-342F6F088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使用了</a:t>
            </a:r>
            <a:r>
              <a:rPr lang="en-US" altLang="zh-CN"/>
              <a:t>parallel_case</a:t>
            </a:r>
            <a:r>
              <a:rPr lang="zh-CN" altLang="en-US"/>
              <a:t>后，即使有多个条件选项同时满足条件，</a:t>
            </a:r>
            <a:r>
              <a:rPr lang="en-US" altLang="zh-CN"/>
              <a:t>parallel_case</a:t>
            </a:r>
            <a:r>
              <a:rPr lang="zh-CN" altLang="en-US"/>
              <a:t>仍然会强制并行求值</a:t>
            </a:r>
            <a:endParaRPr lang="en-US" altLang="zh-CN"/>
          </a:p>
          <a:p>
            <a:pPr eaLnBrk="1" hangingPunct="1"/>
            <a:r>
              <a:rPr lang="en-US" altLang="zh-CN"/>
              <a:t>unique, priority </a:t>
            </a:r>
            <a:r>
              <a:rPr lang="zh-CN" altLang="en-US"/>
              <a:t>与</a:t>
            </a:r>
            <a:r>
              <a:rPr lang="en-US" altLang="zh-CN"/>
              <a:t>parallel_case, full_case</a:t>
            </a:r>
            <a:r>
              <a:rPr lang="zh-CN" altLang="en-US"/>
              <a:t>的关系（</a:t>
            </a:r>
            <a:r>
              <a:rPr lang="en-US" altLang="zh-CN"/>
              <a:t>P158-159</a:t>
            </a:r>
            <a:r>
              <a:rPr lang="zh-CN" altLang="en-US"/>
              <a:t>）</a:t>
            </a:r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2537286-DBC3-4458-A4E1-759C69C0B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87E52E-147E-4C48-AA17-446BAE1AD07C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12A5690-0612-46FC-ACC9-03A54C0B5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0CB873A-4E40-4A2B-B8B0-A8EE1E509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ABAF3EF-1158-4B94-9D0D-947FD6F23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79739D-D0E2-4B09-AA9C-3CA331AB055C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C496FE9-6764-4C48-BB8C-2FA8763CD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A24BA5C-E6FD-4EA1-9C48-E9C22421B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作业：对第一个例子综合一下，看看会不会产生</a:t>
            </a:r>
            <a:r>
              <a:rPr lang="en-US" altLang="zh-CN"/>
              <a:t>latch!</a:t>
            </a:r>
          </a:p>
          <a:p>
            <a:pPr eaLnBrk="1" hangingPunct="1"/>
            <a:r>
              <a:rPr lang="zh-CN" altLang="en-US"/>
              <a:t>第二个例子的第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个判定都有可能为真或同时为真，软件工具会给出不互斥的警告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F038FE1-BC35-4041-A64A-FF40F1655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2131F6-A0F0-4AD1-AADD-FE5CCF81A0A2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779DD25-A78D-4603-B38F-514D56BAC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E5A5000-51CB-4AB0-9322-8656F7AC7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综合一下该例子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B10FAC9-2C0F-42AB-BF0B-BE41BFB97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E16146-4B03-4199-9BE7-F2FC66841AF2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B6F3F04-10AC-4F82-82CC-9744EDAEC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6E9AD3D-5424-426D-96A1-8E14AB713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这两个循环区别？</a:t>
            </a:r>
            <a:endParaRPr lang="en-US" altLang="zh-CN" dirty="0"/>
          </a:p>
          <a:p>
            <a:pPr eaLnBrk="1" hangingPunct="1"/>
            <a:r>
              <a:rPr lang="zh-CN" altLang="en-US" dirty="0"/>
              <a:t>分别循环</a:t>
            </a:r>
            <a:r>
              <a:rPr lang="en-US" altLang="zh-CN" dirty="0"/>
              <a:t>LIMIT</a:t>
            </a:r>
            <a:r>
              <a:rPr lang="zh-CN" altLang="en-US" dirty="0"/>
              <a:t>和</a:t>
            </a:r>
            <a:r>
              <a:rPr lang="en-US" altLang="zh-CN" dirty="0"/>
              <a:t>LIMIT-1</a:t>
            </a:r>
            <a:r>
              <a:rPr lang="zh-CN" altLang="en-US" dirty="0"/>
              <a:t>次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最后的值分别为</a:t>
            </a:r>
            <a:r>
              <a:rPr lang="en-US" altLang="zh-CN" dirty="0"/>
              <a:t>LIMIT + 1</a:t>
            </a:r>
            <a:r>
              <a:rPr lang="zh-CN" altLang="en-US" dirty="0"/>
              <a:t>和</a:t>
            </a:r>
            <a:r>
              <a:rPr lang="en-US" altLang="zh-CN" dirty="0"/>
              <a:t>LIMIT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zh-CN" altLang="en-US" dirty="0">
                <a:solidFill>
                  <a:srgbClr val="FF0000"/>
                </a:solidFill>
              </a:rPr>
              <a:t>）之后的值</a:t>
            </a:r>
            <a:r>
              <a:rPr lang="zh-CN" altLang="en-US" dirty="0"/>
              <a:t>，书上是指循环内的值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7B5EE3DA-199A-45F3-9E88-77ABADFF6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9347A0B2-CFBE-41ED-9344-6F12A231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7B24DB5-93D3-4203-A157-118470310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4F203C-1C53-4F79-89F4-8F4FF934FC98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0DC9577-7250-42F1-8979-C1573256B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933C35-2581-4959-93C0-FAD21BB809CD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C0B6A0D-FCD8-419C-9871-415479239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8120F7-E63A-4CC5-825F-464150483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6113861-5743-4519-9DDD-B1D09F069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E7F8A9-F46E-4420-A617-B5BC871C69FD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F2B314A-C8EB-4944-8ABB-F19EB9CF7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2BCE29A-5E16-437D-AE79-5DDC2C602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Int </a:t>
            </a:r>
            <a:r>
              <a:rPr lang="zh-CN" altLang="en-US" dirty="0"/>
              <a:t>类型是</a:t>
            </a:r>
            <a:r>
              <a:rPr lang="en-US" altLang="zh-CN" dirty="0"/>
              <a:t>32</a:t>
            </a:r>
            <a:r>
              <a:rPr lang="zh-CN" altLang="en-US" dirty="0"/>
              <a:t>位，三个状态最多要</a:t>
            </a:r>
            <a:r>
              <a:rPr lang="en-US" altLang="zh-CN" dirty="0"/>
              <a:t>3</a:t>
            </a:r>
            <a:r>
              <a:rPr lang="zh-CN" altLang="en-US" dirty="0"/>
              <a:t>位！</a:t>
            </a:r>
            <a:endParaRPr lang="en-US" altLang="zh-CN" dirty="0"/>
          </a:p>
          <a:p>
            <a:pPr eaLnBrk="1" hangingPunct="1"/>
            <a:r>
              <a:rPr lang="zh-CN" altLang="en-US" dirty="0"/>
              <a:t>状态没有指定值，综合后可能优化成与</a:t>
            </a:r>
            <a:r>
              <a:rPr lang="en-US" altLang="zh-CN" dirty="0"/>
              <a:t>RTL</a:t>
            </a:r>
            <a:r>
              <a:rPr lang="zh-CN" altLang="en-US" dirty="0"/>
              <a:t>不同的值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46E4121-CD2F-445A-A9F3-A823B1D5A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49E5E2-9660-4D02-B3DC-A1D904E89C62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B3FEA2B-2E67-4CC2-A4D1-53BB64756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D2FD0AA-0BC7-4FF7-B9D4-74EB20432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5757DF2-A92D-4078-A7C6-9C20B243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8E7436-25B2-4640-B326-6082ED51060E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A75E12E-37FA-412A-ABD4-4441E422A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BF8A7ED-E456-4ABB-8E9E-ED2A053C5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四态数据类型初始化值为</a:t>
            </a:r>
            <a:r>
              <a:rPr lang="en-US" altLang="zh-CN"/>
              <a:t>X</a:t>
            </a:r>
            <a:r>
              <a:rPr lang="zh-CN" altLang="en-US"/>
              <a:t>，如果不正确复位，</a:t>
            </a:r>
            <a:r>
              <a:rPr lang="en-US" altLang="zh-CN"/>
              <a:t>RTL</a:t>
            </a:r>
            <a:r>
              <a:rPr lang="zh-CN" altLang="en-US"/>
              <a:t>模拟将不能进行。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C6FD1C9-D94A-4E19-9000-C4BB1DE24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EDBC54-A1DE-4FCC-A720-FE4D0405D46F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8F61811-201D-48FC-B344-EED77993B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2F2CE6-5751-45BA-8F6D-247930A3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79D3B79-DC15-4EB3-B0EB-066828DF5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487BCB-8FFD-4021-AE7C-EB9DA4D058EF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DAB6C72-70D2-4ECF-8482-B914FE694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F7F6BB1-B8DE-407B-9F45-3CACC7CF2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上述两种枚举类型，当定义不同的</a:t>
            </a:r>
            <a:r>
              <a:rPr lang="en-US" altLang="zh-CN" dirty="0"/>
              <a:t>one-hot</a:t>
            </a:r>
            <a:r>
              <a:rPr lang="zh-CN" altLang="en-US" dirty="0"/>
              <a:t>位时，不会产生编码错误</a:t>
            </a:r>
            <a:endParaRPr lang="en-US" altLang="zh-CN" dirty="0"/>
          </a:p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如果设计规范改变了</a:t>
            </a:r>
            <a:r>
              <a:rPr lang="en-US" altLang="zh-CN" dirty="0"/>
              <a:t>one-hot</a:t>
            </a:r>
            <a:r>
              <a:rPr lang="zh-CN" altLang="en-US" dirty="0"/>
              <a:t>定义，只需改变指定位置的枚举类型，定义状态名的枚举类型自动反应这一变化。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268D7AB-8FED-42C7-BE46-B6EED42CF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997899-3E54-4FDD-93C4-9A7461641220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7C5E2EB-55BB-49C9-9258-E000D572C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91B3EDF-022A-4E30-9EF0-A1546C02B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90ADC51-0932-4266-9502-C70F1A06F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7FB6CF-C0C9-4B42-9C52-0EAC677F1E90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E573AC5-40CD-4FFD-80B9-5CD72708E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0A87CB5-ACA0-4611-B948-E6C406391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2B2E4DB-D939-4EA3-BE9F-302E6696B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2B4224-9BAC-40C7-B705-047310077463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32D595-CAB8-4A94-B994-BCDBC740A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C76912C-338F-4A7E-98AF-C09B63709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我的确有一个问题：综合后门级不会出现条件选项以外的情况？</a:t>
            </a:r>
            <a:r>
              <a:rPr lang="en-US" altLang="zh-CN" dirty="0"/>
              <a:t>No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6D3A58A-E088-4274-925F-FCF7F3EA4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14B2B-033F-4E67-A82E-D1E8EF8CED54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7414EB3-EF52-41EB-BEDC-675728D46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7E4278D-3FAC-42DD-BF3F-F4646A093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不是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++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操作符问题，而是正确使用信号值问题！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count ++ // same as count = count + 1;</a:t>
            </a: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对于左边情况，第二个块可以在</a:t>
            </a:r>
            <a:r>
              <a:rPr lang="en-US" altLang="zh-CN" dirty="0">
                <a:solidFill>
                  <a:schemeClr val="accent2"/>
                </a:solidFill>
              </a:rPr>
              <a:t>++</a:t>
            </a:r>
            <a:r>
              <a:rPr lang="zh-CN" altLang="en-US" dirty="0">
                <a:solidFill>
                  <a:schemeClr val="accent2"/>
                </a:solidFill>
              </a:rPr>
              <a:t>操作之前，也可以在操作之后读取</a:t>
            </a:r>
            <a:r>
              <a:rPr lang="en-US" altLang="zh-CN" dirty="0">
                <a:solidFill>
                  <a:schemeClr val="accent2"/>
                </a:solidFill>
              </a:rPr>
              <a:t>count</a:t>
            </a:r>
            <a:r>
              <a:rPr lang="zh-CN" altLang="en-US" dirty="0">
                <a:solidFill>
                  <a:schemeClr val="accent2"/>
                </a:solidFill>
              </a:rPr>
              <a:t>的值，对于右边情况，由于非阻塞赋值的行为是，所有的并发进程都是先读取变量的值，然后再进行变量的更新赋值，因而可以正确描述时序逻辑间的转换传播。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DF21A4B-4FC4-44AC-A0F4-290D24934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A80449-D21D-499E-A02D-47214079B697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767E5D9F-9BD1-4D5C-9F41-5C1C26661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5AA55E3-2ACE-4CAB-9807-65D86D7A9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A0359C3-8493-4A7F-B418-64D48BDEE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7E978E-8598-406A-9F02-2EB20F6446D9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C2A32DE-8ED6-4ED0-AE78-947C037A3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21036BB-A9C4-4964-B6B8-99B22FE72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BFF92AA-C9BB-47C2-94DD-DCD0A54EC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3CC7A-EC6A-421D-9D9C-065C23AA81E3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8839D79-C245-4D9E-B63B-81A87FAC7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21F33B5-9BE3-4E1D-A29C-DC7B411BC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结合前面的例子说明！！！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C3E156B3-6C39-4B8C-B94B-E281A7E4E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69200DC5-C2E8-4CFE-9E83-8E567EC7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FB974D79-A443-457C-895D-C8AC0525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67D598-CA1E-4834-AC85-030004D786F6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9905B1C-1B5B-4B89-BD81-8D81683CF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C8B486-EED0-4FEC-A612-36EBC27C79C3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CC049CE-9203-493E-9D60-67C7360F3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9BD5E08-FA40-4038-B75C-BC8350992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A0E993F-F676-4A48-9098-AB15E5B08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126E7D-3472-4C72-B81D-594C7B5A0773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2C41683-CAE5-42BB-9FE8-2B3AA7546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3D94774-DDB4-4858-B7DE-9C93AE568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/>
              <a:t>模块原型本意是解决模块例化时不知道该模块定义的名称、端口等情况，所以在例化前进行说明，但为了与</a:t>
            </a:r>
            <a:r>
              <a:rPr lang="en-US" altLang="zh-CN" dirty="0" err="1"/>
              <a:t>verilog</a:t>
            </a:r>
            <a:r>
              <a:rPr lang="zh-CN" altLang="en-US" dirty="0"/>
              <a:t>兼容，又可以在其它文件</a:t>
            </a:r>
            <a:r>
              <a:rPr lang="en-US" altLang="zh-CN" dirty="0"/>
              <a:t>/</a:t>
            </a:r>
            <a:r>
              <a:rPr lang="zh-CN" altLang="en-US" dirty="0"/>
              <a:t>编译单元域中定义，且可以先例化，再定义原型，这其实背离了引入原型的目的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9074131-9E10-4EB4-80F8-CD168EECF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C4A434-0969-48AE-A71B-BCAE7A45E008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73DD1F9-5E29-4730-B726-AA9FAC2E7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C16A35D9-7E63-4330-B370-6610313F0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/>
              <a:t>作业：测试一下模块原型与实例化时端口不一致时，编译器能不能找到错误！！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完全本末倒置了，本来原型是辅助性的，现在却变成了主要的了！！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15FB012-FF44-414C-B6A3-1E7B5237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37B84F-822E-41A3-B062-E004DC7B0CCA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8D63547-65B1-4DA3-A974-DEBE4D61E0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83130EF-92F7-4412-81BC-B8E5A1D68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038D7461-2358-47AF-9633-A19744B8A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B8AAC7-634B-4622-88FC-CE01BA1DA681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CA1E779B-37D0-4A80-9B53-59ADC3902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A99536D-F50D-490A-8BA3-2A6ACA350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/>
              <a:t>全局模块名产生矛盾的原因：</a:t>
            </a:r>
            <a:r>
              <a:rPr lang="en-US" altLang="zh-CN"/>
              <a:t>IP</a:t>
            </a:r>
            <a:r>
              <a:rPr lang="zh-CN" altLang="en-US"/>
              <a:t>来源不同，导致模块名重名</a:t>
            </a:r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89BA0D1-7C0E-419C-BE2E-11D5DD408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2FE92-A78A-4289-95B8-0AA766FE1E28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0654D4B-D6C3-48CC-AAE3-0105CE163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9571C621-ABA1-4F99-9FDB-23DE32363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CN" dirty="0"/>
              <a:t>Draw a picture to show the architecture of module chip</a:t>
            </a:r>
          </a:p>
          <a:p>
            <a:pPr marL="228600" indent="-228600">
              <a:buFontTx/>
              <a:buAutoNum type="arabicPeriod"/>
            </a:pPr>
            <a:r>
              <a:rPr lang="en-US" altLang="zh-CN"/>
              <a:t>It is not common that multiple modules are placed in a file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8B3EB53-B241-4824-99A5-11753F7AD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42446B-0BF6-4D69-A4E3-976DD0314B1F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AEE09C7-CE94-490E-A58B-7F3A30E45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950BD54-88D6-4995-A9E2-9DF5E6420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++, --, +=</a:t>
            </a:r>
            <a:r>
              <a:rPr lang="zh-CN" altLang="en-US"/>
              <a:t>等操作符，只有单独使用时才是可综合的，如果用于其它的表达式中，则不可综合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7E2B9B9-5BD3-4582-A39A-62174764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7F9D24-8645-496F-BCBE-ABCAC6C3AC0B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E9D4810-48E2-44B6-950A-7E6BD04FB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B1CAEDE-22C2-46EB-BA44-C81947D62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zh-CN" altLang="en-US"/>
              <a:t>如果嵌套模块的源代码被掩藏在顶层模块下，代码难以维护、重用困难（需要重用吗？！！！），此外，代码也不简洁！！</a:t>
            </a:r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115E6C9-5EDD-4D28-A316-BDBE22A98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5C39B7-FCC7-4454-86C1-044946B87F1E}" type="slidenum">
              <a:rPr lang="en-US" altLang="zh-CN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A1F3EF3-EB93-4D6E-9959-A22E61B61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413624F-5A8C-476C-B4E0-839C29D6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zh-CN" altLang="en-US"/>
              <a:t>名字作用域、层次化引用、可例化的其它模块</a:t>
            </a:r>
            <a:endParaRPr lang="en-US" altLang="zh-CN"/>
          </a:p>
          <a:p>
            <a:pPr marL="228600" indent="-228600"/>
            <a:endParaRPr lang="en-US" altLang="zh-CN"/>
          </a:p>
          <a:p>
            <a:pPr marL="228600" indent="-228600"/>
            <a:r>
              <a:rPr lang="zh-CN" altLang="en-US"/>
              <a:t>第三条画一个简图说明比较清楚</a:t>
            </a:r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F4B5D7AD-3958-4FA7-81C9-1CE6E85AE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1E04C1-FA46-4E18-A0EF-085845699B48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7D2B31A-4D35-4B24-8DA6-49A93F905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DFBA9860-D557-4A53-A735-5D6673A2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zh-CN"/>
              <a:t>The only difference is that nested modules is local, not global.</a:t>
            </a:r>
          </a:p>
          <a:p>
            <a:pPr marL="228600" indent="-228600"/>
            <a:endParaRPr lang="en-US" altLang="zh-CN"/>
          </a:p>
          <a:p>
            <a:pPr marL="228600" indent="-228600"/>
            <a:r>
              <a:rPr lang="en-US" altLang="zh-CN"/>
              <a:t>pls. give the hierarchy diagram of the example.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2CE5775-CFAB-4F67-93CB-F654344FF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48A242-0945-4C1D-9763-4B02A48BBE0D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E724C66-C82C-4C5F-9BF7-1574FC4A4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D49D0C5-27EC-43CC-AB1B-B0E9F17F9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defRPr/>
            </a:pPr>
            <a:r>
              <a:rPr lang="zh-CN" altLang="en-US" dirty="0"/>
              <a:t>嵌套模块内名称作用域，名称搜索规则，非嵌套模块内名称向上搜索与嵌套模块内名称向上搜索区别  </a:t>
            </a:r>
            <a:r>
              <a:rPr lang="en-US" altLang="zh-CN" dirty="0"/>
              <a:t>P182-183</a:t>
            </a:r>
          </a:p>
          <a:p>
            <a:pPr marL="228600" indent="-228600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非嵌套模块内的名称不一定会在例化该模块的层次中搜索：比如如果在一个模块中直接使用一个变量名，该变量则隐含为</a:t>
            </a:r>
            <a:r>
              <a:rPr lang="en-US" altLang="zh-CN" dirty="0"/>
              <a:t>1bit</a:t>
            </a:r>
            <a:r>
              <a:rPr lang="zh-CN" altLang="en-US" dirty="0"/>
              <a:t>的</a:t>
            </a:r>
            <a:r>
              <a:rPr lang="en-US" altLang="zh-CN" dirty="0"/>
              <a:t>logic</a:t>
            </a:r>
            <a:r>
              <a:rPr lang="zh-CN" altLang="en-US" dirty="0"/>
              <a:t>型变量，而不是去往上搜索！！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A5097DC-C082-4F52-B4C8-8A177B291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E9AB82-242A-481B-A893-742B768BB5AC}" type="slidenum">
              <a:rPr lang="en-US" altLang="zh-CN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116EC67-F0AD-4B9D-9AFD-1EA7C0854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BF68EFC-BD18-4F57-8918-0162224EC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zh-CN" altLang="en-US" dirty="0"/>
              <a:t>网表是用线网将端口连接起来的模块实例的列表</a:t>
            </a:r>
            <a:endParaRPr lang="en-US" altLang="zh-CN" dirty="0"/>
          </a:p>
          <a:p>
            <a:pPr marL="228600" indent="-228600"/>
            <a:r>
              <a:rPr lang="en-US" altLang="zh-CN" dirty="0"/>
              <a:t>verbose: </a:t>
            </a:r>
            <a:r>
              <a:rPr lang="zh-CN" altLang="en-US" dirty="0"/>
              <a:t>冗长，啰嗦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EF714B9-C085-4130-905C-D4E2C1FDD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E44524-31C4-4BF1-999A-C8A7B9785FDF}" type="slidenum">
              <a:rPr lang="en-US" altLang="zh-CN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D8BFFEA-FD8B-40C9-9721-EBF2A6318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E2B25B60-B202-4A72-9345-FA38723E9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9EEA8EC-8F96-44D4-B2F4-84FB24C8D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F23E00-DF50-4F2F-A10A-ECC8D45FAE89}" type="slidenum">
              <a:rPr lang="en-US" altLang="zh-CN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36E88F4-0FBA-4867-96FC-C0D9537A4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0462F02-DB90-4431-831C-58D19C716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AEAB4263-4FE0-4CD2-A000-5F30A83C0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E15799-8B6B-4F0B-83DD-1C4E06C43052}" type="slidenum">
              <a:rPr lang="en-US" altLang="zh-CN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926FDF03-8384-42D0-82F0-782EE9392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DE7DDE9-278E-4A1D-8CD6-FC61BA87F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53B1801E-B85C-4ABC-B746-5CDB1631A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F64694-2326-40D1-981C-9D4D782DCCCE}" type="slidenum">
              <a:rPr lang="en-US" altLang="zh-CN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69726AC-B229-477B-9123-639FADA1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FC6E460-B53E-4FDC-9EA5-F803E586F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3FFA4769-BEB8-4C12-9DAA-3F2446EFC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6449C6-8E80-430D-9FB7-499267F070F8}" type="slidenum">
              <a:rPr lang="en-US" altLang="zh-CN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4396ACCC-B789-4313-95C7-20A1A9C65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CF099E5D-3C47-44C4-805D-B38789D5F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3D51694-4C8B-4DB6-B517-D37AB6320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21DBE1-9CC1-40C0-BEED-1EF24F66B215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53609E4-58CA-4699-8F53-56D44CBBE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55FC605-16C2-48A6-8385-A1D33EF1B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B2E8B3AE-C513-447A-AD40-9249E2414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E2E9CC-349F-4731-ADE5-8822B38F5CC5}" type="slidenum">
              <a:rPr lang="en-US" altLang="zh-CN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21EE8A48-F394-42AE-9D4D-E31573BE3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E3A6C8B1-44FE-46FD-AFC6-56D10DD99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8DA07DC8-BE85-4284-9CBB-764ADB2C9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DB569D-B89B-4663-A41E-699BFE39A246}" type="slidenum">
              <a:rPr lang="en-US" altLang="zh-CN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74DE75B-8F0A-43C8-8BFD-3D7CAF86F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110D1F6-134A-476A-B35C-C39709EF8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53CC42C0-0769-4E20-853E-3EA5EFE0B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5F5A7E-EBAF-434C-BBC1-7EFAC0F1E417}" type="slidenum">
              <a:rPr lang="en-US" altLang="zh-CN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C35639C3-9436-42C4-BD11-0F0B834E4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670E6034-3648-4994-936D-831077A91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E29C570-296E-477D-8EE0-2606743DE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8B9B61-F350-4C6B-9FC8-2CE640E4C866}" type="slidenum">
              <a:rPr lang="en-US" altLang="zh-CN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F542CF93-635E-46A4-A995-D7468F2A0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AE92CCD-DC9C-46DA-B3DF-428A53377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zh-CN" dirty="0"/>
              <a:t>.name</a:t>
            </a:r>
            <a:r>
              <a:rPr lang="zh-CN" altLang="en-US" dirty="0"/>
              <a:t>推断规则：</a:t>
            </a:r>
            <a:r>
              <a:rPr lang="en-US" altLang="zh-CN" dirty="0"/>
              <a:t>1.……</a:t>
            </a:r>
            <a:r>
              <a:rPr lang="zh-CN" altLang="en-US" dirty="0"/>
              <a:t>；</a:t>
            </a:r>
            <a:r>
              <a:rPr lang="en-US" altLang="zh-CN" dirty="0"/>
              <a:t>2.……</a:t>
            </a:r>
          </a:p>
          <a:p>
            <a:pPr marL="228600" indent="-228600"/>
            <a:endParaRPr lang="en-US" altLang="zh-CN" dirty="0"/>
          </a:p>
          <a:p>
            <a:pPr marL="228600" indent="-228600"/>
            <a:r>
              <a:rPr lang="zh-CN" altLang="en-US" dirty="0"/>
              <a:t>名字和宽度相同、类型匹配</a:t>
            </a:r>
            <a:endParaRPr lang="en-US" altLang="zh-CN" dirty="0"/>
          </a:p>
          <a:p>
            <a:pPr marL="228600" indent="-228600"/>
            <a:r>
              <a:rPr lang="en-US" altLang="zh-CN" dirty="0"/>
              <a:t>.name</a:t>
            </a:r>
            <a:r>
              <a:rPr lang="zh-CN" altLang="en-US" dirty="0"/>
              <a:t>端口映射与顺序无关，如果有未连接，直接空着就行，不需要用逗号隔开</a:t>
            </a:r>
            <a:endParaRPr lang="en-US" altLang="zh-CN" dirty="0"/>
          </a:p>
          <a:p>
            <a:pPr marL="228600" indent="-228600"/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36B2FF9-E74A-4431-8889-611AA40E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46931B-2E88-4E7E-8E3C-65AAFA69F40E}" type="slidenum">
              <a:rPr lang="en-US" altLang="zh-CN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DEC9CA6E-FD2E-4DFA-BF4B-97332AE63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58B293D3-B8DD-4D29-857C-A3875189E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A4B7400-2365-4519-914B-1E7C3BC89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43B8D2-C1CE-4588-BBB0-E22E469D14C9}" type="slidenum">
              <a:rPr lang="en-US" altLang="zh-CN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60D87638-D425-4E2F-894F-B03755AC9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5E594BB8-C0C4-4305-B321-7BB693CF8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2104082-7185-4320-B684-CD3B7EA2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F14579-8FC3-4089-A5C2-52F1B4BD3CD5}" type="slidenum">
              <a:rPr lang="en-US" altLang="zh-CN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686E223F-0EA4-4EBC-B43A-311F44A15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F8939C7-939E-45D0-ACDA-0AFD9CD91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A9547E4-B916-406E-8421-D1290E809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CEFD40-AC2F-4AC0-8032-B46A4DB0AEC3}" type="slidenum">
              <a:rPr lang="en-US" altLang="zh-CN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082898C7-E274-4BEC-AD01-D4BC89554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F20714D-3CCF-45B5-ACF5-E43E6C54F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64AB1D7-D0EF-42EA-B05D-1744B56B8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DA644D-53D9-4508-AB45-298193075C45}" type="slidenum">
              <a:rPr lang="en-US" altLang="zh-CN"/>
              <a:pPr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7424FC7-1E24-4A19-80DB-4A2506138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55D2FB1B-D054-4309-8883-1571F016F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C2769BB2-488D-408A-837E-064981FAC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75C094-E992-4EDC-B29C-0FD4332E2BC4}" type="slidenum">
              <a:rPr lang="en-US" altLang="zh-CN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F3D61044-554B-4134-9FD4-B32BDB2AD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7600FE1-7E4E-4A5D-B608-12F6162C1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364A36-BBD0-4041-8E26-9010EC654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55D7EF-22E0-4094-8ED6-E682E6819827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D214CE3-4224-4256-9C28-EFDC9A9FD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2EE8837-F091-4A26-928A-FB1C146DE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E3F418F0-294E-4315-8B44-FA1A0D8BB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BFD8D7-B9B9-40A1-B738-B0164A402BFF}" type="slidenum">
              <a:rPr lang="en-US" altLang="zh-CN"/>
              <a:pPr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6CB7489-A4E7-493C-9535-492BE1A9C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4EBFA1E1-8BD7-498D-BE56-63380D25D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D3C7C22-508C-496E-AC5E-DEC4F4C5A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73C1BF-C2E1-4FF7-A2CC-BAD924956D78}" type="slidenum">
              <a:rPr lang="en-US" altLang="zh-CN"/>
              <a:pPr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E5FF0335-4FB1-40A1-B207-F1069B6B0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B2218A59-81E1-4890-B6B6-B5DBD0523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76A5C1D2-3425-475D-8FEA-E1FCDDECD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0F4231-994F-4D1C-9149-05C0D4E4728F}" type="slidenum">
              <a:rPr lang="en-US" altLang="zh-CN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D60C7DB-673E-4214-A667-D2FDC2A21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5E5BEB2D-A35E-4242-B7B7-F9B19D444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zh-CN" altLang="en-US" dirty="0"/>
              <a:t>隐式的</a:t>
            </a:r>
            <a:r>
              <a:rPr lang="en-US" altLang="zh-CN" dirty="0"/>
              <a:t>.*</a:t>
            </a:r>
            <a:r>
              <a:rPr lang="zh-CN" altLang="en-US" dirty="0"/>
              <a:t>端口连接</a:t>
            </a:r>
            <a:endParaRPr lang="en-US" altLang="zh-CN" dirty="0"/>
          </a:p>
          <a:p>
            <a:pPr marL="228600" indent="-228600"/>
            <a:endParaRPr lang="en-US" altLang="zh-CN" dirty="0"/>
          </a:p>
          <a:p>
            <a:pPr marL="228600" indent="-228600"/>
            <a:r>
              <a:rPr lang="zh-CN" altLang="en-US" dirty="0"/>
              <a:t>名字、宽度、类型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935193A1-CC63-4963-AF6E-F1F556DA5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C48EC9-E21F-4156-BDF1-3299382552DF}" type="slidenum">
              <a:rPr lang="en-US" altLang="zh-CN"/>
              <a:pPr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15B5DF61-6EA2-4671-81B8-F19A46EA8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609D7BE5-C760-42F3-9201-F3B803005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9E5ACE82-49C5-42BA-BE48-C609795C0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736BD0-37FB-4BC2-9733-9777194DFE66}" type="slidenum">
              <a:rPr lang="en-US" altLang="zh-CN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D4EFA4D-B32A-4EB9-8E0C-5EE3C5527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6FADE1AE-2756-4E02-BAD1-3C0D78EB0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EDDD5F1B-F33A-4DA1-A8B2-AF88120DD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5375DB-687E-4A62-A708-0013D3C6BB7A}" type="slidenum">
              <a:rPr lang="en-US" altLang="zh-CN"/>
              <a:pPr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E050D69B-FD58-4A04-88F3-2D02AA874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6DD01A9C-1F59-43E6-8A7B-8A64A529E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CDE5C6C7-4EC9-4566-917A-F07C7ED98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2E55F2-100B-4AAB-95FD-2A8709FBE83A}" type="slidenum">
              <a:rPr lang="en-US" altLang="zh-CN"/>
              <a:pPr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739E1EBD-F324-41B4-9508-8D7388B05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F67E48FA-9D2A-460D-9975-C166CC086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8E3DF552-47F5-4CE6-A28B-E3BCA8B10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A3CA14-9106-4AFB-8540-3FE82E3BEF49}" type="slidenum">
              <a:rPr lang="en-US" altLang="zh-CN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D4DE115D-8858-41D9-A4DE-61B3E72A4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E696FEEE-014F-457B-9068-8ED451569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zh-CN" dirty="0"/>
              <a:t>Variables cannot be aliased.</a:t>
            </a:r>
          </a:p>
          <a:p>
            <a:pPr marL="228600" indent="-228600"/>
            <a:r>
              <a:rPr lang="zh-CN" altLang="en-US" dirty="0"/>
              <a:t>线网的一位</a:t>
            </a:r>
            <a:r>
              <a:rPr lang="en-US" altLang="zh-CN" dirty="0"/>
              <a:t>/</a:t>
            </a:r>
            <a:r>
              <a:rPr lang="zh-CN" altLang="en-US" dirty="0"/>
              <a:t>部分位也可以进行别名化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B8A6865D-B2C3-4A81-9D85-B5A236CAF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4FA782-4509-436C-B578-A480D11069D1}" type="slidenum">
              <a:rPr lang="en-US" altLang="zh-CN"/>
              <a:pPr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58F1ADC6-0E96-4CD8-B575-6CA1270D6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A0621D6D-3B6B-4228-A272-E84945365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D8BE7649-CD55-4B47-9E7E-4C651C6F4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963848-F1D9-4CAC-9831-B2CD8C874CB0}" type="slidenum">
              <a:rPr lang="en-US" altLang="zh-CN"/>
              <a:pPr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E73DC777-FEB3-4FFB-BF2C-43D03F51B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19706847-B8EC-4085-B30A-176617DEC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zh-CN" dirty="0" err="1"/>
              <a:t>systemVerilog</a:t>
            </a:r>
            <a:r>
              <a:rPr lang="zh-CN" altLang="en-US" dirty="0"/>
              <a:t>中模块的输出在未给出数据类型声明的情况下，缺省为线网类型，它不能在过程块中被赋值！与</a:t>
            </a:r>
            <a:r>
              <a:rPr lang="en-US" altLang="zh-CN" dirty="0" err="1"/>
              <a:t>verilog</a:t>
            </a:r>
            <a:r>
              <a:rPr lang="zh-CN" altLang="en-US" dirty="0"/>
              <a:t>规则一致</a:t>
            </a:r>
            <a:endParaRPr lang="en-US" altLang="zh-CN" dirty="0"/>
          </a:p>
          <a:p>
            <a:pPr marL="228600" indent="-228600"/>
            <a:endParaRPr lang="en-US" altLang="zh-CN" dirty="0"/>
          </a:p>
          <a:p>
            <a:pPr marL="228600" indent="-228600"/>
            <a:r>
              <a:rPr lang="en-US" altLang="zh-CN" dirty="0" err="1"/>
              <a:t>Inp</a:t>
            </a:r>
            <a:r>
              <a:rPr lang="en-US" altLang="zh-CN" dirty="0"/>
              <a:t>, </a:t>
            </a:r>
            <a:r>
              <a:rPr lang="en-US" altLang="zh-CN" dirty="0" err="1"/>
              <a:t>outp</a:t>
            </a:r>
            <a:r>
              <a:rPr lang="zh-CN" altLang="en-US" dirty="0"/>
              <a:t>被推断为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wire</a:t>
            </a:r>
            <a:r>
              <a:rPr lang="zh-CN" altLang="en-US" dirty="0"/>
              <a:t>类型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BADD657-9DF5-4F90-93CB-17525DD2E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BAC86F-4EAC-40CB-8D96-4B6D9064B4CA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751B9AE-D27E-4639-B68C-EF661F496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E5E5D78-94D4-4D9A-B8F5-1283B9070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===  </a:t>
            </a:r>
            <a:r>
              <a:rPr lang="zh-CN" altLang="en-US" dirty="0"/>
              <a:t>也叫全等操作符</a:t>
            </a:r>
            <a:endParaRPr lang="en-US" altLang="zh-CN" dirty="0"/>
          </a:p>
          <a:p>
            <a:pPr eaLnBrk="1" hangingPunct="1"/>
            <a:r>
              <a:rPr lang="en-US" altLang="zh-CN" dirty="0"/>
              <a:t>==?  </a:t>
            </a:r>
            <a:r>
              <a:rPr lang="zh-CN" altLang="en-US" dirty="0"/>
              <a:t>称为通配相等操作符，对两操作数进行按位比较，与</a:t>
            </a:r>
            <a:r>
              <a:rPr lang="en-US" altLang="zh-CN" dirty="0"/>
              <a:t>==</a:t>
            </a:r>
            <a:r>
              <a:rPr lang="zh-CN" altLang="en-US" dirty="0"/>
              <a:t>使用类似</a:t>
            </a:r>
            <a:endParaRPr lang="en-US" altLang="zh-CN" dirty="0"/>
          </a:p>
          <a:p>
            <a:pPr eaLnBrk="1" hangingPunct="1"/>
            <a:r>
              <a:rPr lang="zh-CN" altLang="en-US" dirty="0"/>
              <a:t>作业：把这个表测试一下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1E635BBE-EEB8-4B99-9C95-ADCA7EC61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E3EF8D-1D95-4863-B53C-F8BE3289B288}" type="slidenum">
              <a:rPr lang="en-US" altLang="zh-CN"/>
              <a:pPr>
                <a:spcBef>
                  <a:spcPct val="0"/>
                </a:spcBef>
              </a:pPr>
              <a:t>80</a:t>
            </a:fld>
            <a:endParaRPr lang="en-US" altLang="zh-CN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3000E681-F71E-4FDB-9A79-0D614EBDF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9496C2C8-6542-40BF-912D-F7C4C8DA9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F3BE6127-27FB-435E-A9F0-86A04D5B4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211A41-AA9E-4681-9AB8-F006AB4AD15C}" type="slidenum">
              <a:rPr lang="en-US" altLang="zh-CN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DB3D688E-9710-405A-95E0-FFC697D76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F505ED8C-2F6A-426A-A247-DCBE2184E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C383F754-8003-4625-AA56-EEFD94F1F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2D5E8F-2D3F-4283-BECF-17978D780113}" type="slidenum">
              <a:rPr lang="en-US" altLang="zh-CN"/>
              <a:pPr>
                <a:spcBef>
                  <a:spcPct val="0"/>
                </a:spcBef>
              </a:pPr>
              <a:t>82</a:t>
            </a:fld>
            <a:endParaRPr lang="en-US" altLang="zh-CN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D316EAC7-6B99-4248-A1B3-9C77EE075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5A55918F-978C-445C-9F4A-65F8FB1EB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7BE460AC-6DFE-4D55-9342-CB231F1E7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FCFB0A-7BFD-44D7-A08D-81074DEB48CC}" type="slidenum">
              <a:rPr lang="en-US" altLang="zh-CN"/>
              <a:pPr>
                <a:spcBef>
                  <a:spcPct val="0"/>
                </a:spcBef>
              </a:pPr>
              <a:t>83</a:t>
            </a:fld>
            <a:endParaRPr lang="en-US" altLang="zh-CN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3FB1DE3B-4449-4B8B-BB0E-1DCBDB488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4D14BBB5-232F-4F88-8BCC-33557B002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A0FFD9E-39E7-4F35-B891-C0D8CD078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DC1C83-3502-4115-822F-52DD5A691D1D}" type="slidenum">
              <a:rPr lang="en-US" altLang="zh-CN"/>
              <a:pPr>
                <a:spcBef>
                  <a:spcPct val="0"/>
                </a:spcBef>
              </a:pPr>
              <a:t>84</a:t>
            </a:fld>
            <a:endParaRPr lang="en-US" altLang="zh-CN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F454D2A6-6B3E-48C3-88A7-05B112BB7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799EAECB-FF6E-4B9D-94F7-265E86878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4B4B0475-86BC-40E6-B9EB-6FF3D8125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DCF79-3F8B-4DFA-8959-B0DEFA8A656A}" type="slidenum">
              <a:rPr lang="en-US" altLang="zh-CN"/>
              <a:pPr>
                <a:spcBef>
                  <a:spcPct val="0"/>
                </a:spcBef>
              </a:pPr>
              <a:t>85</a:t>
            </a:fld>
            <a:endParaRPr lang="en-US" altLang="zh-CN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79040B92-9B6D-477D-966F-07CDA8047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3CF82463-28B7-4D79-98F1-7A4FA302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zh-CN" dirty="0"/>
              <a:t>Sections 9.6-9.8 can be referred chapter5 and chapter6</a:t>
            </a:r>
          </a:p>
          <a:p>
            <a:pPr marL="228600" indent="-228600"/>
            <a:endParaRPr lang="en-US" altLang="zh-CN" dirty="0"/>
          </a:p>
          <a:p>
            <a:pPr marL="228600" indent="-228600"/>
            <a:r>
              <a:rPr lang="zh-CN" altLang="en-US" dirty="0"/>
              <a:t>可以重新定义参数的模块称为参数化模块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6982C4A6-AFA5-453F-A46B-0241FA46F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963D2-F9C6-41AB-8B3F-EC4C01DDCCBA}" type="slidenum">
              <a:rPr lang="en-US" altLang="zh-CN"/>
              <a:pPr>
                <a:spcBef>
                  <a:spcPct val="0"/>
                </a:spcBef>
              </a:pPr>
              <a:t>86</a:t>
            </a:fld>
            <a:endParaRPr lang="en-US" altLang="zh-CN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18C12288-4BB9-4FB4-9AD6-605EDFE01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989AAF81-81B6-40EC-8580-C1A4253F0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F8DD9B6-0A0E-4D9D-84E6-08502AE2D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5154E1-5331-4A89-BE2B-C19CAF705FEF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62CD47F-B4CB-4AB6-BC90-820E0606D0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50292AF-5C50-4F7E-92B4-BAF001870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屏蔽位的位置为固定的表达式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6D4E12-E730-4174-A63B-D357DDC9C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9F9C2-0CA0-4B9A-BA0F-84EC6DCFB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0C3A59-0ADB-4A2A-B46E-31A0F38D7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7B9D3-5022-46DD-85D9-4E334C3FC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604292"/>
      </p:ext>
    </p:extLst>
  </p:cSld>
  <p:clrMapOvr>
    <a:masterClrMapping/>
  </p:clrMapOvr>
  <p:transition spd="slow" advTm="600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1D26BB-26ED-4751-A491-7F49AE35A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147D47-3AAB-4B88-8CB4-AAA2F9E3A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85D407-BB0A-4386-AE80-DD0DD1E5D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E2F3-E8B3-44F5-A586-2D659ECEF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53696"/>
      </p:ext>
    </p:extLst>
  </p:cSld>
  <p:clrMapOvr>
    <a:masterClrMapping/>
  </p:clrMapOvr>
  <p:transition spd="slow" advTm="600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3000" y="685800"/>
            <a:ext cx="2616200" cy="5430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5" y="685800"/>
            <a:ext cx="7647516" cy="5430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C00F2-EC35-49FD-A839-20E6CF8EB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62256F-FB3E-4EC1-8C43-047AEA31D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0C5BF0-105F-410B-A739-4045F2CBE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7993-72CD-4A4E-A692-4495CDF98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300514"/>
      </p:ext>
    </p:extLst>
  </p:cSld>
  <p:clrMapOvr>
    <a:masterClrMapping/>
  </p:clrMapOvr>
  <p:transition spd="slow" advTm="6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83ACEA-0C1E-48CA-8266-9E09480FD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2B3EA-FEFF-4A95-8684-6F586CBD9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77128F-D83C-476C-A9A5-CC5093A75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B0921-6EBC-47AB-A235-2FCB18AB6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461632"/>
      </p:ext>
    </p:extLst>
  </p:cSld>
  <p:clrMapOvr>
    <a:masterClrMapping/>
  </p:clrMapOvr>
  <p:transition spd="slow" advTm="6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75BA28-7E52-4650-9BF8-A64EEE7D8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F58C05-B8FE-4E1C-957D-87AB25E42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398DF4-197E-432C-9C64-A39C5BF5E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E032-DB58-4CBB-8DCC-2BC28DCEC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880580"/>
      </p:ext>
    </p:extLst>
  </p:cSld>
  <p:clrMapOvr>
    <a:masterClrMapping/>
  </p:clrMapOvr>
  <p:transition spd="slow" advTm="6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1773238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1773238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2D358-7AA3-4BAE-BE8E-D0682D7E4C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3A1E-77AE-4BC1-9640-7D73558BD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D92D9-5105-463D-958F-43139EE06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9B0A-34EF-4252-9429-18FB754CA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685572"/>
      </p:ext>
    </p:extLst>
  </p:cSld>
  <p:clrMapOvr>
    <a:masterClrMapping/>
  </p:clrMapOvr>
  <p:transition spd="slow" advTm="600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2E4DE4-D052-4487-B8A6-B3CD587FF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EFDC48-1C50-4E81-9371-BB4164FDB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C5716D-8B52-4EB1-A2F9-4A4DA8F25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10BDF-AF80-4580-985B-19FD3C09C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274497"/>
      </p:ext>
    </p:extLst>
  </p:cSld>
  <p:clrMapOvr>
    <a:masterClrMapping/>
  </p:clrMapOvr>
  <p:transition spd="slow" advTm="600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4665C1-C1B3-4DA4-A6FA-B454B85BF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014285-320C-4BB2-800B-5BA6C6517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D56D01-7A2C-42E0-9903-41575583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2A841-503C-4850-AA41-F4E9D33E5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994004"/>
      </p:ext>
    </p:extLst>
  </p:cSld>
  <p:clrMapOvr>
    <a:masterClrMapping/>
  </p:clrMapOvr>
  <p:transition spd="slow" advTm="600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ECD6CE-C987-4D52-ABC3-C582F5919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98AB57-A02E-457B-8285-16284E73F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1C4F05-911E-4196-A08B-4D153CC80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3B91-4524-4B85-B3A4-C67C7B658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911178"/>
      </p:ext>
    </p:extLst>
  </p:cSld>
  <p:clrMapOvr>
    <a:masterClrMapping/>
  </p:clrMapOvr>
  <p:transition spd="slow" advTm="600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5D1C4-DEFA-4DEF-BB6C-26988CE5C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8D104-77DB-46B3-A44E-EF4C3880E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8C89B-0351-42A1-9C0C-DAC32A0E5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8C36-6DDC-4DC8-9C50-1417B166D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582467"/>
      </p:ext>
    </p:extLst>
  </p:cSld>
  <p:clrMapOvr>
    <a:masterClrMapping/>
  </p:clrMapOvr>
  <p:transition spd="slow" advTm="600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04619-6B61-41F5-8957-83905FE3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2C9D4-877F-46CF-89EF-889BE638A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53273-FDF6-4631-98DE-3A7EE4ED1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9EDD-3425-4CBA-9125-6FA95BB91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632826"/>
      </p:ext>
    </p:extLst>
  </p:cSld>
  <p:clrMapOvr>
    <a:masterClrMapping/>
  </p:clrMapOvr>
  <p:transition spd="slow" advTm="600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BF0BA2-F08F-47B0-90B0-EA43BC81A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685800"/>
            <a:ext cx="1036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8CC2776-ADA2-4BF3-B26B-7399828C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804988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59302E25-42B8-4F13-8C45-8E1B5C98E8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A9FB49E6-B969-4513-98EF-48C0129E2E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E57A4B24-00FF-4D44-B4D2-C490B97B73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9FDD85-A7F5-4BE2-9D0E-53CF00A84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C747B729-103D-45CA-B4DA-83CA16D8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14300"/>
            <a:ext cx="1930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emic Times" pitchFamily="2" charset="0"/>
                <a:ea typeface="新宋体" pitchFamily="49" charset="-122"/>
              </a:rPr>
              <a:t>HMEC</a:t>
            </a:r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28A37A1C-1B8B-4F39-9E36-0D43465EEC70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58775"/>
            <a:ext cx="8810625" cy="46038"/>
            <a:chOff x="1200" y="138"/>
            <a:chExt cx="3936" cy="330"/>
          </a:xfrm>
        </p:grpSpPr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8BAAF20A-C286-434F-898A-835ABAAA6A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00" y="161"/>
              <a:ext cx="3936" cy="307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3CA8DB3D-DF6E-4A59-867F-8C8F993D29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00" y="138"/>
              <a:ext cx="3936" cy="30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33" name="Group 11">
            <a:extLst>
              <a:ext uri="{FF2B5EF4-FFF2-40B4-BE49-F238E27FC236}">
                <a16:creationId xmlns:a16="http://schemas.microsoft.com/office/drawing/2014/main" id="{1AD6B7F4-9678-4EAE-A204-067F8C00E9C1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6480175"/>
            <a:ext cx="7518400" cy="44450"/>
            <a:chOff x="618" y="3178"/>
            <a:chExt cx="3174" cy="227"/>
          </a:xfrm>
        </p:grpSpPr>
        <p:sp>
          <p:nvSpPr>
            <p:cNvPr id="1035" name="Rectangle 12">
              <a:extLst>
                <a:ext uri="{FF2B5EF4-FFF2-40B4-BE49-F238E27FC236}">
                  <a16:creationId xmlns:a16="http://schemas.microsoft.com/office/drawing/2014/main" id="{6037D95A-A45C-4847-958B-CDC03820E2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619" y="3194"/>
              <a:ext cx="3173" cy="21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Rectangle 13">
              <a:extLst>
                <a:ext uri="{FF2B5EF4-FFF2-40B4-BE49-F238E27FC236}">
                  <a16:creationId xmlns:a16="http://schemas.microsoft.com/office/drawing/2014/main" id="{3BCF8921-909B-4CC0-B610-EDC8A4F816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618" y="3178"/>
              <a:ext cx="3173" cy="21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4" name="Text Box 14">
            <a:extLst>
              <a:ext uri="{FF2B5EF4-FFF2-40B4-BE49-F238E27FC236}">
                <a16:creationId xmlns:a16="http://schemas.microsoft.com/office/drawing/2014/main" id="{3D3B6C27-BBCB-4E07-B7A0-48A6CD32B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86500"/>
            <a:ext cx="3454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MicroElectronics Center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9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9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9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9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98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080E277D-0D2E-4715-84E6-6D4F8B959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60700"/>
            <a:ext cx="3571875" cy="2216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新操作符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 改进的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for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循环</a:t>
            </a: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新的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do … while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底部检测循环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新的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foreach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循环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5EF87F12-4F91-44F5-865C-E8862604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9088"/>
            <a:ext cx="63388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章 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过程语句</a:t>
            </a:r>
            <a:endParaRPr lang="zh-TW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DAFD5470-D1A8-41B3-84AD-F252BA6F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1428750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SystemVerilog</a:t>
            </a:r>
            <a:r>
              <a:rPr lang="zh-CN" altLang="en-US" sz="2400" dirty="0">
                <a:solidFill>
                  <a:schemeClr val="accent2"/>
                </a:solidFill>
              </a:rPr>
              <a:t>增加了一些新的操作符和过程语句：更精确的</a:t>
            </a:r>
            <a:r>
              <a:rPr lang="en-US" altLang="zh-CN" sz="2400" dirty="0">
                <a:solidFill>
                  <a:schemeClr val="accent2"/>
                </a:solidFill>
              </a:rPr>
              <a:t>RTL</a:t>
            </a:r>
            <a:r>
              <a:rPr lang="zh-CN" altLang="en-US" sz="2400" dirty="0">
                <a:solidFill>
                  <a:schemeClr val="accent2"/>
                </a:solidFill>
              </a:rPr>
              <a:t>模型、更好地传达设计意图、保证软件工具按同样规则解释语句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077" name="Text Box 2">
            <a:extLst>
              <a:ext uri="{FF2B5EF4-FFF2-40B4-BE49-F238E27FC236}">
                <a16:creationId xmlns:a16="http://schemas.microsoft.com/office/drawing/2014/main" id="{67F7BB37-7258-4944-B58B-3D1547B6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070225"/>
            <a:ext cx="3571875" cy="2216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新的跳转语句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增强的块命名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语句标号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唯一性与优先级判定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C0A5D00D-6252-4F90-BAEC-BA2228A5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7.1.4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设置成员操作符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—inside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8B908F0-E91D-45AF-94E8-D7E61C6A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73150"/>
            <a:ext cx="8064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inside是检测一个变量或值是否是某一值集合中一员的操作符。</a:t>
            </a:r>
            <a:endParaRPr lang="en-US" altLang="zh-CN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ED323E7F-0D03-4157-952F-F332A9A3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714500"/>
            <a:ext cx="80645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logic [2 : 0]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if (a </a:t>
            </a:r>
            <a:r>
              <a:rPr lang="en-US" altLang="zh-CN" sz="2200" i="1" dirty="0">
                <a:solidFill>
                  <a:srgbClr val="0000FF"/>
                </a:solidFill>
                <a:latin typeface="Arial" panose="020B0604020202020204" pitchFamily="34" charset="0"/>
              </a:rPr>
              <a:t>inside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{3’b001, 3’b010, 3’b100})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//if ((a == 3’b001) || (a == 3’b010) || (a == 3’b100))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if (data </a:t>
            </a:r>
            <a:r>
              <a:rPr lang="en-US" altLang="zh-CN" sz="2200" i="1" dirty="0">
                <a:solidFill>
                  <a:srgbClr val="0000FF"/>
                </a:solidFill>
                <a:latin typeface="Arial" panose="020B0604020202020204" pitchFamily="34" charset="0"/>
              </a:rPr>
              <a:t>inside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{bus1, bus2, bus3, bus4})   //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其它信号集</a:t>
            </a: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d_array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[0 : 1023];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if (13 </a:t>
            </a:r>
            <a:r>
              <a:rPr lang="en-US" altLang="zh-CN" sz="2200" i="1" dirty="0">
                <a:solidFill>
                  <a:srgbClr val="0000FF"/>
                </a:solidFill>
                <a:latin typeface="Arial" panose="020B0604020202020204" pitchFamily="34" charset="0"/>
              </a:rPr>
              <a:t>inside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d_array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)  //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数组</a:t>
            </a: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logic [2 : 0]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if (a </a:t>
            </a:r>
            <a:r>
              <a:rPr lang="en-US" altLang="zh-CN" sz="2200" i="1" dirty="0">
                <a:solidFill>
                  <a:srgbClr val="0000FF"/>
                </a:solidFill>
                <a:latin typeface="Arial" panose="020B0604020202020204" pitchFamily="34" charset="0"/>
              </a:rPr>
              <a:t>inside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{3’b1?1})  //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通配符</a:t>
            </a: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与使用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 ==?</a:t>
            </a:r>
            <a:r>
              <a:rPr lang="en-US" altLang="zh-CN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操作符一样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2B8371C5-D455-45A0-A92C-A76D35E0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4065588"/>
            <a:ext cx="3857625" cy="23637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="1" dirty="0" err="1">
                <a:solidFill>
                  <a:schemeClr val="accent2"/>
                </a:solidFill>
              </a:rPr>
              <a:t>always_comb</a:t>
            </a:r>
            <a:r>
              <a:rPr lang="en-US" altLang="zh-CN" sz="1800" b="1" dirty="0">
                <a:solidFill>
                  <a:schemeClr val="accent2"/>
                </a:solidFill>
              </a:rPr>
              <a:t> begin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case</a:t>
            </a:r>
            <a:r>
              <a:rPr lang="en-US" altLang="zh-CN" sz="1800" b="1" dirty="0">
                <a:solidFill>
                  <a:schemeClr val="accent2"/>
                </a:solidFill>
              </a:rPr>
              <a:t> (</a:t>
            </a:r>
            <a:r>
              <a:rPr lang="en-US" altLang="zh-CN" sz="1800" dirty="0">
                <a:solidFill>
                  <a:schemeClr val="accent2"/>
                </a:solidFill>
              </a:rPr>
              <a:t>instruction</a:t>
            </a:r>
            <a:r>
              <a:rPr lang="en-US" altLang="zh-CN" sz="1800" b="1" dirty="0">
                <a:solidFill>
                  <a:schemeClr val="accent2"/>
                </a:solidFill>
              </a:rPr>
              <a:t>) </a:t>
            </a:r>
            <a:r>
              <a:rPr lang="en-US" altLang="zh-CN" sz="1800" b="1" dirty="0">
                <a:solidFill>
                  <a:srgbClr val="FF0000"/>
                </a:solidFill>
              </a:rPr>
              <a:t>inside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    4'b0</a:t>
            </a:r>
            <a:r>
              <a:rPr lang="en-US" altLang="zh-CN" sz="1800" dirty="0">
                <a:solidFill>
                  <a:srgbClr val="FF0000"/>
                </a:solidFill>
              </a:rPr>
              <a:t>???: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 err="1">
                <a:solidFill>
                  <a:schemeClr val="accent2"/>
                </a:solidFill>
              </a:rPr>
              <a:t>opc</a:t>
            </a:r>
            <a:r>
              <a:rPr lang="en-US" altLang="zh-CN" sz="1800" dirty="0">
                <a:solidFill>
                  <a:schemeClr val="accent2"/>
                </a:solidFill>
              </a:rPr>
              <a:t> = instruction[2:0];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    4'b1000, 4'b1100: </a:t>
            </a:r>
            <a:r>
              <a:rPr lang="en-US" altLang="zh-CN" sz="1800" dirty="0" err="1">
                <a:solidFill>
                  <a:schemeClr val="accent2"/>
                </a:solidFill>
              </a:rPr>
              <a:t>opc</a:t>
            </a:r>
            <a:r>
              <a:rPr lang="en-US" altLang="zh-CN" sz="1800" dirty="0">
                <a:solidFill>
                  <a:schemeClr val="accent2"/>
                </a:solidFill>
              </a:rPr>
              <a:t> = 3'b000;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   default: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opc</a:t>
            </a:r>
            <a:r>
              <a:rPr lang="en-US" altLang="zh-CN" sz="1800" b="1" dirty="0">
                <a:solidFill>
                  <a:schemeClr val="accent2"/>
                </a:solidFill>
              </a:rPr>
              <a:t> = 3'b111;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endcase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end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B1ABF-4FBA-F527-0F0D-C7451DCC71BD}"/>
              </a:ext>
            </a:extLst>
          </p:cNvPr>
          <p:cNvSpPr txBox="1"/>
          <p:nvPr/>
        </p:nvSpPr>
        <p:spPr>
          <a:xfrm flipH="1">
            <a:off x="10416480" y="4553833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例子不合适？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7F161DDE-8C5D-44D1-8F3F-CE6968A3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7.2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操作数改进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3CCBE7B-AFEC-4564-9392-A31DEC61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325563"/>
            <a:ext cx="40322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Verilog的赋值转换：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reg [63 : 0] a, y,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real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temp = r **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y = a +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Arial" panose="020B0604020202020204" pitchFamily="34" charset="0"/>
              </a:rPr>
              <a:t>类型强制转换：</a:t>
            </a:r>
            <a:endParaRPr lang="en-US" altLang="zh-CN" sz="22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type’(表达式)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longint a,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real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y = a + longint’(r ** 3);</a:t>
            </a:r>
            <a:endParaRPr lang="en-US" altLang="zh-CN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FAA035F8-1087-40FD-B7BC-28B72CD0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1357313"/>
            <a:ext cx="38576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</a:rPr>
              <a:t>尺寸强制转换：</a:t>
            </a:r>
            <a:endParaRPr lang="en-US" altLang="zh-CN" sz="22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size’(表达式)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logic [15 : 0] a, b, c, 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logic carry;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sum = a + 16’(5);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{carry, sum} = 17’(a + 3);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sum = a + 16’(b - 2) / c;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</a:rPr>
              <a:t>符号强制转换：</a:t>
            </a:r>
            <a:endParaRPr lang="en-US" altLang="zh-CN" sz="22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signed’(表达式)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</a:rPr>
              <a:t>unsigned’(表达式)</a:t>
            </a:r>
            <a:endParaRPr lang="zh-CN" altLang="en-US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3413557-6442-41ED-82AB-241B3A3B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7.3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改进的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for循环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75F8F59-0275-456C-A083-EB1B56D2B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357313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Verilog的for循环变量必须在循环体外部声明，SystemVerilog则可以在for语句中直接声明，但该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循环变量为局部自动变量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，如果要在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块外或层次化引用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，则必须象Verilog那样在块外说明。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A6868FEB-AAB6-470D-9076-9C6E46FE5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3071813"/>
            <a:ext cx="8064500" cy="1570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always_ff @(posedge clock)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   for ( bit [4 : 0] i = 0; i &lt;= 15, i 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E380E69-3F2E-459E-B197-DA714493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4737100"/>
            <a:ext cx="8064500" cy="1644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nn-NO" altLang="zh-CN" sz="2400">
                <a:solidFill>
                  <a:srgbClr val="0000FF"/>
                </a:solidFill>
                <a:latin typeface="Arial" panose="020B0604020202020204" pitchFamily="34" charset="0"/>
              </a:rPr>
              <a:t>for (int i=1, j=0; i*j &lt; 128; i++, j+=3) //Multiple for loop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...                                                            //</a:t>
            </a:r>
            <a:r>
              <a:rPr lang="nn-NO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assignments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i = 1,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byte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j = 0; i * j &lt; 128; i ++, j +=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...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EA5930B-ADF6-4FDA-B4CB-779588F2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7.3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改进的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for循环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15B0DA5-2DE8-4101-9CC2-6A9C31EC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1357313"/>
            <a:ext cx="80645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always_comb begin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for (int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lo_bit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lo_bit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&lt;=63;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lo_bit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++) begin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if (data[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lo_bit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]) break; // exit loop if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end // bit is set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if (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lo_bit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&gt; 7) //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ERROR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: lo_bit is not there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end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always_ff @(posedge clock) begin</a:t>
            </a:r>
          </a:p>
          <a:p>
            <a:pPr eaLnBrk="1" hangingPunct="1">
              <a:buFontTx/>
              <a:buNone/>
            </a:pPr>
            <a:r>
              <a:rPr lang="nn-NO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&lt;= 15; i++) begin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...// i cannot be referenced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hierarchically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end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3A0B39FA-2684-4A6A-A323-0ECE1290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7.4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底部检测的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do ... while循环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0E5F8C8-FAF9-48A2-B6E8-C9D34AA2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195513"/>
            <a:ext cx="83518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always_comb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if 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&lt; 128 ||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&gt; 255)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done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OutofBound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mem[128];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else while 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&gt;= 128 &amp;&amp;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&lt;= 255)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if 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128)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outofBound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done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else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done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outofBound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0;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B639037-17B1-4165-918F-B0EFAD27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85875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00">
                <a:solidFill>
                  <a:schemeClr val="accent2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300">
                <a:solidFill>
                  <a:schemeClr val="accent2"/>
                </a:solidFill>
                <a:latin typeface="Arial" panose="020B0604020202020204" pitchFamily="34" charset="0"/>
              </a:rPr>
              <a:t>Verilog相比，SystemVerilog除有while循环外，还有至少执行一次的循环：do ... while，该循环可以简化while循环代码量</a:t>
            </a:r>
            <a:endParaRPr lang="zh-CN" altLang="en-US" sz="23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9C411881-B23E-4E49-8B92-C482F53F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4572000"/>
            <a:ext cx="32861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 end //inner else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mem [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- = 1;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end  //outer else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end  //always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任意多边形 2">
            <a:extLst>
              <a:ext uri="{FF2B5EF4-FFF2-40B4-BE49-F238E27FC236}">
                <a16:creationId xmlns:a16="http://schemas.microsoft.com/office/drawing/2014/main" id="{05AA76D0-0DA0-4183-AFD2-24C13E484EAB}"/>
              </a:ext>
            </a:extLst>
          </p:cNvPr>
          <p:cNvSpPr>
            <a:spLocks/>
          </p:cNvSpPr>
          <p:nvPr/>
        </p:nvSpPr>
        <p:spPr bwMode="auto">
          <a:xfrm rot="7591317">
            <a:off x="5480844" y="4387056"/>
            <a:ext cx="4537075" cy="620713"/>
          </a:xfrm>
          <a:custGeom>
            <a:avLst/>
            <a:gdLst>
              <a:gd name="T0" fmla="*/ 0 w 3316756"/>
              <a:gd name="T1" fmla="*/ 253338 h 619932"/>
              <a:gd name="T2" fmla="*/ 34873033 w 3316756"/>
              <a:gd name="T3" fmla="*/ 158334 h 619932"/>
              <a:gd name="T4" fmla="*/ 74105028 w 3316756"/>
              <a:gd name="T5" fmla="*/ 95001 h 619932"/>
              <a:gd name="T6" fmla="*/ 91541181 w 3316756"/>
              <a:gd name="T7" fmla="*/ 63333 h 619932"/>
              <a:gd name="T8" fmla="*/ 104618388 w 3316756"/>
              <a:gd name="T9" fmla="*/ 31666 h 619932"/>
              <a:gd name="T10" fmla="*/ 126414125 w 3316756"/>
              <a:gd name="T11" fmla="*/ 15838 h 619932"/>
              <a:gd name="T12" fmla="*/ 139491368 w 3316756"/>
              <a:gd name="T13" fmla="*/ 0 h 619932"/>
              <a:gd name="T14" fmla="*/ 209237094 w 3316756"/>
              <a:gd name="T15" fmla="*/ 15838 h 619932"/>
              <a:gd name="T16" fmla="*/ 235391651 w 3316756"/>
              <a:gd name="T17" fmla="*/ 95001 h 619932"/>
              <a:gd name="T18" fmla="*/ 248468904 w 3316756"/>
              <a:gd name="T19" fmla="*/ 126668 h 619932"/>
              <a:gd name="T20" fmla="*/ 274623546 w 3316756"/>
              <a:gd name="T21" fmla="*/ 221670 h 619932"/>
              <a:gd name="T22" fmla="*/ 300778066 w 3316756"/>
              <a:gd name="T23" fmla="*/ 285004 h 619932"/>
              <a:gd name="T24" fmla="*/ 340009836 w 3316756"/>
              <a:gd name="T25" fmla="*/ 411674 h 619932"/>
              <a:gd name="T26" fmla="*/ 361805388 w 3316756"/>
              <a:gd name="T27" fmla="*/ 506677 h 619932"/>
              <a:gd name="T28" fmla="*/ 374882707 w 3316756"/>
              <a:gd name="T29" fmla="*/ 538343 h 619932"/>
              <a:gd name="T30" fmla="*/ 401037331 w 3316756"/>
              <a:gd name="T31" fmla="*/ 633345 h 619932"/>
              <a:gd name="T32" fmla="*/ 427191802 w 3316756"/>
              <a:gd name="T33" fmla="*/ 617507 h 619932"/>
              <a:gd name="T34" fmla="*/ 440268988 w 3316756"/>
              <a:gd name="T35" fmla="*/ 601676 h 619932"/>
              <a:gd name="T36" fmla="*/ 462064864 w 3316756"/>
              <a:gd name="T37" fmla="*/ 585841 h 619932"/>
              <a:gd name="T38" fmla="*/ 501296853 w 3316756"/>
              <a:gd name="T39" fmla="*/ 538343 h 619932"/>
              <a:gd name="T40" fmla="*/ 531810514 w 3316756"/>
              <a:gd name="T41" fmla="*/ 475007 h 619932"/>
              <a:gd name="T42" fmla="*/ 540528516 w 3316756"/>
              <a:gd name="T43" fmla="*/ 427509 h 619932"/>
              <a:gd name="T44" fmla="*/ 579760565 w 3316756"/>
              <a:gd name="T45" fmla="*/ 300839 h 619932"/>
              <a:gd name="T46" fmla="*/ 588478636 w 3316756"/>
              <a:gd name="T47" fmla="*/ 253338 h 619932"/>
              <a:gd name="T48" fmla="*/ 627710391 w 3316756"/>
              <a:gd name="T49" fmla="*/ 126668 h 619932"/>
              <a:gd name="T50" fmla="*/ 658224317 w 3316756"/>
              <a:gd name="T51" fmla="*/ 142503 h 619932"/>
              <a:gd name="T52" fmla="*/ 684378777 w 3316756"/>
              <a:gd name="T53" fmla="*/ 174169 h 619932"/>
              <a:gd name="T54" fmla="*/ 710533336 w 3316756"/>
              <a:gd name="T55" fmla="*/ 253338 h 619932"/>
              <a:gd name="T56" fmla="*/ 719251818 w 3316756"/>
              <a:gd name="T57" fmla="*/ 300839 h 619932"/>
              <a:gd name="T58" fmla="*/ 749765252 w 3316756"/>
              <a:gd name="T59" fmla="*/ 443340 h 619932"/>
              <a:gd name="T60" fmla="*/ 758483736 w 3316756"/>
              <a:gd name="T61" fmla="*/ 490841 h 619932"/>
              <a:gd name="T62" fmla="*/ 784637857 w 3316756"/>
              <a:gd name="T63" fmla="*/ 585841 h 619932"/>
              <a:gd name="T64" fmla="*/ 815151667 w 3316756"/>
              <a:gd name="T65" fmla="*/ 570010 h 619932"/>
              <a:gd name="T66" fmla="*/ 845665760 w 3316756"/>
              <a:gd name="T67" fmla="*/ 522508 h 619932"/>
              <a:gd name="T68" fmla="*/ 867460785 w 3316756"/>
              <a:gd name="T69" fmla="*/ 506677 h 619932"/>
              <a:gd name="T70" fmla="*/ 884897372 w 3316756"/>
              <a:gd name="T71" fmla="*/ 475007 h 619932"/>
              <a:gd name="T72" fmla="*/ 906692947 w 3316756"/>
              <a:gd name="T73" fmla="*/ 459175 h 619932"/>
              <a:gd name="T74" fmla="*/ 932847600 w 3316756"/>
              <a:gd name="T75" fmla="*/ 332506 h 6199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316756" h="619932">
                <a:moveTo>
                  <a:pt x="0" y="247973"/>
                </a:moveTo>
                <a:cubicBezTo>
                  <a:pt x="37274" y="218154"/>
                  <a:pt x="80804" y="179659"/>
                  <a:pt x="123987" y="154983"/>
                </a:cubicBezTo>
                <a:cubicBezTo>
                  <a:pt x="190766" y="116824"/>
                  <a:pt x="188730" y="126209"/>
                  <a:pt x="263472" y="92990"/>
                </a:cubicBezTo>
                <a:cubicBezTo>
                  <a:pt x="284584" y="83607"/>
                  <a:pt x="305406" y="73456"/>
                  <a:pt x="325465" y="61993"/>
                </a:cubicBezTo>
                <a:cubicBezTo>
                  <a:pt x="341637" y="52751"/>
                  <a:pt x="354519" y="37536"/>
                  <a:pt x="371960" y="30996"/>
                </a:cubicBezTo>
                <a:cubicBezTo>
                  <a:pt x="396625" y="21747"/>
                  <a:pt x="423896" y="21887"/>
                  <a:pt x="449451" y="15498"/>
                </a:cubicBezTo>
                <a:cubicBezTo>
                  <a:pt x="465300" y="11536"/>
                  <a:pt x="480448" y="5166"/>
                  <a:pt x="495946" y="0"/>
                </a:cubicBezTo>
                <a:cubicBezTo>
                  <a:pt x="578604" y="5166"/>
                  <a:pt x="662114" y="2581"/>
                  <a:pt x="743919" y="15498"/>
                </a:cubicBezTo>
                <a:cubicBezTo>
                  <a:pt x="772403" y="19996"/>
                  <a:pt x="819895" y="78812"/>
                  <a:pt x="836909" y="92990"/>
                </a:cubicBezTo>
                <a:cubicBezTo>
                  <a:pt x="851218" y="104914"/>
                  <a:pt x="869482" y="111611"/>
                  <a:pt x="883404" y="123986"/>
                </a:cubicBezTo>
                <a:cubicBezTo>
                  <a:pt x="916167" y="153109"/>
                  <a:pt x="939920" y="192660"/>
                  <a:pt x="976394" y="216976"/>
                </a:cubicBezTo>
                <a:cubicBezTo>
                  <a:pt x="1007390" y="237640"/>
                  <a:pt x="1043041" y="252627"/>
                  <a:pt x="1069383" y="278969"/>
                </a:cubicBezTo>
                <a:cubicBezTo>
                  <a:pt x="1175544" y="385130"/>
                  <a:pt x="1125899" y="347643"/>
                  <a:pt x="1208868" y="402956"/>
                </a:cubicBezTo>
                <a:cubicBezTo>
                  <a:pt x="1239346" y="448672"/>
                  <a:pt x="1241611" y="458656"/>
                  <a:pt x="1286360" y="495946"/>
                </a:cubicBezTo>
                <a:cubicBezTo>
                  <a:pt x="1300669" y="507870"/>
                  <a:pt x="1318933" y="514567"/>
                  <a:pt x="1332855" y="526942"/>
                </a:cubicBezTo>
                <a:cubicBezTo>
                  <a:pt x="1365618" y="556065"/>
                  <a:pt x="1425845" y="619932"/>
                  <a:pt x="1425845" y="619932"/>
                </a:cubicBezTo>
                <a:cubicBezTo>
                  <a:pt x="1456841" y="614766"/>
                  <a:pt x="1488158" y="611251"/>
                  <a:pt x="1518834" y="604434"/>
                </a:cubicBezTo>
                <a:cubicBezTo>
                  <a:pt x="1534782" y="600890"/>
                  <a:pt x="1549480" y="592897"/>
                  <a:pt x="1565329" y="588935"/>
                </a:cubicBezTo>
                <a:cubicBezTo>
                  <a:pt x="1590885" y="582546"/>
                  <a:pt x="1616990" y="578603"/>
                  <a:pt x="1642821" y="573437"/>
                </a:cubicBezTo>
                <a:cubicBezTo>
                  <a:pt x="1798635" y="495529"/>
                  <a:pt x="1602050" y="587026"/>
                  <a:pt x="1782306" y="526942"/>
                </a:cubicBezTo>
                <a:cubicBezTo>
                  <a:pt x="1821635" y="513833"/>
                  <a:pt x="1856781" y="487625"/>
                  <a:pt x="1890794" y="464949"/>
                </a:cubicBezTo>
                <a:cubicBezTo>
                  <a:pt x="1901126" y="449451"/>
                  <a:pt x="1908619" y="431625"/>
                  <a:pt x="1921790" y="418454"/>
                </a:cubicBezTo>
                <a:cubicBezTo>
                  <a:pt x="2014962" y="325280"/>
                  <a:pt x="1931100" y="489729"/>
                  <a:pt x="2061275" y="294468"/>
                </a:cubicBezTo>
                <a:cubicBezTo>
                  <a:pt x="2071607" y="278970"/>
                  <a:pt x="2079897" y="261895"/>
                  <a:pt x="2092272" y="247973"/>
                </a:cubicBezTo>
                <a:cubicBezTo>
                  <a:pt x="2169480" y="161113"/>
                  <a:pt x="2161090" y="171097"/>
                  <a:pt x="2231756" y="123986"/>
                </a:cubicBezTo>
                <a:cubicBezTo>
                  <a:pt x="2267919" y="129152"/>
                  <a:pt x="2304650" y="131271"/>
                  <a:pt x="2340245" y="139485"/>
                </a:cubicBezTo>
                <a:cubicBezTo>
                  <a:pt x="2372081" y="146832"/>
                  <a:pt x="2433234" y="170481"/>
                  <a:pt x="2433234" y="170481"/>
                </a:cubicBezTo>
                <a:cubicBezTo>
                  <a:pt x="2478951" y="200959"/>
                  <a:pt x="2488933" y="203224"/>
                  <a:pt x="2526224" y="247973"/>
                </a:cubicBezTo>
                <a:cubicBezTo>
                  <a:pt x="2538149" y="262282"/>
                  <a:pt x="2545296" y="280159"/>
                  <a:pt x="2557221" y="294468"/>
                </a:cubicBezTo>
                <a:cubicBezTo>
                  <a:pt x="2678616" y="440139"/>
                  <a:pt x="2509026" y="198927"/>
                  <a:pt x="2665709" y="433952"/>
                </a:cubicBezTo>
                <a:cubicBezTo>
                  <a:pt x="2676041" y="449450"/>
                  <a:pt x="2683535" y="467276"/>
                  <a:pt x="2696706" y="480447"/>
                </a:cubicBezTo>
                <a:lnTo>
                  <a:pt x="2789695" y="573437"/>
                </a:lnTo>
                <a:cubicBezTo>
                  <a:pt x="2825858" y="568271"/>
                  <a:pt x="2862363" y="565103"/>
                  <a:pt x="2898183" y="557939"/>
                </a:cubicBezTo>
                <a:cubicBezTo>
                  <a:pt x="2965884" y="544399"/>
                  <a:pt x="2931072" y="536643"/>
                  <a:pt x="3006672" y="511444"/>
                </a:cubicBezTo>
                <a:cubicBezTo>
                  <a:pt x="3031662" y="503114"/>
                  <a:pt x="3058333" y="501112"/>
                  <a:pt x="3084163" y="495946"/>
                </a:cubicBezTo>
                <a:cubicBezTo>
                  <a:pt x="3104827" y="485614"/>
                  <a:pt x="3124238" y="472255"/>
                  <a:pt x="3146156" y="464949"/>
                </a:cubicBezTo>
                <a:cubicBezTo>
                  <a:pt x="3171146" y="456619"/>
                  <a:pt x="3201424" y="463593"/>
                  <a:pt x="3223648" y="449451"/>
                </a:cubicBezTo>
                <a:cubicBezTo>
                  <a:pt x="3323944" y="385627"/>
                  <a:pt x="3316638" y="391700"/>
                  <a:pt x="3316638" y="325464"/>
                </a:cubicBezTo>
              </a:path>
            </a:pathLst>
          </a:cu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Tm="6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339A7282-C7B1-4AB8-8904-D9BF084DE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7.4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底部检测的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do ... while循环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E32802F9-C91E-4CDF-A43C-5A7EDB5A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195513"/>
            <a:ext cx="83518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always_comb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do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done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OutofBound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mem[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128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if 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&lt; 128 ||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&gt; 255)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outofBound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else if 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== 128) done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else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outd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= mem[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-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= 1;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end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while(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&gt;= 128 &amp;&amp;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&lt;= 255);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end    ////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作业：改成一个能实际运行的模块，并测试之！！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C8FF7F2-F976-4C20-8ADB-2EA19B0E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85875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00" dirty="0">
                <a:solidFill>
                  <a:schemeClr val="accent2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300" dirty="0" err="1">
                <a:solidFill>
                  <a:schemeClr val="accent2"/>
                </a:solidFill>
                <a:latin typeface="Arial" panose="020B0604020202020204" pitchFamily="34" charset="0"/>
              </a:rPr>
              <a:t>Verilog相比，SystemVerilog除有while循环外，还有至少执行一次的循环：do</a:t>
            </a:r>
            <a:r>
              <a:rPr lang="en-US" altLang="zh-CN" sz="2300" dirty="0">
                <a:solidFill>
                  <a:schemeClr val="accent2"/>
                </a:solidFill>
                <a:latin typeface="Arial" panose="020B0604020202020204" pitchFamily="34" charset="0"/>
              </a:rPr>
              <a:t> ... </a:t>
            </a:r>
            <a:r>
              <a:rPr lang="en-US" altLang="zh-CN" sz="2300" dirty="0" err="1">
                <a:solidFill>
                  <a:schemeClr val="accent2"/>
                </a:solidFill>
                <a:latin typeface="Arial" panose="020B0604020202020204" pitchFamily="34" charset="0"/>
              </a:rPr>
              <a:t>while，该循环可以简化while循环代码量</a:t>
            </a:r>
            <a:endParaRPr lang="zh-CN" altLang="en-US" sz="23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>
            <a:extLst>
              <a:ext uri="{FF2B5EF4-FFF2-40B4-BE49-F238E27FC236}">
                <a16:creationId xmlns:a16="http://schemas.microsoft.com/office/drawing/2014/main" id="{5D215161-4013-4EB9-BE67-D7F5584B3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459038"/>
            <a:ext cx="79946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always @ * begin   //finding the first bit one in a range of bits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begin :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integer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first_bit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for (i = 0; i &lt;= 63; i = i + 1) begin : pass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if ( i &lt;  start_range)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disable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pass;  //继续循环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if ( i &gt; end_range)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disable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loop; //跳出循环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if ( data[i])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    first_bit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disable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loop; //跳出循环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  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end  //for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end  //loop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end //always</a:t>
            </a:r>
            <a:endParaRPr lang="zh-CN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469E736E-F42C-4C19-8575-729799A47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85875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300">
                <a:solidFill>
                  <a:schemeClr val="accent2"/>
                </a:solidFill>
                <a:latin typeface="Arial" panose="020B0604020202020204" pitchFamily="34" charset="0"/>
              </a:rPr>
              <a:t>Verilog采用disalbe实现跳转功能，disable可以跳转到循环结尾继续下一次循环，也可以直接跳出整个循环，难以理解。</a:t>
            </a:r>
            <a:endParaRPr lang="zh-CN" altLang="en-US" sz="23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626C8C9B-7F98-4578-B63B-DDD766D5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7.5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跳转语句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804CE2CC-CD81-4720-985A-17D034FB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1238250"/>
            <a:ext cx="792321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//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disable在任务所有语句执行完成前提前从任务中返回</a:t>
            </a:r>
            <a:endParaRPr lang="en-US" altLang="zh-CN" sz="2400" dirty="0">
              <a:solidFill>
                <a:srgbClr val="0000FF"/>
              </a:solidFill>
              <a:latin typeface="+mn-lt"/>
            </a:endParaRPr>
          </a:p>
          <a:p>
            <a:pPr marL="342900" indent="-342900" eaLnBrk="1" hangingPunct="1">
              <a:defRPr/>
            </a:pPr>
            <a:endParaRPr lang="en-US" altLang="zh-CN" sz="2400" dirty="0">
              <a:solidFill>
                <a:srgbClr val="0000FF"/>
              </a:solidFill>
              <a:latin typeface="+mn-lt"/>
            </a:endParaRP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task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add_up_to_max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 input [5 : 0] max, output [63 : 0] result);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integer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begin 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result = 1;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if (max == 0)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disable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add_up_to_max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for (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= 1;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&lt;= 63;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+ 1) begin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    result = result + result;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    if (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== max)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disable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add_up_to_max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    end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   end</a:t>
            </a:r>
          </a:p>
          <a:p>
            <a:pPr marL="342900" indent="-342900"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endtask</a:t>
            </a:r>
            <a:endParaRPr lang="en-US" altLang="zh-CN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45529E6D-5D75-40AD-A632-D651099B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7.5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跳转语句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A5DCFE60-507D-4E73-BF51-7E1DE49C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238250"/>
            <a:ext cx="4429125" cy="230822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continue语句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：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logic [15 : 0] array [0 : 255];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for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0;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&lt;= 255;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++) begin : loop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if (array [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] == 0)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continue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;   //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下一i</a:t>
            </a:r>
            <a:endParaRPr lang="en-US" altLang="zh-CN" sz="18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transform_function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(array[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]);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end //for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end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56D71D29-41FB-494E-973D-80F40F87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7.5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跳转语句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5B322F6-3365-4D05-9C18-19A4D2DC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643313"/>
            <a:ext cx="4429125" cy="286226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break语句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：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first_bit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0;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for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0;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&lt;= 63;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++) begin : loop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if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&lt;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start_range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)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continue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;   //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下一i</a:t>
            </a:r>
            <a:endParaRPr lang="en-US" altLang="zh-CN" sz="18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if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&gt;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end_range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)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break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; //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跳出循环</a:t>
            </a:r>
            <a:endParaRPr lang="en-US" altLang="zh-CN" sz="18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if (data [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] )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first_bit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; 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break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; end  //if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end //for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end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F8ABE2E6-FA6B-4A49-99D5-27B56D24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1484313"/>
            <a:ext cx="2735262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SystemVerilog新增了Break, continue, return语句实现跳转</a:t>
            </a:r>
            <a:endParaRPr lang="zh-CN" altLang="en-US" sz="2000"/>
          </a:p>
        </p:txBody>
      </p:sp>
    </p:spTree>
  </p:cSld>
  <p:clrMapOvr>
    <a:masterClrMapping/>
  </p:clrMapOvr>
  <p:transition spd="slow" advTm="60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11CECAA1-3629-4B22-840F-7548DBD0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1214438"/>
            <a:ext cx="6500813" cy="25860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return语句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：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task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add_up_to_max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(input [5 : 0] max, output [63 : 0] result);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result = 1;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if (max == 0) return; //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退出任务</a:t>
            </a:r>
            <a:endParaRPr lang="en-US" altLang="zh-CN" sz="18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for (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1;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&lt;= 63;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+ 1;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result = result + result;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    if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== max) return;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    end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endtask</a:t>
            </a:r>
            <a:endParaRPr lang="en-US" altLang="zh-CN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86FD6585-E08E-436E-AB54-C1B7CF26E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7.5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跳转语句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FE23BF2C-465C-4BD4-8BD5-4229B74BB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4357688"/>
            <a:ext cx="600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在任务或void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函数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中，关键字return后面不能有表达式，而在非void函数中return后面一定要有表达式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5395BA75-7500-48F4-B24B-F2562D54E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373688"/>
            <a:ext cx="684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disable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语句适用所有当前正在执行的任务或块，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continue, break, return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语句只对当前执行流有效。</a:t>
            </a:r>
            <a:endParaRPr lang="zh-CN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F8E3C929-6722-48D0-86E8-A5EB47F3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新操作符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176BCD90-7959-4D70-9E77-9046D761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1258888"/>
            <a:ext cx="74168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递增和递减操作符：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++   --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赋值操作符：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+=  -=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=  /=  %=  &amp;=  |=  ^=  &lt;&lt;=  &gt;&gt;=  &lt;&lt;&lt;=  &gt;&gt;&gt;=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比较操作符：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？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!=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？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设置成员操作符：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 inside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唯一性与优先级操作符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unique  priority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15B56BD4-6D0A-4F42-8263-CF9EF3759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14438"/>
            <a:ext cx="8001000" cy="529431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always_ff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@(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posedge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clock,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posedge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reset)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begin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logic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if (reset) begin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…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end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else begin 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unique case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SquatState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wait_rx_valid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: begin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Rxready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‘1;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1;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for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j = 0; j &lt;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NumRx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 j += 1) begin : loop1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for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0;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NumRx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+= 1) begin : loop2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if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&amp;&amp;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RoundRobin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&amp;&amp;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) begin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AtMcell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RxATMcell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Rxready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&lt;= 0;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SquatState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wait_rx_not_valid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0;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end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end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end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end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…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endcase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end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end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E6EB9B11-653C-403F-B49E-A57CA4E4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7.6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改进的块名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9AB555A0-E98A-4BFA-B5C1-08516BF38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14438"/>
            <a:ext cx="8001000" cy="529431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always_ff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@(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posedge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clock,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posedge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reset)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begin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FSM_procedure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logic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if (reset) begin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reset_logic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…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end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reset_logic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else begin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FSM_sequencer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unique case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SquatState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wait_rx_valid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: begin :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rx_valid_state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Rxready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‘1;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1;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for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j = 0; j &lt;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NumRx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 j += 1) begin : loop1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for (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0;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NumRx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+= 1) begin : loop2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if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&amp;&amp;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RoundRobin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&amp;&amp;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) begin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: match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AtMcell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RxATMcell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Rxready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] &lt;= 0;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SquatState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&lt;=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wait_rx_not_valid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breakVar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= 0;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      end :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match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    end :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loop2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    end :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loop1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end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rx_valid_state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    …</a:t>
            </a:r>
          </a:p>
          <a:p>
            <a:pPr marL="342900" indent="-342900" eaLnBrk="1" hangingPunct="1"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  </a:t>
            </a:r>
            <a:r>
              <a:rPr lang="en-US" altLang="zh-CN" sz="1400" dirty="0" err="1">
                <a:solidFill>
                  <a:schemeClr val="accent2"/>
                </a:solidFill>
                <a:latin typeface="Arial" charset="0"/>
              </a:rPr>
              <a:t>endcase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end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FSM_sequencer</a:t>
            </a:r>
            <a:r>
              <a:rPr lang="en-US" altLang="zh-CN" sz="1400" dirty="0">
                <a:solidFill>
                  <a:schemeClr val="accent2"/>
                </a:solidFill>
                <a:latin typeface="Arial" charset="0"/>
              </a:rPr>
              <a:t>          end :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FSM_procedure</a:t>
            </a:r>
            <a:endParaRPr lang="en-US" altLang="zh-CN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68219378-7489-4273-A172-23DA731A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7.6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改进的块名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E0063340-6930-45B7-9BBB-8B9B4E36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214438"/>
            <a:ext cx="6286500" cy="25860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begin : 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decode_block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decoder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: case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opcode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2’b00 : 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outer_loop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: for （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0;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&lt;= 15;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++)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inter_loop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: for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j = 0; j &lt;= 15; j ++)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    …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…//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对其它操作码值的译码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 : 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decode_block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    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B41B5140-497D-402E-931E-E8BB92AE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7.7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语句标号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Box 3">
            <a:extLst>
              <a:ext uri="{FF2B5EF4-FFF2-40B4-BE49-F238E27FC236}">
                <a16:creationId xmlns:a16="http://schemas.microsoft.com/office/drawing/2014/main" id="{D563FFEC-5E33-4D82-A667-54AA5057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214813"/>
            <a:ext cx="7358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语句标号用于识别单条语句，</a:t>
            </a:r>
            <a:r>
              <a:rPr lang="zh-CN" altLang="en-US" sz="1800">
                <a:solidFill>
                  <a:srgbClr val="FF0000"/>
                </a:solidFill>
              </a:rPr>
              <a:t>有助于记录代码及引用这些代码</a:t>
            </a:r>
            <a:r>
              <a:rPr lang="zh-CN" altLang="en-US" sz="1800">
                <a:solidFill>
                  <a:schemeClr val="accent2"/>
                </a:solidFill>
              </a:rPr>
              <a:t>，提高可读性及有助于调试和代码覆盖率分析，带标号的语句可以被</a:t>
            </a:r>
            <a:r>
              <a:rPr lang="en-US" altLang="zh-CN" sz="1800">
                <a:solidFill>
                  <a:schemeClr val="accent2"/>
                </a:solidFill>
              </a:rPr>
              <a:t>disable语句取消。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46085" name="TextBox 4">
            <a:extLst>
              <a:ext uri="{FF2B5EF4-FFF2-40B4-BE49-F238E27FC236}">
                <a16:creationId xmlns:a16="http://schemas.microsoft.com/office/drawing/2014/main" id="{66CBC7D3-40D2-43E5-971D-C1ED7859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429250"/>
            <a:ext cx="7358063" cy="8302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语句块</a:t>
            </a:r>
            <a:r>
              <a:rPr lang="zh-CN" altLang="en-US" sz="2400" dirty="0">
                <a:solidFill>
                  <a:srgbClr val="FF0000"/>
                </a:solidFill>
              </a:rPr>
              <a:t>可以有一个块名或标号，但是，不能同时有块名和标号！！！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9BC794D3-8B4B-4764-9727-EAF6765B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989388"/>
            <a:ext cx="6286500" cy="2032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unique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case ( &lt;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case_expression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&gt;)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…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case ( &lt;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case_expression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))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…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89C68DF4-4E86-411A-8C6D-2C56724A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7.8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改进的case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TextBox 3">
            <a:extLst>
              <a:ext uri="{FF2B5EF4-FFF2-40B4-BE49-F238E27FC236}">
                <a16:creationId xmlns:a16="http://schemas.microsoft.com/office/drawing/2014/main" id="{C6275D6F-0430-40BE-819F-6C9F6A36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85938"/>
            <a:ext cx="70008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Verilog标准规定case语句必须按照列举顺序来计算条件选项</a:t>
            </a:r>
            <a:r>
              <a:rPr lang="en-US" altLang="zh-CN" sz="1800">
                <a:solidFill>
                  <a:schemeClr val="accent2"/>
                </a:solidFill>
              </a:rPr>
              <a:t>，这意味着case选项之间存在优先级，如</a:t>
            </a:r>
            <a:r>
              <a:rPr lang="zh-CN" altLang="en-US" sz="1800">
                <a:solidFill>
                  <a:schemeClr val="accent2"/>
                </a:solidFill>
              </a:rPr>
              <a:t>同</a:t>
            </a:r>
            <a:r>
              <a:rPr lang="en-US" altLang="zh-CN" sz="1800">
                <a:solidFill>
                  <a:schemeClr val="accent2"/>
                </a:solidFill>
              </a:rPr>
              <a:t>if … elseif … else中一样。</a:t>
            </a:r>
          </a:p>
          <a:p>
            <a:pPr eaLnBrk="1" hangingPunct="1">
              <a:buFontTx/>
              <a:buNone/>
            </a:pP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模拟工具与综合工具对</a:t>
            </a:r>
            <a:r>
              <a:rPr lang="en-US" altLang="zh-CN" sz="1800">
                <a:solidFill>
                  <a:schemeClr val="accent2"/>
                </a:solidFill>
              </a:rPr>
              <a:t>case</a:t>
            </a:r>
            <a:r>
              <a:rPr lang="zh-CN" altLang="en-US" sz="1800">
                <a:solidFill>
                  <a:schemeClr val="accent2"/>
                </a:solidFill>
              </a:rPr>
              <a:t>语句可能有不同的解释：如果所有选项是互斥的，</a:t>
            </a:r>
            <a:r>
              <a:rPr lang="zh-CN" altLang="en-US" sz="1800">
                <a:solidFill>
                  <a:srgbClr val="FF0000"/>
                </a:solidFill>
              </a:rPr>
              <a:t>综合工具将会尽量优化掉多余的优先级判定逻辑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54E22280-39ED-4F02-8D31-D9311101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3000375"/>
            <a:ext cx="2714625" cy="230822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unique case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opcode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2’b00 : y = a +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2’b01 : y = a –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2’b10 : y = a *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2’b11 : y = a /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</a:t>
            </a:r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6F94B172-9B4A-418F-97C9-A882B21A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7.8.1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unique case条件判断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FDFF9EE7-C396-4FE6-9427-083E76C2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28750"/>
            <a:ext cx="700087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只有一个条件选项与条件表达式匹配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必须有一个条件选项与条件表达式匹配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不能有重叠的条件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必须指明所有条件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B7DF72-A80C-48FA-9AE6-E83E1BEFF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3022600"/>
            <a:ext cx="2714625" cy="206216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logic [2 : 0] request;</a:t>
            </a:r>
          </a:p>
          <a:p>
            <a:pPr marL="342900" indent="-342900" eaLnBrk="1" hangingPunct="1">
              <a:defRPr/>
            </a:pP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always_comb</a:t>
            </a:r>
            <a:endParaRPr lang="en-US" altLang="zh-CN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casez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(request)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3’b1?? : sl1_gnt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3’b?1? : sl2_gnt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3’b??1 : sl3_gnt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end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05CD01A-522B-4FA4-B97B-352FA790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000375"/>
            <a:ext cx="2714625" cy="258603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logic [2 : 0]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opcode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unique case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opcode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3’b000 : y = a +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3’b001 : y = a –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3’b010 : y = a *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    3’b100 : y = a |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</a:t>
            </a:r>
          </a:p>
        </p:txBody>
      </p:sp>
      <p:sp>
        <p:nvSpPr>
          <p:cNvPr id="50183" name="TextBox 6">
            <a:extLst>
              <a:ext uri="{FF2B5EF4-FFF2-40B4-BE49-F238E27FC236}">
                <a16:creationId xmlns:a16="http://schemas.microsoft.com/office/drawing/2014/main" id="{8F0B8F10-22C0-4F15-9C6F-5995F3D2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5857875"/>
            <a:ext cx="2643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>
                <a:solidFill>
                  <a:srgbClr val="FF0000"/>
                </a:solidFill>
              </a:rPr>
              <a:t>当</a:t>
            </a:r>
            <a:r>
              <a:rPr lang="en-US" altLang="zh-CN" sz="1400">
                <a:solidFill>
                  <a:srgbClr val="FF0000"/>
                </a:solidFill>
              </a:rPr>
              <a:t>opcode为其它值时，将报警！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0630F78-BDDE-447F-8DE3-B80D4B86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5157788"/>
            <a:ext cx="2714625" cy="13239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unique 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casez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(request)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3’b1?? : sl1_gnt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3’b?1? : sl2_gnt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     3’b??1 : sl3_gnt = 1;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B099E6-E828-4BD1-8774-EBC7BFF2A9F3}"/>
              </a:ext>
            </a:extLst>
          </p:cNvPr>
          <p:cNvCxnSpPr>
            <a:endCxn id="6" idx="2"/>
          </p:cNvCxnSpPr>
          <p:nvPr/>
        </p:nvCxnSpPr>
        <p:spPr bwMode="auto">
          <a:xfrm flipV="1">
            <a:off x="8739188" y="5586413"/>
            <a:ext cx="428625" cy="271462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186" name="TextBox 11">
            <a:extLst>
              <a:ext uri="{FF2B5EF4-FFF2-40B4-BE49-F238E27FC236}">
                <a16:creationId xmlns:a16="http://schemas.microsoft.com/office/drawing/2014/main" id="{7C27D008-B626-4315-BFD8-18434F57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829300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>
                <a:solidFill>
                  <a:srgbClr val="FF0000"/>
                </a:solidFill>
              </a:rPr>
              <a:t>当表达式值与多个条件选项匹配时</a:t>
            </a:r>
            <a:r>
              <a:rPr lang="en-US" altLang="zh-CN" sz="1400">
                <a:solidFill>
                  <a:srgbClr val="FF0000"/>
                </a:solidFill>
              </a:rPr>
              <a:t>，</a:t>
            </a:r>
            <a:r>
              <a:rPr lang="zh-CN" altLang="en-US" sz="1400">
                <a:solidFill>
                  <a:srgbClr val="FF0000"/>
                </a:solidFill>
              </a:rPr>
              <a:t>会</a:t>
            </a:r>
            <a:r>
              <a:rPr lang="en-US" altLang="zh-CN" sz="1400">
                <a:solidFill>
                  <a:srgbClr val="FF0000"/>
                </a:solidFill>
              </a:rPr>
              <a:t>报警！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2AAA9D54-309C-4A53-A7E1-CE32FCAB8DB5}"/>
              </a:ext>
            </a:extLst>
          </p:cNvPr>
          <p:cNvSpPr/>
          <p:nvPr/>
        </p:nvSpPr>
        <p:spPr bwMode="auto">
          <a:xfrm>
            <a:off x="2584450" y="5643563"/>
            <a:ext cx="2281238" cy="284162"/>
          </a:xfrm>
          <a:custGeom>
            <a:avLst/>
            <a:gdLst>
              <a:gd name="connsiteX0" fmla="*/ 76746 w 2280685"/>
              <a:gd name="connsiteY0" fmla="*/ 257908 h 283489"/>
              <a:gd name="connsiteX1" fmla="*/ 463608 w 2280685"/>
              <a:gd name="connsiteY1" fmla="*/ 128954 h 283489"/>
              <a:gd name="connsiteX2" fmla="*/ 533946 w 2280685"/>
              <a:gd name="connsiteY2" fmla="*/ 93785 h 283489"/>
              <a:gd name="connsiteX3" fmla="*/ 756685 w 2280685"/>
              <a:gd name="connsiteY3" fmla="*/ 46892 h 283489"/>
              <a:gd name="connsiteX4" fmla="*/ 897362 w 2280685"/>
              <a:gd name="connsiteY4" fmla="*/ 0 h 283489"/>
              <a:gd name="connsiteX5" fmla="*/ 1378008 w 2280685"/>
              <a:gd name="connsiteY5" fmla="*/ 11723 h 283489"/>
              <a:gd name="connsiteX6" fmla="*/ 2280685 w 2280685"/>
              <a:gd name="connsiteY6" fmla="*/ 11723 h 2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685" h="283489">
                <a:moveTo>
                  <a:pt x="76746" y="257908"/>
                </a:moveTo>
                <a:cubicBezTo>
                  <a:pt x="396545" y="124657"/>
                  <a:pt x="0" y="283489"/>
                  <a:pt x="463608" y="128954"/>
                </a:cubicBezTo>
                <a:cubicBezTo>
                  <a:pt x="488476" y="120665"/>
                  <a:pt x="508703" y="100853"/>
                  <a:pt x="533946" y="93785"/>
                </a:cubicBezTo>
                <a:cubicBezTo>
                  <a:pt x="607010" y="73327"/>
                  <a:pt x="756685" y="46892"/>
                  <a:pt x="756685" y="46892"/>
                </a:cubicBezTo>
                <a:cubicBezTo>
                  <a:pt x="807246" y="13185"/>
                  <a:pt x="815395" y="1639"/>
                  <a:pt x="897362" y="0"/>
                </a:cubicBezTo>
                <a:lnTo>
                  <a:pt x="1378008" y="11723"/>
                </a:lnTo>
                <a:lnTo>
                  <a:pt x="2280685" y="11723"/>
                </a:lnTo>
              </a:path>
            </a:pathLst>
          </a:cu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0188" name="TextBox 11">
            <a:extLst>
              <a:ext uri="{FF2B5EF4-FFF2-40B4-BE49-F238E27FC236}">
                <a16:creationId xmlns:a16="http://schemas.microsoft.com/office/drawing/2014/main" id="{AF6702D5-29C6-4BC9-95EE-D60E4280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2257425"/>
            <a:ext cx="2643187" cy="5222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>
                <a:solidFill>
                  <a:srgbClr val="FF0000"/>
                </a:solidFill>
              </a:rPr>
              <a:t>每次只发生一个请求，用屏蔽位简化电路</a:t>
            </a:r>
          </a:p>
        </p:txBody>
      </p:sp>
      <p:cxnSp>
        <p:nvCxnSpPr>
          <p:cNvPr id="50189" name="直接箭头连接符 8">
            <a:extLst>
              <a:ext uri="{FF2B5EF4-FFF2-40B4-BE49-F238E27FC236}">
                <a16:creationId xmlns:a16="http://schemas.microsoft.com/office/drawing/2014/main" id="{80CC1650-6D14-40BF-BCD0-98BCC7C59295}"/>
              </a:ext>
            </a:extLst>
          </p:cNvPr>
          <p:cNvCxnSpPr>
            <a:cxnSpLocks noChangeShapeType="1"/>
            <a:stCxn id="5" idx="0"/>
          </p:cNvCxnSpPr>
          <p:nvPr/>
        </p:nvCxnSpPr>
        <p:spPr bwMode="auto">
          <a:xfrm flipV="1">
            <a:off x="6238875" y="2519363"/>
            <a:ext cx="1030288" cy="50323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 advTm="600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36435959-6063-46CE-BFA9-AFD9064F4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071813"/>
            <a:ext cx="4429125" cy="304641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endParaRPr lang="en-US" altLang="zh-CN" sz="24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priority case (1’b1)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    irq0 : </a:t>
            </a: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= 4’b0001;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    irq1 : </a:t>
            </a: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= 4’b0010;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    irq2 : </a:t>
            </a: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= 4’b0100;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    irq3 : </a:t>
            </a: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= 4’b1000;</a:t>
            </a: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2400" dirty="0" err="1">
                <a:solidFill>
                  <a:schemeClr val="accent2"/>
                </a:solidFill>
                <a:latin typeface="Arial" charset="0"/>
              </a:rPr>
              <a:t>endcase</a:t>
            </a:r>
            <a:endParaRPr lang="en-US" altLang="zh-CN" sz="24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end</a:t>
            </a: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A32A2352-DB05-44AB-9F5D-0BE298A5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7.8.2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priority case条件判断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5910C580-4822-4569-928D-F5507909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28750"/>
            <a:ext cx="7000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至少有一个条件选项与条件表达式匹配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如果有多个条件选项的值与条件表达式匹配，必须执行第一个匹配分支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必须指明所有条件</a:t>
            </a:r>
          </a:p>
        </p:txBody>
      </p:sp>
      <p:sp>
        <p:nvSpPr>
          <p:cNvPr id="52229" name="TextBox 12">
            <a:extLst>
              <a:ext uri="{FF2B5EF4-FFF2-40B4-BE49-F238E27FC236}">
                <a16:creationId xmlns:a16="http://schemas.microsoft.com/office/drawing/2014/main" id="{7B68B1B5-98D5-4F52-B549-4FF3479A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500563"/>
            <a:ext cx="28575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当表达式的值无条件选项匹配时</a:t>
            </a:r>
            <a:r>
              <a:rPr lang="en-US" altLang="zh-CN" sz="1400" dirty="0">
                <a:solidFill>
                  <a:srgbClr val="FF0000"/>
                </a:solidFill>
              </a:rPr>
              <a:t>，将</a:t>
            </a:r>
            <a:r>
              <a:rPr lang="zh-CN" altLang="en-US" sz="1400" dirty="0">
                <a:solidFill>
                  <a:srgbClr val="FF0000"/>
                </a:solidFill>
              </a:rPr>
              <a:t>会</a:t>
            </a:r>
            <a:r>
              <a:rPr lang="en-US" altLang="zh-CN" sz="1400" dirty="0" err="1">
                <a:solidFill>
                  <a:srgbClr val="FF0000"/>
                </a:solidFill>
              </a:rPr>
              <a:t>报警</a:t>
            </a:r>
            <a:r>
              <a:rPr lang="en-US" altLang="zh-CN" sz="1400" dirty="0">
                <a:solidFill>
                  <a:srgbClr val="FF0000"/>
                </a:solidFill>
              </a:rPr>
              <a:t>！</a:t>
            </a:r>
            <a:r>
              <a:rPr lang="zh-CN" altLang="en-US" sz="1400" dirty="0">
                <a:solidFill>
                  <a:schemeClr val="accent6"/>
                </a:solidFill>
              </a:rPr>
              <a:t>避免产生</a:t>
            </a:r>
            <a:r>
              <a:rPr lang="en-US" altLang="zh-CN" sz="1400" dirty="0">
                <a:solidFill>
                  <a:schemeClr val="accent6"/>
                </a:solidFill>
              </a:rPr>
              <a:t>latch</a:t>
            </a:r>
            <a:r>
              <a:rPr lang="zh-CN" altLang="en-US" sz="1400" dirty="0">
                <a:solidFill>
                  <a:schemeClr val="accent6"/>
                </a:solidFill>
              </a:rPr>
              <a:t>。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82047465-1B02-4EF2-9614-7088B48DA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88" y="5281463"/>
            <a:ext cx="2857500" cy="307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Priority</a:t>
            </a:r>
            <a:r>
              <a:rPr lang="zh-CN" altLang="en-US" sz="1400" dirty="0">
                <a:solidFill>
                  <a:srgbClr val="FF0000"/>
                </a:solidFill>
              </a:rPr>
              <a:t>可以与</a:t>
            </a:r>
            <a:r>
              <a:rPr lang="en-US" altLang="zh-CN" sz="1400" dirty="0" err="1">
                <a:solidFill>
                  <a:srgbClr val="FF0000"/>
                </a:solidFill>
              </a:rPr>
              <a:t>casex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casez</a:t>
            </a:r>
            <a:r>
              <a:rPr lang="zh-CN" altLang="en-US" sz="1400" dirty="0">
                <a:solidFill>
                  <a:srgbClr val="FF0000"/>
                </a:solidFill>
              </a:rPr>
              <a:t>一块使用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2AEFC9CC-5EFA-40D0-8841-3FD4EA52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933950"/>
            <a:ext cx="4429125" cy="1016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1" hangingPunct="1"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Arial" charset="0"/>
              </a:rPr>
              <a:t>unique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</a:rPr>
              <a:t>具有</a:t>
            </a:r>
            <a:r>
              <a:rPr lang="en-US" altLang="zh-CN" sz="2000" dirty="0" err="1">
                <a:solidFill>
                  <a:schemeClr val="accent2"/>
                </a:solidFill>
                <a:latin typeface="Arial" charset="0"/>
              </a:rPr>
              <a:t>parallel_case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</a:rPr>
              <a:t>和</a:t>
            </a:r>
            <a:r>
              <a:rPr lang="en-US" altLang="zh-CN" sz="2000" dirty="0" err="1">
                <a:solidFill>
                  <a:schemeClr val="accent2"/>
                </a:solidFill>
                <a:latin typeface="Arial" charset="0"/>
              </a:rPr>
              <a:t>full_case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</a:rPr>
              <a:t>的作用，并检查语法规则；</a:t>
            </a:r>
            <a:r>
              <a:rPr lang="en-US" altLang="zh-CN" sz="2000" dirty="0">
                <a:solidFill>
                  <a:schemeClr val="accent2"/>
                </a:solidFill>
                <a:latin typeface="Arial" charset="0"/>
              </a:rPr>
              <a:t>priority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</a:rPr>
              <a:t>具有</a:t>
            </a:r>
            <a:r>
              <a:rPr lang="en-US" altLang="zh-CN" sz="2000" dirty="0" err="1">
                <a:solidFill>
                  <a:schemeClr val="accent2"/>
                </a:solidFill>
                <a:latin typeface="Arial" charset="0"/>
              </a:rPr>
              <a:t>full_case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</a:rPr>
              <a:t>的作用，并检查语法规则</a:t>
            </a:r>
            <a:endParaRPr lang="en-US" altLang="zh-CN" sz="20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2FB38E88-C69F-49EC-BDFA-589B59CA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3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7.8.3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full_case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parallel_case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区别</a:t>
            </a:r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F79DC95B-FDD6-4937-A8E7-C6A06EECD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33513"/>
            <a:ext cx="3168650" cy="30273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always_comb begin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//parallel_case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case(opcode)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2’b00 : y = a + b;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2’b01 : y = a – b;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2’b10 : y = a </a:t>
            </a:r>
            <a:r>
              <a:rPr lang="zh-CN" altLang="en-US" sz="1800">
                <a:solidFill>
                  <a:srgbClr val="FF0000"/>
                </a:solidFill>
              </a:rPr>
              <a:t>* </a:t>
            </a:r>
            <a:r>
              <a:rPr lang="en-US" altLang="zh-CN" sz="1800">
                <a:solidFill>
                  <a:srgbClr val="FF0000"/>
                </a:solidFill>
              </a:rPr>
              <a:t>b;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2’b11 : y = a / b;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endcase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54277" name="TextBox 12">
            <a:extLst>
              <a:ext uri="{FF2B5EF4-FFF2-40B4-BE49-F238E27FC236}">
                <a16:creationId xmlns:a16="http://schemas.microsoft.com/office/drawing/2014/main" id="{EC62EEF1-6695-4206-86A4-765C94BF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4933950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unique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priority</a:t>
            </a:r>
            <a:r>
              <a:rPr lang="zh-CN" altLang="en-US" sz="2000">
                <a:solidFill>
                  <a:srgbClr val="FF0000"/>
                </a:solidFill>
              </a:rPr>
              <a:t>保证了软件工具对代码解释的一致性</a:t>
            </a:r>
          </a:p>
        </p:txBody>
      </p:sp>
      <p:sp>
        <p:nvSpPr>
          <p:cNvPr id="54278" name="TextBox 3">
            <a:extLst>
              <a:ext uri="{FF2B5EF4-FFF2-40B4-BE49-F238E27FC236}">
                <a16:creationId xmlns:a16="http://schemas.microsoft.com/office/drawing/2014/main" id="{DD0335A5-CBCD-46AA-8F5A-87C82667A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1412875"/>
            <a:ext cx="3975100" cy="26955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always_comb begin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//full_case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case(state)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3’b001 : nt_state = 3’b010;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3’b010 : nt_state = 3’b100;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3’b100 : nt_state = 3’b001;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endcase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end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CD71AEC5-1055-4438-BF20-4A01D75F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071813"/>
            <a:ext cx="6286500" cy="175418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logic [2 : 0]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if      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== 3’b001)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a;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== 3’b010)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== 3’b100)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c;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</a:t>
            </a: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C940C661-ADCD-49BF-8218-A660942D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7.9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改进的if … else判断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id="{F447161E-A21D-45E9-99C4-FCE909B72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85938"/>
            <a:ext cx="700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Verilog中的if … else … if语句是有优先级顺序的，但这种优先级可能并不是硬件必须的，有可能只是工程师写源代码时任意列出的。</a:t>
            </a:r>
            <a:endParaRPr lang="zh-CN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F1EE41D4-5402-4B03-87F2-350315E4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7.9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unque if … else判断语句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FACFCCBD-B4FB-46D1-90A3-0C0B9C8C9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28750"/>
            <a:ext cx="700087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可以并行求值</a:t>
            </a: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不能包含重叠的条件</a:t>
            </a: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运行期间，对未指明的条件进行警告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01122C2-FB1D-49E3-80D7-74557204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71750"/>
            <a:ext cx="4643437" cy="175418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logic [2 : 0]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unique if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== 3’b001)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a;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== 3’b010)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== 3’b100)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c;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 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有未指明条件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069B741-11E4-486A-B3B5-2F8F5B9D1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500563"/>
            <a:ext cx="4643437" cy="175418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logic [2 : 0]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unique if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[0])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a;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[1])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b;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 (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sel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[2])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mux_out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c;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 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有重叠项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C652DD31-F807-4395-8FFF-30305EA4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7.9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priority if … else判断语句</a:t>
            </a:r>
            <a:endParaRPr lang="zh-CN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Box 3">
            <a:extLst>
              <a:ext uri="{FF2B5EF4-FFF2-40B4-BE49-F238E27FC236}">
                <a16:creationId xmlns:a16="http://schemas.microsoft.com/office/drawing/2014/main" id="{11AF4510-CF20-4CF0-A867-874EEAB14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28750"/>
            <a:ext cx="7000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rgbClr val="FF0000"/>
                </a:solidFill>
              </a:rPr>
              <a:t>必须按顺序求值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rgbClr val="FF0000"/>
                </a:solidFill>
              </a:rPr>
              <a:t>必须指定所有条件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8836A93-0874-4BFA-AAD3-7F131E72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500563"/>
            <a:ext cx="6215063" cy="120015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priority保证了软件工具之间处理的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</a:rPr>
              <a:t>一致性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，</a:t>
            </a: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模拟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器、综合器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、</a:t>
            </a:r>
          </a:p>
          <a:p>
            <a:pPr marL="342900" indent="-342900" eaLnBrk="1" hangingPunct="1">
              <a:defRPr/>
            </a:pP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等价检查工具和形式验证工具都按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同样的方式</a:t>
            </a: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进行解释。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运行过程中，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如果判定序列没有任何分支执行，</a:t>
            </a: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就会警告，</a:t>
            </a: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从而可以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检测出</a:t>
            </a: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是否会产生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锁存逻辑</a:t>
            </a:r>
            <a:r>
              <a:rPr lang="zh-CN" altLang="en-US" sz="1800" dirty="0">
                <a:solidFill>
                  <a:schemeClr val="accent2"/>
                </a:solidFill>
                <a:latin typeface="Arial" charset="0"/>
              </a:rPr>
              <a:t>！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5E79567-79E1-41FD-AE81-133A4490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428875"/>
            <a:ext cx="4643438" cy="175418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always_comb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begin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priority if   (irq0)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4’b0001;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 (irq1)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4’b0010;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 (irq2)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4’b0100;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else if       (irq3)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irq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= 4’b1000;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end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09A687C-19E5-4F5B-BEA3-CB81B00D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7.1.1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递增递减操作符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3C3E0F9-CA33-4E08-9A9C-DF63A2EC8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786188"/>
            <a:ext cx="74168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while (i ++ &lt; LIMIT) begin : loop1  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   ……  //i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最后的值为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LIMIT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end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while (++ j &lt; LIMIT) begin : loop2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   ……//j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最后的值为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LIMIT – 1</a:t>
            </a:r>
          </a:p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end</a:t>
            </a:r>
            <a:endParaRPr lang="zh-CN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36E54-FBA4-48F8-BDDA-08F9B6C25B2B}"/>
              </a:ext>
            </a:extLst>
          </p:cNvPr>
          <p:cNvGraphicFramePr>
            <a:graphicFrameLocks noGrp="1"/>
          </p:cNvGraphicFramePr>
          <p:nvPr/>
        </p:nvGraphicFramePr>
        <p:xfrm>
          <a:off x="2809875" y="1357313"/>
          <a:ext cx="6096000" cy="18542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语句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 = 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 ++ 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后加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的值赋给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，然后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加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 = ++ 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先加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加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1, 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然后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的值赋给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 = 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 --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后减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的值赋给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，然后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减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 = -- 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先减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减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1, 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然后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的值赋给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6000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6765A27E-755F-4035-BA1A-7ADB62A0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005263"/>
            <a:ext cx="6740525" cy="2216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使用枚举类型建立有限状态机模型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在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FSM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语句中使用枚举类型</a:t>
            </a: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FSM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语句中使用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always_comb</a:t>
            </a: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使用枚举类型和两态类型建模复位逻辑</a:t>
            </a:r>
            <a:endParaRPr lang="en-US" altLang="zh-CN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B874C7BF-06C6-4BA3-9507-4B60FF55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9088"/>
            <a:ext cx="63388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第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8</a:t>
            </a:r>
            <a:r>
              <a:rPr lang="zh-TW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章 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有限状态机建模</a:t>
            </a:r>
            <a:endParaRPr lang="zh-TW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1F458E3F-E34C-48E6-AD75-13B97EA1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142875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 SystemVerilog</a:t>
            </a:r>
            <a:r>
              <a:rPr lang="zh-CN" altLang="en-US" sz="2400">
                <a:solidFill>
                  <a:schemeClr val="accent2"/>
                </a:solidFill>
              </a:rPr>
              <a:t>可以使用两态类型、枚举类型和用户自定义类型进行高层次抽象建模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9CA1F64E-3023-4E1C-AD52-7FB01F94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08275"/>
            <a:ext cx="6742112" cy="869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应用前面介绍过的</a:t>
            </a: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</a:rPr>
              <a:t>always_comb, always_ff, always_latch</a:t>
            </a:r>
            <a:r>
              <a:rPr lang="zh-CN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及枚举类型结合起来，建立有限状态机模型</a:t>
            </a:r>
            <a:endParaRPr lang="en-US" altLang="zh-CN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8DAF2556-19F1-42E3-90D6-215DA226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276475"/>
            <a:ext cx="7704137" cy="297338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module </a:t>
            </a:r>
            <a:r>
              <a:rPr lang="en-US" altLang="zh-CN" sz="1800" dirty="0" err="1"/>
              <a:t>traffic_light</a:t>
            </a:r>
            <a:r>
              <a:rPr lang="en-US" altLang="zh-CN" sz="1800" dirty="0"/>
              <a:t> (output logic  </a:t>
            </a:r>
            <a:r>
              <a:rPr lang="en-US" altLang="zh-CN" sz="1800" dirty="0" err="1"/>
              <a:t>green_light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red_light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sensor,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[15:0] </a:t>
            </a:r>
            <a:r>
              <a:rPr lang="en-US" altLang="zh-CN" sz="1800" dirty="0" err="1"/>
              <a:t>green_downcnt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yellow_downcnt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clock,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{RED, GREEN, YELLOW} State, Next; // using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defaults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always_ff</a:t>
            </a:r>
            <a:r>
              <a:rPr lang="en-US" altLang="zh-CN" sz="1800" dirty="0"/>
              <a:t> @(</a:t>
            </a:r>
            <a:r>
              <a:rPr lang="en-US" altLang="zh-CN" sz="1800" dirty="0" err="1"/>
              <a:t>posedge</a:t>
            </a:r>
            <a:r>
              <a:rPr lang="en-US" altLang="zh-CN" sz="1800" dirty="0"/>
              <a:t> clock, </a:t>
            </a:r>
            <a:r>
              <a:rPr lang="en-US" altLang="zh-CN" sz="1800" dirty="0" err="1"/>
              <a:t>negedge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if (!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 State &lt;= RED; // reset to red light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else State &lt;= Next;</a:t>
            </a:r>
          </a:p>
          <a:p>
            <a:pPr marL="342900" indent="-342900" eaLnBrk="1" hangingPunct="1">
              <a:defRPr/>
            </a:pP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59AD582C-C0BF-4371-848C-37B48F18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使用枚举类型建立状态机模型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BB855FF2-2E1D-4593-A400-C9923792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268413"/>
            <a:ext cx="700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介绍使用枚举类型建立有限状态机这样的硬件逻辑需要的规则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C8E7163E-F94B-4642-9269-C381BF0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25538"/>
            <a:ext cx="5400675" cy="53752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 begin: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Next = State; // the default for each branch below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>
                <a:solidFill>
                  <a:srgbClr val="FF0000"/>
                </a:solidFill>
              </a:rPr>
              <a:t>unique</a:t>
            </a:r>
            <a:r>
              <a:rPr lang="en-US" altLang="zh-CN" sz="1700" dirty="0"/>
              <a:t>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RED: if (sensor) Next = GREEN;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GREEN: if (</a:t>
            </a:r>
            <a:r>
              <a:rPr lang="en-US" altLang="zh-CN" sz="1700" dirty="0" err="1"/>
              <a:t>green_downcnt</a:t>
            </a:r>
            <a:r>
              <a:rPr lang="en-US" altLang="zh-CN" sz="1700" dirty="0"/>
              <a:t> == 0) Next = YELLOW;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YELLOW: if (</a:t>
            </a:r>
            <a:r>
              <a:rPr lang="en-US" altLang="zh-CN" sz="1700" dirty="0" err="1"/>
              <a:t>yellow_downcnt</a:t>
            </a:r>
            <a:r>
              <a:rPr lang="en-US" altLang="zh-CN" sz="1700" dirty="0"/>
              <a:t> == 0) Next = RED;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begin: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{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} = 3'b000;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>
                <a:solidFill>
                  <a:srgbClr val="FF0000"/>
                </a:solidFill>
              </a:rPr>
              <a:t>unique</a:t>
            </a:r>
            <a:r>
              <a:rPr lang="en-US" altLang="zh-CN" sz="1700" dirty="0"/>
              <a:t>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RED: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GREEN: 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YELLOW: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 err="1"/>
              <a:t>endmodule</a:t>
            </a:r>
            <a:endParaRPr lang="en-US" altLang="zh-CN" sz="17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CF74A760-C618-4506-977A-AB98D194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使用枚举类型建立状态机模型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293A8F-B93A-4D58-8C59-267A6B49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059113"/>
            <a:ext cx="296862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58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典型的三过程建模风格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使用默认的枚举基类</a:t>
            </a:r>
            <a:r>
              <a:rPr lang="en-US" altLang="zh-CN" sz="1800" dirty="0">
                <a:solidFill>
                  <a:schemeClr val="accent2"/>
                </a:solidFill>
              </a:rPr>
              <a:t>int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</a:rPr>
              <a:t>例子中只有</a:t>
            </a:r>
            <a:r>
              <a:rPr lang="en-US" altLang="zh-CN" sz="1800" dirty="0">
                <a:solidFill>
                  <a:schemeClr val="accent2"/>
                </a:solidFill>
              </a:rPr>
              <a:t>3</a:t>
            </a:r>
            <a:r>
              <a:rPr lang="zh-CN" altLang="en-US" sz="1800" dirty="0">
                <a:solidFill>
                  <a:schemeClr val="accent2"/>
                </a:solidFill>
              </a:rPr>
              <a:t>个状态，</a:t>
            </a:r>
            <a:r>
              <a:rPr lang="en-US" altLang="zh-CN" sz="1800" dirty="0">
                <a:solidFill>
                  <a:schemeClr val="accent2"/>
                </a:solidFill>
              </a:rPr>
              <a:t>int</a:t>
            </a:r>
            <a:r>
              <a:rPr lang="zh-CN" altLang="en-US" sz="1800" dirty="0">
                <a:solidFill>
                  <a:schemeClr val="accent2"/>
                </a:solidFill>
              </a:rPr>
              <a:t>是</a:t>
            </a:r>
            <a:r>
              <a:rPr lang="en-US" altLang="zh-CN" sz="1800" dirty="0">
                <a:solidFill>
                  <a:schemeClr val="accent2"/>
                </a:solidFill>
              </a:rPr>
              <a:t>32</a:t>
            </a:r>
            <a:r>
              <a:rPr lang="zh-CN" altLang="en-US" sz="1800" dirty="0">
                <a:solidFill>
                  <a:schemeClr val="accent2"/>
                </a:solidFill>
              </a:rPr>
              <a:t>位的两态类型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accent2"/>
                </a:solidFill>
                <a:highlight>
                  <a:srgbClr val="FFFF00"/>
                </a:highlight>
              </a:rPr>
              <a:t>两态类型仿真时的默认初始值会掩盖设计问题</a:t>
            </a:r>
            <a:endParaRPr lang="en-US" altLang="zh-CN" sz="1800" dirty="0">
              <a:solidFill>
                <a:schemeClr val="accent2"/>
              </a:solidFill>
              <a:highlight>
                <a:srgbClr val="FFFF00"/>
              </a:highlight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枚举类型默认值可能导致</a:t>
            </a:r>
            <a:r>
              <a:rPr lang="en-US" altLang="zh-CN" sz="1800" dirty="0">
                <a:solidFill>
                  <a:srgbClr val="FF0000"/>
                </a:solidFill>
              </a:rPr>
              <a:t>RTL</a:t>
            </a:r>
            <a:r>
              <a:rPr lang="zh-CN" altLang="en-US" sz="1800" dirty="0">
                <a:solidFill>
                  <a:srgbClr val="FF0000"/>
                </a:solidFill>
              </a:rPr>
              <a:t>仿真与门级实现不一致？？？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4269C346-2B6A-42FF-A62C-2C69D5803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276475"/>
            <a:ext cx="7704137" cy="363855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module </a:t>
            </a:r>
            <a:r>
              <a:rPr lang="en-US" altLang="zh-CN" sz="1800" dirty="0" err="1"/>
              <a:t>traffic_light</a:t>
            </a:r>
            <a:r>
              <a:rPr lang="en-US" altLang="zh-CN" sz="1800" dirty="0"/>
              <a:t> (output logic  </a:t>
            </a:r>
            <a:r>
              <a:rPr lang="en-US" altLang="zh-CN" sz="1800" dirty="0" err="1"/>
              <a:t>green_light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red_light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sensor,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[15:0] </a:t>
            </a:r>
            <a:r>
              <a:rPr lang="en-US" altLang="zh-CN" sz="1800" dirty="0" err="1"/>
              <a:t>green_downcnt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yellow_downcnt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clock,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  logic [2 : 0] {RED = 3’b001,          // explicit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definition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GREEN = 3’b010,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YELLOW = 3’b100} State, Next;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always_ff</a:t>
            </a:r>
            <a:r>
              <a:rPr lang="en-US" altLang="zh-CN" sz="1800" dirty="0"/>
              <a:t> @(</a:t>
            </a:r>
            <a:r>
              <a:rPr lang="en-US" altLang="zh-CN" sz="1800" dirty="0" err="1"/>
              <a:t>posedge</a:t>
            </a:r>
            <a:r>
              <a:rPr lang="en-US" altLang="zh-CN" sz="1800" dirty="0"/>
              <a:t> clock, </a:t>
            </a:r>
            <a:r>
              <a:rPr lang="en-US" altLang="zh-CN" sz="1800" dirty="0" err="1"/>
              <a:t>negedge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if (!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 State &lt;= RED; // reset to red light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else State &lt;= Next;</a:t>
            </a:r>
          </a:p>
          <a:p>
            <a:pPr marL="342900" indent="-342900" eaLnBrk="1" hangingPunct="1">
              <a:defRPr/>
            </a:pP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E53127AE-050E-469A-A75C-5E9F2565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使用显式枚举类型表示状态编码</a:t>
            </a:r>
          </a:p>
        </p:txBody>
      </p:sp>
      <p:sp>
        <p:nvSpPr>
          <p:cNvPr id="68612" name="TextBox 3">
            <a:extLst>
              <a:ext uri="{FF2B5EF4-FFF2-40B4-BE49-F238E27FC236}">
                <a16:creationId xmlns:a16="http://schemas.microsoft.com/office/drawing/2014/main" id="{DEE3D0DF-3403-44E6-AA6E-F8FC1379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484313"/>
            <a:ext cx="700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利用枚举类型的显式基类型和显式值建模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4ECC11B1-AEE2-4991-81F7-42397A77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25538"/>
            <a:ext cx="5400675" cy="53752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 begin: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Next = State; // the default for each branch below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unique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RED: if (sensor) Next = GREEN;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GREEN: if (</a:t>
            </a:r>
            <a:r>
              <a:rPr lang="en-US" altLang="zh-CN" sz="1700" dirty="0" err="1"/>
              <a:t>green_downcnt</a:t>
            </a:r>
            <a:r>
              <a:rPr lang="en-US" altLang="zh-CN" sz="1700" dirty="0"/>
              <a:t> == 0) Next = YELLOW;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YELLOW: if (</a:t>
            </a:r>
            <a:r>
              <a:rPr lang="en-US" altLang="zh-CN" sz="1700" dirty="0" err="1"/>
              <a:t>yellow_downcnt</a:t>
            </a:r>
            <a:r>
              <a:rPr lang="en-US" altLang="zh-CN" sz="1700" dirty="0"/>
              <a:t> == 0) Next = RED;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begin: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{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} = 3'b000;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unique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RED: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GREEN: 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YELLOW: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 err="1"/>
              <a:t>endmodule</a:t>
            </a:r>
            <a:endParaRPr lang="en-US" altLang="zh-CN" sz="17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59" name="Text Box 2">
            <a:extLst>
              <a:ext uri="{FF2B5EF4-FFF2-40B4-BE49-F238E27FC236}">
                <a16:creationId xmlns:a16="http://schemas.microsoft.com/office/drawing/2014/main" id="{EFEC8C1F-B82F-44FA-B0B9-9850258D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11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使用显式枚举类型表示状态编码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AF6070B-EA34-4F2E-9F45-AB18B0CA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059113"/>
            <a:ext cx="2968625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58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枚举标签值显式指定</a:t>
            </a: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综合编译器将保持显式的枚举标签值，利于综合前后的功能比较</a:t>
            </a: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800">
                <a:solidFill>
                  <a:schemeClr val="accent2"/>
                </a:solidFill>
              </a:rPr>
              <a:t>枚举类型的基类型为四态数据类型，需要正确复位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01200A17-56AC-43EB-AC48-E882575CC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060575"/>
            <a:ext cx="7704137" cy="435768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module </a:t>
            </a:r>
            <a:r>
              <a:rPr lang="en-US" altLang="zh-CN" sz="1800" dirty="0" err="1"/>
              <a:t>traffic_light</a:t>
            </a:r>
            <a:r>
              <a:rPr lang="en-US" altLang="zh-CN" sz="1800" dirty="0"/>
              <a:t> (output logic  </a:t>
            </a:r>
            <a:r>
              <a:rPr lang="en-US" altLang="zh-CN" sz="1800" dirty="0" err="1"/>
              <a:t>green_light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yellow_light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red_light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sensor,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[15:0] </a:t>
            </a:r>
            <a:r>
              <a:rPr lang="en-US" altLang="zh-CN" sz="1800" dirty="0" err="1"/>
              <a:t>green_downcnt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yellow_downcnt</a:t>
            </a:r>
            <a:r>
              <a:rPr lang="en-US" altLang="zh-CN" sz="18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  input clock,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 {R_BIT = 0,    //</a:t>
            </a:r>
            <a:r>
              <a:rPr lang="zh-CN" altLang="en-US" sz="1800" dirty="0"/>
              <a:t>状态寄存器中</a:t>
            </a:r>
            <a:r>
              <a:rPr lang="en-US" altLang="zh-CN" sz="1800" dirty="0"/>
              <a:t>RED</a:t>
            </a:r>
            <a:r>
              <a:rPr lang="zh-CN" altLang="en-US" sz="1800" dirty="0"/>
              <a:t>状态索引</a:t>
            </a:r>
            <a:endParaRPr lang="en-US" altLang="zh-CN" sz="18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G_BIT = 1,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Y_BIT = 2} </a:t>
            </a:r>
            <a:r>
              <a:rPr lang="en-US" altLang="zh-CN" sz="1800" dirty="0" err="1"/>
              <a:t>state_bit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  logic [2 : 0] {RED = 3’b001  &lt;&lt; R_BIT,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GREEN = 3’b001 &lt;&lt; G_BIT,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  YELLOW = 3’b001 &lt;&lt; Y_BIT} State, Next;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always_ff</a:t>
            </a:r>
            <a:r>
              <a:rPr lang="en-US" altLang="zh-CN" sz="1800" dirty="0"/>
              <a:t> @(</a:t>
            </a:r>
            <a:r>
              <a:rPr lang="en-US" altLang="zh-CN" sz="1800" dirty="0" err="1"/>
              <a:t>posedge</a:t>
            </a:r>
            <a:r>
              <a:rPr lang="en-US" altLang="zh-CN" sz="1800" dirty="0"/>
              <a:t> clock, </a:t>
            </a:r>
            <a:r>
              <a:rPr lang="en-US" altLang="zh-CN" sz="1800" dirty="0" err="1"/>
              <a:t>negedge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if (!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 State &lt;= RED; // reset to red light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else State &lt;= Next;</a:t>
            </a:r>
          </a:p>
        </p:txBody>
      </p:sp>
      <p:sp>
        <p:nvSpPr>
          <p:cNvPr id="72707" name="Text Box 2">
            <a:extLst>
              <a:ext uri="{FF2B5EF4-FFF2-40B4-BE49-F238E27FC236}">
                <a16:creationId xmlns:a16="http://schemas.microsoft.com/office/drawing/2014/main" id="{E4E10118-2CBD-41B8-9D5F-CE8B8336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8.1.2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使用枚举类型的反向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</a:t>
            </a: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1714B3B4-7447-4E0B-B48A-89070F6B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341438"/>
            <a:ext cx="700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反向</a:t>
            </a:r>
            <a:r>
              <a:rPr lang="en-US" altLang="zh-CN" sz="1800">
                <a:solidFill>
                  <a:schemeClr val="accent2"/>
                </a:solidFill>
              </a:rPr>
              <a:t>case</a:t>
            </a:r>
            <a:r>
              <a:rPr lang="zh-CN" altLang="en-US" sz="1800">
                <a:solidFill>
                  <a:schemeClr val="accent2"/>
                </a:solidFill>
              </a:rPr>
              <a:t>语句：条件表示式和条件选项位置颠倒，对有些综合器，反向</a:t>
            </a:r>
            <a:r>
              <a:rPr lang="en-US" altLang="zh-CN" sz="1800">
                <a:solidFill>
                  <a:schemeClr val="accent2"/>
                </a:solidFill>
              </a:rPr>
              <a:t>case</a:t>
            </a:r>
            <a:r>
              <a:rPr lang="zh-CN" altLang="en-US" sz="1800">
                <a:solidFill>
                  <a:schemeClr val="accent2"/>
                </a:solidFill>
              </a:rPr>
              <a:t>风格的</a:t>
            </a:r>
            <a:r>
              <a:rPr lang="en-US" altLang="zh-CN" sz="1800">
                <a:solidFill>
                  <a:schemeClr val="accent2"/>
                </a:solidFill>
              </a:rPr>
              <a:t>one-hot</a:t>
            </a:r>
            <a:r>
              <a:rPr lang="zh-CN" altLang="en-US" sz="1800">
                <a:solidFill>
                  <a:schemeClr val="accent2"/>
                </a:solidFill>
              </a:rPr>
              <a:t>码状态机会得到更优化的综合结果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24AA2ACA-AA6B-475F-99D1-4BB5BB630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25538"/>
            <a:ext cx="6048375" cy="53752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 begin: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Next = State; // the default for each branch below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unique case (1’b1)</a:t>
            </a:r>
            <a:r>
              <a:rPr lang="zh-CN" altLang="en-US" sz="1700" dirty="0"/>
              <a:t>  </a:t>
            </a:r>
            <a:r>
              <a:rPr lang="en-US" altLang="zh-CN" sz="1700" dirty="0"/>
              <a:t>//</a:t>
            </a:r>
            <a:r>
              <a:rPr lang="zh-CN" altLang="en-US" sz="1700" dirty="0"/>
              <a:t>反向</a:t>
            </a:r>
            <a:r>
              <a:rPr lang="en-US" altLang="zh-CN" sz="1700" dirty="0"/>
              <a:t>case</a:t>
            </a:r>
            <a:r>
              <a:rPr lang="zh-CN" altLang="en-US" sz="1700" dirty="0"/>
              <a:t>语句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State[R_BIT] : if (sensor) Next = GREEN;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State[G_BIT] : if (</a:t>
            </a:r>
            <a:r>
              <a:rPr lang="en-US" altLang="zh-CN" sz="1700" dirty="0" err="1"/>
              <a:t>green_downcnt</a:t>
            </a:r>
            <a:r>
              <a:rPr lang="en-US" altLang="zh-CN" sz="1700" dirty="0"/>
              <a:t> == 0) Next = YELLOW;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State[Y_BIT] : if (</a:t>
            </a:r>
            <a:r>
              <a:rPr lang="en-US" altLang="zh-CN" sz="1700" dirty="0" err="1"/>
              <a:t>yellow_downcnt</a:t>
            </a:r>
            <a:r>
              <a:rPr lang="en-US" altLang="zh-CN" sz="1700" dirty="0"/>
              <a:t> == 0) Next = RED;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set_next_state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</a:t>
            </a:r>
            <a:r>
              <a:rPr lang="en-US" altLang="zh-CN" sz="1700" dirty="0" err="1"/>
              <a:t>always_comb</a:t>
            </a:r>
            <a:r>
              <a:rPr lang="en-US" altLang="zh-CN" sz="1700" dirty="0"/>
              <a:t> begin: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{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} = 3'b000;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unique case (1’b1)   //</a:t>
            </a:r>
            <a:r>
              <a:rPr lang="zh-CN" altLang="en-US" sz="1700" dirty="0"/>
              <a:t>反向</a:t>
            </a:r>
            <a:r>
              <a:rPr lang="en-US" altLang="zh-CN" sz="1700" dirty="0"/>
              <a:t>case</a:t>
            </a:r>
            <a:r>
              <a:rPr lang="zh-CN" altLang="en-US" sz="1700" dirty="0"/>
              <a:t>语句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State[R_BIT] : </a:t>
            </a:r>
            <a:r>
              <a:rPr lang="en-US" altLang="zh-CN" sz="1700" dirty="0" err="1"/>
              <a:t>red_light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State[G_BIT] : </a:t>
            </a:r>
            <a:r>
              <a:rPr lang="en-US" altLang="zh-CN" sz="1700" dirty="0" err="1"/>
              <a:t>green_light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    State[Y_BIT] : </a:t>
            </a:r>
            <a:r>
              <a:rPr lang="en-US" altLang="zh-CN" sz="1700" dirty="0" err="1"/>
              <a:t>yellow_light</a:t>
            </a:r>
            <a:r>
              <a:rPr lang="en-US" altLang="zh-CN" sz="1700" dirty="0"/>
              <a:t> = 1'b1;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    </a:t>
            </a:r>
            <a:r>
              <a:rPr lang="en-US" altLang="zh-CN" sz="1700" dirty="0" err="1"/>
              <a:t>endcase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/>
              <a:t>    end: </a:t>
            </a:r>
            <a:r>
              <a:rPr lang="en-US" altLang="zh-CN" sz="1700" dirty="0" err="1"/>
              <a:t>set_outputs</a:t>
            </a:r>
            <a:endParaRPr lang="en-US" altLang="zh-CN" sz="17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700" dirty="0" err="1"/>
              <a:t>endmodule</a:t>
            </a:r>
            <a:endParaRPr lang="en-US" altLang="zh-CN" sz="17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985A7A77-841D-4407-A060-E4AFB6E2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11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8.1.2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使用枚举类型的反向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case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853D808-1C3B-4C9C-B353-E045DB0D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3213100"/>
            <a:ext cx="194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为什么用两个枚举类型？！！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>
            <a:extLst>
              <a:ext uri="{FF2B5EF4-FFF2-40B4-BE49-F238E27FC236}">
                <a16:creationId xmlns:a16="http://schemas.microsoft.com/office/drawing/2014/main" id="{7E84A0E6-9849-4DFD-9917-A9AFEAC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292475"/>
            <a:ext cx="7704137" cy="18653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58775" indent="-358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chemeClr val="accent2"/>
                </a:solidFill>
              </a:rPr>
              <a:t>unique </a:t>
            </a:r>
            <a:r>
              <a:rPr lang="zh-CN" altLang="en-US" sz="1800" dirty="0">
                <a:solidFill>
                  <a:schemeClr val="accent2"/>
                </a:solidFill>
              </a:rPr>
              <a:t>指定所有条件选项</a:t>
            </a:r>
            <a:r>
              <a:rPr lang="zh-CN" altLang="en-US" sz="1800" dirty="0">
                <a:solidFill>
                  <a:srgbClr val="FF0000"/>
                </a:solidFill>
              </a:rPr>
              <a:t>必须并行求值</a:t>
            </a:r>
            <a:r>
              <a:rPr lang="zh-CN" altLang="en-US" sz="1800" dirty="0">
                <a:solidFill>
                  <a:schemeClr val="accent2"/>
                </a:solidFill>
              </a:rPr>
              <a:t>，而不采用带优先级的编码方式，综合可以优化这些条件选项的译码逻辑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chemeClr val="accent2"/>
                </a:solidFill>
              </a:rPr>
              <a:t>unique case</a:t>
            </a:r>
            <a:r>
              <a:rPr lang="zh-CN" altLang="en-US" sz="1800" dirty="0">
                <a:solidFill>
                  <a:schemeClr val="accent2"/>
                </a:solidFill>
              </a:rPr>
              <a:t>指定条件选项</a:t>
            </a:r>
            <a:r>
              <a:rPr lang="zh-CN" altLang="en-US" sz="1800" dirty="0">
                <a:solidFill>
                  <a:srgbClr val="FF0000"/>
                </a:solidFill>
              </a:rPr>
              <a:t>不应该有重叠项</a:t>
            </a:r>
            <a:r>
              <a:rPr lang="zh-CN" altLang="en-US" sz="1800" dirty="0">
                <a:solidFill>
                  <a:schemeClr val="accent2"/>
                </a:solidFill>
              </a:rPr>
              <a:t>，如果条件表达式值满足两个或多个条件选项，仿真时会有警告提示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chemeClr val="accent2"/>
                </a:solidFill>
              </a:rPr>
              <a:t>unique case</a:t>
            </a:r>
            <a:r>
              <a:rPr lang="zh-CN" altLang="en-US" sz="1800" dirty="0">
                <a:solidFill>
                  <a:schemeClr val="accent2"/>
                </a:solidFill>
              </a:rPr>
              <a:t>指定条件选项必须涵盖在</a:t>
            </a:r>
            <a:r>
              <a:rPr lang="zh-CN" altLang="en-US" sz="1800" dirty="0">
                <a:solidFill>
                  <a:srgbClr val="FF0000"/>
                </a:solidFill>
              </a:rPr>
              <a:t>仿真中会产生</a:t>
            </a:r>
            <a:r>
              <a:rPr lang="zh-CN" altLang="en-US" sz="1800" dirty="0">
                <a:solidFill>
                  <a:schemeClr val="accent2"/>
                </a:solidFill>
              </a:rPr>
              <a:t>的条件表达式的所有值，如果仿真时，无分支执行，则有警告提示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A9CB5921-0B89-4A5E-A6C5-7E5E5E38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8.1.3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枚举类型与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unique case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语句</a:t>
            </a:r>
          </a:p>
        </p:txBody>
      </p:sp>
      <p:sp>
        <p:nvSpPr>
          <p:cNvPr id="76804" name="TextBox 3">
            <a:extLst>
              <a:ext uri="{FF2B5EF4-FFF2-40B4-BE49-F238E27FC236}">
                <a16:creationId xmlns:a16="http://schemas.microsoft.com/office/drawing/2014/main" id="{ED736D16-6F36-4446-8381-FC202B37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341438"/>
            <a:ext cx="70008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unique case</a:t>
            </a:r>
            <a:r>
              <a:rPr lang="zh-CN" altLang="en-US" sz="1800" dirty="0">
                <a:solidFill>
                  <a:schemeClr val="accent2"/>
                </a:solidFill>
              </a:rPr>
              <a:t>语句减少了</a:t>
            </a:r>
            <a:r>
              <a:rPr lang="en-US" altLang="zh-CN" sz="1800" dirty="0">
                <a:solidFill>
                  <a:schemeClr val="accent2"/>
                </a:solidFill>
              </a:rPr>
              <a:t>case</a:t>
            </a:r>
            <a:r>
              <a:rPr lang="zh-CN" altLang="en-US" sz="1800" dirty="0">
                <a:solidFill>
                  <a:schemeClr val="accent2"/>
                </a:solidFill>
              </a:rPr>
              <a:t>语句的不确定性，在</a:t>
            </a:r>
            <a:r>
              <a:rPr lang="en-US" altLang="zh-CN" sz="1800" dirty="0">
                <a:solidFill>
                  <a:schemeClr val="accent2"/>
                </a:solidFill>
              </a:rPr>
              <a:t>one-hot</a:t>
            </a:r>
            <a:r>
              <a:rPr lang="zh-CN" altLang="en-US" sz="1800" dirty="0">
                <a:solidFill>
                  <a:schemeClr val="accent2"/>
                </a:solidFill>
              </a:rPr>
              <a:t>码状态机中的状态寄存器在某一时刻只有一位是</a:t>
            </a: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</a:rPr>
              <a:t>，也只有一个条件选项与值为</a:t>
            </a: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</a:rPr>
              <a:t>的条件表达式匹配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unique case</a:t>
            </a:r>
            <a:r>
              <a:rPr lang="zh-CN" altLang="en-US" sz="1800" dirty="0">
                <a:solidFill>
                  <a:srgbClr val="FF0000"/>
                </a:solidFill>
              </a:rPr>
              <a:t>说明了三件事情：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E070A3C2-D132-4494-8AB0-00FDA54F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708275"/>
            <a:ext cx="7704137" cy="269716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// </a:t>
            </a:r>
            <a:r>
              <a:rPr lang="en-US" altLang="zh-CN" sz="1800" dirty="0" err="1"/>
              <a:t>Verilog</a:t>
            </a:r>
            <a:r>
              <a:rPr lang="en-US" altLang="zh-CN" sz="1800" dirty="0"/>
              <a:t> style case statement with X default</a:t>
            </a:r>
          </a:p>
          <a:p>
            <a:pPr marL="360000" indent="-360000" eaLnBrk="1" hangingPunct="1">
              <a:spcBef>
                <a:spcPct val="20000"/>
              </a:spcBef>
              <a:defRPr/>
            </a:pPr>
            <a:r>
              <a:rPr lang="en-US" altLang="zh-CN" sz="1800" dirty="0" err="1">
                <a:solidFill>
                  <a:srgbClr val="002060"/>
                </a:solidFill>
              </a:rPr>
              <a:t>reg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［</a:t>
            </a:r>
            <a:r>
              <a:rPr lang="en-US" altLang="zh-CN" sz="1800" dirty="0">
                <a:solidFill>
                  <a:srgbClr val="002060"/>
                </a:solidFill>
              </a:rPr>
              <a:t>2 : 0] State, Next; </a:t>
            </a:r>
            <a:r>
              <a:rPr lang="en-US" altLang="zh-CN" sz="1800" dirty="0"/>
              <a:t>// 3-bit variables</a:t>
            </a:r>
          </a:p>
          <a:p>
            <a:pPr marL="360000" indent="-360000" eaLnBrk="1" hangingPunct="1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2060"/>
                </a:solidFill>
              </a:rPr>
              <a:t>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3'b001: Next = 3'b010;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3'b010: Next = 3'b100;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3'b100: Next = 3'b001;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default: Next = 3'bXXX;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 err="1"/>
              <a:t>endcase</a:t>
            </a:r>
            <a:endParaRPr lang="en-US" altLang="zh-CN" sz="1800" dirty="0"/>
          </a:p>
        </p:txBody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A00A63AA-E507-439D-B9C8-4C0006C0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8.1.4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指定未使用的状态值</a:t>
            </a:r>
          </a:p>
        </p:txBody>
      </p:sp>
      <p:sp>
        <p:nvSpPr>
          <p:cNvPr id="78852" name="TextBox 3">
            <a:extLst>
              <a:ext uri="{FF2B5EF4-FFF2-40B4-BE49-F238E27FC236}">
                <a16:creationId xmlns:a16="http://schemas.microsoft.com/office/drawing/2014/main" id="{C85F2B6D-FB12-4E3C-B5CD-B58CB892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341438"/>
            <a:ext cx="700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case</a:t>
            </a:r>
            <a:r>
              <a:rPr lang="zh-CN" altLang="en-US" sz="1800">
                <a:solidFill>
                  <a:schemeClr val="accent2"/>
                </a:solidFill>
              </a:rPr>
              <a:t>条件表达式中可能有一些未使用的值，进行设计时需要进行相应的处理：赋逻辑值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或使用</a:t>
            </a:r>
            <a:r>
              <a:rPr lang="en-US" altLang="zh-CN" sz="1800">
                <a:solidFill>
                  <a:schemeClr val="accent2"/>
                </a:solidFill>
              </a:rPr>
              <a:t>full_case</a:t>
            </a:r>
            <a:r>
              <a:rPr lang="zh-CN" altLang="en-US" sz="1800">
                <a:solidFill>
                  <a:schemeClr val="accent2"/>
                </a:solidFill>
              </a:rPr>
              <a:t>附注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F3AF1C0-1B4D-42E1-AF0B-1B07A604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4006850"/>
            <a:ext cx="3625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采用</a:t>
            </a:r>
            <a:r>
              <a:rPr lang="en-US" altLang="zh-CN" sz="1800">
                <a:solidFill>
                  <a:schemeClr val="accent2"/>
                </a:solidFill>
              </a:rPr>
              <a:t>default</a:t>
            </a:r>
            <a:r>
              <a:rPr lang="zh-CN" altLang="en-US" sz="1800">
                <a:solidFill>
                  <a:schemeClr val="accent2"/>
                </a:solidFill>
              </a:rPr>
              <a:t>选项，综合编译器将认为所有在默认条件内的条件表达式值都是未使用值，综合编译器将进一步优化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A877F395-C00B-48A9-B6D1-D423C56B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349500"/>
            <a:ext cx="7704137" cy="402431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// case statement with enumerated X default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pt-BR" altLang="zh-CN" sz="1800" dirty="0"/>
              <a:t>enum logic [2:0] {RED = 3'b001,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GREEN = 3'b010,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YELLOW = 3'b100,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   BAD_STATE = 3'bxxx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                        } State, Next;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RED: Next = GREEN;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GREEN: Next = YELLOW;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YELLOW: Next = RED;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/>
              <a:t>    default: Next = BAD_STATE;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 err="1"/>
              <a:t>endcase</a:t>
            </a:r>
            <a:endParaRPr lang="en-US" altLang="zh-CN" sz="1800" dirty="0"/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77B51243-ABC6-4F18-A613-D8A2430B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8.1.4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指定未使用的状态值</a:t>
            </a:r>
          </a:p>
        </p:txBody>
      </p:sp>
      <p:sp>
        <p:nvSpPr>
          <p:cNvPr id="80900" name="TextBox 3">
            <a:extLst>
              <a:ext uri="{FF2B5EF4-FFF2-40B4-BE49-F238E27FC236}">
                <a16:creationId xmlns:a16="http://schemas.microsoft.com/office/drawing/2014/main" id="{CA948550-5A38-47C4-A5B8-9DFE309C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341438"/>
            <a:ext cx="700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枚举类型变量不能直接赋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值，如果需要赋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值，枚举类型的基类必须是四态类型，且枚举标签必须用显式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值定义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BC30E1E-DFAE-4882-BB7D-49D47549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52963"/>
            <a:ext cx="36242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事实上，</a:t>
            </a:r>
            <a:r>
              <a:rPr lang="en-US" altLang="zh-CN" sz="1800">
                <a:solidFill>
                  <a:schemeClr val="accent2"/>
                </a:solidFill>
              </a:rPr>
              <a:t>SystemVerilog</a:t>
            </a:r>
            <a:r>
              <a:rPr lang="zh-CN" altLang="en-US" sz="1800">
                <a:solidFill>
                  <a:schemeClr val="accent2"/>
                </a:solidFill>
              </a:rPr>
              <a:t>不再需要</a:t>
            </a:r>
            <a:r>
              <a:rPr lang="en-US" altLang="zh-CN" sz="1800">
                <a:solidFill>
                  <a:schemeClr val="accent2"/>
                </a:solidFill>
              </a:rPr>
              <a:t>BAD_STATE</a:t>
            </a:r>
            <a:r>
              <a:rPr lang="zh-CN" altLang="en-US" sz="1800">
                <a:solidFill>
                  <a:schemeClr val="accent2"/>
                </a:solidFill>
              </a:rPr>
              <a:t>枚举值和</a:t>
            </a:r>
            <a:r>
              <a:rPr lang="en-US" altLang="zh-CN" sz="1800">
                <a:solidFill>
                  <a:schemeClr val="accent2"/>
                </a:solidFill>
              </a:rPr>
              <a:t>default</a:t>
            </a:r>
            <a:r>
              <a:rPr lang="zh-CN" altLang="en-US" sz="1800">
                <a:solidFill>
                  <a:schemeClr val="accent2"/>
                </a:solidFill>
              </a:rPr>
              <a:t>条件选项，将枚举类型和</a:t>
            </a:r>
            <a:r>
              <a:rPr lang="en-US" altLang="zh-CN" sz="1800">
                <a:solidFill>
                  <a:schemeClr val="accent2"/>
                </a:solidFill>
              </a:rPr>
              <a:t>unique case</a:t>
            </a:r>
            <a:r>
              <a:rPr lang="zh-CN" altLang="en-US" sz="1800">
                <a:solidFill>
                  <a:schemeClr val="accent2"/>
                </a:solidFill>
              </a:rPr>
              <a:t>结合起来消除了需要使用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赋值以表明存在未使用的条件表达式值情况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ACD41CFA-54E7-40D4-B1A5-2339642F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递增递减操作符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17C2A913-178F-4335-890B-CFBEF682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700213"/>
            <a:ext cx="66992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竞争问题：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++ </a:t>
            </a:r>
            <a:r>
              <a:rPr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-- </a:t>
            </a:r>
            <a:r>
              <a:rPr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操作符是阻塞赋值，为避免竞争，递增递减操作符只能用于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递增递减操作的变量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不会</a:t>
            </a:r>
            <a:r>
              <a:rPr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被过程块外部语句读取的逻辑建模中！</a:t>
            </a:r>
            <a:endParaRPr lang="en-US" altLang="zh-CN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Box 4">
            <a:extLst>
              <a:ext uri="{FF2B5EF4-FFF2-40B4-BE49-F238E27FC236}">
                <a16:creationId xmlns:a16="http://schemas.microsoft.com/office/drawing/2014/main" id="{0124BFC0-EBF0-4FD5-B56E-F0DD6040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924175"/>
            <a:ext cx="3357562" cy="26590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="1" dirty="0" err="1">
                <a:solidFill>
                  <a:schemeClr val="accent2"/>
                </a:solidFill>
              </a:rPr>
              <a:t>always_ff</a:t>
            </a:r>
            <a:r>
              <a:rPr lang="en-US" altLang="zh-CN" sz="1800" b="1" dirty="0">
                <a:solidFill>
                  <a:schemeClr val="accent2"/>
                </a:solidFill>
              </a:rPr>
              <a:t> @(posedge clock)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if (!</a:t>
            </a:r>
            <a:r>
              <a:rPr lang="en-US" altLang="zh-CN" sz="1800" b="1" dirty="0" err="1">
                <a:solidFill>
                  <a:schemeClr val="accent2"/>
                </a:solidFill>
              </a:rPr>
              <a:t>resetn</a:t>
            </a:r>
            <a:r>
              <a:rPr lang="en-US" altLang="zh-CN" sz="1800" b="1" dirty="0">
                <a:solidFill>
                  <a:schemeClr val="accent2"/>
                </a:solidFill>
              </a:rPr>
              <a:t>) count =0;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else </a:t>
            </a:r>
            <a:r>
              <a:rPr lang="en-US" altLang="zh-CN" sz="1800" b="1" dirty="0">
                <a:solidFill>
                  <a:srgbClr val="FF0000"/>
                </a:solidFill>
              </a:rPr>
              <a:t>count</a:t>
            </a:r>
            <a:r>
              <a:rPr lang="en-US" altLang="zh-CN" sz="1800" b="1" dirty="0">
                <a:solidFill>
                  <a:schemeClr val="accent2"/>
                </a:solidFill>
              </a:rPr>
              <a:t>++; </a:t>
            </a: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err="1">
                <a:solidFill>
                  <a:schemeClr val="accent2"/>
                </a:solidFill>
              </a:rPr>
              <a:t>always_ff</a:t>
            </a:r>
            <a:r>
              <a:rPr lang="en-US" altLang="zh-CN" sz="1800" b="1" dirty="0">
                <a:solidFill>
                  <a:schemeClr val="accent2"/>
                </a:solidFill>
              </a:rPr>
              <a:t> @(posedge clock)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case (state)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    HOLD: </a:t>
            </a:r>
            <a:r>
              <a:rPr lang="en-US" altLang="zh-CN" sz="1800" b="1" dirty="0">
                <a:solidFill>
                  <a:schemeClr val="accent2"/>
                </a:solidFill>
              </a:rPr>
              <a:t>if (</a:t>
            </a:r>
            <a:r>
              <a:rPr lang="en-US" altLang="zh-CN" sz="1800" b="1" dirty="0">
                <a:solidFill>
                  <a:srgbClr val="FF0000"/>
                </a:solidFill>
              </a:rPr>
              <a:t>count</a:t>
            </a:r>
            <a:r>
              <a:rPr lang="en-US" altLang="zh-CN" sz="1800" b="1" dirty="0">
                <a:solidFill>
                  <a:schemeClr val="accent2"/>
                </a:solidFill>
              </a:rPr>
              <a:t> = = MAX)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            ...</a:t>
            </a:r>
            <a:endParaRPr lang="zh-CN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27C5-CE08-4BB7-9E5E-782D64DF926C}"/>
              </a:ext>
            </a:extLst>
          </p:cNvPr>
          <p:cNvSpPr txBox="1"/>
          <p:nvPr/>
        </p:nvSpPr>
        <p:spPr>
          <a:xfrm>
            <a:off x="5994400" y="2924175"/>
            <a:ext cx="3571875" cy="26590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1" dirty="0" err="1">
                <a:solidFill>
                  <a:schemeClr val="accent2"/>
                </a:solidFill>
              </a:rPr>
              <a:t>always_ff</a:t>
            </a:r>
            <a:r>
              <a:rPr lang="en-US" altLang="zh-CN" sz="1800" b="1" dirty="0">
                <a:solidFill>
                  <a:schemeClr val="accent2"/>
                </a:solidFill>
              </a:rPr>
              <a:t> @(</a:t>
            </a:r>
            <a:r>
              <a:rPr lang="en-US" altLang="zh-CN" sz="1800" b="1" dirty="0" err="1">
                <a:solidFill>
                  <a:schemeClr val="accent2"/>
                </a:solidFill>
              </a:rPr>
              <a:t>posedge</a:t>
            </a:r>
            <a:r>
              <a:rPr lang="en-US" altLang="zh-CN" sz="1800" b="1" dirty="0">
                <a:solidFill>
                  <a:schemeClr val="accent2"/>
                </a:solidFill>
              </a:rPr>
              <a:t> clock)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chemeClr val="accent2"/>
                </a:solidFill>
              </a:rPr>
              <a:t>    if (!</a:t>
            </a:r>
            <a:r>
              <a:rPr lang="en-US" altLang="zh-CN" sz="1800" b="1" dirty="0" err="1">
                <a:solidFill>
                  <a:schemeClr val="accent2"/>
                </a:solidFill>
              </a:rPr>
              <a:t>resetn</a:t>
            </a:r>
            <a:r>
              <a:rPr lang="en-US" altLang="zh-CN" sz="1800" b="1" dirty="0">
                <a:solidFill>
                  <a:schemeClr val="accent2"/>
                </a:solidFill>
              </a:rPr>
              <a:t>) count &lt;= 0;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chemeClr val="accent2"/>
                </a:solidFill>
              </a:rPr>
              <a:t>    else </a:t>
            </a:r>
            <a:r>
              <a:rPr lang="en-US" altLang="zh-CN" sz="1800" b="1" dirty="0">
                <a:solidFill>
                  <a:srgbClr val="FF0000"/>
                </a:solidFill>
              </a:rPr>
              <a:t>count &lt;= count </a:t>
            </a:r>
            <a:r>
              <a:rPr lang="en-US" altLang="zh-CN" sz="1800" b="1" dirty="0">
                <a:solidFill>
                  <a:schemeClr val="accent2"/>
                </a:solidFill>
              </a:rPr>
              <a:t>+ 1;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1" dirty="0" err="1">
                <a:solidFill>
                  <a:schemeClr val="accent2"/>
                </a:solidFill>
              </a:rPr>
              <a:t>always_ff</a:t>
            </a:r>
            <a:r>
              <a:rPr lang="en-US" altLang="zh-CN" sz="1800" b="1" dirty="0">
                <a:solidFill>
                  <a:schemeClr val="accent2"/>
                </a:solidFill>
              </a:rPr>
              <a:t> @(</a:t>
            </a:r>
            <a:r>
              <a:rPr lang="en-US" altLang="zh-CN" sz="1800" b="1" dirty="0" err="1">
                <a:solidFill>
                  <a:schemeClr val="accent2"/>
                </a:solidFill>
              </a:rPr>
              <a:t>posedge</a:t>
            </a:r>
            <a:r>
              <a:rPr lang="en-US" altLang="zh-CN" sz="1800" b="1" dirty="0">
                <a:solidFill>
                  <a:schemeClr val="accent2"/>
                </a:solidFill>
              </a:rPr>
              <a:t> clock)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chemeClr val="accent2"/>
                </a:solidFill>
              </a:rPr>
              <a:t>   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chemeClr val="accent2"/>
                </a:solidFill>
              </a:rPr>
              <a:t>        HOLD: </a:t>
            </a:r>
            <a:r>
              <a:rPr lang="en-US" altLang="zh-CN" sz="1800" b="1" dirty="0">
                <a:solidFill>
                  <a:schemeClr val="accent2"/>
                </a:solidFill>
              </a:rPr>
              <a:t>if (</a:t>
            </a:r>
            <a:r>
              <a:rPr lang="en-US" altLang="zh-CN" sz="1800" b="1">
                <a:solidFill>
                  <a:srgbClr val="FF0000"/>
                </a:solidFill>
              </a:rPr>
              <a:t>count</a:t>
            </a:r>
            <a:r>
              <a:rPr lang="en-US" altLang="zh-CN" sz="1800" b="1">
                <a:solidFill>
                  <a:schemeClr val="accent2"/>
                </a:solidFill>
              </a:rPr>
              <a:t> = = </a:t>
            </a:r>
            <a:r>
              <a:rPr lang="en-US" altLang="zh-CN" sz="1800" b="1" dirty="0">
                <a:solidFill>
                  <a:schemeClr val="accent2"/>
                </a:solidFill>
              </a:rPr>
              <a:t>MAX)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    ...</a:t>
            </a:r>
            <a:endParaRPr lang="zh-CN" altLang="en-US" dirty="0"/>
          </a:p>
        </p:txBody>
      </p:sp>
      <p:sp>
        <p:nvSpPr>
          <p:cNvPr id="9222" name="Text Box 3">
            <a:extLst>
              <a:ext uri="{FF2B5EF4-FFF2-40B4-BE49-F238E27FC236}">
                <a16:creationId xmlns:a16="http://schemas.microsoft.com/office/drawing/2014/main" id="{CF36E5E4-7900-42B8-BDF2-91083661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751513"/>
            <a:ext cx="669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需要非阻塞行为时，避免使用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++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- -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操作符！！！？？？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DB953D6A-E708-4767-9587-F74767EC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57338"/>
            <a:ext cx="7705725" cy="47704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 err="1"/>
              <a:t>enum</a:t>
            </a:r>
            <a:r>
              <a:rPr lang="en-US" altLang="zh-CN" dirty="0"/>
              <a:t> {R_BIT = 0, // index of RED state in State register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    G_BIT = 1, // index of GREEN state in State register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    Y_BIT = 2} </a:t>
            </a:r>
            <a:r>
              <a:rPr lang="en-US" altLang="zh-CN" dirty="0" err="1"/>
              <a:t>state_bit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// shift a 1 to the bit that represents each state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pt-BR" altLang="zh-CN" dirty="0"/>
              <a:t>enum logic [2:0] {RED = 3'b001&lt;&lt;R_BIT,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                      GREEN = 3'b001&lt;&lt;G_BIT,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                      YELLOW = 3'b001&lt;&lt;Y_BIT} State, Next;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 err="1"/>
              <a:t>always_comb</a:t>
            </a:r>
            <a:r>
              <a:rPr lang="en-US" altLang="zh-CN" dirty="0"/>
              <a:t> begin: </a:t>
            </a:r>
            <a:r>
              <a:rPr lang="en-US" altLang="zh-CN" dirty="0" err="1"/>
              <a:t>set_next_state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Next = 3’b000</a:t>
            </a:r>
            <a:r>
              <a:rPr lang="en-US" altLang="zh-CN" dirty="0"/>
              <a:t>; // clear Next - ERROR: ILLEGAL ASSIGNMENT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unique case (1’b1) // reversed case statement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// WARNING: FOLLOWING ASSIGNMENTS ARE POTENTIAL DESIGN ERRORS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State[R_BIT]: if (sensor == 1)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Next[G_BIT] = 1’b1;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State[G_BIT]: if (</a:t>
            </a:r>
            <a:r>
              <a:rPr lang="en-US" altLang="zh-CN" dirty="0" err="1"/>
              <a:t>green_downcnt</a:t>
            </a:r>
            <a:r>
              <a:rPr lang="en-US" altLang="zh-CN" dirty="0"/>
              <a:t>==0)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Next[Y_BIT] = 1’b1;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State[Y_BIT]: if (</a:t>
            </a:r>
            <a:r>
              <a:rPr lang="en-US" altLang="zh-CN" dirty="0" err="1"/>
              <a:t>yellow_downcnt</a:t>
            </a:r>
            <a:r>
              <a:rPr lang="en-US" altLang="zh-CN" dirty="0"/>
              <a:t>==0)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Next[R_BIT] = 1’b1;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end: </a:t>
            </a:r>
            <a:r>
              <a:rPr lang="en-US" altLang="zh-CN" dirty="0" err="1"/>
              <a:t>set_next_state</a:t>
            </a:r>
            <a:endParaRPr lang="en-US" altLang="zh-CN" dirty="0"/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E47064AD-DC23-467D-992E-BE15AD97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8.1.5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将状态值赋给枚举类型变量</a:t>
            </a:r>
          </a:p>
        </p:txBody>
      </p:sp>
      <p:sp>
        <p:nvSpPr>
          <p:cNvPr id="82948" name="TextBox 3">
            <a:extLst>
              <a:ext uri="{FF2B5EF4-FFF2-40B4-BE49-F238E27FC236}">
                <a16:creationId xmlns:a16="http://schemas.microsoft.com/office/drawing/2014/main" id="{31AE46BE-1EA0-422D-9B82-54652262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16013"/>
            <a:ext cx="700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枚举类型变量只能被赋其类型集合中的值，不能直接对其赋文本值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602B477-4CBC-4ECE-B79E-EB4A68B2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276475"/>
            <a:ext cx="218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对枚举类型状态位个别位赋值，可能导致非法值，应尽量避免！！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13B225FF-616D-4350-988F-0AF66ECA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36838"/>
            <a:ext cx="7705725" cy="329406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 err="1"/>
              <a:t>enum</a:t>
            </a:r>
            <a:r>
              <a:rPr lang="en-US" altLang="zh-CN" dirty="0"/>
              <a:t> {WAIT, LOAD, STORE} State, Next;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clock, </a:t>
            </a:r>
            <a:r>
              <a:rPr lang="en-US" altLang="zh-CN" dirty="0" err="1"/>
              <a:t>negedge</a:t>
            </a:r>
            <a:r>
              <a:rPr lang="en-US" altLang="zh-CN" dirty="0"/>
              <a:t> </a:t>
            </a:r>
            <a:r>
              <a:rPr lang="en-US" altLang="zh-CN" dirty="0" err="1"/>
              <a:t>resetN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if (!</a:t>
            </a:r>
            <a:r>
              <a:rPr lang="en-US" altLang="zh-CN" dirty="0" err="1"/>
              <a:t>resetN</a:t>
            </a:r>
            <a:r>
              <a:rPr lang="en-US" altLang="zh-CN" dirty="0"/>
              <a:t>) State &lt;= WAIT;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else State &lt;= Next;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always @(State)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case (State)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WAIT: Next = LOAD;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LOAD: Next = STORE;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    STORE: Next = WAIT;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endcase</a:t>
            </a:r>
            <a:endParaRPr lang="en-US" altLang="zh-CN" dirty="0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32D80356-E118-4AAD-9888-D352CC15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8.2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FSM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中使用两态数据类型</a:t>
            </a:r>
          </a:p>
        </p:txBody>
      </p:sp>
      <p:sp>
        <p:nvSpPr>
          <p:cNvPr id="84996" name="TextBox 3">
            <a:extLst>
              <a:ext uri="{FF2B5EF4-FFF2-40B4-BE49-F238E27FC236}">
                <a16:creationId xmlns:a16="http://schemas.microsoft.com/office/drawing/2014/main" id="{7B2340A8-830C-44AE-B93B-0FBB6F8F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16013"/>
            <a:ext cx="700087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对模型仿真时，在时刻</a:t>
            </a:r>
            <a:r>
              <a:rPr lang="en-US" altLang="zh-CN" sz="1800">
                <a:solidFill>
                  <a:schemeClr val="accent2"/>
                </a:solidFill>
              </a:rPr>
              <a:t>0</a:t>
            </a:r>
            <a:r>
              <a:rPr lang="zh-CN" altLang="en-US" sz="1800">
                <a:solidFill>
                  <a:schemeClr val="accent2"/>
                </a:solidFill>
              </a:rPr>
              <a:t>以前，四态数据类型缺省值是</a:t>
            </a:r>
            <a:r>
              <a:rPr lang="en-US" altLang="zh-CN" sz="1800">
                <a:solidFill>
                  <a:schemeClr val="accent2"/>
                </a:solidFill>
              </a:rPr>
              <a:t>X</a:t>
            </a:r>
            <a:r>
              <a:rPr lang="zh-CN" altLang="en-US" sz="1800">
                <a:solidFill>
                  <a:schemeClr val="accent2"/>
                </a:solidFill>
              </a:rPr>
              <a:t>，而两态类型为</a:t>
            </a:r>
            <a:r>
              <a:rPr lang="en-US" altLang="zh-CN" sz="1800">
                <a:solidFill>
                  <a:schemeClr val="accent2"/>
                </a:solidFill>
              </a:rPr>
              <a:t>0</a:t>
            </a:r>
            <a:r>
              <a:rPr lang="zh-CN" altLang="en-US" sz="1800">
                <a:solidFill>
                  <a:schemeClr val="accent2"/>
                </a:solidFill>
              </a:rPr>
              <a:t>，进行复位时，其操作是将变量清</a:t>
            </a:r>
            <a:r>
              <a:rPr lang="en-US" altLang="zh-CN" sz="1800">
                <a:solidFill>
                  <a:schemeClr val="accent2"/>
                </a:solidFill>
              </a:rPr>
              <a:t>0</a:t>
            </a:r>
            <a:r>
              <a:rPr lang="zh-CN" altLang="en-US" sz="1800">
                <a:solidFill>
                  <a:schemeClr val="accent2"/>
                </a:solidFill>
              </a:rPr>
              <a:t>，因此，当复位逻辑有缺陷时，</a:t>
            </a:r>
            <a:r>
              <a:rPr lang="zh-CN" altLang="en-US" sz="1800">
                <a:solidFill>
                  <a:srgbClr val="FF0000"/>
                </a:solidFill>
              </a:rPr>
              <a:t>两态数据类型建模将会掩盖这种缺陷！！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当枚举类型用缺省的基类型时，情况与此相似。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2A1FD-E2BE-4739-AB6C-ABC251A2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513138"/>
            <a:ext cx="218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该例子将锁定在状态</a:t>
            </a:r>
            <a:r>
              <a:rPr lang="en-US" altLang="zh-CN" sz="1800">
                <a:solidFill>
                  <a:srgbClr val="FF0000"/>
                </a:solidFill>
              </a:rPr>
              <a:t>WAIT</a:t>
            </a:r>
            <a:r>
              <a:rPr lang="zh-CN" altLang="en-US" sz="1800">
                <a:solidFill>
                  <a:srgbClr val="FF0000"/>
                </a:solidFill>
              </a:rPr>
              <a:t>，不能正确进行</a:t>
            </a:r>
            <a:r>
              <a:rPr lang="en-US" altLang="zh-CN" sz="1800">
                <a:solidFill>
                  <a:srgbClr val="FF0000"/>
                </a:solidFill>
              </a:rPr>
              <a:t>RTL</a:t>
            </a:r>
            <a:r>
              <a:rPr lang="zh-CN" altLang="en-US" sz="1800">
                <a:solidFill>
                  <a:srgbClr val="FF0000"/>
                </a:solidFill>
              </a:rPr>
              <a:t>仿真！</a:t>
            </a: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70183FFB-1218-4F9F-A940-9BEA7317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8.2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FSM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中使用两态数据类型</a:t>
            </a:r>
          </a:p>
        </p:txBody>
      </p:sp>
      <p:sp>
        <p:nvSpPr>
          <p:cNvPr id="87043" name="TextBox 3">
            <a:extLst>
              <a:ext uri="{FF2B5EF4-FFF2-40B4-BE49-F238E27FC236}">
                <a16:creationId xmlns:a16="http://schemas.microsoft.com/office/drawing/2014/main" id="{9C61F41B-0A0C-48C1-B41B-01750236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1412875"/>
            <a:ext cx="700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解决两态数据类型建模状态锁定办法：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1.</a:t>
            </a:r>
            <a:r>
              <a:rPr lang="zh-CN" altLang="en-US" sz="2400" dirty="0">
                <a:solidFill>
                  <a:schemeClr val="accent2"/>
                </a:solidFill>
              </a:rPr>
              <a:t>采用四态基类型显式声明枚举变量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highlight>
                  <a:srgbClr val="FFFF00"/>
                </a:highlight>
              </a:rPr>
              <a:t>2.</a:t>
            </a:r>
            <a:r>
              <a:rPr lang="zh-CN" alt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采用</a:t>
            </a:r>
            <a:r>
              <a:rPr lang="en-US" altLang="zh-CN" sz="2400" dirty="0" err="1">
                <a:solidFill>
                  <a:schemeClr val="accent2"/>
                </a:solidFill>
                <a:highlight>
                  <a:srgbClr val="FFFF00"/>
                </a:highlight>
              </a:rPr>
              <a:t>always_comb</a:t>
            </a:r>
            <a:r>
              <a:rPr lang="en-US" altLang="zh-CN" sz="2400" dirty="0">
                <a:solidFill>
                  <a:schemeClr val="accent2"/>
                </a:solidFill>
                <a:highlight>
                  <a:srgbClr val="FFFF00"/>
                </a:highlight>
              </a:rPr>
              <a:t> ////</a:t>
            </a:r>
            <a:r>
              <a:rPr lang="zh-CN" alt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？？？</a:t>
            </a:r>
            <a:endParaRPr lang="en-US" altLang="zh-CN" sz="2400" dirty="0">
              <a:solidFill>
                <a:schemeClr val="accent2"/>
              </a:solidFill>
              <a:highlight>
                <a:srgbClr val="FFFF00"/>
              </a:highlight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3.</a:t>
            </a:r>
            <a:r>
              <a:rPr lang="zh-CN" altLang="en-US" sz="2400" dirty="0">
                <a:solidFill>
                  <a:schemeClr val="accent2"/>
                </a:solidFill>
              </a:rPr>
              <a:t>将</a:t>
            </a:r>
            <a:r>
              <a:rPr lang="en-US" altLang="zh-CN" sz="2400" dirty="0">
                <a:solidFill>
                  <a:schemeClr val="accent2"/>
                </a:solidFill>
              </a:rPr>
              <a:t>unique case</a:t>
            </a:r>
            <a:r>
              <a:rPr lang="zh-CN" altLang="en-US" sz="2400" dirty="0">
                <a:solidFill>
                  <a:schemeClr val="accent2"/>
                </a:solidFill>
              </a:rPr>
              <a:t>和四态基类型结合使用，可以检测复位是否正确</a:t>
            </a:r>
          </a:p>
        </p:txBody>
      </p:sp>
      <p:sp>
        <p:nvSpPr>
          <p:cNvPr id="87044" name="TextBox 3">
            <a:extLst>
              <a:ext uri="{FF2B5EF4-FFF2-40B4-BE49-F238E27FC236}">
                <a16:creationId xmlns:a16="http://schemas.microsoft.com/office/drawing/2014/main" id="{77BE716C-1994-436D-AD2C-8DFB08F4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860800"/>
            <a:ext cx="700087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状态机健壮性（完备状态机）：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应具备初始化状态和默认状态。加电或复位时，进入初始化状态，此外，应有默认（</a:t>
            </a:r>
            <a:r>
              <a:rPr lang="en-US" altLang="zh-CN" sz="2400" dirty="0">
                <a:solidFill>
                  <a:schemeClr val="accent2"/>
                </a:solidFill>
              </a:rPr>
              <a:t>default</a:t>
            </a:r>
            <a:r>
              <a:rPr lang="zh-CN" altLang="en-US" sz="2400" dirty="0">
                <a:solidFill>
                  <a:schemeClr val="accent2"/>
                </a:solidFill>
              </a:rPr>
              <a:t>）状态，这样当状态发生突变时，能保证逻辑不会陷入</a:t>
            </a:r>
            <a:r>
              <a:rPr lang="zh-CN" altLang="en-US" sz="2400" dirty="0">
                <a:solidFill>
                  <a:srgbClr val="FF0000"/>
                </a:solidFill>
              </a:rPr>
              <a:t>死循环</a:t>
            </a:r>
            <a:r>
              <a:rPr lang="zh-CN" altLang="en-US" sz="2400" dirty="0">
                <a:solidFill>
                  <a:schemeClr val="accent2"/>
                </a:solidFill>
              </a:rPr>
              <a:t>，即状态具有</a:t>
            </a:r>
            <a:r>
              <a:rPr lang="zh-CN" altLang="en-US" sz="2400" dirty="0">
                <a:solidFill>
                  <a:srgbClr val="FF0000"/>
                </a:solidFill>
              </a:rPr>
              <a:t>自恢复</a:t>
            </a:r>
            <a:r>
              <a:rPr lang="zh-CN" altLang="en-US" sz="2400" dirty="0">
                <a:solidFill>
                  <a:schemeClr val="accent2"/>
                </a:solidFill>
              </a:rPr>
              <a:t>功能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38246271-65BB-4C92-9555-BDA831EE7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420938"/>
            <a:ext cx="6740525" cy="40068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Module prototypes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Nested modules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Simplified netlists of module instances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Net aliasing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• Passing values through module ports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• Port connections by reference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• Enhanced port declarations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Parameterized types and polymorphism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• Variable declarations in blocks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3E365A9F-A68C-4C03-AAAF-AC67C795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9088"/>
            <a:ext cx="66960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Chapter 9 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Design Hierarchy</a:t>
            </a:r>
            <a:endParaRPr lang="zh-TW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CBD2ADEB-A806-4E0E-A0D5-B28222D1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142875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This chapter presents enhancements to Verilog about design hierarchy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FBEFCE37-C4CB-49D6-8A55-7C4AF7BC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357563"/>
            <a:ext cx="7705725" cy="29845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// prototype using Verilog-1995 style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extern module counter (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, d, clock, </a:t>
            </a:r>
            <a:r>
              <a:rPr lang="en-US" altLang="zh-CN" sz="2000" dirty="0" err="1"/>
              <a:t>resetN</a:t>
            </a:r>
            <a:r>
              <a:rPr lang="en-US" altLang="zh-CN" sz="2000" dirty="0"/>
              <a:t>);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// prototype using Verilog-2001 style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extern module counter #(parameter N = 15)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                                         (output logic [N:0]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                                           input wire [N:0] d,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/>
              <a:t>                                           input wire clock, load, </a:t>
            </a:r>
            <a:r>
              <a:rPr lang="en-US" altLang="zh-CN" sz="2000" dirty="0" err="1"/>
              <a:t>resetN</a:t>
            </a:r>
            <a:r>
              <a:rPr lang="en-US" altLang="zh-CN" sz="2000" dirty="0"/>
              <a:t>);</a:t>
            </a:r>
          </a:p>
        </p:txBody>
      </p:sp>
      <p:sp>
        <p:nvSpPr>
          <p:cNvPr id="91139" name="Text Box 2">
            <a:extLst>
              <a:ext uri="{FF2B5EF4-FFF2-40B4-BE49-F238E27FC236}">
                <a16:creationId xmlns:a16="http://schemas.microsoft.com/office/drawing/2014/main" id="{B0C97941-6568-4433-86FF-53941959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9.1</a:t>
            </a: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Module prototypes</a:t>
            </a:r>
          </a:p>
        </p:txBody>
      </p:sp>
      <p:sp>
        <p:nvSpPr>
          <p:cNvPr id="91140" name="TextBox 3">
            <a:extLst>
              <a:ext uri="{FF2B5EF4-FFF2-40B4-BE49-F238E27FC236}">
                <a16:creationId xmlns:a16="http://schemas.microsoft.com/office/drawing/2014/main" id="{5CE156EC-C73F-4205-8F96-5B73166F2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16013"/>
            <a:ext cx="7000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instance  in verilog is simple method of creating design hierarchy. but it is </a:t>
            </a:r>
            <a:r>
              <a:rPr lang="en-US" altLang="zh-CN" sz="2000">
                <a:solidFill>
                  <a:srgbClr val="FF0000"/>
                </a:solidFill>
              </a:rPr>
              <a:t>difficult to compile </a:t>
            </a:r>
            <a:r>
              <a:rPr lang="en-US" altLang="zh-CN" sz="2000">
                <a:solidFill>
                  <a:schemeClr val="accent2"/>
                </a:solidFill>
              </a:rPr>
              <a:t>a module instance, </a:t>
            </a:r>
            <a:r>
              <a:rPr lang="en-US" altLang="zh-CN" sz="2000" i="1">
                <a:solidFill>
                  <a:srgbClr val="FF0000"/>
                </a:solidFill>
              </a:rPr>
              <a:t>why</a:t>
            </a:r>
            <a:r>
              <a:rPr lang="en-US" altLang="zh-CN" sz="2000">
                <a:solidFill>
                  <a:schemeClr val="accent2"/>
                </a:solidFill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module and its ports definition is in different place than module instance!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AF59339-A50E-45AA-987D-0D52CBB0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627313"/>
            <a:ext cx="648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SystemVerilog solves this by module Prototypes: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3D977C49-CE4E-46F3-BD8B-55674244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Module prototypes</a:t>
            </a:r>
          </a:p>
        </p:txBody>
      </p:sp>
      <p:sp>
        <p:nvSpPr>
          <p:cNvPr id="93187" name="TextBox 3">
            <a:extLst>
              <a:ext uri="{FF2B5EF4-FFF2-40B4-BE49-F238E27FC236}">
                <a16:creationId xmlns:a16="http://schemas.microsoft.com/office/drawing/2014/main" id="{1CCCCD48-6673-4043-ABAC-FA132DF7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060575"/>
            <a:ext cx="7000875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400">
                <a:solidFill>
                  <a:srgbClr val="FF0000"/>
                </a:solidFill>
              </a:rPr>
              <a:t>Extern module declarations </a:t>
            </a:r>
            <a:r>
              <a:rPr lang="en-US" altLang="zh-CN" sz="2400">
                <a:solidFill>
                  <a:schemeClr val="accent2"/>
                </a:solidFill>
              </a:rPr>
              <a:t>can be listed in the same file in which the module is instantiated.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400">
                <a:solidFill>
                  <a:schemeClr val="accent2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extern module declaration </a:t>
            </a:r>
            <a:r>
              <a:rPr lang="en-US" altLang="zh-CN" sz="2400">
                <a:solidFill>
                  <a:schemeClr val="accent2"/>
                </a:solidFill>
              </a:rPr>
              <a:t>can be made in any module, at any level of the design hierarchy.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400">
                <a:solidFill>
                  <a:schemeClr val="accent2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extern module declaration </a:t>
            </a:r>
            <a:r>
              <a:rPr lang="en-US" altLang="zh-CN" sz="2400">
                <a:solidFill>
                  <a:schemeClr val="accent2"/>
                </a:solidFill>
              </a:rPr>
              <a:t>is only visible within the scope in which it is defined.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400">
                <a:solidFill>
                  <a:schemeClr val="accent2"/>
                </a:solidFill>
              </a:rPr>
              <a:t>It is not necessary for the </a:t>
            </a:r>
            <a:r>
              <a:rPr lang="en-US" altLang="zh-CN" sz="2400">
                <a:solidFill>
                  <a:srgbClr val="FF0000"/>
                </a:solidFill>
              </a:rPr>
              <a:t>extern module declaration </a:t>
            </a:r>
            <a:r>
              <a:rPr lang="en-US" altLang="zh-CN" sz="2400">
                <a:solidFill>
                  <a:schemeClr val="accent2"/>
                </a:solidFill>
              </a:rPr>
              <a:t>to be encountered prior to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</a:rPr>
              <a:t>an instance of the module.</a:t>
            </a:r>
          </a:p>
        </p:txBody>
      </p:sp>
      <p:sp>
        <p:nvSpPr>
          <p:cNvPr id="93188" name="矩形 3">
            <a:extLst>
              <a:ext uri="{FF2B5EF4-FFF2-40B4-BE49-F238E27FC236}">
                <a16:creationId xmlns:a16="http://schemas.microsoft.com/office/drawing/2014/main" id="{296B0DAF-5611-479E-8113-85B626B3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508500"/>
            <a:ext cx="7129462" cy="936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1600"/>
          </a:p>
        </p:txBody>
      </p:sp>
    </p:spTree>
  </p:cSld>
  <p:clrMapOvr>
    <a:masterClrMapping/>
  </p:clrMapOvr>
  <p:transition spd="slow" advTm="6000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9F5DBF98-FB84-4828-B2EE-7F3295D3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9.1.1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Prototype and actual definition</a:t>
            </a:r>
          </a:p>
        </p:txBody>
      </p:sp>
      <p:sp>
        <p:nvSpPr>
          <p:cNvPr id="95235" name="TextBox 3">
            <a:extLst>
              <a:ext uri="{FF2B5EF4-FFF2-40B4-BE49-F238E27FC236}">
                <a16:creationId xmlns:a16="http://schemas.microsoft.com/office/drawing/2014/main" id="{37DC0A53-DF6C-45AE-A97E-DA9369DF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7000875" cy="16938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000" dirty="0" err="1">
                <a:solidFill>
                  <a:schemeClr val="accent2"/>
                </a:solidFill>
              </a:rPr>
              <a:t>SystemVerilog</a:t>
            </a:r>
            <a:r>
              <a:rPr lang="en-US" altLang="zh-CN" sz="2000" dirty="0">
                <a:solidFill>
                  <a:schemeClr val="accent2"/>
                </a:solidFill>
              </a:rPr>
              <a:t> requires that the port list of an extern module declaration </a:t>
            </a:r>
            <a:r>
              <a:rPr lang="en-US" altLang="zh-CN" sz="2000" dirty="0">
                <a:solidFill>
                  <a:srgbClr val="FF0000"/>
                </a:solidFill>
              </a:rPr>
              <a:t>exactly match </a:t>
            </a:r>
            <a:r>
              <a:rPr lang="en-US" altLang="zh-CN" sz="2000" dirty="0">
                <a:solidFill>
                  <a:schemeClr val="accent2"/>
                </a:solidFill>
              </a:rPr>
              <a:t>the actual module definition, including the order of the ports and the port sizes.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chemeClr val="accent2"/>
                </a:solidFill>
              </a:rPr>
              <a:t>To avoid port declaration redundancy, module definition can use .* shortcut.</a:t>
            </a:r>
          </a:p>
        </p:txBody>
      </p:sp>
      <p:sp>
        <p:nvSpPr>
          <p:cNvPr id="95236" name="TextBox 3">
            <a:extLst>
              <a:ext uri="{FF2B5EF4-FFF2-40B4-BE49-F238E27FC236}">
                <a16:creationId xmlns:a16="http://schemas.microsoft.com/office/drawing/2014/main" id="{19582F10-9257-45A8-87C0-8D4FD5EC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463925"/>
            <a:ext cx="3384550" cy="2616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extern module counter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#(parameter N = 15)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(output logic [N:0] cnt,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input wire [N:0] d,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input wire clock,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input wire load,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input wire resetN);</a:t>
            </a:r>
          </a:p>
        </p:txBody>
      </p:sp>
      <p:sp>
        <p:nvSpPr>
          <p:cNvPr id="95237" name="TextBox 4">
            <a:extLst>
              <a:ext uri="{FF2B5EF4-FFF2-40B4-BE49-F238E27FC236}">
                <a16:creationId xmlns:a16="http://schemas.microsoft.com/office/drawing/2014/main" id="{E6E74C84-C990-434D-B70B-0F51ACB43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357563"/>
            <a:ext cx="4681538" cy="298608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counter ( .* 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always @(posedge clock,  negedge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resetN) begin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if (!resetN) cnt &lt;= 0;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else if (load) cnt &lt;= d;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else cnt &lt;= cnt + 1;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end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endmodule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D0E35AF4-1BA5-4586-8508-9759D8B7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9.2 Named ending statements</a:t>
            </a:r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C314F6EE-3ABA-40CF-8765-6E5444C6A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70008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Named module ends</a:t>
            </a:r>
            <a:br>
              <a:rPr lang="en-US" altLang="zh-CN" sz="2000" b="1" dirty="0">
                <a:solidFill>
                  <a:schemeClr val="accent2"/>
                </a:solidFill>
              </a:rPr>
            </a:b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 : &lt;</a:t>
            </a:r>
            <a:r>
              <a:rPr lang="en-US" altLang="zh-CN" sz="2000" dirty="0" err="1">
                <a:solidFill>
                  <a:schemeClr val="accent2"/>
                </a:solidFill>
              </a:rPr>
              <a:t>module_name</a:t>
            </a:r>
            <a:r>
              <a:rPr lang="en-US" altLang="zh-CN" sz="2000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The name specified with </a:t>
            </a:r>
            <a:r>
              <a:rPr lang="en-US" altLang="zh-CN" sz="2000" dirty="0" err="1">
                <a:solidFill>
                  <a:srgbClr val="FF0000"/>
                </a:solidFill>
              </a:rPr>
              <a:t>endmodule</a:t>
            </a:r>
            <a:r>
              <a:rPr lang="en-US" altLang="zh-CN" sz="2000" dirty="0">
                <a:solidFill>
                  <a:srgbClr val="FF0000"/>
                </a:solidFill>
              </a:rPr>
              <a:t> must be the same as the name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of the module with which it is paired.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Named code block ends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SystemVerilog</a:t>
            </a:r>
            <a:r>
              <a:rPr lang="en-US" altLang="zh-CN" sz="2000" dirty="0">
                <a:solidFill>
                  <a:schemeClr val="accent2"/>
                </a:solidFill>
              </a:rPr>
              <a:t> also allows an ending name to be specified with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other named blocks of code. These include the keyword pairs: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package...</a:t>
            </a:r>
            <a:r>
              <a:rPr lang="en-US" altLang="zh-CN" sz="2000" dirty="0" err="1">
                <a:solidFill>
                  <a:srgbClr val="FF0000"/>
                </a:solidFill>
              </a:rPr>
              <a:t>endpackage</a:t>
            </a:r>
            <a:r>
              <a:rPr lang="en-US" altLang="zh-CN" sz="2000" dirty="0">
                <a:solidFill>
                  <a:srgbClr val="FF0000"/>
                </a:solidFill>
              </a:rPr>
              <a:t>, interface...</a:t>
            </a:r>
            <a:r>
              <a:rPr lang="en-US" altLang="zh-CN" sz="2000" dirty="0" err="1">
                <a:solidFill>
                  <a:srgbClr val="FF0000"/>
                </a:solidFill>
              </a:rPr>
              <a:t>endinterface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task...</a:t>
            </a:r>
            <a:r>
              <a:rPr lang="en-US" altLang="zh-CN" sz="2000" dirty="0" err="1">
                <a:solidFill>
                  <a:srgbClr val="FF0000"/>
                </a:solidFill>
              </a:rPr>
              <a:t>endtask</a:t>
            </a:r>
            <a:r>
              <a:rPr lang="en-US" altLang="zh-CN" sz="2000" dirty="0">
                <a:solidFill>
                  <a:srgbClr val="FF0000"/>
                </a:solidFill>
              </a:rPr>
              <a:t>, function...</a:t>
            </a:r>
            <a:r>
              <a:rPr lang="en-US" altLang="zh-CN" sz="2000" dirty="0" err="1">
                <a:solidFill>
                  <a:srgbClr val="FF0000"/>
                </a:solidFill>
              </a:rPr>
              <a:t>endfunction</a:t>
            </a:r>
            <a:r>
              <a:rPr lang="en-US" altLang="zh-CN" sz="2000" dirty="0">
                <a:solidFill>
                  <a:srgbClr val="FF0000"/>
                </a:solidFill>
              </a:rPr>
              <a:t>, and begin...end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Section 7.7 discusses begin … end pairs in more detail.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35360203-975F-478F-A5AF-4DC9491D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 Nested module declarations</a:t>
            </a:r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81EE6F0C-E46B-4F9D-9CF2-36FFA809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7000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In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verilog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:</a:t>
            </a:r>
          </a:p>
          <a:p>
            <a:pPr marL="457200" indent="-457200"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000" i="1" dirty="0">
                <a:solidFill>
                  <a:srgbClr val="FF0000"/>
                </a:solidFill>
              </a:rPr>
              <a:t>module names are global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all module names, user-defined primitive (UDP) names,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and system task and system function names are placed in a global name space.</a:t>
            </a:r>
          </a:p>
          <a:p>
            <a:pPr marL="457200" indent="-457200"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000" i="1" dirty="0">
                <a:solidFill>
                  <a:srgbClr val="FF0000"/>
                </a:solidFill>
                <a:highlight>
                  <a:srgbClr val="FFFF00"/>
                </a:highlight>
              </a:rPr>
              <a:t>access to module names is not restricted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it impossible to limit access to specific modules.</a:t>
            </a:r>
          </a:p>
          <a:p>
            <a:pPr marL="457200" indent="-457200"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800" i="1" dirty="0">
                <a:solidFill>
                  <a:srgbClr val="FF0000"/>
                </a:solidFill>
              </a:rPr>
              <a:t>global names can cause conflicts 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Imagine that both IP models contained the same module name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Two methods: software tools provide proprietary solutions and configuration(</a:t>
            </a:r>
            <a:r>
              <a:rPr lang="en-US" altLang="zh-CN" sz="2000" dirty="0" err="1">
                <a:solidFill>
                  <a:schemeClr val="accent2"/>
                </a:solidFill>
              </a:rPr>
              <a:t>verilog</a:t>
            </a:r>
            <a:r>
              <a:rPr lang="en-US" altLang="zh-CN" sz="2000" dirty="0">
                <a:solidFill>
                  <a:schemeClr val="accent2"/>
                </a:solidFill>
              </a:rPr>
              <a:t> 2001)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000" i="1" dirty="0">
                <a:solidFill>
                  <a:srgbClr val="FF0000"/>
                </a:solidFill>
              </a:rPr>
              <a:t>Modules declared within modules 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SystemVerilog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000" dirty="0"/>
          </a:p>
        </p:txBody>
      </p:sp>
    </p:spTree>
  </p:cSld>
  <p:clrMapOvr>
    <a:masterClrMapping/>
  </p:clrMapOvr>
  <p:transition spd="slow" advTm="6000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A22E5F64-B73A-468B-8CA9-4F0BD114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 Nested module declarations</a:t>
            </a:r>
          </a:p>
        </p:txBody>
      </p:sp>
      <p:sp>
        <p:nvSpPr>
          <p:cNvPr id="101379" name="TextBox 3">
            <a:extLst>
              <a:ext uri="{FF2B5EF4-FFF2-40B4-BE49-F238E27FC236}">
                <a16:creationId xmlns:a16="http://schemas.microsoft.com/office/drawing/2014/main" id="{AFD2E35C-AB81-468B-87E4-05CF8651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052513"/>
            <a:ext cx="7273925" cy="5324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module chip (input wire clock);    // top level of design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dreg  i1 (clock);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</a:rPr>
              <a:t>ip_core</a:t>
            </a:r>
            <a:r>
              <a:rPr lang="en-US" altLang="zh-CN" sz="2000" dirty="0">
                <a:solidFill>
                  <a:schemeClr val="accent2"/>
                </a:solidFill>
              </a:rPr>
              <a:t>  i2 (clock);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: chip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module dreg (input wire clock); // global module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: dreg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module </a:t>
            </a:r>
            <a:r>
              <a:rPr lang="en-US" altLang="zh-CN" sz="2000" dirty="0" err="1">
                <a:solidFill>
                  <a:schemeClr val="accent2"/>
                </a:solidFill>
              </a:rPr>
              <a:t>ip_core</a:t>
            </a:r>
            <a:r>
              <a:rPr lang="en-US" altLang="zh-CN" sz="2000" dirty="0">
                <a:solidFill>
                  <a:schemeClr val="accent2"/>
                </a:solidFill>
              </a:rPr>
              <a:t> (input wire clock); // global module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sub1 u1 (...);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sub2 u2 (...);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FFFF00"/>
                </a:highlight>
              </a:rPr>
              <a:t>module sub1</a:t>
            </a:r>
            <a:r>
              <a:rPr lang="en-US" altLang="zh-CN" sz="2000" dirty="0">
                <a:solidFill>
                  <a:schemeClr val="accent2"/>
                </a:solidFill>
              </a:rPr>
              <a:t>(...); // nested module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: sub1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FFFF00"/>
                </a:highlight>
              </a:rPr>
              <a:t>module sub2</a:t>
            </a:r>
            <a:r>
              <a:rPr lang="en-US" altLang="zh-CN" sz="2000" dirty="0">
                <a:solidFill>
                  <a:schemeClr val="accent2"/>
                </a:solidFill>
              </a:rPr>
              <a:t>(...); // nested module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: sub2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en-US" altLang="zh-CN" sz="2000" dirty="0" err="1">
                <a:solidFill>
                  <a:schemeClr val="accent2"/>
                </a:solidFill>
              </a:rPr>
              <a:t>ip_core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900D1C5-0AD7-4624-BA77-9945436F6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7.1.2</a:t>
            </a:r>
            <a:r>
              <a:rPr lang="en-US" altLang="zh-TW" sz="28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赋值操作符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F6E35DC6-68E3-4F21-B4A4-523217B3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357688"/>
            <a:ext cx="776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</a:rPr>
              <a:t>注意：这些赋值操作符是阻塞赋值，同样有竞争问题！！！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CFB4DC-58B7-42F0-AB4E-195A3B7AD142}"/>
              </a:ext>
            </a:extLst>
          </p:cNvPr>
          <p:cNvGraphicFramePr>
            <a:graphicFrameLocks noGrp="1"/>
          </p:cNvGraphicFramePr>
          <p:nvPr/>
        </p:nvGraphicFramePr>
        <p:xfrm>
          <a:off x="2809875" y="1071563"/>
          <a:ext cx="6500813" cy="3170232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操作符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+=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等号左边加上等号右边并赋值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-=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等号左边减去等号右边并赋值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*=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等号左边乘以等号右边并赋值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/=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等号左边除以等号右边并赋值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%=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等号左边除以等号右边，并将得到的余数赋值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&amp;=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等号左边与等号右边进行位与操作并赋值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|=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等号左边与等号右边进行位或操作并赋值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^=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等号左边与等号右边进行位异或操作并赋值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&lt;&lt;=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将等号左边逻辑左移右边指定的位数并赋值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&gt;&gt;=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将等号左边逻辑右移右边指定的位数并赋值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&lt;&lt;&lt;=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将等号左边算术左移右边指定的位数并赋值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&gt;&gt;&gt;=</a:t>
                      </a:r>
                      <a:endParaRPr lang="zh-CN" sz="1600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将等号左边算术右移右边指定的位数并赋值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0021CD29-B3B1-466D-B278-14BB888B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773613"/>
            <a:ext cx="2643187" cy="1477962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dirty="0">
                <a:solidFill>
                  <a:srgbClr val="CC0000"/>
                </a:solidFill>
                <a:latin typeface="Arial" charset="0"/>
              </a:rPr>
              <a:t>可综合性：</a:t>
            </a:r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++;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if (--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sum = </a:t>
            </a:r>
            <a:r>
              <a:rPr lang="en-US" altLang="zh-CN" sz="1800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++; </a:t>
            </a:r>
            <a:endParaRPr lang="zh-CN" altLang="en-US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D7F5360-F64A-44FB-BD61-EBEBDE30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4773613"/>
            <a:ext cx="3598863" cy="1477962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dirty="0">
                <a:solidFill>
                  <a:srgbClr val="CC0000"/>
                </a:solidFill>
                <a:latin typeface="Arial" charset="0"/>
              </a:rPr>
              <a:t>可综合性：</a:t>
            </a:r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b += 5;</a:t>
            </a:r>
          </a:p>
          <a:p>
            <a:pPr eaLnBrk="1" hangingPunct="1">
              <a:defRPr/>
            </a:pPr>
            <a:endParaRPr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</a:rPr>
              <a:t>b = ( a += 5);    //b = a + 5;</a:t>
            </a:r>
            <a:endParaRPr lang="zh-CN" altLang="en-US" sz="1800" dirty="0">
              <a:solidFill>
                <a:srgbClr val="FF0000"/>
              </a:solidFill>
              <a:highlight>
                <a:srgbClr val="FFFF00"/>
              </a:highlight>
              <a:latin typeface="Arial" charset="0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56C8A9E-09BB-4460-A8D5-FABEED62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 Nested module declarations</a:t>
            </a:r>
          </a:p>
        </p:txBody>
      </p:sp>
      <p:sp>
        <p:nvSpPr>
          <p:cNvPr id="103427" name="TextBox 3">
            <a:extLst>
              <a:ext uri="{FF2B5EF4-FFF2-40B4-BE49-F238E27FC236}">
                <a16:creationId xmlns:a16="http://schemas.microsoft.com/office/drawing/2014/main" id="{60B2A79A-8BC3-494A-BFFD-4550321E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924175"/>
            <a:ext cx="5400675" cy="34163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module ip_core (input logic clock);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`include sub1.v // sub1 is a nested 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`include sub2.v // sub2 is a nested 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endmodule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module sub1(...); // stored in file sub1.v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endmodule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module sub2(...); // stored in file sub2.v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endmodule</a:t>
            </a:r>
          </a:p>
        </p:txBody>
      </p:sp>
      <p:sp>
        <p:nvSpPr>
          <p:cNvPr id="103428" name="TextBox 3">
            <a:extLst>
              <a:ext uri="{FF2B5EF4-FFF2-40B4-BE49-F238E27FC236}">
                <a16:creationId xmlns:a16="http://schemas.microsoft.com/office/drawing/2014/main" id="{9BFE90D7-988B-4D38-97E5-9F41DE84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484313"/>
            <a:ext cx="7272338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Nested module definitions </a:t>
            </a:r>
            <a:r>
              <a:rPr lang="en-US" altLang="zh-CN" sz="1800" dirty="0">
                <a:solidFill>
                  <a:srgbClr val="FF0000"/>
                </a:solidFill>
              </a:rPr>
              <a:t>can be in separate files</a:t>
            </a:r>
            <a:r>
              <a:rPr lang="en-US" altLang="zh-CN" sz="1800" dirty="0">
                <a:solidFill>
                  <a:schemeClr val="accent2"/>
                </a:solidFill>
              </a:rPr>
              <a:t>, so that the revision control software can manage the design file easily.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Solution: use `include compiler directive to avoid multiple module in the same file.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95AA9FA1-9534-4DDA-AA01-F3F721B3D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9.3.1 Nested module name visibility</a:t>
            </a:r>
          </a:p>
        </p:txBody>
      </p:sp>
      <p:sp>
        <p:nvSpPr>
          <p:cNvPr id="105475" name="TextBox 3">
            <a:extLst>
              <a:ext uri="{FF2B5EF4-FFF2-40B4-BE49-F238E27FC236}">
                <a16:creationId xmlns:a16="http://schemas.microsoft.com/office/drawing/2014/main" id="{BD099DCF-ECA7-4AE1-B744-8132A057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484313"/>
            <a:ext cx="770413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200" i="1">
                <a:solidFill>
                  <a:srgbClr val="FF0000"/>
                </a:solidFill>
              </a:rPr>
              <a:t>nested module names are not global: </a:t>
            </a:r>
            <a:r>
              <a:rPr lang="en-US" altLang="zh-CN" sz="2200">
                <a:solidFill>
                  <a:schemeClr val="accent2"/>
                </a:solidFill>
              </a:rPr>
              <a:t>the name of a nested module is only visible locally in the parent module, so the nested module can only </a:t>
            </a:r>
            <a:r>
              <a:rPr lang="en-US" altLang="zh-CN" sz="2200">
                <a:solidFill>
                  <a:srgbClr val="FF0000"/>
                </a:solidFill>
              </a:rPr>
              <a:t>be instantiated </a:t>
            </a:r>
            <a:r>
              <a:rPr lang="en-US" altLang="zh-CN" sz="2200"/>
              <a:t>by </a:t>
            </a:r>
            <a:r>
              <a:rPr lang="en-US" altLang="zh-CN" sz="2200">
                <a:solidFill>
                  <a:srgbClr val="FF0000"/>
                </a:solidFill>
              </a:rPr>
              <a:t>the parent module</a:t>
            </a:r>
            <a:r>
              <a:rPr lang="en-US" altLang="zh-CN" sz="2200"/>
              <a:t>, or </a:t>
            </a:r>
            <a:r>
              <a:rPr lang="en-US" altLang="zh-CN" sz="2200">
                <a:solidFill>
                  <a:srgbClr val="FF0000"/>
                </a:solidFill>
              </a:rPr>
              <a:t>the hierarchy tree below the parent module</a:t>
            </a:r>
            <a:r>
              <a:rPr lang="en-US" altLang="zh-CN" sz="2200">
                <a:solidFill>
                  <a:schemeClr val="accent2"/>
                </a:solidFill>
              </a:rPr>
              <a:t>.(descendants of the parent)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200" i="1">
                <a:solidFill>
                  <a:srgbClr val="FF0000"/>
                </a:solidFill>
              </a:rPr>
              <a:t>nested module hierarchy paths: </a:t>
            </a:r>
            <a:r>
              <a:rPr lang="en-US" altLang="zh-CN" sz="2200">
                <a:solidFill>
                  <a:schemeClr val="accent2"/>
                </a:solidFill>
              </a:rPr>
              <a:t>Nested modules have a hierarchical scope name, the same as with any module instance. it can be referenced hierarchally.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200" i="1">
                <a:solidFill>
                  <a:srgbClr val="FF0000"/>
                </a:solidFill>
              </a:rPr>
              <a:t>nested modules can instantiate other modules: </a:t>
            </a:r>
            <a:r>
              <a:rPr lang="en-US" altLang="zh-CN" sz="2200">
                <a:solidFill>
                  <a:schemeClr val="accent2"/>
                </a:solidFill>
              </a:rPr>
              <a:t>These instantiated modules can be in three name scopes: the global module definition name scope, the parent of the nested module, or within the nested module 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A201243D-E486-4804-BF51-34D12248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626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9.3.2 Instantiating nested modules</a:t>
            </a:r>
          </a:p>
        </p:txBody>
      </p:sp>
      <p:sp>
        <p:nvSpPr>
          <p:cNvPr id="107523" name="TextBox 3">
            <a:extLst>
              <a:ext uri="{FF2B5EF4-FFF2-40B4-BE49-F238E27FC236}">
                <a16:creationId xmlns:a16="http://schemas.microsoft.com/office/drawing/2014/main" id="{C98A083B-C576-4E12-A839-4F249A0D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25538"/>
            <a:ext cx="7704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i="1">
                <a:solidFill>
                  <a:srgbClr val="FF0000"/>
                </a:solidFill>
              </a:rPr>
              <a:t>nested</a:t>
            </a:r>
            <a:r>
              <a:rPr lang="en-US" altLang="zh-CN" sz="2400" i="1">
                <a:solidFill>
                  <a:srgbClr val="FF0000"/>
                </a:solidFill>
              </a:rPr>
              <a:t>  modules are instantiated the same as regular modules</a:t>
            </a:r>
          </a:p>
        </p:txBody>
      </p:sp>
      <p:sp>
        <p:nvSpPr>
          <p:cNvPr id="107524" name="TextBox 3">
            <a:extLst>
              <a:ext uri="{FF2B5EF4-FFF2-40B4-BE49-F238E27FC236}">
                <a16:creationId xmlns:a16="http://schemas.microsoft.com/office/drawing/2014/main" id="{63436A75-CE63-4D85-9E11-526ED076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773238"/>
            <a:ext cx="5761037" cy="445293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="1"/>
              <a:t>module ip_core (input clock);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sub1 u1 (...); // instance of nested module sub1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module sub1 (...); // nested module definition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    sub2 u2 ();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    ...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endmodule: sub1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module sub2; // nested module definition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// sub2 does not have ports, but will look in its source</a:t>
            </a:r>
          </a:p>
          <a:p>
            <a:pPr eaLnBrk="1" hangingPunct="1">
              <a:buFontTx/>
              <a:buNone/>
            </a:pPr>
            <a:r>
              <a:rPr lang="fr-FR" altLang="zh-CN" sz="1600"/>
              <a:t>    // code parent module (ip_core) for identifiers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    sub3 u3 (...);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endmodule: sub2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module sub3 (...); // nested module definition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    ...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    endmodule: sub3</a:t>
            </a:r>
          </a:p>
          <a:p>
            <a:pPr eaLnBrk="1" hangingPunct="1">
              <a:buFontTx/>
              <a:buNone/>
            </a:pPr>
            <a:r>
              <a:rPr lang="en-US" altLang="zh-CN" sz="1600" b="1"/>
              <a:t>endmodule: ip_core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Box 3">
            <a:extLst>
              <a:ext uri="{FF2B5EF4-FFF2-40B4-BE49-F238E27FC236}">
                <a16:creationId xmlns:a16="http://schemas.microsoft.com/office/drawing/2014/main" id="{07CEF5E2-696C-4C29-94C0-5676D15C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484313"/>
            <a:ext cx="7704137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nested modules have a local scope 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chemeClr val="accent2"/>
                </a:solidFill>
              </a:rPr>
              <a:t>so </a:t>
            </a:r>
            <a:r>
              <a:rPr lang="en-US" altLang="zh-CN" sz="2400" dirty="0">
                <a:solidFill>
                  <a:srgbClr val="C00000"/>
                </a:solidFill>
              </a:rPr>
              <a:t>it’s ports, </a:t>
            </a:r>
            <a:r>
              <a:rPr lang="en-US" altLang="zh-CN" sz="2400" dirty="0">
                <a:solidFill>
                  <a:schemeClr val="accent2"/>
                </a:solidFill>
              </a:rPr>
              <a:t>any nets, variables, tasks, functions or other declarations are only visible in the nested module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The search rules are 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chemeClr val="accent2"/>
                </a:solidFill>
              </a:rPr>
              <a:t>name in local nested module, or the parent of the nested module, or the compilation-unit-scope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modules that are not nested search upward in the instantiation tree : </a:t>
            </a:r>
            <a:r>
              <a:rPr lang="en-US" altLang="zh-CN" sz="2400" dirty="0">
                <a:solidFill>
                  <a:schemeClr val="accent2"/>
                </a:solidFill>
              </a:rPr>
              <a:t>names are searched in instantiated module, or compilation-unit-scope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Difference searching rules between nested and non-nested modules: </a:t>
            </a:r>
            <a:r>
              <a:rPr lang="en-US" altLang="zh-CN" sz="2400" dirty="0">
                <a:solidFill>
                  <a:schemeClr val="accent2"/>
                </a:solidFill>
              </a:rPr>
              <a:t>when an identifier is not defined in the nested module, the search path is the parent of the nested module, not instantiation tree</a:t>
            </a:r>
          </a:p>
        </p:txBody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DDC55730-958A-403E-8594-2A9396BD0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6250"/>
            <a:ext cx="662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9.3.3 Nested module name search rules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EADF45-3C98-27B3-F0F8-87CD48B40781}"/>
              </a:ext>
            </a:extLst>
          </p:cNvPr>
          <p:cNvSpPr/>
          <p:nvPr/>
        </p:nvSpPr>
        <p:spPr bwMode="auto">
          <a:xfrm>
            <a:off x="1991544" y="3501008"/>
            <a:ext cx="8280920" cy="115212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A673EB3B-9310-4776-A858-549EF97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2A6FE360-B340-4330-9984-EC65CD81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484313"/>
            <a:ext cx="770413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A </a:t>
            </a:r>
            <a:r>
              <a:rPr lang="en-US" altLang="zh-CN" sz="2400" dirty="0" err="1">
                <a:solidFill>
                  <a:schemeClr val="accent2"/>
                </a:solidFill>
              </a:rPr>
              <a:t>netlist</a:t>
            </a:r>
            <a:r>
              <a:rPr lang="en-US" altLang="zh-CN" sz="2400" dirty="0">
                <a:solidFill>
                  <a:schemeClr val="accent2"/>
                </a:solidFill>
              </a:rPr>
              <a:t> is a list of module instances, with nets connecting the ports of the instances together.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two style to connect instances together: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ordered port connections and named port connections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ordered port connections: </a:t>
            </a:r>
            <a:r>
              <a:rPr lang="en-US" altLang="zh-CN" sz="2400" dirty="0">
                <a:solidFill>
                  <a:schemeClr val="accent2"/>
                </a:solidFill>
              </a:rPr>
              <a:t>port position is important, but too many ports in a complex design,  so it’s prone to make errors.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named port connections: </a:t>
            </a:r>
            <a:r>
              <a:rPr lang="en-US" altLang="zh-CN" sz="2400" dirty="0">
                <a:solidFill>
                  <a:schemeClr val="accent2"/>
                </a:solidFill>
              </a:rPr>
              <a:t>readable, clear, not fallible, and better document, but very 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46CDC-C635-4B06-9F53-F3B86C99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5154613"/>
            <a:ext cx="7273925" cy="4000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dff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  d1 (op, /*not used*/,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inp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, clock, reset); //ordered port connections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663A60C-4940-4FCB-BF03-F66BC1CD5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733256"/>
            <a:ext cx="7273925" cy="7080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dff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  d1 (.q(op), .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qb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()/*not used*/, .d(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inp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), .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clk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(clock), .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rst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(reset)); //named port connections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>
            <a:extLst>
              <a:ext uri="{FF2B5EF4-FFF2-40B4-BE49-F238E27FC236}">
                <a16:creationId xmlns:a16="http://schemas.microsoft.com/office/drawing/2014/main" id="{1E7F1C6A-CBE3-4C28-9A2A-B48561AA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13667" name="TextBox 3">
            <a:extLst>
              <a:ext uri="{FF2B5EF4-FFF2-40B4-BE49-F238E27FC236}">
                <a16:creationId xmlns:a16="http://schemas.microsoft.com/office/drawing/2014/main" id="{CEC63AF0-61C1-4475-89BA-4399CABF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403350"/>
            <a:ext cx="7272337" cy="4689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module miniPIC (    //MicroChip miniPIC 8-bit processor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port_a_pins,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port_b_pins,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port_c_pins,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clk,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resetN);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[11:0] instruct_reg, program_data;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[10:0] program_counter, program_address;</a:t>
            </a:r>
          </a:p>
          <a:p>
            <a:pPr eaLnBrk="1" hangingPunct="1">
              <a:buFontTx/>
              <a:buNone/>
            </a:pPr>
            <a:r>
              <a:rPr lang="nn-NO" altLang="zh-CN" sz="1800"/>
              <a:t>    wire [ 7:0] tmr0_reg, status_reg, fsr_reg, w_reg, option_reg,</a:t>
            </a:r>
          </a:p>
          <a:p>
            <a:pPr eaLnBrk="1" hangingPunct="1">
              <a:buFontTx/>
              <a:buNone/>
            </a:pPr>
            <a:r>
              <a:rPr lang="fr-FR" altLang="zh-CN" sz="1800"/>
              <a:t>                      reg_file_out, port_a, port_b, port_c, trisa,</a:t>
            </a:r>
          </a:p>
          <a:p>
            <a:pPr eaLnBrk="1" hangingPunct="1">
              <a:buFontTx/>
              <a:buNone/>
            </a:pPr>
            <a:r>
              <a:rPr lang="pt-BR" altLang="zh-CN" sz="1800"/>
              <a:t>                      trisb, trisc, data_bus, alu_a, alu_b;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[ 6:0] reg_file_addr;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[ 3:0] alu_opcode;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[ 1:0] alu_a_sel, alu_b_sel;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D119FDB8-737F-4AE9-9C8D-134D3F94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15715" name="TextBox 3">
            <a:extLst>
              <a:ext uri="{FF2B5EF4-FFF2-40B4-BE49-F238E27FC236}">
                <a16:creationId xmlns:a16="http://schemas.microsoft.com/office/drawing/2014/main" id="{6F3477E7-E7D7-4161-BB37-69FE82C9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8413"/>
            <a:ext cx="7273925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/>
              <a:t>    wire           </a:t>
            </a:r>
            <a:r>
              <a:rPr lang="en-US" altLang="zh-CN" sz="1800" dirty="0" err="1"/>
              <a:t>reg_file_sel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special_reg_sel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reg_file_enable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w_reg_enable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zero_enable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carry_enable</a:t>
            </a:r>
            <a:r>
              <a:rPr lang="en-US" altLang="zh-CN" sz="1800" dirty="0"/>
              <a:t>, skip,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isoption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istris</a:t>
            </a:r>
            <a:r>
              <a:rPr lang="en-US" altLang="zh-CN" sz="1800" dirty="0"/>
              <a:t>, polarity, carry, zero;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pc_stack</a:t>
            </a:r>
            <a:r>
              <a:rPr lang="en-US" altLang="zh-CN" sz="1800" dirty="0"/>
              <a:t> pcs ( // module instance with named port connections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program_counter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program_counter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instruct_reg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instruct_reg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data_bus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data_bus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status_reg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status_reg</a:t>
            </a:r>
            <a:r>
              <a:rPr lang="en-US" altLang="zh-CN" sz="1800" dirty="0"/>
              <a:t>));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prom prom1 (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</a:t>
            </a:r>
            <a:r>
              <a:rPr lang="en-US" altLang="zh-CN" sz="1800" dirty="0" err="1"/>
              <a:t>dout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program_data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.address(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));</a:t>
            </a:r>
            <a:endParaRPr lang="zh-CN" altLang="en-US" sz="1800" dirty="0"/>
          </a:p>
        </p:txBody>
      </p:sp>
    </p:spTree>
  </p:cSld>
  <p:clrMapOvr>
    <a:masterClrMapping/>
  </p:clrMapOvr>
  <p:transition spd="slow" advTm="6000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3E88CB25-7A52-4118-B372-39E40A84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17763" name="TextBox 3">
            <a:extLst>
              <a:ext uri="{FF2B5EF4-FFF2-40B4-BE49-F238E27FC236}">
                <a16:creationId xmlns:a16="http://schemas.microsoft.com/office/drawing/2014/main" id="{0B6DD4B3-4131-4649-92D1-E6AFC292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92250"/>
            <a:ext cx="7273925" cy="40243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 instruction_decode decoder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.alu_opcode(alu_opcode),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.alu_a_sel(alu_a_sel),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.alu_b_sel(alu_b_sel),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.w_reg_enable(w_reg_enable),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.reg_file_sel(reg_file_sel),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.zero_enable(zero_enable),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.carry_enable(carry_enable),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.polarity(polarity),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.option(isoption),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.tris(istris),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.instruct_reg(instruct_reg));</a:t>
            </a:r>
            <a:endParaRPr lang="zh-CN" altLang="en-US" sz="1800"/>
          </a:p>
        </p:txBody>
      </p:sp>
    </p:spTree>
  </p:cSld>
  <p:clrMapOvr>
    <a:masterClrMapping/>
  </p:clrMapOvr>
  <p:transition spd="slow" advTm="6000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>
            <a:extLst>
              <a:ext uri="{FF2B5EF4-FFF2-40B4-BE49-F238E27FC236}">
                <a16:creationId xmlns:a16="http://schemas.microsoft.com/office/drawing/2014/main" id="{772475D2-053E-49B7-8EEF-9D5F1F678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19811" name="TextBox 3">
            <a:extLst>
              <a:ext uri="{FF2B5EF4-FFF2-40B4-BE49-F238E27FC236}">
                <a16:creationId xmlns:a16="http://schemas.microsoft.com/office/drawing/2014/main" id="{62490CA0-615D-49AA-9764-2A746BC9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492250"/>
            <a:ext cx="7272338" cy="4689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register_files regs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.dout(reg_file_out),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.tmr0_reg(tmr0_reg),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.status_reg(status_reg),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.fsr_reg(fsr_reg),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.port_a(port_a),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.port_b(port_b),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.port_c(port_c),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.trisa(trisa),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.trisb(trisb),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.trisc(trisc),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.option_reg(option_reg),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.w_reg(w_reg),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.instruct_reg(instruct_reg),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>
            <a:extLst>
              <a:ext uri="{FF2B5EF4-FFF2-40B4-BE49-F238E27FC236}">
                <a16:creationId xmlns:a16="http://schemas.microsoft.com/office/drawing/2014/main" id="{56DDDE73-3E2F-4E05-8713-65B5271D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21859" name="TextBox 4">
            <a:extLst>
              <a:ext uri="{FF2B5EF4-FFF2-40B4-BE49-F238E27FC236}">
                <a16:creationId xmlns:a16="http://schemas.microsoft.com/office/drawing/2014/main" id="{F77192D6-3AE5-4476-97A5-0E1A891E0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196975"/>
            <a:ext cx="7272337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en-US" altLang="zh-CN" sz="1800"/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.program_data(program_data),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.port_a_pins(port_a_pins),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.data_bus(data_bus),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.address(reg_file_addr),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.clk(clk),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.resetN(resetN),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.skip(skip),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.reg_file_sel(reg_file_sel),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.zero_enable(zero_enable),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.carry_enable(carry_enable),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.w_reg_enable(w_reg_enable),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.reg_file_enable(reg_file_enable),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.zero(zero),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.carry(carry),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40B1B26-E49D-41AF-8D85-265CC8693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7.1.2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赋值操作符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D1AB6D5E-08A0-48C0-95EE-EF82212E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308100"/>
            <a:ext cx="824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//example 7-1</a:t>
            </a:r>
            <a:r>
              <a:rPr lang="zh-CN" altLang="en-US" sz="260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package definitions;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typedef enum logic [2 : 0] {ADD, SUB, MULT, DIV, SL, SR} opcode_t;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typedef enum logic {UNSIGNED, SIGNED} operand_type_t;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typedef union packed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logic [23 : 0]  u_data;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logic signed [23 : 0] s_data;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} data_t;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typedef struct packed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opcode_t  opc;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operand_type_t  op_type;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data_t op_a;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    data_t op_b;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   } instr_t;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endpackage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EA991268-6B54-4CE3-B3D7-86138994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23907" name="TextBox 4">
            <a:extLst>
              <a:ext uri="{FF2B5EF4-FFF2-40B4-BE49-F238E27FC236}">
                <a16:creationId xmlns:a16="http://schemas.microsoft.com/office/drawing/2014/main" id="{FFD27F65-DC1B-4A3F-942A-6D3C3CA6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563688"/>
            <a:ext cx="7272337" cy="40259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                         .special_reg_sel(special_reg_sel),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.isoption(isoption),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.istris(istris));  //register_files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alu alu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.y(data_bus),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.carry_out(carry),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.zero_out(zero),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.a(alu_a),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.b(alu_b),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.opcode(alu_opcode),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.carry_in(status_reg[0]));</a:t>
            </a:r>
            <a:endParaRPr lang="zh-CN" altLang="en-US" sz="1800"/>
          </a:p>
          <a:p>
            <a:pPr eaLnBrk="1" hangingPunct="1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ransition spd="slow" advTm="6000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>
            <a:extLst>
              <a:ext uri="{FF2B5EF4-FFF2-40B4-BE49-F238E27FC236}">
                <a16:creationId xmlns:a16="http://schemas.microsoft.com/office/drawing/2014/main" id="{912BE2C3-7F2F-4F60-9D75-757B87E0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25955" name="TextBox 4">
            <a:extLst>
              <a:ext uri="{FF2B5EF4-FFF2-40B4-BE49-F238E27FC236}">
                <a16:creationId xmlns:a16="http://schemas.microsoft.com/office/drawing/2014/main" id="{5DA0F55C-27EB-42FD-8B21-AAD84F2E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268413"/>
            <a:ext cx="7272337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glue_logic  glue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.port_b_pins(port_b_pins),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.port_c_pins(port_c_pins),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.alu_a(alu_a),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.alu_b(alu_b),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.expan_out(expan_out),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.expan_addr(expan_addr),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.reg_file_addr(reg_file_addr),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.reg_file_enable(reg_file_enable),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.special_reg_sel(special_reg_sel),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.expan_read(expan_read),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.expan_write(expan_write),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.skip(skip),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.instruct_reg(instruct_reg),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.program_counter(program_counter),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09AFF0C2-37FE-40FE-92AE-7EB15964C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 Simplified netlists of module instances</a:t>
            </a:r>
          </a:p>
        </p:txBody>
      </p:sp>
      <p:sp>
        <p:nvSpPr>
          <p:cNvPr id="128003" name="TextBox 4">
            <a:extLst>
              <a:ext uri="{FF2B5EF4-FFF2-40B4-BE49-F238E27FC236}">
                <a16:creationId xmlns:a16="http://schemas.microsoft.com/office/drawing/2014/main" id="{3165BB27-973F-4FD5-93E6-5C93729A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246188"/>
            <a:ext cx="7272337" cy="506253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.port_a(port_a),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.port_b(port_b),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.port_c(port_c),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.data_bus(data_bus),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.expan_in(expan_in),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.fsr_reg(fsr_reg),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.tmr0_reg(tmr0_reg),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.status_reg(status_reg),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.w_reg(w_reg),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.reg_file_out(reg_file_out),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.alu_a_sel(alu_a_sel),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.alu_b_sel(alu_b_sel),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.reg_file_sel(reg_file_sel),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.polarity(polarity),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.zero(zero));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endmodule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5374E49F-5E85-4892-95BC-398D3218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30051" name="TextBox 4">
            <a:extLst>
              <a:ext uri="{FF2B5EF4-FFF2-40B4-BE49-F238E27FC236}">
                <a16:creationId xmlns:a16="http://schemas.microsoft.com/office/drawing/2014/main" id="{4300BCA0-5887-4ACD-BB0C-0A4BEA7A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844675"/>
            <a:ext cx="7632700" cy="38592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144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.name is an abbreviation of named port connections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.name simplifies connections to module instances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.name infers a connection of a net/variable and port of the same name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.name can be combined with named port connections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.name connection inference rules:</a:t>
            </a:r>
          </a:p>
          <a:p>
            <a:pPr lvl="2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dirty="0">
                <a:solidFill>
                  <a:schemeClr val="accent2"/>
                </a:solidFill>
              </a:rPr>
              <a:t>the net or variable must match both the port name and the port vector size.</a:t>
            </a:r>
          </a:p>
          <a:p>
            <a:pPr lvl="3" eaLnBrk="1" hangingPunct="1">
              <a:buFont typeface="Times New Roman" panose="02020603050405020304" pitchFamily="18" charset="0"/>
              <a:buAutoNum type="arabicPeriod" startAt="2"/>
            </a:pPr>
            <a:r>
              <a:rPr lang="en-US" altLang="zh-CN" sz="2400" dirty="0">
                <a:solidFill>
                  <a:schemeClr val="accent2"/>
                </a:solidFill>
              </a:rPr>
              <a:t>the types on each side of the port must be compatible.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C032AC26-5BF5-4805-A350-6067A07C6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32099" name="TextBox 3">
            <a:extLst>
              <a:ext uri="{FF2B5EF4-FFF2-40B4-BE49-F238E27FC236}">
                <a16:creationId xmlns:a16="http://schemas.microsoft.com/office/drawing/2014/main" id="{527B52A9-6350-4B13-9EB3-8EA1D3573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403350"/>
            <a:ext cx="7272337" cy="4689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module miniPIC (    //MicroChip miniPIC 8-bit processor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port_a_pins,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port_b_pins,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port_c_pins,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clk,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resetN);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[11:0] instruct_reg, program_data;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[10:0] program_counter, program_address;</a:t>
            </a:r>
          </a:p>
          <a:p>
            <a:pPr eaLnBrk="1" hangingPunct="1">
              <a:buFontTx/>
              <a:buNone/>
            </a:pPr>
            <a:r>
              <a:rPr lang="nn-NO" altLang="zh-CN" sz="1800"/>
              <a:t>    wire [ 7:0] tmr0_reg, status_reg, fsr_reg, w_reg, option_reg,</a:t>
            </a:r>
          </a:p>
          <a:p>
            <a:pPr eaLnBrk="1" hangingPunct="1">
              <a:buFontTx/>
              <a:buNone/>
            </a:pPr>
            <a:r>
              <a:rPr lang="fr-FR" altLang="zh-CN" sz="1800"/>
              <a:t>                      reg_file_out, port_a, port_b, port_c, trisa,</a:t>
            </a:r>
          </a:p>
          <a:p>
            <a:pPr eaLnBrk="1" hangingPunct="1">
              <a:buFontTx/>
              <a:buNone/>
            </a:pPr>
            <a:r>
              <a:rPr lang="pt-BR" altLang="zh-CN" sz="1800"/>
              <a:t>                      trisb, trisc, data_bus, alu_a, alu_b;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[ 6:0] reg_file_addr;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[ 3:0] alu_opcode;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[ 1:0] alu_a_sel, alu_b_sel;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1F49D38D-9AE7-4100-AC49-B968935F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34147" name="TextBox 3">
            <a:extLst>
              <a:ext uri="{FF2B5EF4-FFF2-40B4-BE49-F238E27FC236}">
                <a16:creationId xmlns:a16="http://schemas.microsoft.com/office/drawing/2014/main" id="{37381EEA-3DB7-44A5-BD4E-53D467F6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8413"/>
            <a:ext cx="7273925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/>
              <a:t>    wire           </a:t>
            </a:r>
            <a:r>
              <a:rPr lang="en-US" altLang="zh-CN" sz="1800" dirty="0" err="1"/>
              <a:t>reg_file_sel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special_reg_sel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reg_file_enable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w_reg_enable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zero_enable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carry_enable</a:t>
            </a:r>
            <a:r>
              <a:rPr lang="en-US" altLang="zh-CN" sz="1800" dirty="0"/>
              <a:t>, skip,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isoption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istris</a:t>
            </a:r>
            <a:r>
              <a:rPr lang="en-US" altLang="zh-CN" sz="1800" dirty="0"/>
              <a:t>, polarity, carry, zero;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pc_stack</a:t>
            </a:r>
            <a:r>
              <a:rPr lang="en-US" altLang="zh-CN" sz="1800" dirty="0"/>
              <a:t> pcs ( // module instance with named port connections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program_counter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resetN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instruct_reg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data_bus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</a:t>
            </a:r>
            <a:r>
              <a:rPr lang="en-US" altLang="zh-CN" sz="1800" dirty="0" err="1"/>
              <a:t>status_reg</a:t>
            </a:r>
            <a:r>
              <a:rPr lang="en-US" altLang="zh-CN" sz="18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prom prom1 (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</a:t>
            </a:r>
            <a:r>
              <a:rPr lang="en-US" altLang="zh-CN" sz="1800" dirty="0" err="1"/>
              <a:t>dout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program_data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.address(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));</a:t>
            </a:r>
            <a:endParaRPr lang="zh-CN" altLang="en-US" sz="1800" dirty="0"/>
          </a:p>
        </p:txBody>
      </p:sp>
    </p:spTree>
  </p:cSld>
  <p:clrMapOvr>
    <a:masterClrMapping/>
  </p:clrMapOvr>
  <p:transition spd="slow" advTm="6000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09EAA4E2-8E24-4342-BF93-471C6241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36195" name="TextBox 3">
            <a:extLst>
              <a:ext uri="{FF2B5EF4-FFF2-40B4-BE49-F238E27FC236}">
                <a16:creationId xmlns:a16="http://schemas.microsoft.com/office/drawing/2014/main" id="{1A1F9BD7-029D-410E-8524-0FF55A2C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92250"/>
            <a:ext cx="7273925" cy="40243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 instruction_decode decoder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.alu_opcode,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.alu_a_sel,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.alu_b_sel,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.w_reg_enable,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.reg_file_sel,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.zero_enable,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.carry_enable,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.polarity,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.option(isoption),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.tris,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                  .instruct_reg);</a:t>
            </a:r>
            <a:endParaRPr lang="zh-CN" altLang="en-US" sz="1800"/>
          </a:p>
        </p:txBody>
      </p:sp>
    </p:spTree>
  </p:cSld>
  <p:clrMapOvr>
    <a:masterClrMapping/>
  </p:clrMapOvr>
  <p:transition spd="slow" advTm="6000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>
            <a:extLst>
              <a:ext uri="{FF2B5EF4-FFF2-40B4-BE49-F238E27FC236}">
                <a16:creationId xmlns:a16="http://schemas.microsoft.com/office/drawing/2014/main" id="{2B487381-2118-4698-8729-FF661831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38243" name="TextBox 3">
            <a:extLst>
              <a:ext uri="{FF2B5EF4-FFF2-40B4-BE49-F238E27FC236}">
                <a16:creationId xmlns:a16="http://schemas.microsoft.com/office/drawing/2014/main" id="{EDA12DBD-A998-4677-B9E0-1E144E2F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492250"/>
            <a:ext cx="7272338" cy="4689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register_files regs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.dout(reg_file_out),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.tmr0_reg,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.status_reg,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.fsr_reg,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.port_a,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.port_b,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.port_c,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.trisa,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.trisb,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.trisc,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.option_reg,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.w_reg,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.instruct_reg,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:a16="http://schemas.microsoft.com/office/drawing/2014/main" id="{968EAFB1-0DE3-492A-A025-FEBFF187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40291" name="TextBox 4">
            <a:extLst>
              <a:ext uri="{FF2B5EF4-FFF2-40B4-BE49-F238E27FC236}">
                <a16:creationId xmlns:a16="http://schemas.microsoft.com/office/drawing/2014/main" id="{4D887180-056B-4867-AC57-C0B2F6CAC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196975"/>
            <a:ext cx="7272337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en-US" altLang="zh-CN" sz="1800"/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.program_data,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.port_a_pins,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.data_bus,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.address(reg_file_addr),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.clk,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.resetN,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.skip,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.reg_file_sel,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.zero_enable,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.carry_enable,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.w_reg_enable,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.reg_file_enable,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.zero,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.carry,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6C9962A6-CF7A-4F7E-AE12-B9851A94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42339" name="TextBox 4">
            <a:extLst>
              <a:ext uri="{FF2B5EF4-FFF2-40B4-BE49-F238E27FC236}">
                <a16:creationId xmlns:a16="http://schemas.microsoft.com/office/drawing/2014/main" id="{F1490C44-B6FE-485F-8DFA-AFC5DE9C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563688"/>
            <a:ext cx="7272337" cy="40259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                         .special_reg_sel,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.isoption,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.istris);  //register_files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alu alu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.y(data_bus),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.carry_out(carry),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.zero_out(zero),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.a(alu_a),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.b(alu_b),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.opcode(alu_opcode),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.carry_in(status_reg[0]));</a:t>
            </a:r>
            <a:endParaRPr lang="zh-CN" altLang="en-US" sz="1800"/>
          </a:p>
          <a:p>
            <a:pPr eaLnBrk="1" hangingPunct="1"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ransition spd="slow" advTm="6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61633ED-6988-4F99-8A13-D5F6D5F7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7.1.2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赋值操作符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CDFA68D3-0D94-45D2-B42A-008796B0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214438"/>
            <a:ext cx="76327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import definitions :: 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 err="1">
                <a:solidFill>
                  <a:srgbClr val="0000FF"/>
                </a:solidFill>
              </a:rPr>
              <a:t>alu</a:t>
            </a:r>
            <a:r>
              <a:rPr lang="en-US" altLang="zh-CN" sz="2000" dirty="0">
                <a:solidFill>
                  <a:srgbClr val="0000FF"/>
                </a:solidFill>
              </a:rPr>
              <a:t> (input </a:t>
            </a:r>
            <a:r>
              <a:rPr lang="en-US" altLang="zh-CN" sz="2000" dirty="0" err="1">
                <a:solidFill>
                  <a:srgbClr val="0000FF"/>
                </a:solidFill>
              </a:rPr>
              <a:t>instr_t</a:t>
            </a:r>
            <a:r>
              <a:rPr lang="en-US" altLang="zh-CN" sz="2000" dirty="0">
                <a:solidFill>
                  <a:srgbClr val="0000FF"/>
                </a:solidFill>
              </a:rPr>
              <a:t> IW,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     output </a:t>
            </a:r>
            <a:r>
              <a:rPr lang="en-US" altLang="zh-CN" sz="2000" dirty="0" err="1">
                <a:solidFill>
                  <a:srgbClr val="0000FF"/>
                </a:solidFill>
              </a:rPr>
              <a:t>data_t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alu_out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always @(IW)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if (</a:t>
            </a:r>
            <a:r>
              <a:rPr lang="en-US" altLang="zh-CN" sz="2000" dirty="0" err="1">
                <a:solidFill>
                  <a:srgbClr val="0000FF"/>
                </a:solidFill>
              </a:rPr>
              <a:t>IW.op_type</a:t>
            </a:r>
            <a:r>
              <a:rPr lang="en-US" altLang="zh-CN" sz="2000" dirty="0">
                <a:solidFill>
                  <a:srgbClr val="0000FF"/>
                </a:solidFill>
              </a:rPr>
              <a:t> == SIGNED)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</a:rPr>
              <a:t>IW.op_a.s_data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unique</a:t>
            </a:r>
            <a:r>
              <a:rPr lang="en-US" altLang="zh-CN" sz="2000" dirty="0">
                <a:solidFill>
                  <a:srgbClr val="0000FF"/>
                </a:solidFill>
              </a:rPr>
              <a:t> case (</a:t>
            </a:r>
            <a:r>
              <a:rPr lang="en-US" altLang="zh-CN" sz="2000" dirty="0" err="1">
                <a:solidFill>
                  <a:srgbClr val="0000FF"/>
                </a:solidFill>
              </a:rPr>
              <a:t>IW.opc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0000FF"/>
                </a:solidFill>
              </a:rPr>
              <a:t>ADD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+=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IW.op_b.s_data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SUB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-=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IW.op_b.s_data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 MULT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*=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IW.op_b.s_data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DIV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/=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IW.op_b.s_data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 SL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&lt;&lt;&lt;=</a:t>
            </a:r>
            <a:r>
              <a:rPr lang="en-US" altLang="zh-CN" sz="2000" dirty="0">
                <a:solidFill>
                  <a:srgbClr val="0000FF"/>
                </a:solidFill>
              </a:rPr>
              <a:t> 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SR : </a:t>
            </a:r>
            <a:r>
              <a:rPr lang="en-US" altLang="zh-CN" sz="2000" dirty="0" err="1">
                <a:solidFill>
                  <a:srgbClr val="0000FF"/>
                </a:solidFill>
              </a:rPr>
              <a:t>alu_out.s_data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&gt;&gt;&gt;=</a:t>
            </a:r>
            <a:r>
              <a:rPr lang="en-US" altLang="zh-CN" sz="2000" dirty="0">
                <a:solidFill>
                  <a:srgbClr val="0000FF"/>
                </a:solidFill>
              </a:rPr>
              <a:t> 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endcase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end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else </a:t>
            </a:r>
            <a:r>
              <a:rPr lang="en-US" altLang="zh-CN" sz="2000" dirty="0">
                <a:solidFill>
                  <a:srgbClr val="C00000"/>
                </a:solidFill>
              </a:rPr>
              <a:t>...</a:t>
            </a:r>
            <a:r>
              <a:rPr lang="en-US" altLang="zh-CN" sz="2000" dirty="0">
                <a:solidFill>
                  <a:srgbClr val="0000FF"/>
                </a:solidFill>
              </a:rPr>
              <a:t>   end   </a:t>
            </a:r>
            <a:r>
              <a:rPr lang="en-US" altLang="zh-CN" sz="2000" dirty="0" err="1">
                <a:solidFill>
                  <a:srgbClr val="0000FF"/>
                </a:solidFill>
              </a:rPr>
              <a:t>endmodule</a:t>
            </a:r>
            <a:r>
              <a:rPr lang="en-US" altLang="zh-CN" sz="2000" dirty="0">
                <a:solidFill>
                  <a:srgbClr val="0000FF"/>
                </a:solidFill>
              </a:rPr>
              <a:t>  //add the omitted contents</a:t>
            </a:r>
          </a:p>
        </p:txBody>
      </p:sp>
      <p:sp>
        <p:nvSpPr>
          <p:cNvPr id="15364" name="矩形 3">
            <a:extLst>
              <a:ext uri="{FF2B5EF4-FFF2-40B4-BE49-F238E27FC236}">
                <a16:creationId xmlns:a16="http://schemas.microsoft.com/office/drawing/2014/main" id="{068974EC-40E5-49A3-9FE8-8D3FB910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908050"/>
            <a:ext cx="3384550" cy="14414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typedef union packed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logic [23 : 0]  u_data;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    logic signed [23 : 0] s_data;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    } data_t;</a:t>
            </a:r>
            <a:endParaRPr lang="zh-CN" altLang="en-US" sz="1800"/>
          </a:p>
        </p:txBody>
      </p:sp>
    </p:spTree>
  </p:cSld>
  <p:clrMapOvr>
    <a:masterClrMapping/>
  </p:clrMapOvr>
  <p:transition spd="slow" advTm="6000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5CFC7251-33D8-4934-A286-560B21EB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44387" name="TextBox 4">
            <a:extLst>
              <a:ext uri="{FF2B5EF4-FFF2-40B4-BE49-F238E27FC236}">
                <a16:creationId xmlns:a16="http://schemas.microsoft.com/office/drawing/2014/main" id="{68FBBFF3-3871-4129-96E0-6E8B1F68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268413"/>
            <a:ext cx="7272337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glue_logic  glue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.port_b_pins,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.port_c_pins,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.alu_a,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.alu_b,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.expan_out,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.expan_addr,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.reg_file_addr,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.reg_file_enable,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.special_reg_sel,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.expan_read,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.expan_write,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.skip,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.instruct_reg,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.program_counter,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id="{6D9DC4A8-5972-4CEC-9319-D87529C9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9.4.1 Implicit .name port connections</a:t>
            </a:r>
          </a:p>
        </p:txBody>
      </p:sp>
      <p:sp>
        <p:nvSpPr>
          <p:cNvPr id="146435" name="TextBox 4">
            <a:extLst>
              <a:ext uri="{FF2B5EF4-FFF2-40B4-BE49-F238E27FC236}">
                <a16:creationId xmlns:a16="http://schemas.microsoft.com/office/drawing/2014/main" id="{990F7BAE-633A-4B96-9790-16A13A9BF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246188"/>
            <a:ext cx="7272337" cy="506253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.port_a,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.port_b,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.port_c,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.data_bus,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.expan_in,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.fsr_reg,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.tmr0_reg,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.status_reg,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.w_reg,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.reg_file_out,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.alu_a_sel,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.alu_b_sel,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.reg_file_sel,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.polarity,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                                  .zero);</a:t>
            </a:r>
          </a:p>
          <a:p>
            <a:pPr eaLnBrk="1" hangingPunct="1">
              <a:buFontTx/>
              <a:buNone/>
            </a:pPr>
            <a:r>
              <a:rPr lang="en-US" altLang="zh-CN" sz="1700"/>
              <a:t>endmodule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60787AF8-47D6-4EFF-AB11-B9FD6E58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9.4.2 Implicit .* port connections</a:t>
            </a:r>
          </a:p>
        </p:txBody>
      </p:sp>
      <p:sp>
        <p:nvSpPr>
          <p:cNvPr id="61443" name="TextBox 4">
            <a:extLst>
              <a:ext uri="{FF2B5EF4-FFF2-40B4-BE49-F238E27FC236}">
                <a16:creationId xmlns:a16="http://schemas.microsoft.com/office/drawing/2014/main" id="{CD565421-EBB3-4450-8B8C-6E039B09E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16138"/>
            <a:ext cx="7416800" cy="31940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0000" indent="-457200"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.* </a:t>
            </a:r>
            <a:r>
              <a:rPr lang="en-US" altLang="zh-CN" sz="2400" dirty="0">
                <a:solidFill>
                  <a:srgbClr val="FF0000"/>
                </a:solidFill>
              </a:rPr>
              <a:t>syntax indicates that all ports and nets (or variables) of the same name should automatically be connected together for that module instance.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720000" indent="-457200" eaLnBrk="1" hangingPunct="1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As with the .name syntax, for a connection to be inferred, the name and vector size must match exactly, and the types connected together must be compatible.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CB37397D-0AFF-4453-AEC2-927BA9CB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9.4.2 Implicit .* port connections</a:t>
            </a:r>
          </a:p>
        </p:txBody>
      </p:sp>
      <p:sp>
        <p:nvSpPr>
          <p:cNvPr id="150531" name="TextBox 3">
            <a:extLst>
              <a:ext uri="{FF2B5EF4-FFF2-40B4-BE49-F238E27FC236}">
                <a16:creationId xmlns:a16="http://schemas.microsoft.com/office/drawing/2014/main" id="{E7CBC5BC-CEF0-4923-A487-4869ECA55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403350"/>
            <a:ext cx="7272337" cy="4689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module miniPIC (    //MicroChip miniPIC 8-bit processor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port_a_pins,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port_b_pins,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inout wire [7:0] port_c_pins,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clk,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input wire resetN);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[11:0] instruct_reg, program_data;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[10:0] program_counter, program_address;</a:t>
            </a:r>
          </a:p>
          <a:p>
            <a:pPr eaLnBrk="1" hangingPunct="1">
              <a:buFontTx/>
              <a:buNone/>
            </a:pPr>
            <a:r>
              <a:rPr lang="nn-NO" altLang="zh-CN" sz="1800"/>
              <a:t>    wire [ 7:0] tmr0_reg, status_reg, fsr_reg, w_reg, option_reg,</a:t>
            </a:r>
          </a:p>
          <a:p>
            <a:pPr eaLnBrk="1" hangingPunct="1">
              <a:buFontTx/>
              <a:buNone/>
            </a:pPr>
            <a:r>
              <a:rPr lang="fr-FR" altLang="zh-CN" sz="1800"/>
              <a:t>                      reg_file_out, port_a, port_b, port_c, trisa,</a:t>
            </a:r>
          </a:p>
          <a:p>
            <a:pPr eaLnBrk="1" hangingPunct="1">
              <a:buFontTx/>
              <a:buNone/>
            </a:pPr>
            <a:r>
              <a:rPr lang="pt-BR" altLang="zh-CN" sz="1800"/>
              <a:t>                      trisb, trisc, data_bus, alu_a, alu_b;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[ 6:0] reg_file_addr;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[ 3:0] alu_opcode;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wire [ 1:0] alu_a_sel, alu_b_sel;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>
            <a:extLst>
              <a:ext uri="{FF2B5EF4-FFF2-40B4-BE49-F238E27FC236}">
                <a16:creationId xmlns:a16="http://schemas.microsoft.com/office/drawing/2014/main" id="{7BEB602F-3F6E-4D43-A0EB-5CE7A269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9.4.2 Implicit .* port connections</a:t>
            </a:r>
          </a:p>
        </p:txBody>
      </p:sp>
      <p:sp>
        <p:nvSpPr>
          <p:cNvPr id="152579" name="TextBox 3">
            <a:extLst>
              <a:ext uri="{FF2B5EF4-FFF2-40B4-BE49-F238E27FC236}">
                <a16:creationId xmlns:a16="http://schemas.microsoft.com/office/drawing/2014/main" id="{4F8DD9BB-20C4-4586-96B9-2A14FD036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8413"/>
            <a:ext cx="7273925" cy="435768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/>
              <a:t>    wire           </a:t>
            </a:r>
            <a:r>
              <a:rPr lang="en-US" altLang="zh-CN" sz="1800" dirty="0" err="1"/>
              <a:t>reg_file_sel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special_reg_sel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reg_file_enable</a:t>
            </a:r>
            <a:r>
              <a:rPr lang="en-US" altLang="zh-CN" sz="1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w_reg_enable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zero_enable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carry_enable</a:t>
            </a:r>
            <a:r>
              <a:rPr lang="en-US" altLang="zh-CN" sz="1800" dirty="0"/>
              <a:t>, skip,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dirty="0" err="1"/>
              <a:t>isoption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istris</a:t>
            </a:r>
            <a:r>
              <a:rPr lang="en-US" altLang="zh-CN" sz="1800" dirty="0"/>
              <a:t>, polarity, carry, zero;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pc_stack</a:t>
            </a:r>
            <a:r>
              <a:rPr lang="en-US" altLang="zh-CN" sz="1800" dirty="0"/>
              <a:t> pcs ( // module instance with named port connections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.*);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prom prom1 (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 *,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 </a:t>
            </a:r>
            <a:r>
              <a:rPr lang="en-US" altLang="zh-CN" sz="1800" dirty="0" err="1"/>
              <a:t>dout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program_data</a:t>
            </a:r>
            <a:r>
              <a:rPr lang="en-US" altLang="zh-CN" sz="1800" dirty="0"/>
              <a:t>),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.address(</a:t>
            </a:r>
            <a:r>
              <a:rPr lang="en-US" altLang="zh-CN" sz="1800" dirty="0" err="1"/>
              <a:t>program_address</a:t>
            </a:r>
            <a:r>
              <a:rPr lang="en-US" altLang="zh-CN" sz="1800" dirty="0"/>
              <a:t>));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instruction_decode</a:t>
            </a:r>
            <a:r>
              <a:rPr lang="en-US" altLang="zh-CN" sz="1800" dirty="0"/>
              <a:t> decoder (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                         .*,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                                                    .option(</a:t>
            </a:r>
            <a:r>
              <a:rPr lang="en-US" altLang="zh-CN" sz="1800" dirty="0" err="1"/>
              <a:t>isoption</a:t>
            </a:r>
            <a:r>
              <a:rPr lang="en-US" altLang="zh-CN" sz="1800" dirty="0"/>
              <a:t>));</a:t>
            </a:r>
          </a:p>
          <a:p>
            <a:pPr eaLnBrk="1" hangingPunct="1"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 advTm="6000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id="{C3DBF0AD-F7E7-4D77-AE2D-B20F0A2E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9.4.2 Implicit .* port connections</a:t>
            </a:r>
          </a:p>
        </p:txBody>
      </p:sp>
      <p:sp>
        <p:nvSpPr>
          <p:cNvPr id="154627" name="TextBox 3">
            <a:extLst>
              <a:ext uri="{FF2B5EF4-FFF2-40B4-BE49-F238E27FC236}">
                <a16:creationId xmlns:a16="http://schemas.microsoft.com/office/drawing/2014/main" id="{A5C84E4A-7803-4965-83B5-925680BE6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1285875"/>
            <a:ext cx="7272338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    register_files regs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.*,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.dout(reg_file_out),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.address(reg_file_addr));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alu alu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.y(data_bus),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.carry_out(carry),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.zero_out(zero),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.a(alu_a),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.b(alu_b),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.opcode(alu_opcode),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.carry_in(status_reg[0]));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glue_logic  glue (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                                  .*);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endmodule</a:t>
            </a:r>
            <a:endParaRPr lang="zh-CN" altLang="en-US" sz="1800"/>
          </a:p>
        </p:txBody>
      </p:sp>
    </p:spTree>
  </p:cSld>
  <p:clrMapOvr>
    <a:masterClrMapping/>
  </p:clrMapOvr>
  <p:transition spd="slow" advTm="6000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F7A96D52-EFD0-49D8-BC3A-3487EB9E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 Net aliasing</a:t>
            </a:r>
          </a:p>
        </p:txBody>
      </p:sp>
      <p:sp>
        <p:nvSpPr>
          <p:cNvPr id="156675" name="TextBox 4">
            <a:extLst>
              <a:ext uri="{FF2B5EF4-FFF2-40B4-BE49-F238E27FC236}">
                <a16:creationId xmlns:a16="http://schemas.microsoft.com/office/drawing/2014/main" id="{930BD74E-075D-410F-A0A9-EE0E7B73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125538"/>
            <a:ext cx="7632700" cy="51879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dirty="0" err="1">
                <a:solidFill>
                  <a:schemeClr val="accent2"/>
                </a:solidFill>
              </a:rPr>
              <a:t>SystemVerilog</a:t>
            </a:r>
            <a:r>
              <a:rPr lang="en-US" altLang="zh-CN" sz="2400" dirty="0">
                <a:solidFill>
                  <a:schemeClr val="accent2"/>
                </a:solidFill>
              </a:rPr>
              <a:t> adds an alias statement to create two or more names for the same net.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alias is not the same as copy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i="1" dirty="0">
                <a:solidFill>
                  <a:schemeClr val="accent6"/>
                </a:solidFill>
              </a:rPr>
              <a:t>alias is not the same assign(assign statement copy the </a:t>
            </a:r>
            <a:r>
              <a:rPr lang="en-US" altLang="zh-CN" sz="2400" i="1" dirty="0" err="1">
                <a:solidFill>
                  <a:schemeClr val="accent6"/>
                </a:solidFill>
              </a:rPr>
              <a:t>rignt</a:t>
            </a:r>
            <a:r>
              <a:rPr lang="en-US" altLang="zh-CN" sz="2400" i="1" dirty="0">
                <a:solidFill>
                  <a:schemeClr val="accent6"/>
                </a:solidFill>
              </a:rPr>
              <a:t>-hand value to the left-hand variable)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changes on any aliased net affect all aliased nets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i="1" dirty="0">
                <a:solidFill>
                  <a:schemeClr val="accent6"/>
                </a:solidFill>
              </a:rPr>
              <a:t>aliases are not order dependent</a:t>
            </a:r>
          </a:p>
          <a:p>
            <a:pPr eaLnBrk="1" hangingPunct="1">
              <a:buFontTx/>
              <a:buNone/>
              <a:defRPr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nn-NO" altLang="zh-CN" sz="2400" dirty="0">
                <a:solidFill>
                  <a:schemeClr val="accent2"/>
                </a:solidFill>
              </a:rPr>
              <a:t>wire reset, rst, resetN, rstN;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alias </a:t>
            </a:r>
            <a:r>
              <a:rPr lang="en-US" altLang="zh-CN" sz="2400" dirty="0" err="1">
                <a:solidFill>
                  <a:schemeClr val="accent2"/>
                </a:solidFill>
              </a:rPr>
              <a:t>rst</a:t>
            </a:r>
            <a:r>
              <a:rPr lang="en-US" altLang="zh-CN" sz="2400" dirty="0">
                <a:solidFill>
                  <a:schemeClr val="accent2"/>
                </a:solidFill>
              </a:rPr>
              <a:t> = reset;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alias reset = </a:t>
            </a:r>
            <a:r>
              <a:rPr lang="en-US" altLang="zh-CN" sz="2400" dirty="0" err="1">
                <a:solidFill>
                  <a:schemeClr val="accent2"/>
                </a:solidFill>
              </a:rPr>
              <a:t>resetN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alias </a:t>
            </a:r>
            <a:r>
              <a:rPr lang="en-US" altLang="zh-CN" sz="2400" dirty="0" err="1">
                <a:solidFill>
                  <a:schemeClr val="accent2"/>
                </a:solidFill>
              </a:rPr>
              <a:t>resetN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rstN</a:t>
            </a:r>
            <a:r>
              <a:rPr lang="en-US" altLang="zh-CN" sz="2400" dirty="0">
                <a:solidFill>
                  <a:schemeClr val="accent2"/>
                </a:solidFill>
              </a:rPr>
              <a:t>; // alias </a:t>
            </a:r>
            <a:r>
              <a:rPr lang="en-US" altLang="zh-CN" sz="2400" dirty="0" err="1">
                <a:solidFill>
                  <a:schemeClr val="accent2"/>
                </a:solidFill>
              </a:rPr>
              <a:t>rst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resetN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rstN</a:t>
            </a:r>
            <a:r>
              <a:rPr lang="en-US" altLang="zh-CN" sz="2400" dirty="0">
                <a:solidFill>
                  <a:schemeClr val="accent2"/>
                </a:solidFill>
              </a:rPr>
              <a:t> = reset;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4EACF405-1415-48FB-A4F7-C8E32068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9.5.1  alias rules</a:t>
            </a:r>
          </a:p>
        </p:txBody>
      </p:sp>
      <p:sp>
        <p:nvSpPr>
          <p:cNvPr id="158723" name="TextBox 4">
            <a:extLst>
              <a:ext uri="{FF2B5EF4-FFF2-40B4-BE49-F238E27FC236}">
                <a16:creationId xmlns:a16="http://schemas.microsoft.com/office/drawing/2014/main" id="{4A2660A3-416F-4223-ACA5-4B2C354D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25538"/>
            <a:ext cx="7777163" cy="51879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chemeClr val="accent2"/>
                </a:solidFill>
              </a:rPr>
              <a:t>SystemVerilog</a:t>
            </a:r>
            <a:r>
              <a:rPr lang="en-US" altLang="zh-CN" sz="2400" dirty="0">
                <a:solidFill>
                  <a:schemeClr val="accent2"/>
                </a:solidFill>
              </a:rPr>
              <a:t> imposes several restrictions on what signals can be aliased to another name.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only net types can be aliased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only nets of the same type can be aliased(wire VS wire, wand VS wand, etc.)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rgbClr val="FF0000"/>
                </a:solidFill>
              </a:rPr>
              <a:t>only nets of the same size can be aliased</a:t>
            </a:r>
          </a:p>
          <a:p>
            <a:pPr eaLnBrk="1" hangingPunct="1">
              <a:buFontTx/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wire [31:0] n1;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wire [3:0][7:0] n2;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alias n2 = n1; 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sp>
        <p:nvSpPr>
          <p:cNvPr id="158724" name="TextBox 3">
            <a:extLst>
              <a:ext uri="{FF2B5EF4-FFF2-40B4-BE49-F238E27FC236}">
                <a16:creationId xmlns:a16="http://schemas.microsoft.com/office/drawing/2014/main" id="{CCEE4344-4690-4510-8E49-C9425E25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919538"/>
            <a:ext cx="46513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wire [39:0] </a:t>
            </a:r>
            <a:r>
              <a:rPr lang="en-US" altLang="zh-CN" sz="2400" dirty="0" err="1">
                <a:solidFill>
                  <a:schemeClr val="accent2"/>
                </a:solidFill>
              </a:rPr>
              <a:t>d_in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wire [7:0] </a:t>
            </a:r>
            <a:r>
              <a:rPr lang="en-US" altLang="zh-CN" sz="2400" dirty="0" err="1">
                <a:solidFill>
                  <a:schemeClr val="accent2"/>
                </a:solidFill>
              </a:rPr>
              <a:t>crc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wire [31:0] data;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alias data = </a:t>
            </a:r>
            <a:r>
              <a:rPr lang="en-US" altLang="zh-CN" sz="2400" dirty="0" err="1">
                <a:solidFill>
                  <a:schemeClr val="accent2"/>
                </a:solidFill>
              </a:rPr>
              <a:t>d_in</a:t>
            </a:r>
            <a:r>
              <a:rPr lang="en-US" altLang="zh-CN" sz="2400" dirty="0">
                <a:solidFill>
                  <a:srgbClr val="FF0000"/>
                </a:solidFill>
              </a:rPr>
              <a:t>[31:0]</a:t>
            </a:r>
            <a:r>
              <a:rPr lang="en-US" altLang="zh-CN" sz="2400" dirty="0">
                <a:solidFill>
                  <a:schemeClr val="accent2"/>
                </a:solidFill>
              </a:rPr>
              <a:t>; // 32 bit nets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alias </a:t>
            </a:r>
            <a:r>
              <a:rPr lang="en-US" altLang="zh-CN" sz="2400" dirty="0" err="1">
                <a:solidFill>
                  <a:schemeClr val="accent2"/>
                </a:solidFill>
              </a:rPr>
              <a:t>crc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d_in</a:t>
            </a:r>
            <a:r>
              <a:rPr lang="en-US" altLang="zh-CN" sz="2400" dirty="0">
                <a:solidFill>
                  <a:srgbClr val="FF0000"/>
                </a:solidFill>
              </a:rPr>
              <a:t>[39:32]</a:t>
            </a:r>
            <a:r>
              <a:rPr lang="en-US" altLang="zh-CN" sz="2400" dirty="0">
                <a:solidFill>
                  <a:schemeClr val="accent2"/>
                </a:solidFill>
              </a:rPr>
              <a:t>; // 8 bit nets</a:t>
            </a: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id="{C56EA6B9-AFC9-4E88-8003-8E4CEE31B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9.5.2  Implicit net declarations</a:t>
            </a:r>
          </a:p>
        </p:txBody>
      </p:sp>
      <p:sp>
        <p:nvSpPr>
          <p:cNvPr id="160771" name="TextBox 4">
            <a:extLst>
              <a:ext uri="{FF2B5EF4-FFF2-40B4-BE49-F238E27FC236}">
                <a16:creationId xmlns:a16="http://schemas.microsoft.com/office/drawing/2014/main" id="{9A8388C1-3382-446C-99BC-6EB462A7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92225"/>
            <a:ext cx="7777163" cy="48942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implicit net can be inferred from an alias, it is not necessary to first explicitly declare each of the nets in the alias.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rgbClr val="FF0000"/>
                </a:solidFill>
              </a:rPr>
              <a:t>An undeclared identifier name on either side of an alias statement will infer a net type.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rgbClr val="FF0000"/>
                </a:solidFill>
              </a:rPr>
              <a:t>The default implicit net type is </a:t>
            </a:r>
            <a:r>
              <a:rPr lang="en-US" altLang="zh-CN" sz="2400" b="1" i="1">
                <a:solidFill>
                  <a:srgbClr val="FF0000"/>
                </a:solidFill>
              </a:rPr>
              <a:t>wire. This can be changed with </a:t>
            </a:r>
            <a:r>
              <a:rPr lang="en-US" altLang="zh-CN" sz="2400" i="1">
                <a:solidFill>
                  <a:srgbClr val="FF0000"/>
                </a:solidFill>
              </a:rPr>
              <a:t>the ‘default_nettype compiler directive.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rgbClr val="FF0000"/>
                </a:solidFill>
              </a:rPr>
              <a:t>If the net name is listed as a port of the containing module, the implicit net will be the same vector size as the port.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rgbClr val="FF0000"/>
                </a:solidFill>
              </a:rPr>
              <a:t>If the net name is not listed in the containing module’s port list, then a 1-bit net is inferred.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Net aliasing can also be used to define a net that represents part of another net.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id="{BCA15160-2233-465C-9EBB-E13852CC4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9.5.2  Implicit net declarations</a:t>
            </a:r>
          </a:p>
        </p:txBody>
      </p:sp>
      <p:sp>
        <p:nvSpPr>
          <p:cNvPr id="162819" name="TextBox 4">
            <a:extLst>
              <a:ext uri="{FF2B5EF4-FFF2-40B4-BE49-F238E27FC236}">
                <a16:creationId xmlns:a16="http://schemas.microsoft.com/office/drawing/2014/main" id="{4B6F10D3-D792-49FF-A8D3-795A1C2F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92225"/>
            <a:ext cx="7777163" cy="520142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module register (output [63:0] q,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input [63:0] d,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input clock, reset);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//wire [63:0] </a:t>
            </a:r>
            <a:r>
              <a:rPr lang="en-US" altLang="zh-CN" sz="2000" dirty="0" err="1">
                <a:solidFill>
                  <a:schemeClr val="accent2"/>
                </a:solidFill>
              </a:rPr>
              <a:t>outp</a:t>
            </a:r>
            <a:r>
              <a:rPr lang="en-US" altLang="zh-CN" sz="2000" dirty="0">
                <a:solidFill>
                  <a:schemeClr val="accent2"/>
                </a:solidFill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</a:rPr>
              <a:t>inp</a:t>
            </a:r>
            <a:r>
              <a:rPr lang="en-US" altLang="zh-CN" sz="20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alias </a:t>
            </a:r>
            <a:r>
              <a:rPr lang="en-US" altLang="zh-CN" sz="2000" dirty="0" err="1">
                <a:solidFill>
                  <a:schemeClr val="accent2"/>
                </a:solidFill>
              </a:rPr>
              <a:t>inp</a:t>
            </a:r>
            <a:r>
              <a:rPr lang="en-US" altLang="zh-CN" sz="2000" dirty="0">
                <a:solidFill>
                  <a:schemeClr val="accent2"/>
                </a:solidFill>
              </a:rPr>
              <a:t> = d; // infers </a:t>
            </a:r>
            <a:r>
              <a:rPr lang="en-US" altLang="zh-CN" sz="2000" dirty="0" err="1">
                <a:solidFill>
                  <a:schemeClr val="accent2"/>
                </a:solidFill>
              </a:rPr>
              <a:t>inp</a:t>
            </a:r>
            <a:r>
              <a:rPr lang="en-US" altLang="zh-CN" sz="2000" dirty="0">
                <a:solidFill>
                  <a:schemeClr val="accent2"/>
                </a:solidFill>
              </a:rPr>
              <a:t> is a 64-bit wire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alias </a:t>
            </a:r>
            <a:r>
              <a:rPr lang="en-US" altLang="zh-CN" sz="2000" dirty="0" err="1">
                <a:solidFill>
                  <a:schemeClr val="accent2"/>
                </a:solidFill>
              </a:rPr>
              <a:t>outp</a:t>
            </a:r>
            <a:r>
              <a:rPr lang="en-US" altLang="zh-CN" sz="2000" dirty="0">
                <a:solidFill>
                  <a:schemeClr val="accent2"/>
                </a:solidFill>
              </a:rPr>
              <a:t> = q; // infers </a:t>
            </a:r>
            <a:r>
              <a:rPr lang="en-US" altLang="zh-CN" sz="2000" dirty="0" err="1">
                <a:solidFill>
                  <a:schemeClr val="accent2"/>
                </a:solidFill>
              </a:rPr>
              <a:t>outp</a:t>
            </a:r>
            <a:r>
              <a:rPr lang="en-US" altLang="zh-CN" sz="2000" dirty="0">
                <a:solidFill>
                  <a:schemeClr val="accent2"/>
                </a:solidFill>
              </a:rPr>
              <a:t> is a 64-bit wire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alias </a:t>
            </a:r>
            <a:r>
              <a:rPr lang="en-US" altLang="zh-CN" sz="2000" dirty="0" err="1">
                <a:solidFill>
                  <a:schemeClr val="accent2"/>
                </a:solidFill>
              </a:rPr>
              <a:t>rstN</a:t>
            </a:r>
            <a:r>
              <a:rPr lang="en-US" altLang="zh-CN" sz="2000" dirty="0">
                <a:solidFill>
                  <a:schemeClr val="accent2"/>
                </a:solidFill>
              </a:rPr>
              <a:t> = reset; // infers 1-bit wires</a:t>
            </a:r>
          </a:p>
          <a:p>
            <a:pPr eaLnBrk="1" hangingPunct="1">
              <a:buFontTx/>
              <a:buNone/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wire [63:0] data;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wire [7:0] </a:t>
            </a:r>
            <a:r>
              <a:rPr lang="en-US" altLang="zh-CN" sz="2000" dirty="0" err="1">
                <a:solidFill>
                  <a:schemeClr val="accent2"/>
                </a:solidFill>
              </a:rPr>
              <a:t>lo_byte</a:t>
            </a:r>
            <a:r>
              <a:rPr lang="en-US" altLang="zh-CN" sz="2000" dirty="0">
                <a:solidFill>
                  <a:schemeClr val="accent2"/>
                </a:solidFill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</a:rPr>
              <a:t>hi_byte</a:t>
            </a:r>
            <a:r>
              <a:rPr lang="en-US" altLang="zh-CN" sz="20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alias data[7:0] = </a:t>
            </a:r>
            <a:r>
              <a:rPr lang="en-US" altLang="zh-CN" sz="2000" dirty="0" err="1">
                <a:solidFill>
                  <a:schemeClr val="accent2"/>
                </a:solidFill>
              </a:rPr>
              <a:t>lo_byte</a:t>
            </a:r>
            <a:r>
              <a:rPr lang="en-US" altLang="zh-CN" sz="2000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alias </a:t>
            </a:r>
            <a:r>
              <a:rPr lang="en-US" altLang="zh-CN" sz="2000" dirty="0" err="1">
                <a:solidFill>
                  <a:schemeClr val="accent2"/>
                </a:solidFill>
              </a:rPr>
              <a:t>hi_byte</a:t>
            </a:r>
            <a:r>
              <a:rPr lang="en-US" altLang="zh-CN" sz="2000" dirty="0">
                <a:solidFill>
                  <a:schemeClr val="accent2"/>
                </a:solidFill>
              </a:rPr>
              <a:t> = data[63:56];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FFFF00"/>
                </a:highlight>
              </a:rPr>
              <a:t>alias </a:t>
            </a:r>
            <a:r>
              <a:rPr lang="en-US" altLang="zh-CN" sz="2000" dirty="0" err="1">
                <a:solidFill>
                  <a:schemeClr val="accent2"/>
                </a:solidFill>
                <a:highlight>
                  <a:srgbClr val="FFFF00"/>
                </a:highlight>
              </a:rPr>
              <a:t>tmp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FFFF00"/>
                </a:highlight>
              </a:rPr>
              <a:t> = data[31:0]; //ok?</a:t>
            </a:r>
          </a:p>
          <a:p>
            <a:pPr eaLnBrk="1" hangingPunct="1"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</a:rPr>
              <a:t>endmodule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8C987C-19E5-D096-08D5-1B861A5D60F9}"/>
              </a:ext>
            </a:extLst>
          </p:cNvPr>
          <p:cNvSpPr txBox="1"/>
          <p:nvPr/>
        </p:nvSpPr>
        <p:spPr>
          <a:xfrm>
            <a:off x="7824192" y="3174067"/>
            <a:ext cx="388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output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后面加上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logic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看看什么结果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增加一个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always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块，在块中给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q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赋一个值，比较有无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logic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的结果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测试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tmp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为多少位？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DA76FB62-6DB5-4B26-B0CD-DD0C83DD7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7.1.3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无关通配符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的相等操作符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CEC52FE-F652-45E4-AA44-0F7E46DCB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214438"/>
            <a:ext cx="7632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verilog</a:t>
            </a:r>
            <a:r>
              <a:rPr lang="zh-CN" altLang="en-US" sz="2000">
                <a:solidFill>
                  <a:srgbClr val="0000FF"/>
                </a:solidFill>
              </a:rPr>
              <a:t>中有逻辑相等：</a:t>
            </a:r>
            <a:r>
              <a:rPr lang="en-US" altLang="zh-CN" sz="2000">
                <a:solidFill>
                  <a:srgbClr val="0000FF"/>
                </a:solidFill>
              </a:rPr>
              <a:t>= =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!=</a:t>
            </a:r>
            <a:r>
              <a:rPr lang="zh-CN" altLang="en-US" sz="2000">
                <a:solidFill>
                  <a:srgbClr val="0000FF"/>
                </a:solidFill>
              </a:rPr>
              <a:t>），条件相等：</a:t>
            </a:r>
            <a:r>
              <a:rPr lang="en-US" altLang="zh-CN" sz="2000">
                <a:solidFill>
                  <a:srgbClr val="0000FF"/>
                </a:solidFill>
              </a:rPr>
              <a:t>= = =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!= =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SystemVerilog</a:t>
            </a:r>
            <a:r>
              <a:rPr lang="zh-CN" altLang="en-US" sz="2000">
                <a:solidFill>
                  <a:srgbClr val="0000FF"/>
                </a:solidFill>
              </a:rPr>
              <a:t>增加两个操作符：</a:t>
            </a:r>
            <a:r>
              <a:rPr lang="en-US" altLang="zh-CN" sz="2000">
                <a:solidFill>
                  <a:srgbClr val="0000FF"/>
                </a:solidFill>
              </a:rPr>
              <a:t>= =?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!=?</a:t>
            </a:r>
            <a:r>
              <a:rPr lang="zh-CN" altLang="en-US" sz="2000">
                <a:solidFill>
                  <a:srgbClr val="0000FF"/>
                </a:solidFill>
              </a:rPr>
              <a:t>，在这种操作符中，</a:t>
            </a:r>
            <a:r>
              <a:rPr lang="zh-CN" altLang="en-US" sz="2000">
                <a:solidFill>
                  <a:srgbClr val="FF0000"/>
                </a:solidFill>
              </a:rPr>
              <a:t>右操作数</a:t>
            </a:r>
            <a:r>
              <a:rPr lang="zh-CN" altLang="en-US" sz="2000">
                <a:solidFill>
                  <a:srgbClr val="0000FF"/>
                </a:solidFill>
              </a:rPr>
              <a:t>中的逻辑位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或</a:t>
            </a:r>
            <a:r>
              <a:rPr lang="en-US" altLang="zh-CN" sz="2000">
                <a:solidFill>
                  <a:srgbClr val="0000FF"/>
                </a:solidFill>
              </a:rPr>
              <a:t>Z</a:t>
            </a:r>
            <a:r>
              <a:rPr lang="zh-CN" altLang="en-US" sz="2000">
                <a:solidFill>
                  <a:srgbClr val="0000FF"/>
                </a:solidFill>
              </a:rPr>
              <a:t>被看作通配符，它可以与左操作数中相应位的任何值相匹配！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650E03-386B-46F3-81B3-2F9A6EA0F02C}"/>
              </a:ext>
            </a:extLst>
          </p:cNvPr>
          <p:cNvGraphicFramePr>
            <a:graphicFrameLocks noGrp="1"/>
          </p:cNvGraphicFramePr>
          <p:nvPr/>
        </p:nvGraphicFramePr>
        <p:xfrm>
          <a:off x="2595563" y="2928938"/>
          <a:ext cx="6500813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a= =b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a= = =b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030A0"/>
                          </a:solidFill>
                        </a:rPr>
                        <a:t>a= =?b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a!=b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a!= =b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7030A0"/>
                          </a:solidFill>
                        </a:rPr>
                        <a:t>a!=?b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0000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0000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0000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0101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010Z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0101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010Z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010Z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010X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010Z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010X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2"/>
                          </a:solidFill>
                        </a:rPr>
                        <a:t>010X</a:t>
                      </a:r>
                      <a:endParaRPr lang="zh-CN" alt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真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未知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/>
                          </a:solidFill>
                        </a:rPr>
                        <a:t>假</a:t>
                      </a:r>
                    </a:p>
                  </a:txBody>
                  <a:tcPr marL="91439" marR="91439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84" name="Text Box 3">
            <a:extLst>
              <a:ext uri="{FF2B5EF4-FFF2-40B4-BE49-F238E27FC236}">
                <a16:creationId xmlns:a16="http://schemas.microsoft.com/office/drawing/2014/main" id="{723E8682-B036-4CF5-8D0C-F254D882C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649913"/>
            <a:ext cx="7632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逻辑相等遇到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，结果为未知，条件相等按位对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zh-CN" altLang="en-US" sz="2000" dirty="0">
                <a:solidFill>
                  <a:srgbClr val="FF0000"/>
                </a:solidFill>
              </a:rPr>
              <a:t>进行精确匹配，左右两操作数完全相同，则结果为真，反之为假！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>
            <a:extLst>
              <a:ext uri="{FF2B5EF4-FFF2-40B4-BE49-F238E27FC236}">
                <a16:creationId xmlns:a16="http://schemas.microsoft.com/office/drawing/2014/main" id="{437AB200-0450-4F90-8346-3BDFEA7FA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9.5.3 Using aliases with .name and .*</a:t>
            </a:r>
          </a:p>
        </p:txBody>
      </p:sp>
      <p:graphicFrame>
        <p:nvGraphicFramePr>
          <p:cNvPr id="164867" name="Object 2">
            <a:extLst>
              <a:ext uri="{FF2B5EF4-FFF2-40B4-BE49-F238E27FC236}">
                <a16:creationId xmlns:a16="http://schemas.microsoft.com/office/drawing/2014/main" id="{C07C00B1-3ADA-4EA1-8AC4-26D469442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1473200"/>
          <a:ext cx="7866062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09789" imgH="3249190" progId="Visio.Drawing.11">
                  <p:embed/>
                </p:oleObj>
              </mc:Choice>
              <mc:Fallback>
                <p:oleObj name="Visio" r:id="rId3" imgW="5709789" imgH="32491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473200"/>
                        <a:ext cx="7866062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6000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>
            <a:extLst>
              <a:ext uri="{FF2B5EF4-FFF2-40B4-BE49-F238E27FC236}">
                <a16:creationId xmlns:a16="http://schemas.microsoft.com/office/drawing/2014/main" id="{08CB4692-F445-4EEC-BF4C-BDE4D48D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9.5.3 Using aliases with .name and .*</a:t>
            </a:r>
          </a:p>
        </p:txBody>
      </p:sp>
      <p:sp>
        <p:nvSpPr>
          <p:cNvPr id="166915" name="TextBox 4">
            <a:extLst>
              <a:ext uri="{FF2B5EF4-FFF2-40B4-BE49-F238E27FC236}">
                <a16:creationId xmlns:a16="http://schemas.microsoft.com/office/drawing/2014/main" id="{4A7E61F2-F3CB-4131-A71D-64011403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85900"/>
            <a:ext cx="7777163" cy="48323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chip (input wire master_clock,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input wire master_reset,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...);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wire [31:0] address, new_address, next_address;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ROM i1 ( .*, // infers .address(address)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.data(new_address),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.clk(master_clock) );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program_count i2 ( .*, // infers .next_address(next_address)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.jump_address(new_address),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.clock(master_clock),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.reset_n(master_reset) );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>
            <a:extLst>
              <a:ext uri="{FF2B5EF4-FFF2-40B4-BE49-F238E27FC236}">
                <a16:creationId xmlns:a16="http://schemas.microsoft.com/office/drawing/2014/main" id="{609F272F-C3A1-442C-8D43-27F285B6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9.5.3 Using aliases with .name and .*</a:t>
            </a:r>
          </a:p>
        </p:txBody>
      </p:sp>
      <p:sp>
        <p:nvSpPr>
          <p:cNvPr id="168963" name="TextBox 4">
            <a:extLst>
              <a:ext uri="{FF2B5EF4-FFF2-40B4-BE49-F238E27FC236}">
                <a16:creationId xmlns:a16="http://schemas.microsoft.com/office/drawing/2014/main" id="{347D1CCC-C0EE-45D0-AD92-14D4A90F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92225"/>
            <a:ext cx="7777163" cy="44624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address_reg i3 ( .*, // no connections can be inferred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.next_addr(next_address),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.current_addr(address),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.clk(master_clock),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.rstN(master_reset) 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endmodule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ROM (output wire [31:0] data,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input wire [31:0] address,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input wire clk);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endmodule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>
            <a:extLst>
              <a:ext uri="{FF2B5EF4-FFF2-40B4-BE49-F238E27FC236}">
                <a16:creationId xmlns:a16="http://schemas.microsoft.com/office/drawing/2014/main" id="{4F8B7D96-2702-4017-9357-7698C3DC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9.5.3 Using aliases with .name and .*</a:t>
            </a:r>
          </a:p>
        </p:txBody>
      </p:sp>
      <p:sp>
        <p:nvSpPr>
          <p:cNvPr id="171011" name="TextBox 4">
            <a:extLst>
              <a:ext uri="{FF2B5EF4-FFF2-40B4-BE49-F238E27FC236}">
                <a16:creationId xmlns:a16="http://schemas.microsoft.com/office/drawing/2014/main" id="{D2B9D3E2-E1DB-4071-8F77-1E9B73B8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92225"/>
            <a:ext cx="7777163" cy="40925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program_count (output logic [31:0] next_address,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       input wire [31:0] jump_address,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       input wire clock, reset_n);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endmodule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module address_reg (output wire [31:0] current_addr,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 input wire [31:0] next_addr,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                         input wire clk, rstN);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endmodule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DD752EFD-05F7-4EFA-B0E2-7179EE6E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9.5.3 Using aliases with .name and .*</a:t>
            </a:r>
          </a:p>
        </p:txBody>
      </p:sp>
      <p:sp>
        <p:nvSpPr>
          <p:cNvPr id="173059" name="TextBox 4">
            <a:extLst>
              <a:ext uri="{FF2B5EF4-FFF2-40B4-BE49-F238E27FC236}">
                <a16:creationId xmlns:a16="http://schemas.microsoft.com/office/drawing/2014/main" id="{BEE67C1B-4A4D-43DF-8061-B124E32C2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92225"/>
            <a:ext cx="7777163" cy="5022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module chip (input wire master_clock,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                   input wire master_reset,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                   ...);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wire [31:0] address, data, new_address, jump_address,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wire [31:0] next_address, next_addr, current_addr;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alias clk = clock = master_clock;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alias rstN = reset_n = master_reset;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alias data = new_address = jump_address;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alias next_address = next_addr;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alias current_addr = address;</a:t>
            </a:r>
          </a:p>
          <a:p>
            <a:pPr eaLnBrk="1" hangingPunct="1">
              <a:buFontTx/>
              <a:buNone/>
            </a:pPr>
            <a:endParaRPr lang="en-US" altLang="zh-CN" sz="18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ROM i1 ( .* );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program_count i2 ( .* );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    address_reg i3 ( .* );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solidFill>
                  <a:schemeClr val="accent2"/>
                </a:solidFill>
              </a:rPr>
              <a:t>endmodule     //</a:t>
            </a:r>
            <a:r>
              <a:rPr lang="en-US" altLang="zh-CN" sz="1800" i="1">
                <a:solidFill>
                  <a:schemeClr val="accent2"/>
                </a:solidFill>
              </a:rPr>
              <a:t> </a:t>
            </a:r>
            <a:r>
              <a:rPr lang="en-US" altLang="zh-CN" sz="1800" i="1">
                <a:solidFill>
                  <a:srgbClr val="FF0000"/>
                </a:solidFill>
              </a:rPr>
              <a:t>using aliases can simplify netlists</a:t>
            </a:r>
          </a:p>
        </p:txBody>
      </p:sp>
    </p:spTree>
  </p:cSld>
  <p:clrMapOvr>
    <a:masterClrMapping/>
  </p:clrMapOvr>
  <p:transition spd="slow" advTm="6000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814DE59E-08C7-47EB-B366-F23A43A7A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9.9 Parameterized types</a:t>
            </a:r>
          </a:p>
        </p:txBody>
      </p:sp>
      <p:sp>
        <p:nvSpPr>
          <p:cNvPr id="175107" name="TextBox 4">
            <a:extLst>
              <a:ext uri="{FF2B5EF4-FFF2-40B4-BE49-F238E27FC236}">
                <a16:creationId xmlns:a16="http://schemas.microsoft.com/office/drawing/2014/main" id="{B444C5FF-7EF2-493D-B2F9-30BCE487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341438"/>
            <a:ext cx="7777163" cy="474503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Modules that can be redefined using parameters are often referred to as parameterized modules.</a:t>
            </a: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</a:rPr>
              <a:t>verilog can use parameter or localparam constants to calculate the vector widths of module ports or other declarations.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</a:rPr>
              <a:t>SystemVerilog adds a significant extension to the concept of redefinable, parameterized modules.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>
                <a:solidFill>
                  <a:srgbClr val="FF0000"/>
                </a:solidFill>
              </a:rPr>
              <a:t>The net and variable types of a module can be parameterized in SystemVerilog</a:t>
            </a:r>
            <a:r>
              <a:rPr lang="en-US" altLang="zh-CN" sz="200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Parameterized types are synthesizable, provided the default or redefined types are synthesizable types.</a:t>
            </a:r>
          </a:p>
          <a:p>
            <a:pPr eaLnBrk="1" hangingPunct="1">
              <a:buFontTx/>
              <a:buNone/>
            </a:pPr>
            <a:endParaRPr lang="en-US" altLang="zh-CN" sz="18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>
            <a:extLst>
              <a:ext uri="{FF2B5EF4-FFF2-40B4-BE49-F238E27FC236}">
                <a16:creationId xmlns:a16="http://schemas.microsoft.com/office/drawing/2014/main" id="{86CA1F0A-8629-44C9-AA95-224C9DB0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0225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9.9 Parameterized types</a:t>
            </a:r>
          </a:p>
        </p:txBody>
      </p:sp>
      <p:sp>
        <p:nvSpPr>
          <p:cNvPr id="177155" name="TextBox 4">
            <a:extLst>
              <a:ext uri="{FF2B5EF4-FFF2-40B4-BE49-F238E27FC236}">
                <a16:creationId xmlns:a16="http://schemas.microsoft.com/office/drawing/2014/main" id="{D952D278-E448-4194-854C-D3472B1D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341438"/>
            <a:ext cx="7777163" cy="4991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module adder #(parameter type ADDERTYPE = shortint)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                     (input ADDERTYPE a, b, // redefinable type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                      output ADDERTYPE sum, // redefinable type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                      output logic carry);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ADDERTYPE temp; // local variable with redefinable type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... // adder functionality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endmodule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module big_chip( ... );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shortint a, b, r1;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int c, d, r2;</a:t>
            </a:r>
          </a:p>
          <a:p>
            <a:pPr eaLnBrk="1" hangingPunct="1">
              <a:buFontTx/>
              <a:buNone/>
            </a:pPr>
            <a:r>
              <a:rPr lang="pt-BR" altLang="zh-CN" sz="1600">
                <a:solidFill>
                  <a:schemeClr val="accent2"/>
                </a:solidFill>
              </a:rPr>
              <a:t>    int unsigned e, f, r3;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wire carry1, carry2, carry3;</a:t>
            </a:r>
          </a:p>
          <a:p>
            <a:pPr eaLnBrk="1" hangingPunct="1">
              <a:buFontTx/>
              <a:buNone/>
            </a:pPr>
            <a:r>
              <a:rPr lang="pt-BR" altLang="zh-CN" sz="1600">
                <a:solidFill>
                  <a:schemeClr val="accent2"/>
                </a:solidFill>
              </a:rPr>
              <a:t>    adder i1 (a, b, r1, carry1);</a:t>
            </a:r>
            <a:r>
              <a:rPr lang="en-US" altLang="zh-CN" sz="1600">
                <a:solidFill>
                  <a:schemeClr val="accent2"/>
                </a:solidFill>
              </a:rPr>
              <a:t> // 16-bit signed adder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adder #(.ADDERTYPE(int)) i2 (c, d, r2, carry2); // 32-bit signed adder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adder #(.ADDERTYPE(int unsigned)) i3 (e, f, r3, carry3); // 32-bit unsigned adder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endmodule</a:t>
            </a:r>
          </a:p>
          <a:p>
            <a:pPr eaLnBrk="1" hangingPunct="1">
              <a:buFontTx/>
              <a:buNone/>
            </a:pPr>
            <a:endParaRPr lang="en-US" altLang="zh-CN" sz="12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0F18F312-7133-4DED-B260-AF035F7A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6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</a:rPr>
              <a:t>7.1.3 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无关通配符</a:t>
            </a:r>
            <a:r>
              <a:rPr lang="zh-CN" altLang="en-US" sz="2800">
                <a:solidFill>
                  <a:srgbClr val="000066"/>
                </a:solidFill>
                <a:latin typeface="Arial" panose="020B0604020202020204" pitchFamily="34" charset="0"/>
              </a:rPr>
              <a:t>的相等操作符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36A2BC65-C778-4F9E-97F5-9F8319A3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214438"/>
            <a:ext cx="76327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Verilog</a:t>
            </a:r>
            <a:r>
              <a:rPr lang="zh-CN" altLang="en-US" sz="2000">
                <a:solidFill>
                  <a:srgbClr val="0000FF"/>
                </a:solidFill>
              </a:rPr>
              <a:t>中，数字中的逻辑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可以用字符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或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表示，逻辑</a:t>
            </a:r>
            <a:r>
              <a:rPr lang="en-US" altLang="zh-CN" sz="2000">
                <a:solidFill>
                  <a:srgbClr val="0000FF"/>
                </a:solidFill>
              </a:rPr>
              <a:t>Z</a:t>
            </a:r>
            <a:r>
              <a:rPr lang="zh-CN" altLang="en-US" sz="2000">
                <a:solidFill>
                  <a:srgbClr val="0000FF"/>
                </a:solidFill>
              </a:rPr>
              <a:t>可以用字符</a:t>
            </a:r>
            <a:r>
              <a:rPr lang="en-US" altLang="zh-CN" sz="2000">
                <a:solidFill>
                  <a:srgbClr val="0000FF"/>
                </a:solidFill>
              </a:rPr>
              <a:t>z</a:t>
            </a:r>
            <a:r>
              <a:rPr lang="zh-CN" altLang="en-US" sz="2000">
                <a:solidFill>
                  <a:srgbClr val="0000FF"/>
                </a:solidFill>
              </a:rPr>
              <a:t>，</a:t>
            </a:r>
            <a:r>
              <a:rPr lang="en-US" altLang="zh-CN" sz="2000">
                <a:solidFill>
                  <a:srgbClr val="0000FF"/>
                </a:solidFill>
              </a:rPr>
              <a:t>Z</a:t>
            </a:r>
            <a:r>
              <a:rPr lang="zh-CN" altLang="en-US" sz="2000">
                <a:solidFill>
                  <a:srgbClr val="0000FF"/>
                </a:solidFill>
              </a:rPr>
              <a:t>或？表示，如：</a:t>
            </a:r>
            <a:endParaRPr lang="en-US" altLang="zh-CN" sz="2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logic [7 : 0] opcode;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if (opcode = =? 8’b11011???)  //</a:t>
            </a:r>
            <a:r>
              <a:rPr lang="zh-CN" altLang="en-US" sz="2000">
                <a:solidFill>
                  <a:srgbClr val="0000FF"/>
                </a:solidFill>
              </a:rPr>
              <a:t>屏蔽低三位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ED5D9869-D845-460A-973C-9ADA02460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286125"/>
            <a:ext cx="7632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如果两个操作数位数不同，通配相等操作符会在比较前将两向量扩展为相同长度，扩展规则与逻辑相等操作符一样。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41B8033B-6624-4C78-AAF1-4750F5D9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143375"/>
            <a:ext cx="76327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只有</a:t>
            </a:r>
            <a:r>
              <a:rPr lang="zh-CN" altLang="en-US" sz="2000" i="1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屏蔽位是常数表达式</a:t>
            </a:r>
            <a:r>
              <a:rPr lang="zh-CN" altLang="en-US" sz="2000" dirty="0">
                <a:solidFill>
                  <a:srgbClr val="FF0000"/>
                </a:solidFill>
              </a:rPr>
              <a:t>时通配符相等操作符才是可以综合的！！即右操作数不能是变量！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logic [3 : 0] a, b;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logic y1, y2;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assign y1 = (a = = ? 4’b1??1);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assign y2 = (a = =? b);  //</a:t>
            </a:r>
            <a:r>
              <a:rPr lang="zh-CN" altLang="en-US" sz="2000" dirty="0">
                <a:solidFill>
                  <a:srgbClr val="C00000"/>
                </a:solidFill>
              </a:rPr>
              <a:t>未试过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6000">
    <p:cut/>
  </p:transition>
</p:sld>
</file>

<file path=ppt/theme/theme1.xml><?xml version="1.0" encoding="utf-8"?>
<a:theme xmlns:a="http://schemas.openxmlformats.org/drawingml/2006/main" name="SystemVerilog硬件设计及建模—第5章">
  <a:themeElements>
    <a:clrScheme name="SystemVerilog硬件设计及建模—第5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stemVerilog硬件设计及建模—第5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ystemVerilog硬件设计及建模—第5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stemVerilog硬件设计及建模—第5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Verilog硬件设计及建模—第5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Verilog硬件设计及建模—第5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Verilog硬件设计及建模—第5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Verilog硬件设计及建模—第5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Verilog硬件设计及建模—第5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E:\tutorial\courses\graduates\SystemVerilog硬件设计及建模—第5章.ppt</Template>
  <TotalTime>65726</TotalTime>
  <Words>12591</Words>
  <Application>Microsoft Office PowerPoint</Application>
  <PresentationFormat>宽屏</PresentationFormat>
  <Paragraphs>1533</Paragraphs>
  <Slides>86</Slides>
  <Notes>86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Basemic Times</vt:lpstr>
      <vt:lpstr>华文行楷</vt:lpstr>
      <vt:lpstr>Arial</vt:lpstr>
      <vt:lpstr>Calibri</vt:lpstr>
      <vt:lpstr>Times New Roman</vt:lpstr>
      <vt:lpstr>Wingdings</vt:lpstr>
      <vt:lpstr>SystemVerilog硬件设计及建模—第5章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SystemVerilog硬件设计及建模—第12章</dc:subject>
  <dc:creator>jxwang</dc:creator>
  <cp:lastModifiedBy>wang jx</cp:lastModifiedBy>
  <cp:revision>813</cp:revision>
  <dcterms:created xsi:type="dcterms:W3CDTF">2008-10-07T17:53:08Z</dcterms:created>
  <dcterms:modified xsi:type="dcterms:W3CDTF">2023-10-22T01:45:09Z</dcterms:modified>
</cp:coreProperties>
</file>