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59" r:id="rId4"/>
    <p:sldId id="258" r:id="rId5"/>
    <p:sldId id="260" r:id="rId6"/>
    <p:sldId id="261" r:id="rId7"/>
    <p:sldId id="262" r:id="rId8"/>
    <p:sldId id="264" r:id="rId9"/>
    <p:sldId id="267" r:id="rId10"/>
    <p:sldId id="271"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e.j.lim@gmail.com" initials="j" lastIdx="1" clrIdx="0">
    <p:extLst>
      <p:ext uri="{19B8F6BF-5375-455C-9EA6-DF929625EA0E}">
        <p15:presenceInfo xmlns:p15="http://schemas.microsoft.com/office/powerpoint/2012/main" userId="f2e17391d94d8d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8312" autoAdjust="0"/>
  </p:normalViewPr>
  <p:slideViewPr>
    <p:cSldViewPr snapToGrid="0">
      <p:cViewPr>
        <p:scale>
          <a:sx n="66" d="100"/>
          <a:sy n="66" d="100"/>
        </p:scale>
        <p:origin x="1038" y="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4B53F-F3F2-47C1-8711-82B98B8A0E2B}" type="datetimeFigureOut">
              <a:rPr lang="en-CA" smtClean="0"/>
              <a:t>2020-03-31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C8F47-7863-4F27-958D-4086B95ACC67}" type="slidenum">
              <a:rPr lang="en-CA" smtClean="0"/>
              <a:t>‹#›</a:t>
            </a:fld>
            <a:endParaRPr lang="en-CA"/>
          </a:p>
        </p:txBody>
      </p:sp>
    </p:spTree>
    <p:extLst>
      <p:ext uri="{BB962C8B-B14F-4D97-AF65-F5344CB8AC3E}">
        <p14:creationId xmlns:p14="http://schemas.microsoft.com/office/powerpoint/2010/main" val="359760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1</a:t>
            </a:fld>
            <a:endParaRPr lang="en-CA"/>
          </a:p>
        </p:txBody>
      </p:sp>
    </p:spTree>
    <p:extLst>
      <p:ext uri="{BB962C8B-B14F-4D97-AF65-F5344CB8AC3E}">
        <p14:creationId xmlns:p14="http://schemas.microsoft.com/office/powerpoint/2010/main" val="2436518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left chart shows the change in difference between the model based on what the liberal party members said and the model based on what the conservative party members said. In this chart, we can see that the two major parties are becoming less similar to each other which may suggest the tendency of political polarization. And when looking at the right chart, we can see that new democratic party and the conservative party are relatively less similar to each other compared to two other charts.</a:t>
            </a:r>
          </a:p>
        </p:txBody>
      </p:sp>
      <p:sp>
        <p:nvSpPr>
          <p:cNvPr id="4" name="Slide Number Placeholder 3"/>
          <p:cNvSpPr>
            <a:spLocks noGrp="1"/>
          </p:cNvSpPr>
          <p:nvPr>
            <p:ph type="sldNum" sz="quarter" idx="5"/>
          </p:nvPr>
        </p:nvSpPr>
        <p:spPr/>
        <p:txBody>
          <a:bodyPr/>
          <a:lstStyle/>
          <a:p>
            <a:fld id="{E2EC8F47-7863-4F27-958D-4086B95ACC67}" type="slidenum">
              <a:rPr lang="en-CA" smtClean="0"/>
              <a:t>10</a:t>
            </a:fld>
            <a:endParaRPr lang="en-CA"/>
          </a:p>
        </p:txBody>
      </p:sp>
    </p:spTree>
    <p:extLst>
      <p:ext uri="{BB962C8B-B14F-4D97-AF65-F5344CB8AC3E}">
        <p14:creationId xmlns:p14="http://schemas.microsoft.com/office/powerpoint/2010/main" val="3356674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Let’s see the center chart. Interestingly, When the new democratic party becomes more similar to the Liberal Party, the new democratic party tends to get more seats in Parliament in the election after a few years. This may suggest that being less extreme or being closer to mainstream affects the election result positively. Next please.</a:t>
            </a: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11</a:t>
            </a:fld>
            <a:endParaRPr lang="en-CA"/>
          </a:p>
        </p:txBody>
      </p:sp>
    </p:spTree>
    <p:extLst>
      <p:ext uri="{BB962C8B-B14F-4D97-AF65-F5344CB8AC3E}">
        <p14:creationId xmlns:p14="http://schemas.microsoft.com/office/powerpoint/2010/main" val="3247690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All of these are just an observation without statistical evidences, and it needs further rigorous validation. But I think that this suggests some potentials to use word vector models in interesting ways. Next please.</a:t>
            </a: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12</a:t>
            </a:fld>
            <a:endParaRPr lang="en-CA"/>
          </a:p>
        </p:txBody>
      </p:sp>
    </p:spTree>
    <p:extLst>
      <p:ext uri="{BB962C8B-B14F-4D97-AF65-F5344CB8AC3E}">
        <p14:creationId xmlns:p14="http://schemas.microsoft.com/office/powerpoint/2010/main" val="251846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Finally, let me briefly show how policy-related words can be used in different contexts by different party members. We can see that in the conservative party members’ speeches, the word abortion is closer to negative words related to cruelty, death, crime and violence, while in the two other parties’ members speeches, abortion is closer to neutral words mostly related to pregnancy itself and medical procedure.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That’s it, thank you for listening!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13</a:t>
            </a:fld>
            <a:endParaRPr lang="en-CA"/>
          </a:p>
        </p:txBody>
      </p:sp>
    </p:spTree>
    <p:extLst>
      <p:ext uri="{BB962C8B-B14F-4D97-AF65-F5344CB8AC3E}">
        <p14:creationId xmlns:p14="http://schemas.microsoft.com/office/powerpoint/2010/main" val="294322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dataset I used is the transcript of Parliamentary Debates of the past 119 years. I trained word2vec models to answer the two main questions. Next please.</a:t>
            </a:r>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2</a:t>
            </a:fld>
            <a:endParaRPr lang="en-CA"/>
          </a:p>
        </p:txBody>
      </p:sp>
    </p:spTree>
    <p:extLst>
      <p:ext uri="{BB962C8B-B14F-4D97-AF65-F5344CB8AC3E}">
        <p14:creationId xmlns:p14="http://schemas.microsoft.com/office/powerpoint/2010/main" val="180355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first question is about diachronic word replacement. Diachronic word replacement can happen in many ways, but here I’ll introduce the most straightforward examples. Traditionally, English speakers used the word men to refer to all human beings, but such a usage is decreasing because people are recognizing that it’s sexist language, and the word “people” is used in place for “men” more often nowadays. Another example is metric units and imperial units. Canada was traditionally using imperial units but since the 1970s, the country has converted to the metric units. So for instance, </a:t>
            </a:r>
            <a:r>
              <a:rPr lang="ko-KR"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miles” has been replaced by “kilometres.” And I wanted to see how I can detect such replacement with word embedding in a simple way. Next please.</a:t>
            </a: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3</a:t>
            </a:fld>
            <a:endParaRPr lang="en-CA"/>
          </a:p>
        </p:txBody>
      </p:sp>
    </p:spTree>
    <p:extLst>
      <p:ext uri="{BB962C8B-B14F-4D97-AF65-F5344CB8AC3E}">
        <p14:creationId xmlns:p14="http://schemas.microsoft.com/office/powerpoint/2010/main" val="73230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Let’s say I have two word embedding models. One for the past and one for the present. I considered only the common words between them and among them I used 8000 most frequent words in my experiment. And for each model, I construct an 8000 by 8000 matrix, in which each row represents cosine similarity between a word and all the other words in the model. I will call this matrix “neighborhood relationship matrix”, and I will call each row in this matrix “neighborhood relationship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And let’s say I’m interested in how the word “miles” in the past is being replaced. I take the neighborhood relationship vector corresponding to “miles” from the neighborhood relationship matrix for the past time slice, and then I look for the most similar vector to it in the neighborhood relationship matrix for the present time slice. If no diachronic replacement has been occurred, I’m likely to get the same word, “miles”. But ideally, I am looking to get “kilometers” because it replaced “miles.”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And in some cases, I can actually do the same but in the opposite direction. I take the neighborhood relationship vector corresponding to “kilometers” from the neighborhood relationship matrix for the </a:t>
            </a:r>
            <a:r>
              <a:rPr lang="en-CA" sz="1200" b="1" kern="1200" dirty="0">
                <a:solidFill>
                  <a:schemeClr val="tx1"/>
                </a:solidFill>
                <a:effectLst/>
                <a:latin typeface="+mn-lt"/>
                <a:ea typeface="+mn-ea"/>
                <a:cs typeface="+mn-cs"/>
              </a:rPr>
              <a:t>present</a:t>
            </a:r>
            <a:r>
              <a:rPr lang="en-CA" sz="1200" kern="1200" dirty="0">
                <a:solidFill>
                  <a:schemeClr val="tx1"/>
                </a:solidFill>
                <a:effectLst/>
                <a:latin typeface="+mn-lt"/>
                <a:ea typeface="+mn-ea"/>
                <a:cs typeface="+mn-cs"/>
              </a:rPr>
              <a:t> time slice, and then I look for the most similar vector to it in the neighborhood relationship matrix for the </a:t>
            </a:r>
            <a:r>
              <a:rPr lang="en-CA" sz="1200" b="1" kern="1200" dirty="0">
                <a:solidFill>
                  <a:schemeClr val="tx1"/>
                </a:solidFill>
                <a:effectLst/>
                <a:latin typeface="+mn-lt"/>
                <a:ea typeface="+mn-ea"/>
                <a:cs typeface="+mn-cs"/>
              </a:rPr>
              <a:t>past </a:t>
            </a:r>
            <a:r>
              <a:rPr lang="en-CA" sz="1200" kern="1200" dirty="0">
                <a:solidFill>
                  <a:schemeClr val="tx1"/>
                </a:solidFill>
                <a:effectLst/>
                <a:latin typeface="+mn-lt"/>
                <a:ea typeface="+mn-ea"/>
                <a:cs typeface="+mn-cs"/>
              </a:rPr>
              <a:t>time slice. If I’m successful, I will get “miles”. I need to emphasize that going in both directions makes sense only for some cases in which the two words are almost completely interchangeable. For instance, men and people aren’t completely interchangeable, obviously, because the word “men” also means adult human males, not human beings in general. Next please.</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4</a:t>
            </a:fld>
            <a:endParaRPr lang="en-CA"/>
          </a:p>
        </p:txBody>
      </p:sp>
    </p:spTree>
    <p:extLst>
      <p:ext uri="{BB962C8B-B14F-4D97-AF65-F5344CB8AC3E}">
        <p14:creationId xmlns:p14="http://schemas.microsoft.com/office/powerpoint/2010/main" val="413596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This table shows some examples I acquired with this method. The yellow colored rows reflect social changes and the green colored rows mean changes in linguistic styles. For instance, the second yellow row tells us that, in the context in which the word “chairman” was used in the past, now the word “chair” is used. And the second green row tells us that, in the context in which the word “ought” was used in the past, now the word “should” is used. I will skip the other examples to save time. Next please.</a:t>
            </a:r>
          </a:p>
        </p:txBody>
      </p:sp>
      <p:sp>
        <p:nvSpPr>
          <p:cNvPr id="4" name="Slide Number Placeholder 3"/>
          <p:cNvSpPr>
            <a:spLocks noGrp="1"/>
          </p:cNvSpPr>
          <p:nvPr>
            <p:ph type="sldNum" sz="quarter" idx="5"/>
          </p:nvPr>
        </p:nvSpPr>
        <p:spPr/>
        <p:txBody>
          <a:bodyPr/>
          <a:lstStyle/>
          <a:p>
            <a:fld id="{E2EC8F47-7863-4F27-958D-4086B95ACC67}" type="slidenum">
              <a:rPr lang="en-CA" smtClean="0"/>
              <a:t>5</a:t>
            </a:fld>
            <a:endParaRPr lang="en-CA"/>
          </a:p>
        </p:txBody>
      </p:sp>
    </p:spTree>
    <p:extLst>
      <p:ext uri="{BB962C8B-B14F-4D97-AF65-F5344CB8AC3E}">
        <p14:creationId xmlns:p14="http://schemas.microsoft.com/office/powerpoint/2010/main" val="296065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This table also shows some examples that flow in the opposite direction. For instance, the second last yellow row tells us that, in the context in which the word “gay” is used now, the word “</a:t>
            </a:r>
            <a:r>
              <a:rPr lang="en-CA" sz="1200" kern="1200" dirty="0" err="1">
                <a:solidFill>
                  <a:schemeClr val="tx1"/>
                </a:solidFill>
                <a:effectLst/>
                <a:latin typeface="+mn-lt"/>
                <a:ea typeface="+mn-ea"/>
                <a:cs typeface="+mn-cs"/>
              </a:rPr>
              <a:t>jews</a:t>
            </a:r>
            <a:r>
              <a:rPr lang="en-CA" sz="1200" kern="1200" dirty="0">
                <a:solidFill>
                  <a:schemeClr val="tx1"/>
                </a:solidFill>
                <a:effectLst/>
                <a:latin typeface="+mn-lt"/>
                <a:ea typeface="+mn-ea"/>
                <a:cs typeface="+mn-cs"/>
              </a:rPr>
              <a:t>” was used 100 years ago. I guess it reflects the changes in minority issues discussed in parliament. The blue-colored word pairs mean the same result as the previous table, which show that the two words are interchangeable. Next please.</a:t>
            </a:r>
          </a:p>
        </p:txBody>
      </p:sp>
      <p:sp>
        <p:nvSpPr>
          <p:cNvPr id="4" name="Slide Number Placeholder 3"/>
          <p:cNvSpPr>
            <a:spLocks noGrp="1"/>
          </p:cNvSpPr>
          <p:nvPr>
            <p:ph type="sldNum" sz="quarter" idx="5"/>
          </p:nvPr>
        </p:nvSpPr>
        <p:spPr/>
        <p:txBody>
          <a:bodyPr/>
          <a:lstStyle/>
          <a:p>
            <a:fld id="{E2EC8F47-7863-4F27-958D-4086B95ACC67}" type="slidenum">
              <a:rPr lang="en-CA" smtClean="0"/>
              <a:t>6</a:t>
            </a:fld>
            <a:endParaRPr lang="en-CA"/>
          </a:p>
        </p:txBody>
      </p:sp>
    </p:spTree>
    <p:extLst>
      <p:ext uri="{BB962C8B-B14F-4D97-AF65-F5344CB8AC3E}">
        <p14:creationId xmlns:p14="http://schemas.microsoft.com/office/powerpoint/2010/main" val="358094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To find these examples, I iterated over all the words, looking for the cases in which, first, the word in the second model that is most similar to the word of interest in the first model is not equal to the word of interest and second, the cosine similarity between two neighborhood relationship vectors that are most similar to each other is larger than some threshold. I used 0.5 in my experiment. Next please.</a:t>
            </a: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7</a:t>
            </a:fld>
            <a:endParaRPr lang="en-CA"/>
          </a:p>
        </p:txBody>
      </p:sp>
    </p:spTree>
    <p:extLst>
      <p:ext uri="{BB962C8B-B14F-4D97-AF65-F5344CB8AC3E}">
        <p14:creationId xmlns:p14="http://schemas.microsoft.com/office/powerpoint/2010/main" val="360930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My second question is more specific to the parliament debates. Under the assumption that word embedding models represent the mental models of the authors or speakers, I wanted to see what I can find when I compare models based on what politicians from Party A said and those based on what politicians from Party B said. Next please.</a:t>
            </a:r>
          </a:p>
          <a:p>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8</a:t>
            </a:fld>
            <a:endParaRPr lang="en-CA"/>
          </a:p>
        </p:txBody>
      </p:sp>
    </p:spTree>
    <p:extLst>
      <p:ext uri="{BB962C8B-B14F-4D97-AF65-F5344CB8AC3E}">
        <p14:creationId xmlns:p14="http://schemas.microsoft.com/office/powerpoint/2010/main" val="282061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do this, I first built the neighborhood relationship matrices again, but per each time slice, I built three word2vec models, one for the conservative party, one for the liberal party, and one for new democratic party. And I iterated over all the words to compute the similarity between each word’s neighborhood relationship vector from two models I was comparing. If I consider 3,000 most frequent words, I’ve got 3,000 cosine similarity values. Finally, I computed the mean of these values and considered it as difference between two word embedding models. Next please.</a:t>
            </a:r>
            <a:endParaRPr lang="en-CA" dirty="0"/>
          </a:p>
        </p:txBody>
      </p:sp>
      <p:sp>
        <p:nvSpPr>
          <p:cNvPr id="4" name="Slide Number Placeholder 3"/>
          <p:cNvSpPr>
            <a:spLocks noGrp="1"/>
          </p:cNvSpPr>
          <p:nvPr>
            <p:ph type="sldNum" sz="quarter" idx="5"/>
          </p:nvPr>
        </p:nvSpPr>
        <p:spPr/>
        <p:txBody>
          <a:bodyPr/>
          <a:lstStyle/>
          <a:p>
            <a:fld id="{E2EC8F47-7863-4F27-958D-4086B95ACC67}" type="slidenum">
              <a:rPr lang="en-CA" smtClean="0"/>
              <a:t>9</a:t>
            </a:fld>
            <a:endParaRPr lang="en-CA"/>
          </a:p>
        </p:txBody>
      </p:sp>
    </p:spTree>
    <p:extLst>
      <p:ext uri="{BB962C8B-B14F-4D97-AF65-F5344CB8AC3E}">
        <p14:creationId xmlns:p14="http://schemas.microsoft.com/office/powerpoint/2010/main" val="135507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4E31-C193-4B29-8248-A38269EF4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398082-F4BD-4884-AF58-5F72368FD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1E7C3A-F51C-48AF-82CC-8460D188F28F}"/>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5" name="Footer Placeholder 4">
            <a:extLst>
              <a:ext uri="{FF2B5EF4-FFF2-40B4-BE49-F238E27FC236}">
                <a16:creationId xmlns:a16="http://schemas.microsoft.com/office/drawing/2014/main" id="{5CCEB76D-D5A5-462D-AF91-CD133F4B03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722554-6B2D-4317-84D3-1FD710196FF7}"/>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179158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B781-8275-4897-9B38-94EA8C2826F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368E1E-CACE-49ED-99CF-4AF03540D0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3CA1CC-A5AD-4513-B5B0-B4CFFD967C1E}"/>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5" name="Footer Placeholder 4">
            <a:extLst>
              <a:ext uri="{FF2B5EF4-FFF2-40B4-BE49-F238E27FC236}">
                <a16:creationId xmlns:a16="http://schemas.microsoft.com/office/drawing/2014/main" id="{B1B3D5CE-EF6B-469B-AC30-420D7C907C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A133B3-D1E8-4468-A818-68BD8006C7C6}"/>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14069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445126-A548-4A29-8B09-19DAB07B4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F3E2273-B540-4A5C-9995-88215E3BDC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E9DEAC-99B3-47BB-9CDB-44FD5460E4EE}"/>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5" name="Footer Placeholder 4">
            <a:extLst>
              <a:ext uri="{FF2B5EF4-FFF2-40B4-BE49-F238E27FC236}">
                <a16:creationId xmlns:a16="http://schemas.microsoft.com/office/drawing/2014/main" id="{4FBD6BE3-1966-4A0A-B283-9DC3287EAA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702AE2-FA3D-4C6C-9C57-73904B185E14}"/>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333606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7A8C-0216-429D-A229-716AF29F5C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1B43740-6F39-4A64-87E1-691F616E03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8ACB99-F264-4868-9976-FDBD6BF241A4}"/>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5" name="Footer Placeholder 4">
            <a:extLst>
              <a:ext uri="{FF2B5EF4-FFF2-40B4-BE49-F238E27FC236}">
                <a16:creationId xmlns:a16="http://schemas.microsoft.com/office/drawing/2014/main" id="{3532981C-6E99-4E83-9B8C-3DB9750BC3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E5E544-45B1-4162-9E70-00C2D3DDCC47}"/>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91835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357-4A47-4D61-BA0D-2BD04684C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F7B8365-1A06-43D5-82A3-645E8A33E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969CC-1357-400C-8C1F-E87E705CE6DF}"/>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5" name="Footer Placeholder 4">
            <a:extLst>
              <a:ext uri="{FF2B5EF4-FFF2-40B4-BE49-F238E27FC236}">
                <a16:creationId xmlns:a16="http://schemas.microsoft.com/office/drawing/2014/main" id="{599D7F02-DF98-4747-ACDE-85D98733D6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5D49E7-F6FB-49B9-826E-5BF8C561C220}"/>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334590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6B-6318-4469-8518-B46632FF7D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C9C7746-73F4-4B48-813E-3EC795CD9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0DCBACD-5E71-4155-B082-65ED466F2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2CCD228-36B7-42F0-B811-76B3FEDB0A0A}"/>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6" name="Footer Placeholder 5">
            <a:extLst>
              <a:ext uri="{FF2B5EF4-FFF2-40B4-BE49-F238E27FC236}">
                <a16:creationId xmlns:a16="http://schemas.microsoft.com/office/drawing/2014/main" id="{DBC4FDBA-0C1A-42DF-8D6B-37F1AC10753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6D55E1E-0D9F-4BC6-A07C-C9560A4F2210}"/>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294266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7C45-4A09-4A6F-8578-664353F90C8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21CBB1-9A9F-4DCF-8FE5-C65F1054A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FCF71-96A2-46EF-B85E-BE99280BE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1582370-31C3-4F1E-9D0A-0444B3EC1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85669F-D787-406D-95B6-02A58AA57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A0535AC-31B9-47DD-97E3-67C212A33E6C}"/>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8" name="Footer Placeholder 7">
            <a:extLst>
              <a:ext uri="{FF2B5EF4-FFF2-40B4-BE49-F238E27FC236}">
                <a16:creationId xmlns:a16="http://schemas.microsoft.com/office/drawing/2014/main" id="{99E132BD-A776-4B7F-B69A-B8D9CFBF3B3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34FF7C1-576E-4AFA-86B6-9B36BE0976A7}"/>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293036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0148-EFED-416D-977D-42F72C0974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B81B310-31CB-41A9-ADF2-1D6E591B88D4}"/>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4" name="Footer Placeholder 3">
            <a:extLst>
              <a:ext uri="{FF2B5EF4-FFF2-40B4-BE49-F238E27FC236}">
                <a16:creationId xmlns:a16="http://schemas.microsoft.com/office/drawing/2014/main" id="{56DBD86F-3C37-4223-99C9-0EA4BA3771E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F7E7B0A-9AED-4974-86BE-5266964F2BB9}"/>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354785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CA16C-FD83-4541-8CEE-5E1CDE4D3F85}"/>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3" name="Footer Placeholder 2">
            <a:extLst>
              <a:ext uri="{FF2B5EF4-FFF2-40B4-BE49-F238E27FC236}">
                <a16:creationId xmlns:a16="http://schemas.microsoft.com/office/drawing/2014/main" id="{38159AE5-03E2-4C6B-AC9C-61FC24DDE9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087B43B-76C1-4EDA-92AB-71216BAE0945}"/>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120484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9662-2A88-4BEC-A47E-CF4FD46C5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00FBD4-EF1E-4601-BEE8-53AB4830E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7656E84-4BB4-4729-A74B-B59269CB7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4F50F-7B7E-424D-BD7C-C4DD88567008}"/>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6" name="Footer Placeholder 5">
            <a:extLst>
              <a:ext uri="{FF2B5EF4-FFF2-40B4-BE49-F238E27FC236}">
                <a16:creationId xmlns:a16="http://schemas.microsoft.com/office/drawing/2014/main" id="{2367BB42-4394-4A5F-BD00-02DF28FC87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9FC30A-DE94-4ABC-9EA0-B6A59FD5F4EF}"/>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93022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0EC8-A435-4949-9317-07B4B64CD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99F7EB1-5EDA-4A05-B746-50C6F32E3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396578F-0CA0-4FD7-AE07-A32F7229D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326BA-4F4F-412C-92FC-7B889B1271BB}"/>
              </a:ext>
            </a:extLst>
          </p:cNvPr>
          <p:cNvSpPr>
            <a:spLocks noGrp="1"/>
          </p:cNvSpPr>
          <p:nvPr>
            <p:ph type="dt" sz="half" idx="10"/>
          </p:nvPr>
        </p:nvSpPr>
        <p:spPr/>
        <p:txBody>
          <a:bodyPr/>
          <a:lstStyle/>
          <a:p>
            <a:fld id="{0592E871-2F91-46E6-A3D6-78D31D04B4B1}" type="datetimeFigureOut">
              <a:rPr lang="en-CA" smtClean="0"/>
              <a:t>2020-03-31</a:t>
            </a:fld>
            <a:endParaRPr lang="en-CA"/>
          </a:p>
        </p:txBody>
      </p:sp>
      <p:sp>
        <p:nvSpPr>
          <p:cNvPr id="6" name="Footer Placeholder 5">
            <a:extLst>
              <a:ext uri="{FF2B5EF4-FFF2-40B4-BE49-F238E27FC236}">
                <a16:creationId xmlns:a16="http://schemas.microsoft.com/office/drawing/2014/main" id="{5C86C406-AA7A-4078-9952-0AFF25B6B5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4408965-18E3-4C21-A7A4-A42C1497D277}"/>
              </a:ext>
            </a:extLst>
          </p:cNvPr>
          <p:cNvSpPr>
            <a:spLocks noGrp="1"/>
          </p:cNvSpPr>
          <p:nvPr>
            <p:ph type="sldNum" sz="quarter" idx="12"/>
          </p:nvPr>
        </p:nvSpPr>
        <p:spPr/>
        <p:txBody>
          <a:bodyPr/>
          <a:lstStyle/>
          <a:p>
            <a:fld id="{9D6EED10-69C2-4C6E-89CA-ABC8BACB3D4E}" type="slidenum">
              <a:rPr lang="en-CA" smtClean="0"/>
              <a:t>‹#›</a:t>
            </a:fld>
            <a:endParaRPr lang="en-CA"/>
          </a:p>
        </p:txBody>
      </p:sp>
    </p:spTree>
    <p:extLst>
      <p:ext uri="{BB962C8B-B14F-4D97-AF65-F5344CB8AC3E}">
        <p14:creationId xmlns:p14="http://schemas.microsoft.com/office/powerpoint/2010/main" val="263877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7716B-1F17-4DC8-A4F5-97DBD370B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8AD04F-5B9C-4D21-B0AD-9A9D19C71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68EA92-D60F-4760-93C3-36CEBD290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2E871-2F91-46E6-A3D6-78D31D04B4B1}" type="datetimeFigureOut">
              <a:rPr lang="en-CA" smtClean="0"/>
              <a:t>2020-03-31</a:t>
            </a:fld>
            <a:endParaRPr lang="en-CA"/>
          </a:p>
        </p:txBody>
      </p:sp>
      <p:sp>
        <p:nvSpPr>
          <p:cNvPr id="5" name="Footer Placeholder 4">
            <a:extLst>
              <a:ext uri="{FF2B5EF4-FFF2-40B4-BE49-F238E27FC236}">
                <a16:creationId xmlns:a16="http://schemas.microsoft.com/office/drawing/2014/main" id="{06DF23B9-400A-4062-91FF-61619EEB1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B8F871C-C15D-4147-A409-0222C213F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EED10-69C2-4C6E-89CA-ABC8BACB3D4E}" type="slidenum">
              <a:rPr lang="en-CA" smtClean="0"/>
              <a:t>‹#›</a:t>
            </a:fld>
            <a:endParaRPr lang="en-CA"/>
          </a:p>
        </p:txBody>
      </p:sp>
    </p:spTree>
    <p:extLst>
      <p:ext uri="{BB962C8B-B14F-4D97-AF65-F5344CB8AC3E}">
        <p14:creationId xmlns:p14="http://schemas.microsoft.com/office/powerpoint/2010/main" val="90166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777D4-5F41-4EA5-85CD-D47E28794B66}"/>
              </a:ext>
            </a:extLst>
          </p:cNvPr>
          <p:cNvSpPr>
            <a:spLocks noGrp="1"/>
          </p:cNvSpPr>
          <p:nvPr>
            <p:ph type="ctrTitle"/>
          </p:nvPr>
        </p:nvSpPr>
        <p:spPr>
          <a:xfrm>
            <a:off x="1524000" y="1122362"/>
            <a:ext cx="9144000" cy="2704633"/>
          </a:xfrm>
        </p:spPr>
        <p:txBody>
          <a:bodyPr>
            <a:normAutofit fontScale="90000"/>
          </a:bodyPr>
          <a:lstStyle/>
          <a:p>
            <a:r>
              <a:rPr lang="en-CA" dirty="0"/>
              <a:t>Semantic Changes in</a:t>
            </a:r>
            <a:br>
              <a:rPr lang="en-CA" dirty="0"/>
            </a:br>
            <a:r>
              <a:rPr lang="en-CA" dirty="0"/>
              <a:t>Canadian Parliamentary Debates</a:t>
            </a:r>
            <a:br>
              <a:rPr lang="en-CA" dirty="0"/>
            </a:br>
            <a:r>
              <a:rPr lang="en-CA" sz="3600" dirty="0"/>
              <a:t>Diachronic word replacement and</a:t>
            </a:r>
            <a:br>
              <a:rPr lang="en-CA" sz="3600" dirty="0"/>
            </a:br>
            <a:r>
              <a:rPr lang="en-CA" sz="3600" dirty="0"/>
              <a:t>changes in difference between political parties</a:t>
            </a:r>
            <a:endParaRPr lang="en-CA" sz="3100" dirty="0"/>
          </a:p>
        </p:txBody>
      </p:sp>
      <p:sp>
        <p:nvSpPr>
          <p:cNvPr id="3" name="Subtitle 2">
            <a:extLst>
              <a:ext uri="{FF2B5EF4-FFF2-40B4-BE49-F238E27FC236}">
                <a16:creationId xmlns:a16="http://schemas.microsoft.com/office/drawing/2014/main" id="{93C4A690-ACD4-432E-AD7F-3471EC05AD5D}"/>
              </a:ext>
            </a:extLst>
          </p:cNvPr>
          <p:cNvSpPr>
            <a:spLocks noGrp="1"/>
          </p:cNvSpPr>
          <p:nvPr>
            <p:ph type="subTitle" idx="1"/>
          </p:nvPr>
        </p:nvSpPr>
        <p:spPr>
          <a:xfrm>
            <a:off x="1524000" y="3602037"/>
            <a:ext cx="9144000" cy="2704633"/>
          </a:xfrm>
        </p:spPr>
        <p:txBody>
          <a:bodyPr>
            <a:normAutofit/>
          </a:bodyPr>
          <a:lstStyle/>
          <a:p>
            <a:endParaRPr lang="en-CA" dirty="0"/>
          </a:p>
          <a:p>
            <a:r>
              <a:rPr lang="en-CA" dirty="0"/>
              <a:t>Jungeun “June” Lim</a:t>
            </a:r>
          </a:p>
          <a:p>
            <a:endParaRPr lang="en-CA" dirty="0"/>
          </a:p>
          <a:p>
            <a:r>
              <a:rPr lang="en-CA" dirty="0"/>
              <a:t>CSC2611 Final Presentation</a:t>
            </a:r>
          </a:p>
          <a:p>
            <a:r>
              <a:rPr lang="en-CA" dirty="0"/>
              <a:t>March 31, 2020</a:t>
            </a:r>
          </a:p>
        </p:txBody>
      </p:sp>
    </p:spTree>
    <p:extLst>
      <p:ext uri="{BB962C8B-B14F-4D97-AF65-F5344CB8AC3E}">
        <p14:creationId xmlns:p14="http://schemas.microsoft.com/office/powerpoint/2010/main" val="364601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D7FF-8CC1-4129-B230-0C9D8CC31213}"/>
              </a:ext>
            </a:extLst>
          </p:cNvPr>
          <p:cNvSpPr>
            <a:spLocks noGrp="1"/>
          </p:cNvSpPr>
          <p:nvPr>
            <p:ph type="title"/>
          </p:nvPr>
        </p:nvSpPr>
        <p:spPr>
          <a:xfrm>
            <a:off x="647071" y="0"/>
            <a:ext cx="11010900" cy="1717675"/>
          </a:xfrm>
        </p:spPr>
        <p:txBody>
          <a:bodyPr>
            <a:normAutofit fontScale="90000"/>
          </a:bodyPr>
          <a:lstStyle/>
          <a:p>
            <a:r>
              <a:rPr lang="en-CA" dirty="0"/>
              <a:t>Changes in similarity between the word2vec models of different political parties over the past 30 years</a:t>
            </a:r>
          </a:p>
        </p:txBody>
      </p:sp>
      <p:sp>
        <p:nvSpPr>
          <p:cNvPr id="5" name="TextBox 4">
            <a:extLst>
              <a:ext uri="{FF2B5EF4-FFF2-40B4-BE49-F238E27FC236}">
                <a16:creationId xmlns:a16="http://schemas.microsoft.com/office/drawing/2014/main" id="{8FF7629C-8AE8-4406-BF41-6992277EB964}"/>
              </a:ext>
            </a:extLst>
          </p:cNvPr>
          <p:cNvSpPr txBox="1"/>
          <p:nvPr/>
        </p:nvSpPr>
        <p:spPr>
          <a:xfrm>
            <a:off x="495339" y="5483083"/>
            <a:ext cx="10842586" cy="830997"/>
          </a:xfrm>
          <a:prstGeom prst="rect">
            <a:avLst/>
          </a:prstGeom>
          <a:noFill/>
        </p:spPr>
        <p:txBody>
          <a:bodyPr wrap="square" rtlCol="0">
            <a:spAutoFit/>
          </a:bodyPr>
          <a:lstStyle/>
          <a:p>
            <a:r>
              <a:rPr lang="en-CA" sz="2400" dirty="0"/>
              <a:t>Liberal Party and Conservative party are becoming less similar to each other.</a:t>
            </a:r>
          </a:p>
          <a:p>
            <a:r>
              <a:rPr lang="en-CA" sz="2400" dirty="0"/>
              <a:t>NDP and Conservative Party are least similar to each other on average.</a:t>
            </a:r>
          </a:p>
        </p:txBody>
      </p:sp>
      <p:sp>
        <p:nvSpPr>
          <p:cNvPr id="3" name="TextBox 2">
            <a:extLst>
              <a:ext uri="{FF2B5EF4-FFF2-40B4-BE49-F238E27FC236}">
                <a16:creationId xmlns:a16="http://schemas.microsoft.com/office/drawing/2014/main" id="{478CEE68-2D11-4BD7-93A2-40307512EABD}"/>
              </a:ext>
            </a:extLst>
          </p:cNvPr>
          <p:cNvSpPr txBox="1"/>
          <p:nvPr/>
        </p:nvSpPr>
        <p:spPr>
          <a:xfrm>
            <a:off x="711200" y="1619220"/>
            <a:ext cx="2755271" cy="400110"/>
          </a:xfrm>
          <a:prstGeom prst="rect">
            <a:avLst/>
          </a:prstGeom>
          <a:noFill/>
        </p:spPr>
        <p:txBody>
          <a:bodyPr wrap="square" rtlCol="0">
            <a:spAutoFit/>
          </a:bodyPr>
          <a:lstStyle/>
          <a:p>
            <a:r>
              <a:rPr lang="en-CA" sz="2000" dirty="0"/>
              <a:t>Liberal vs. Conservative</a:t>
            </a:r>
          </a:p>
        </p:txBody>
      </p:sp>
      <p:sp>
        <p:nvSpPr>
          <p:cNvPr id="8" name="TextBox 7">
            <a:extLst>
              <a:ext uri="{FF2B5EF4-FFF2-40B4-BE49-F238E27FC236}">
                <a16:creationId xmlns:a16="http://schemas.microsoft.com/office/drawing/2014/main" id="{364491DF-7367-4DDC-BCBD-A5A55CEBF13C}"/>
              </a:ext>
            </a:extLst>
          </p:cNvPr>
          <p:cNvSpPr txBox="1"/>
          <p:nvPr/>
        </p:nvSpPr>
        <p:spPr>
          <a:xfrm>
            <a:off x="5126214" y="1665024"/>
            <a:ext cx="1866586" cy="400110"/>
          </a:xfrm>
          <a:prstGeom prst="rect">
            <a:avLst/>
          </a:prstGeom>
          <a:noFill/>
        </p:spPr>
        <p:txBody>
          <a:bodyPr wrap="square" rtlCol="0">
            <a:spAutoFit/>
          </a:bodyPr>
          <a:lstStyle/>
          <a:p>
            <a:r>
              <a:rPr lang="en-CA" sz="2000" dirty="0"/>
              <a:t>Liberal vs. NDP</a:t>
            </a:r>
          </a:p>
        </p:txBody>
      </p:sp>
      <p:sp>
        <p:nvSpPr>
          <p:cNvPr id="9" name="TextBox 8">
            <a:extLst>
              <a:ext uri="{FF2B5EF4-FFF2-40B4-BE49-F238E27FC236}">
                <a16:creationId xmlns:a16="http://schemas.microsoft.com/office/drawing/2014/main" id="{063100B1-23A8-4374-AE9B-CC4D6EA8B064}"/>
              </a:ext>
            </a:extLst>
          </p:cNvPr>
          <p:cNvSpPr txBox="1"/>
          <p:nvPr/>
        </p:nvSpPr>
        <p:spPr>
          <a:xfrm>
            <a:off x="8852948" y="1716028"/>
            <a:ext cx="2484977" cy="400110"/>
          </a:xfrm>
          <a:prstGeom prst="rect">
            <a:avLst/>
          </a:prstGeom>
          <a:noFill/>
        </p:spPr>
        <p:txBody>
          <a:bodyPr wrap="square" rtlCol="0">
            <a:spAutoFit/>
          </a:bodyPr>
          <a:lstStyle/>
          <a:p>
            <a:r>
              <a:rPr lang="en-CA" sz="2000" dirty="0"/>
              <a:t>Conservative vs. NDP</a:t>
            </a:r>
          </a:p>
        </p:txBody>
      </p:sp>
      <p:pic>
        <p:nvPicPr>
          <p:cNvPr id="11272" name="Picture 8">
            <a:extLst>
              <a:ext uri="{FF2B5EF4-FFF2-40B4-BE49-F238E27FC236}">
                <a16:creationId xmlns:a16="http://schemas.microsoft.com/office/drawing/2014/main" id="{822300E4-F12D-4521-AA74-390D7EDA7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721" y="2182323"/>
            <a:ext cx="4104320" cy="2942127"/>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8FF0582E-2BA3-43A2-AE24-A44882CC3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7863" y="2014537"/>
            <a:ext cx="4050317" cy="3068735"/>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05815623-8543-4099-9190-B64B3D99A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26" y="1949700"/>
            <a:ext cx="3970112" cy="306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43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D7FF-8CC1-4129-B230-0C9D8CC31213}"/>
              </a:ext>
            </a:extLst>
          </p:cNvPr>
          <p:cNvSpPr>
            <a:spLocks noGrp="1"/>
          </p:cNvSpPr>
          <p:nvPr>
            <p:ph type="title"/>
          </p:nvPr>
        </p:nvSpPr>
        <p:spPr>
          <a:xfrm>
            <a:off x="647071" y="0"/>
            <a:ext cx="11010900" cy="1717675"/>
          </a:xfrm>
        </p:spPr>
        <p:txBody>
          <a:bodyPr>
            <a:normAutofit fontScale="90000"/>
          </a:bodyPr>
          <a:lstStyle/>
          <a:p>
            <a:r>
              <a:rPr lang="en-CA" dirty="0"/>
              <a:t>Changes in similarity between the word2vec models of different political parties over the past 30 years</a:t>
            </a:r>
          </a:p>
        </p:txBody>
      </p:sp>
      <p:sp>
        <p:nvSpPr>
          <p:cNvPr id="5" name="TextBox 4">
            <a:extLst>
              <a:ext uri="{FF2B5EF4-FFF2-40B4-BE49-F238E27FC236}">
                <a16:creationId xmlns:a16="http://schemas.microsoft.com/office/drawing/2014/main" id="{8FF7629C-8AE8-4406-BF41-6992277EB964}"/>
              </a:ext>
            </a:extLst>
          </p:cNvPr>
          <p:cNvSpPr txBox="1"/>
          <p:nvPr/>
        </p:nvSpPr>
        <p:spPr>
          <a:xfrm>
            <a:off x="638214" y="5186221"/>
            <a:ext cx="10867986" cy="1200329"/>
          </a:xfrm>
          <a:prstGeom prst="rect">
            <a:avLst/>
          </a:prstGeom>
          <a:noFill/>
        </p:spPr>
        <p:txBody>
          <a:bodyPr wrap="square" rtlCol="0">
            <a:spAutoFit/>
          </a:bodyPr>
          <a:lstStyle/>
          <a:p>
            <a:r>
              <a:rPr lang="en-CA" sz="2400" dirty="0"/>
              <a:t>When NDP becomes more similar to Liberal Party,  it tends to get more seats in Parliament in the election after a few years (1993 -&gt; 1997: 133% increased, 2008-&gt;2011: 178% increased)</a:t>
            </a:r>
          </a:p>
        </p:txBody>
      </p:sp>
      <p:sp>
        <p:nvSpPr>
          <p:cNvPr id="3" name="TextBox 2">
            <a:extLst>
              <a:ext uri="{FF2B5EF4-FFF2-40B4-BE49-F238E27FC236}">
                <a16:creationId xmlns:a16="http://schemas.microsoft.com/office/drawing/2014/main" id="{478CEE68-2D11-4BD7-93A2-40307512EABD}"/>
              </a:ext>
            </a:extLst>
          </p:cNvPr>
          <p:cNvSpPr txBox="1"/>
          <p:nvPr/>
        </p:nvSpPr>
        <p:spPr>
          <a:xfrm>
            <a:off x="711200" y="1619220"/>
            <a:ext cx="2755271" cy="400110"/>
          </a:xfrm>
          <a:prstGeom prst="rect">
            <a:avLst/>
          </a:prstGeom>
          <a:noFill/>
        </p:spPr>
        <p:txBody>
          <a:bodyPr wrap="square" rtlCol="0">
            <a:spAutoFit/>
          </a:bodyPr>
          <a:lstStyle/>
          <a:p>
            <a:r>
              <a:rPr lang="en-CA" sz="2000" dirty="0"/>
              <a:t>Liberal vs. Conservative</a:t>
            </a:r>
          </a:p>
        </p:txBody>
      </p:sp>
      <p:sp>
        <p:nvSpPr>
          <p:cNvPr id="8" name="TextBox 7">
            <a:extLst>
              <a:ext uri="{FF2B5EF4-FFF2-40B4-BE49-F238E27FC236}">
                <a16:creationId xmlns:a16="http://schemas.microsoft.com/office/drawing/2014/main" id="{364491DF-7367-4DDC-BCBD-A5A55CEBF13C}"/>
              </a:ext>
            </a:extLst>
          </p:cNvPr>
          <p:cNvSpPr txBox="1"/>
          <p:nvPr/>
        </p:nvSpPr>
        <p:spPr>
          <a:xfrm>
            <a:off x="5126214" y="1665024"/>
            <a:ext cx="1866586" cy="400110"/>
          </a:xfrm>
          <a:prstGeom prst="rect">
            <a:avLst/>
          </a:prstGeom>
          <a:noFill/>
        </p:spPr>
        <p:txBody>
          <a:bodyPr wrap="square" rtlCol="0">
            <a:spAutoFit/>
          </a:bodyPr>
          <a:lstStyle/>
          <a:p>
            <a:r>
              <a:rPr lang="en-CA" sz="2000" dirty="0"/>
              <a:t>Liberal vs. NDP</a:t>
            </a:r>
          </a:p>
        </p:txBody>
      </p:sp>
      <p:sp>
        <p:nvSpPr>
          <p:cNvPr id="9" name="TextBox 8">
            <a:extLst>
              <a:ext uri="{FF2B5EF4-FFF2-40B4-BE49-F238E27FC236}">
                <a16:creationId xmlns:a16="http://schemas.microsoft.com/office/drawing/2014/main" id="{063100B1-23A8-4374-AE9B-CC4D6EA8B064}"/>
              </a:ext>
            </a:extLst>
          </p:cNvPr>
          <p:cNvSpPr txBox="1"/>
          <p:nvPr/>
        </p:nvSpPr>
        <p:spPr>
          <a:xfrm>
            <a:off x="8852948" y="1716028"/>
            <a:ext cx="2484977" cy="400110"/>
          </a:xfrm>
          <a:prstGeom prst="rect">
            <a:avLst/>
          </a:prstGeom>
          <a:noFill/>
        </p:spPr>
        <p:txBody>
          <a:bodyPr wrap="square" rtlCol="0">
            <a:spAutoFit/>
          </a:bodyPr>
          <a:lstStyle/>
          <a:p>
            <a:r>
              <a:rPr lang="en-CA" sz="2000" dirty="0"/>
              <a:t>Conservative vs. NDP</a:t>
            </a:r>
          </a:p>
        </p:txBody>
      </p:sp>
      <p:pic>
        <p:nvPicPr>
          <p:cNvPr id="11272" name="Picture 8">
            <a:extLst>
              <a:ext uri="{FF2B5EF4-FFF2-40B4-BE49-F238E27FC236}">
                <a16:creationId xmlns:a16="http://schemas.microsoft.com/office/drawing/2014/main" id="{822300E4-F12D-4521-AA74-390D7EDA7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721" y="2182323"/>
            <a:ext cx="4104320" cy="2942127"/>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8FF0582E-2BA3-43A2-AE24-A44882CC3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7863" y="2014537"/>
            <a:ext cx="4050317" cy="3068735"/>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05815623-8543-4099-9190-B64B3D99A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26" y="1949700"/>
            <a:ext cx="3970112" cy="306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5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D7FF-8CC1-4129-B230-0C9D8CC31213}"/>
              </a:ext>
            </a:extLst>
          </p:cNvPr>
          <p:cNvSpPr>
            <a:spLocks noGrp="1"/>
          </p:cNvSpPr>
          <p:nvPr>
            <p:ph type="title"/>
          </p:nvPr>
        </p:nvSpPr>
        <p:spPr>
          <a:xfrm>
            <a:off x="647071" y="0"/>
            <a:ext cx="11010900" cy="1717675"/>
          </a:xfrm>
        </p:spPr>
        <p:txBody>
          <a:bodyPr>
            <a:normAutofit fontScale="90000"/>
          </a:bodyPr>
          <a:lstStyle/>
          <a:p>
            <a:r>
              <a:rPr lang="en-CA" dirty="0"/>
              <a:t>Changes in similarity between the word2vec models of different political parties over the past 30 years</a:t>
            </a:r>
          </a:p>
        </p:txBody>
      </p:sp>
      <p:sp>
        <p:nvSpPr>
          <p:cNvPr id="5" name="TextBox 4">
            <a:extLst>
              <a:ext uri="{FF2B5EF4-FFF2-40B4-BE49-F238E27FC236}">
                <a16:creationId xmlns:a16="http://schemas.microsoft.com/office/drawing/2014/main" id="{8FF7629C-8AE8-4406-BF41-6992277EB964}"/>
              </a:ext>
            </a:extLst>
          </p:cNvPr>
          <p:cNvSpPr txBox="1"/>
          <p:nvPr/>
        </p:nvSpPr>
        <p:spPr>
          <a:xfrm>
            <a:off x="638214" y="5186221"/>
            <a:ext cx="10867986" cy="1200329"/>
          </a:xfrm>
          <a:prstGeom prst="rect">
            <a:avLst/>
          </a:prstGeom>
          <a:noFill/>
        </p:spPr>
        <p:txBody>
          <a:bodyPr wrap="square" rtlCol="0">
            <a:spAutoFit/>
          </a:bodyPr>
          <a:lstStyle/>
          <a:p>
            <a:r>
              <a:rPr lang="en-CA" sz="2400" dirty="0"/>
              <a:t>Need further rigorous validation 1) against political history in Canada 2) with models based on speeches about specific issues on which parties have different positions 3) with different time periods 4) with different datasets (e.g., US congressional records)</a:t>
            </a:r>
          </a:p>
        </p:txBody>
      </p:sp>
      <p:sp>
        <p:nvSpPr>
          <p:cNvPr id="3" name="TextBox 2">
            <a:extLst>
              <a:ext uri="{FF2B5EF4-FFF2-40B4-BE49-F238E27FC236}">
                <a16:creationId xmlns:a16="http://schemas.microsoft.com/office/drawing/2014/main" id="{478CEE68-2D11-4BD7-93A2-40307512EABD}"/>
              </a:ext>
            </a:extLst>
          </p:cNvPr>
          <p:cNvSpPr txBox="1"/>
          <p:nvPr/>
        </p:nvSpPr>
        <p:spPr>
          <a:xfrm>
            <a:off x="711200" y="1619220"/>
            <a:ext cx="2755271" cy="400110"/>
          </a:xfrm>
          <a:prstGeom prst="rect">
            <a:avLst/>
          </a:prstGeom>
          <a:noFill/>
        </p:spPr>
        <p:txBody>
          <a:bodyPr wrap="square" rtlCol="0">
            <a:spAutoFit/>
          </a:bodyPr>
          <a:lstStyle/>
          <a:p>
            <a:r>
              <a:rPr lang="en-CA" sz="2000" dirty="0"/>
              <a:t>Liberal vs. Conservative</a:t>
            </a:r>
          </a:p>
        </p:txBody>
      </p:sp>
      <p:sp>
        <p:nvSpPr>
          <p:cNvPr id="8" name="TextBox 7">
            <a:extLst>
              <a:ext uri="{FF2B5EF4-FFF2-40B4-BE49-F238E27FC236}">
                <a16:creationId xmlns:a16="http://schemas.microsoft.com/office/drawing/2014/main" id="{364491DF-7367-4DDC-BCBD-A5A55CEBF13C}"/>
              </a:ext>
            </a:extLst>
          </p:cNvPr>
          <p:cNvSpPr txBox="1"/>
          <p:nvPr/>
        </p:nvSpPr>
        <p:spPr>
          <a:xfrm>
            <a:off x="5126214" y="1665024"/>
            <a:ext cx="1866586" cy="400110"/>
          </a:xfrm>
          <a:prstGeom prst="rect">
            <a:avLst/>
          </a:prstGeom>
          <a:noFill/>
        </p:spPr>
        <p:txBody>
          <a:bodyPr wrap="square" rtlCol="0">
            <a:spAutoFit/>
          </a:bodyPr>
          <a:lstStyle/>
          <a:p>
            <a:r>
              <a:rPr lang="en-CA" sz="2000" dirty="0"/>
              <a:t>Liberal vs. NDP</a:t>
            </a:r>
          </a:p>
        </p:txBody>
      </p:sp>
      <p:sp>
        <p:nvSpPr>
          <p:cNvPr id="9" name="TextBox 8">
            <a:extLst>
              <a:ext uri="{FF2B5EF4-FFF2-40B4-BE49-F238E27FC236}">
                <a16:creationId xmlns:a16="http://schemas.microsoft.com/office/drawing/2014/main" id="{063100B1-23A8-4374-AE9B-CC4D6EA8B064}"/>
              </a:ext>
            </a:extLst>
          </p:cNvPr>
          <p:cNvSpPr txBox="1"/>
          <p:nvPr/>
        </p:nvSpPr>
        <p:spPr>
          <a:xfrm>
            <a:off x="8852948" y="1716028"/>
            <a:ext cx="2484977" cy="400110"/>
          </a:xfrm>
          <a:prstGeom prst="rect">
            <a:avLst/>
          </a:prstGeom>
          <a:noFill/>
        </p:spPr>
        <p:txBody>
          <a:bodyPr wrap="square" rtlCol="0">
            <a:spAutoFit/>
          </a:bodyPr>
          <a:lstStyle/>
          <a:p>
            <a:r>
              <a:rPr lang="en-CA" sz="2000" dirty="0"/>
              <a:t>Conservative vs. NDP</a:t>
            </a:r>
          </a:p>
        </p:txBody>
      </p:sp>
      <p:pic>
        <p:nvPicPr>
          <p:cNvPr id="11272" name="Picture 8">
            <a:extLst>
              <a:ext uri="{FF2B5EF4-FFF2-40B4-BE49-F238E27FC236}">
                <a16:creationId xmlns:a16="http://schemas.microsoft.com/office/drawing/2014/main" id="{822300E4-F12D-4521-AA74-390D7EDA7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721" y="2182323"/>
            <a:ext cx="4104320" cy="2942127"/>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8FF0582E-2BA3-43A2-AE24-A44882CC3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7863" y="2014537"/>
            <a:ext cx="4050317" cy="3068735"/>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05815623-8543-4099-9190-B64B3D99A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26" y="1949700"/>
            <a:ext cx="3970112" cy="3068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63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ECA3-4000-4843-AD16-166CB619DF50}"/>
              </a:ext>
            </a:extLst>
          </p:cNvPr>
          <p:cNvSpPr>
            <a:spLocks noGrp="1"/>
          </p:cNvSpPr>
          <p:nvPr>
            <p:ph type="title"/>
          </p:nvPr>
        </p:nvSpPr>
        <p:spPr/>
        <p:txBody>
          <a:bodyPr/>
          <a:lstStyle/>
          <a:p>
            <a:r>
              <a:rPr lang="en-CA" dirty="0"/>
              <a:t>Case study of policy-related words:</a:t>
            </a:r>
            <a:br>
              <a:rPr lang="en-CA" dirty="0"/>
            </a:br>
            <a:r>
              <a:rPr lang="en-CA" dirty="0"/>
              <a:t>10 most similar words to “abortion”</a:t>
            </a:r>
          </a:p>
        </p:txBody>
      </p:sp>
      <p:graphicFrame>
        <p:nvGraphicFramePr>
          <p:cNvPr id="4" name="Table 4">
            <a:extLst>
              <a:ext uri="{FF2B5EF4-FFF2-40B4-BE49-F238E27FC236}">
                <a16:creationId xmlns:a16="http://schemas.microsoft.com/office/drawing/2014/main" id="{48B0D211-CA42-458B-BF08-0F4342704FC9}"/>
              </a:ext>
            </a:extLst>
          </p:cNvPr>
          <p:cNvGraphicFramePr>
            <a:graphicFrameLocks noGrp="1"/>
          </p:cNvGraphicFramePr>
          <p:nvPr>
            <p:ph idx="1"/>
            <p:extLst>
              <p:ext uri="{D42A27DB-BD31-4B8C-83A1-F6EECF244321}">
                <p14:modId xmlns:p14="http://schemas.microsoft.com/office/powerpoint/2010/main" val="1580272060"/>
              </p:ext>
            </p:extLst>
          </p:nvPr>
        </p:nvGraphicFramePr>
        <p:xfrm>
          <a:off x="838203" y="2008505"/>
          <a:ext cx="10515597" cy="40589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625046346"/>
                    </a:ext>
                  </a:extLst>
                </a:gridCol>
                <a:gridCol w="3505199">
                  <a:extLst>
                    <a:ext uri="{9D8B030D-6E8A-4147-A177-3AD203B41FA5}">
                      <a16:colId xmlns:a16="http://schemas.microsoft.com/office/drawing/2014/main" val="1144475632"/>
                    </a:ext>
                  </a:extLst>
                </a:gridCol>
                <a:gridCol w="3505199">
                  <a:extLst>
                    <a:ext uri="{9D8B030D-6E8A-4147-A177-3AD203B41FA5}">
                      <a16:colId xmlns:a16="http://schemas.microsoft.com/office/drawing/2014/main" val="1636333859"/>
                    </a:ext>
                  </a:extLst>
                </a:gridCol>
              </a:tblGrid>
              <a:tr h="370840">
                <a:tc>
                  <a:txBody>
                    <a:bodyPr/>
                    <a:lstStyle/>
                    <a:p>
                      <a:pPr algn="ctr"/>
                      <a:r>
                        <a:rPr lang="en-CA" dirty="0"/>
                        <a:t>Conservative Party (2016-2019)</a:t>
                      </a:r>
                    </a:p>
                  </a:txBody>
                  <a:tcPr/>
                </a:tc>
                <a:tc>
                  <a:txBody>
                    <a:bodyPr/>
                    <a:lstStyle/>
                    <a:p>
                      <a:pPr algn="ctr"/>
                      <a:r>
                        <a:rPr lang="en-CA" dirty="0"/>
                        <a:t>Liberal Party (2016-2019)</a:t>
                      </a:r>
                    </a:p>
                  </a:txBody>
                  <a:tcPr/>
                </a:tc>
                <a:tc>
                  <a:txBody>
                    <a:bodyPr/>
                    <a:lstStyle/>
                    <a:p>
                      <a:pPr algn="ctr"/>
                      <a:r>
                        <a:rPr lang="en-CA" dirty="0"/>
                        <a:t>NDP (2016-2019)</a:t>
                      </a:r>
                    </a:p>
                  </a:txBody>
                  <a:tcPr/>
                </a:tc>
                <a:extLst>
                  <a:ext uri="{0D108BD9-81ED-4DB2-BD59-A6C34878D82A}">
                    <a16:rowId xmlns:a16="http://schemas.microsoft.com/office/drawing/2014/main" val="3390499806"/>
                  </a:ext>
                </a:extLst>
              </a:tr>
              <a:tr h="370840">
                <a:tc>
                  <a:txBody>
                    <a:bodyPr/>
                    <a:lstStyle/>
                    <a:p>
                      <a:r>
                        <a:rPr lang="en-CA" dirty="0"/>
                        <a:t>punishment</a:t>
                      </a:r>
                    </a:p>
                  </a:txBody>
                  <a:tcPr/>
                </a:tc>
                <a:tc>
                  <a:txBody>
                    <a:bodyPr/>
                    <a:lstStyle/>
                    <a:p>
                      <a:r>
                        <a:rPr lang="en-CA" dirty="0"/>
                        <a:t>abortions</a:t>
                      </a:r>
                    </a:p>
                  </a:txBody>
                  <a:tcPr/>
                </a:tc>
                <a:tc>
                  <a:txBody>
                    <a:bodyPr/>
                    <a:lstStyle/>
                    <a:p>
                      <a:r>
                        <a:rPr lang="en-CA" dirty="0"/>
                        <a:t>contraception</a:t>
                      </a:r>
                    </a:p>
                  </a:txBody>
                  <a:tcPr/>
                </a:tc>
                <a:extLst>
                  <a:ext uri="{0D108BD9-81ED-4DB2-BD59-A6C34878D82A}">
                    <a16:rowId xmlns:a16="http://schemas.microsoft.com/office/drawing/2014/main" val="1025436330"/>
                  </a:ext>
                </a:extLst>
              </a:tr>
              <a:tr h="370840">
                <a:tc>
                  <a:txBody>
                    <a:bodyPr/>
                    <a:lstStyle/>
                    <a:p>
                      <a:r>
                        <a:rPr lang="en-CA" dirty="0"/>
                        <a:t>termination</a:t>
                      </a:r>
                    </a:p>
                  </a:txBody>
                  <a:tcPr/>
                </a:tc>
                <a:tc>
                  <a:txBody>
                    <a:bodyPr/>
                    <a:lstStyle/>
                    <a:p>
                      <a:r>
                        <a:rPr lang="en-CA" dirty="0"/>
                        <a:t>reproductive</a:t>
                      </a:r>
                    </a:p>
                  </a:txBody>
                  <a:tcPr/>
                </a:tc>
                <a:tc>
                  <a:txBody>
                    <a:bodyPr/>
                    <a:lstStyle/>
                    <a:p>
                      <a:r>
                        <a:rPr lang="en-CA" dirty="0"/>
                        <a:t>clinic</a:t>
                      </a:r>
                    </a:p>
                  </a:txBody>
                  <a:tcPr/>
                </a:tc>
                <a:extLst>
                  <a:ext uri="{0D108BD9-81ED-4DB2-BD59-A6C34878D82A}">
                    <a16:rowId xmlns:a16="http://schemas.microsoft.com/office/drawing/2014/main" val="1159571327"/>
                  </a:ext>
                </a:extLst>
              </a:tr>
              <a:tr h="370840">
                <a:tc>
                  <a:txBody>
                    <a:bodyPr/>
                    <a:lstStyle/>
                    <a:p>
                      <a:r>
                        <a:rPr lang="en-CA" dirty="0"/>
                        <a:t>bestiality</a:t>
                      </a:r>
                    </a:p>
                  </a:txBody>
                  <a:tcPr/>
                </a:tc>
                <a:tc>
                  <a:txBody>
                    <a:bodyPr/>
                    <a:lstStyle/>
                    <a:p>
                      <a:r>
                        <a:rPr lang="en-CA" dirty="0"/>
                        <a:t>counselling</a:t>
                      </a:r>
                    </a:p>
                  </a:txBody>
                  <a:tcPr/>
                </a:tc>
                <a:tc>
                  <a:txBody>
                    <a:bodyPr/>
                    <a:lstStyle/>
                    <a:p>
                      <a:r>
                        <a:rPr lang="en-CA" dirty="0"/>
                        <a:t>reproductive</a:t>
                      </a:r>
                    </a:p>
                  </a:txBody>
                  <a:tcPr/>
                </a:tc>
                <a:extLst>
                  <a:ext uri="{0D108BD9-81ED-4DB2-BD59-A6C34878D82A}">
                    <a16:rowId xmlns:a16="http://schemas.microsoft.com/office/drawing/2014/main" val="2572710432"/>
                  </a:ext>
                </a:extLst>
              </a:tr>
              <a:tr h="370840">
                <a:tc>
                  <a:txBody>
                    <a:bodyPr/>
                    <a:lstStyle/>
                    <a:p>
                      <a:r>
                        <a:rPr lang="en-CA" dirty="0"/>
                        <a:t>inhumane</a:t>
                      </a:r>
                    </a:p>
                  </a:txBody>
                  <a:tcPr/>
                </a:tc>
                <a:tc>
                  <a:txBody>
                    <a:bodyPr/>
                    <a:lstStyle/>
                    <a:p>
                      <a:r>
                        <a:rPr lang="en-CA" dirty="0"/>
                        <a:t>shelter</a:t>
                      </a:r>
                    </a:p>
                  </a:txBody>
                  <a:tcPr/>
                </a:tc>
                <a:tc>
                  <a:txBody>
                    <a:bodyPr/>
                    <a:lstStyle/>
                    <a:p>
                      <a:r>
                        <a:rPr lang="en-CA" dirty="0"/>
                        <a:t>sex</a:t>
                      </a:r>
                    </a:p>
                  </a:txBody>
                  <a:tcPr/>
                </a:tc>
                <a:extLst>
                  <a:ext uri="{0D108BD9-81ED-4DB2-BD59-A6C34878D82A}">
                    <a16:rowId xmlns:a16="http://schemas.microsoft.com/office/drawing/2014/main" val="2590012550"/>
                  </a:ext>
                </a:extLst>
              </a:tr>
              <a:tr h="370840">
                <a:tc>
                  <a:txBody>
                    <a:bodyPr/>
                    <a:lstStyle/>
                    <a:p>
                      <a:r>
                        <a:rPr lang="en-CA" dirty="0"/>
                        <a:t>animal</a:t>
                      </a:r>
                    </a:p>
                  </a:txBody>
                  <a:tcPr/>
                </a:tc>
                <a:tc>
                  <a:txBody>
                    <a:bodyPr/>
                    <a:lstStyle/>
                    <a:p>
                      <a:r>
                        <a:rPr lang="en-CA" dirty="0"/>
                        <a:t>adolescents</a:t>
                      </a:r>
                    </a:p>
                  </a:txBody>
                  <a:tcPr/>
                </a:tc>
                <a:tc>
                  <a:txBody>
                    <a:bodyPr/>
                    <a:lstStyle/>
                    <a:p>
                      <a:r>
                        <a:rPr lang="en-CA" dirty="0"/>
                        <a:t>medical</a:t>
                      </a:r>
                    </a:p>
                  </a:txBody>
                  <a:tcPr/>
                </a:tc>
                <a:extLst>
                  <a:ext uri="{0D108BD9-81ED-4DB2-BD59-A6C34878D82A}">
                    <a16:rowId xmlns:a16="http://schemas.microsoft.com/office/drawing/2014/main" val="3185117016"/>
                  </a:ext>
                </a:extLst>
              </a:tr>
              <a:tr h="370840">
                <a:tc>
                  <a:txBody>
                    <a:bodyPr/>
                    <a:lstStyle/>
                    <a:p>
                      <a:r>
                        <a:rPr lang="en-CA" dirty="0"/>
                        <a:t>fraudulent</a:t>
                      </a:r>
                    </a:p>
                  </a:txBody>
                  <a:tcPr/>
                </a:tc>
                <a:tc>
                  <a:txBody>
                    <a:bodyPr/>
                    <a:lstStyle/>
                    <a:p>
                      <a:r>
                        <a:rPr lang="en-CA" dirty="0"/>
                        <a:t>vocational</a:t>
                      </a:r>
                    </a:p>
                  </a:txBody>
                  <a:tcPr/>
                </a:tc>
                <a:tc>
                  <a:txBody>
                    <a:bodyPr/>
                    <a:lstStyle/>
                    <a:p>
                      <a:r>
                        <a:rPr lang="en-CA" dirty="0"/>
                        <a:t>remuneration</a:t>
                      </a:r>
                    </a:p>
                  </a:txBody>
                  <a:tcPr/>
                </a:tc>
                <a:extLst>
                  <a:ext uri="{0D108BD9-81ED-4DB2-BD59-A6C34878D82A}">
                    <a16:rowId xmlns:a16="http://schemas.microsoft.com/office/drawing/2014/main" val="1250515318"/>
                  </a:ext>
                </a:extLst>
              </a:tr>
              <a:tr h="0">
                <a:tc>
                  <a:txBody>
                    <a:bodyPr/>
                    <a:lstStyle/>
                    <a:p>
                      <a:r>
                        <a:rPr lang="en-CA" dirty="0"/>
                        <a:t>arson</a:t>
                      </a:r>
                    </a:p>
                  </a:txBody>
                  <a:tcPr/>
                </a:tc>
                <a:tc>
                  <a:txBody>
                    <a:bodyPr/>
                    <a:lstStyle/>
                    <a:p>
                      <a:r>
                        <a:rPr lang="en-CA" dirty="0"/>
                        <a:t>mutilation</a:t>
                      </a:r>
                    </a:p>
                  </a:txBody>
                  <a:tcPr/>
                </a:tc>
                <a:tc>
                  <a:txBody>
                    <a:bodyPr/>
                    <a:lstStyle/>
                    <a:p>
                      <a:r>
                        <a:rPr lang="en-CA" dirty="0"/>
                        <a:t>dual</a:t>
                      </a:r>
                    </a:p>
                  </a:txBody>
                  <a:tcPr/>
                </a:tc>
                <a:extLst>
                  <a:ext uri="{0D108BD9-81ED-4DB2-BD59-A6C34878D82A}">
                    <a16:rowId xmlns:a16="http://schemas.microsoft.com/office/drawing/2014/main" val="31144172"/>
                  </a:ext>
                </a:extLst>
              </a:tr>
              <a:tr h="273050">
                <a:tc>
                  <a:txBody>
                    <a:bodyPr/>
                    <a:lstStyle/>
                    <a:p>
                      <a:r>
                        <a:rPr lang="en-CA" dirty="0"/>
                        <a:t>bodily</a:t>
                      </a:r>
                    </a:p>
                  </a:txBody>
                  <a:tcPr/>
                </a:tc>
                <a:tc>
                  <a:txBody>
                    <a:bodyPr/>
                    <a:lstStyle/>
                    <a:p>
                      <a:r>
                        <a:rPr lang="en-CA" dirty="0"/>
                        <a:t>genital</a:t>
                      </a:r>
                    </a:p>
                  </a:txBody>
                  <a:tcPr/>
                </a:tc>
                <a:tc>
                  <a:txBody>
                    <a:bodyPr/>
                    <a:lstStyle/>
                    <a:p>
                      <a:r>
                        <a:rPr lang="en-CA" dirty="0"/>
                        <a:t>insurmountable</a:t>
                      </a:r>
                    </a:p>
                  </a:txBody>
                  <a:tcPr/>
                </a:tc>
                <a:extLst>
                  <a:ext uri="{0D108BD9-81ED-4DB2-BD59-A6C34878D82A}">
                    <a16:rowId xmlns:a16="http://schemas.microsoft.com/office/drawing/2014/main" val="2322517469"/>
                  </a:ext>
                </a:extLst>
              </a:tr>
              <a:tr h="180340">
                <a:tc>
                  <a:txBody>
                    <a:bodyPr/>
                    <a:lstStyle/>
                    <a:p>
                      <a:r>
                        <a:rPr lang="en-CA" dirty="0"/>
                        <a:t>blasphemy</a:t>
                      </a:r>
                    </a:p>
                  </a:txBody>
                  <a:tcPr/>
                </a:tc>
                <a:tc>
                  <a:txBody>
                    <a:bodyPr/>
                    <a:lstStyle/>
                    <a:p>
                      <a:r>
                        <a:rPr lang="en-CA" dirty="0"/>
                        <a:t>psychosocial</a:t>
                      </a:r>
                    </a:p>
                  </a:txBody>
                  <a:tcPr/>
                </a:tc>
                <a:tc>
                  <a:txBody>
                    <a:bodyPr/>
                    <a:lstStyle/>
                    <a:p>
                      <a:r>
                        <a:rPr lang="en-CA" dirty="0"/>
                        <a:t>surgery</a:t>
                      </a:r>
                    </a:p>
                  </a:txBody>
                  <a:tcPr/>
                </a:tc>
                <a:extLst>
                  <a:ext uri="{0D108BD9-81ED-4DB2-BD59-A6C34878D82A}">
                    <a16:rowId xmlns:a16="http://schemas.microsoft.com/office/drawing/2014/main" val="1358276140"/>
                  </a:ext>
                </a:extLst>
              </a:tr>
              <a:tr h="0">
                <a:tc>
                  <a:txBody>
                    <a:bodyPr/>
                    <a:lstStyle/>
                    <a:p>
                      <a:r>
                        <a:rPr lang="en-CA" dirty="0"/>
                        <a:t>euthanasia</a:t>
                      </a:r>
                    </a:p>
                  </a:txBody>
                  <a:tcPr/>
                </a:tc>
                <a:tc>
                  <a:txBody>
                    <a:bodyPr/>
                    <a:lstStyle/>
                    <a:p>
                      <a:r>
                        <a:rPr lang="en-CA" dirty="0"/>
                        <a:t>contraception</a:t>
                      </a:r>
                    </a:p>
                  </a:txBody>
                  <a:tcPr/>
                </a:tc>
                <a:tc>
                  <a:txBody>
                    <a:bodyPr/>
                    <a:lstStyle/>
                    <a:p>
                      <a:r>
                        <a:rPr lang="en-CA" dirty="0"/>
                        <a:t>specialized</a:t>
                      </a:r>
                    </a:p>
                  </a:txBody>
                  <a:tcPr/>
                </a:tc>
                <a:extLst>
                  <a:ext uri="{0D108BD9-81ED-4DB2-BD59-A6C34878D82A}">
                    <a16:rowId xmlns:a16="http://schemas.microsoft.com/office/drawing/2014/main" val="3814841662"/>
                  </a:ext>
                </a:extLst>
              </a:tr>
            </a:tbl>
          </a:graphicData>
        </a:graphic>
      </p:graphicFrame>
    </p:spTree>
    <p:extLst>
      <p:ext uri="{BB962C8B-B14F-4D97-AF65-F5344CB8AC3E}">
        <p14:creationId xmlns:p14="http://schemas.microsoft.com/office/powerpoint/2010/main" val="269156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3B78-0E70-4C5D-BFCA-7E0D4687C326}"/>
              </a:ext>
            </a:extLst>
          </p:cNvPr>
          <p:cNvSpPr>
            <a:spLocks noGrp="1"/>
          </p:cNvSpPr>
          <p:nvPr>
            <p:ph type="title"/>
          </p:nvPr>
        </p:nvSpPr>
        <p:spPr/>
        <p:txBody>
          <a:bodyPr/>
          <a:lstStyle/>
          <a:p>
            <a:r>
              <a:rPr lang="en-CA" dirty="0"/>
              <a:t>Data: Canadian Parliamentary Debates</a:t>
            </a:r>
            <a:br>
              <a:rPr lang="en-CA" dirty="0"/>
            </a:br>
            <a:r>
              <a:rPr lang="en-CA" dirty="0"/>
              <a:t>Model: Word2vecs</a:t>
            </a:r>
          </a:p>
        </p:txBody>
      </p:sp>
      <p:sp>
        <p:nvSpPr>
          <p:cNvPr id="3" name="Content Placeholder 2">
            <a:extLst>
              <a:ext uri="{FF2B5EF4-FFF2-40B4-BE49-F238E27FC236}">
                <a16:creationId xmlns:a16="http://schemas.microsoft.com/office/drawing/2014/main" id="{0B849B7A-811E-44EB-9D3C-7E143F63C94A}"/>
              </a:ext>
            </a:extLst>
          </p:cNvPr>
          <p:cNvSpPr>
            <a:spLocks noGrp="1"/>
          </p:cNvSpPr>
          <p:nvPr>
            <p:ph idx="1"/>
          </p:nvPr>
        </p:nvSpPr>
        <p:spPr>
          <a:xfrm>
            <a:off x="838200" y="2035174"/>
            <a:ext cx="10515600" cy="4181475"/>
          </a:xfrm>
        </p:spPr>
        <p:txBody>
          <a:bodyPr>
            <a:normAutofit/>
          </a:bodyPr>
          <a:lstStyle/>
          <a:p>
            <a:r>
              <a:rPr lang="en-CA" dirty="0"/>
              <a:t>119 years worth of data (1901-2019)</a:t>
            </a:r>
          </a:p>
          <a:p>
            <a:r>
              <a:rPr lang="en-CA" dirty="0"/>
              <a:t>Contains what have been said in Canadian Parliament</a:t>
            </a:r>
          </a:p>
          <a:p>
            <a:r>
              <a:rPr lang="en-CA" dirty="0"/>
              <a:t>Word2vec trained with a window size of 20 and 300 dimensions</a:t>
            </a:r>
          </a:p>
          <a:p>
            <a:r>
              <a:rPr lang="en-CA" dirty="0"/>
              <a:t>For Question 1, 6 models were built based on 6 time slices (each time slice = 20 years &amp; last time slice = 19 years)</a:t>
            </a:r>
          </a:p>
          <a:p>
            <a:r>
              <a:rPr lang="en-CA" dirty="0"/>
              <a:t>For Question 2, 21 models were built based on 7 most recent time slices (each time slice = 5 years &amp; last time slice = 4 years) and 3 political parties (7*3 = 21)</a:t>
            </a:r>
          </a:p>
        </p:txBody>
      </p:sp>
    </p:spTree>
    <p:extLst>
      <p:ext uri="{BB962C8B-B14F-4D97-AF65-F5344CB8AC3E}">
        <p14:creationId xmlns:p14="http://schemas.microsoft.com/office/powerpoint/2010/main" val="317340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1ECE-CCFE-467B-AFB2-4BF8CAD59332}"/>
              </a:ext>
            </a:extLst>
          </p:cNvPr>
          <p:cNvSpPr>
            <a:spLocks noGrp="1"/>
          </p:cNvSpPr>
          <p:nvPr>
            <p:ph type="title"/>
          </p:nvPr>
        </p:nvSpPr>
        <p:spPr/>
        <p:txBody>
          <a:bodyPr/>
          <a:lstStyle/>
          <a:p>
            <a:r>
              <a:rPr lang="en-CA" dirty="0"/>
              <a:t>Question 1: Diachronic word replacement</a:t>
            </a:r>
          </a:p>
        </p:txBody>
      </p:sp>
      <p:sp>
        <p:nvSpPr>
          <p:cNvPr id="3" name="Content Placeholder 2">
            <a:extLst>
              <a:ext uri="{FF2B5EF4-FFF2-40B4-BE49-F238E27FC236}">
                <a16:creationId xmlns:a16="http://schemas.microsoft.com/office/drawing/2014/main" id="{08BF6BC1-8011-482A-A2C7-DDE7DA315BF4}"/>
              </a:ext>
            </a:extLst>
          </p:cNvPr>
          <p:cNvSpPr>
            <a:spLocks noGrp="1"/>
          </p:cNvSpPr>
          <p:nvPr>
            <p:ph idx="1"/>
          </p:nvPr>
        </p:nvSpPr>
        <p:spPr>
          <a:xfrm>
            <a:off x="488950" y="1914525"/>
            <a:ext cx="11341100" cy="4283773"/>
          </a:xfrm>
        </p:spPr>
        <p:txBody>
          <a:bodyPr>
            <a:normAutofit/>
          </a:bodyPr>
          <a:lstStyle/>
          <a:p>
            <a:pPr marL="0" indent="0">
              <a:buNone/>
            </a:pPr>
            <a:r>
              <a:rPr lang="en-CA" sz="3000" dirty="0"/>
              <a:t>“Men” (as human beings) has been increasingly replaced by “people.”</a:t>
            </a:r>
          </a:p>
          <a:p>
            <a:pPr marL="0" indent="0">
              <a:buNone/>
            </a:pPr>
            <a:r>
              <a:rPr lang="en-CA" sz="3000" dirty="0"/>
              <a:t>“Miles” has been replaced by “kilometres” in Canada since the 1970s.</a:t>
            </a:r>
          </a:p>
          <a:p>
            <a:pPr marL="0" indent="0">
              <a:buNone/>
            </a:pPr>
            <a:endParaRPr lang="en-CA" sz="3000" dirty="0"/>
          </a:p>
          <a:p>
            <a:pPr marL="0" indent="0">
              <a:buNone/>
            </a:pPr>
            <a:r>
              <a:rPr lang="en-CA" sz="3000" dirty="0"/>
              <a:t>                              How can we detect such replacements?</a:t>
            </a:r>
          </a:p>
          <a:p>
            <a:pPr marL="0" indent="0">
              <a:buNone/>
            </a:pPr>
            <a:endParaRPr lang="en-CA" dirty="0"/>
          </a:p>
        </p:txBody>
      </p:sp>
    </p:spTree>
    <p:extLst>
      <p:ext uri="{BB962C8B-B14F-4D97-AF65-F5344CB8AC3E}">
        <p14:creationId xmlns:p14="http://schemas.microsoft.com/office/powerpoint/2010/main" val="291700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8145-7FFE-4A5B-8FC3-3E45B2677254}"/>
              </a:ext>
            </a:extLst>
          </p:cNvPr>
          <p:cNvSpPr>
            <a:spLocks noGrp="1"/>
          </p:cNvSpPr>
          <p:nvPr>
            <p:ph type="title"/>
          </p:nvPr>
        </p:nvSpPr>
        <p:spPr/>
        <p:txBody>
          <a:bodyPr/>
          <a:lstStyle/>
          <a:p>
            <a:r>
              <a:rPr lang="en-CA" dirty="0"/>
              <a:t>Method: Relationships with the other words</a:t>
            </a:r>
          </a:p>
        </p:txBody>
      </p:sp>
      <p:sp>
        <p:nvSpPr>
          <p:cNvPr id="3" name="Content Placeholder 2">
            <a:extLst>
              <a:ext uri="{FF2B5EF4-FFF2-40B4-BE49-F238E27FC236}">
                <a16:creationId xmlns:a16="http://schemas.microsoft.com/office/drawing/2014/main" id="{F5C31AC8-0F9A-4A92-A6C8-AA76F2804E42}"/>
              </a:ext>
            </a:extLst>
          </p:cNvPr>
          <p:cNvSpPr>
            <a:spLocks noGrp="1"/>
          </p:cNvSpPr>
          <p:nvPr>
            <p:ph idx="1"/>
          </p:nvPr>
        </p:nvSpPr>
        <p:spPr>
          <a:xfrm>
            <a:off x="1143000" y="1884998"/>
            <a:ext cx="9906000" cy="4289426"/>
          </a:xfrm>
        </p:spPr>
        <p:txBody>
          <a:bodyPr>
            <a:normAutofit/>
          </a:bodyPr>
          <a:lstStyle/>
          <a:p>
            <a:pPr marL="514350" indent="-514350">
              <a:buAutoNum type="arabicParenR"/>
            </a:pPr>
            <a:r>
              <a:rPr lang="en-CA" sz="2400" dirty="0"/>
              <a:t>Pick shared words between two models you want to compare</a:t>
            </a:r>
          </a:p>
          <a:p>
            <a:pPr marL="514350" indent="-514350">
              <a:buAutoNum type="arabicParenR"/>
            </a:pPr>
            <a:r>
              <a:rPr lang="en-CA" sz="2400" dirty="0"/>
              <a:t>Pick n most frequent words from the shared words (due to the limit of computational resource)</a:t>
            </a:r>
          </a:p>
          <a:p>
            <a:pPr marL="514350" indent="-514350">
              <a:buFont typeface="Arial" panose="020B0604020202020204" pitchFamily="34" charset="0"/>
              <a:buAutoNum type="arabicParenR"/>
            </a:pPr>
            <a:r>
              <a:rPr lang="en-CA" sz="2400" dirty="0"/>
              <a:t>Construct an n*n matrix for each model (“neighborhood relationship matrix”) in which each row represents cosine similarity between a word and all the other words in the model (“neighborhood relationship vector”)</a:t>
            </a:r>
          </a:p>
          <a:p>
            <a:pPr marL="514350" indent="-514350">
              <a:buFont typeface="Arial" panose="020B0604020202020204" pitchFamily="34" charset="0"/>
              <a:buAutoNum type="arabicParenR"/>
            </a:pPr>
            <a:r>
              <a:rPr lang="en-CA" sz="2400" dirty="0"/>
              <a:t>Take the neighborhood relationship vector corresponding to the word of interest from model 1’s neighborhood relationship matrix</a:t>
            </a:r>
          </a:p>
          <a:p>
            <a:pPr marL="514350" indent="-514350">
              <a:buFont typeface="Arial" panose="020B0604020202020204" pitchFamily="34" charset="0"/>
              <a:buAutoNum type="arabicParenR"/>
            </a:pPr>
            <a:r>
              <a:rPr lang="en-CA" sz="2400" dirty="0"/>
              <a:t>In model 2’s neighborhood relationship matrix, look for the row that is most similar to the neighborhood relationship vector taken above</a:t>
            </a:r>
          </a:p>
          <a:p>
            <a:pPr marL="514350" indent="-514350">
              <a:buAutoNum type="arabicParenR"/>
            </a:pPr>
            <a:endParaRPr lang="en-CA" dirty="0"/>
          </a:p>
        </p:txBody>
      </p:sp>
    </p:spTree>
    <p:extLst>
      <p:ext uri="{BB962C8B-B14F-4D97-AF65-F5344CB8AC3E}">
        <p14:creationId xmlns:p14="http://schemas.microsoft.com/office/powerpoint/2010/main" val="319824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C659-B81D-46DC-8804-75922E9FF197}"/>
              </a:ext>
            </a:extLst>
          </p:cNvPr>
          <p:cNvSpPr>
            <a:spLocks noGrp="1"/>
          </p:cNvSpPr>
          <p:nvPr>
            <p:ph type="title"/>
          </p:nvPr>
        </p:nvSpPr>
        <p:spPr/>
        <p:txBody>
          <a:bodyPr>
            <a:normAutofit/>
          </a:bodyPr>
          <a:lstStyle/>
          <a:p>
            <a:r>
              <a:rPr lang="en-CA" dirty="0"/>
              <a:t>100 years ago vs. Now in Canadian Parliamentary Debates: X is “the new Y”</a:t>
            </a:r>
          </a:p>
        </p:txBody>
      </p:sp>
      <p:graphicFrame>
        <p:nvGraphicFramePr>
          <p:cNvPr id="4" name="Table 4">
            <a:extLst>
              <a:ext uri="{FF2B5EF4-FFF2-40B4-BE49-F238E27FC236}">
                <a16:creationId xmlns:a16="http://schemas.microsoft.com/office/drawing/2014/main" id="{D83124D0-B431-44E2-8E9A-5BC96005F14F}"/>
              </a:ext>
            </a:extLst>
          </p:cNvPr>
          <p:cNvGraphicFramePr>
            <a:graphicFrameLocks noGrp="1"/>
          </p:cNvGraphicFramePr>
          <p:nvPr>
            <p:ph idx="1"/>
            <p:extLst>
              <p:ext uri="{D42A27DB-BD31-4B8C-83A1-F6EECF244321}">
                <p14:modId xmlns:p14="http://schemas.microsoft.com/office/powerpoint/2010/main" val="3614156163"/>
              </p:ext>
            </p:extLst>
          </p:nvPr>
        </p:nvGraphicFramePr>
        <p:xfrm>
          <a:off x="687474" y="2046688"/>
          <a:ext cx="10515597" cy="3327400"/>
        </p:xfrm>
        <a:graphic>
          <a:graphicData uri="http://schemas.openxmlformats.org/drawingml/2006/table">
            <a:tbl>
              <a:tblPr firstRow="1" bandRow="1">
                <a:tableStyleId>{5C22544A-7EE6-4342-B048-85BDC9FD1C3A}</a:tableStyleId>
              </a:tblPr>
              <a:tblGrid>
                <a:gridCol w="3713704">
                  <a:extLst>
                    <a:ext uri="{9D8B030D-6E8A-4147-A177-3AD203B41FA5}">
                      <a16:colId xmlns:a16="http://schemas.microsoft.com/office/drawing/2014/main" val="639463600"/>
                    </a:ext>
                  </a:extLst>
                </a:gridCol>
                <a:gridCol w="4139921">
                  <a:extLst>
                    <a:ext uri="{9D8B030D-6E8A-4147-A177-3AD203B41FA5}">
                      <a16:colId xmlns:a16="http://schemas.microsoft.com/office/drawing/2014/main" val="2494928176"/>
                    </a:ext>
                  </a:extLst>
                </a:gridCol>
                <a:gridCol w="2661972">
                  <a:extLst>
                    <a:ext uri="{9D8B030D-6E8A-4147-A177-3AD203B41FA5}">
                      <a16:colId xmlns:a16="http://schemas.microsoft.com/office/drawing/2014/main" val="689494621"/>
                    </a:ext>
                  </a:extLst>
                </a:gridCol>
              </a:tblGrid>
              <a:tr h="370840">
                <a:tc>
                  <a:txBody>
                    <a:bodyPr/>
                    <a:lstStyle/>
                    <a:p>
                      <a:pPr algn="ctr"/>
                      <a:r>
                        <a:rPr lang="en-CA" dirty="0"/>
                        <a:t>100 years ago (1901-1920): “Y”</a:t>
                      </a:r>
                    </a:p>
                  </a:txBody>
                  <a:tcPr/>
                </a:tc>
                <a:tc>
                  <a:txBody>
                    <a:bodyPr/>
                    <a:lstStyle/>
                    <a:p>
                      <a:pPr algn="ctr"/>
                      <a:r>
                        <a:rPr lang="en-CA" dirty="0"/>
                        <a:t>Now (2001-2019): “X”</a:t>
                      </a:r>
                    </a:p>
                  </a:txBody>
                  <a:tcPr/>
                </a:tc>
                <a:tc>
                  <a:txBody>
                    <a:bodyPr/>
                    <a:lstStyle/>
                    <a:p>
                      <a:pPr algn="ctr"/>
                      <a:r>
                        <a:rPr lang="en-CA" dirty="0"/>
                        <a:t>Cosine Similarity</a:t>
                      </a:r>
                    </a:p>
                  </a:txBody>
                  <a:tcPr/>
                </a:tc>
                <a:extLst>
                  <a:ext uri="{0D108BD9-81ED-4DB2-BD59-A6C34878D82A}">
                    <a16:rowId xmlns:a16="http://schemas.microsoft.com/office/drawing/2014/main" val="1970268178"/>
                  </a:ext>
                </a:extLst>
              </a:tr>
              <a:tr h="370840">
                <a:tc>
                  <a:txBody>
                    <a:bodyPr/>
                    <a:lstStyle/>
                    <a:p>
                      <a:r>
                        <a:rPr lang="en-CA" dirty="0"/>
                        <a:t>men</a:t>
                      </a:r>
                    </a:p>
                  </a:txBody>
                  <a:tcPr>
                    <a:solidFill>
                      <a:schemeClr val="accent4">
                        <a:lumMod val="20000"/>
                        <a:lumOff val="80000"/>
                      </a:schemeClr>
                    </a:solidFill>
                  </a:tcPr>
                </a:tc>
                <a:tc>
                  <a:txBody>
                    <a:bodyPr/>
                    <a:lstStyle/>
                    <a:p>
                      <a:r>
                        <a:rPr lang="en-CA" dirty="0"/>
                        <a:t>people</a:t>
                      </a:r>
                    </a:p>
                  </a:txBody>
                  <a:tcPr>
                    <a:solidFill>
                      <a:schemeClr val="accent4">
                        <a:lumMod val="20000"/>
                        <a:lumOff val="80000"/>
                      </a:schemeClr>
                    </a:solidFill>
                  </a:tcPr>
                </a:tc>
                <a:tc>
                  <a:txBody>
                    <a:bodyPr/>
                    <a:lstStyle/>
                    <a:p>
                      <a:r>
                        <a:rPr lang="en-CA" dirty="0"/>
                        <a:t>0.6188</a:t>
                      </a:r>
                    </a:p>
                  </a:txBody>
                  <a:tcPr>
                    <a:solidFill>
                      <a:schemeClr val="accent4">
                        <a:lumMod val="20000"/>
                        <a:lumOff val="80000"/>
                      </a:schemeClr>
                    </a:solidFill>
                  </a:tcPr>
                </a:tc>
                <a:extLst>
                  <a:ext uri="{0D108BD9-81ED-4DB2-BD59-A6C34878D82A}">
                    <a16:rowId xmlns:a16="http://schemas.microsoft.com/office/drawing/2014/main" val="3064655001"/>
                  </a:ext>
                </a:extLst>
              </a:tr>
              <a:tr h="370840">
                <a:tc>
                  <a:txBody>
                    <a:bodyPr/>
                    <a:lstStyle/>
                    <a:p>
                      <a:r>
                        <a:rPr lang="en-CA" dirty="0"/>
                        <a:t>chairman</a:t>
                      </a:r>
                    </a:p>
                  </a:txBody>
                  <a:tcPr>
                    <a:solidFill>
                      <a:schemeClr val="accent4">
                        <a:lumMod val="20000"/>
                        <a:lumOff val="80000"/>
                      </a:schemeClr>
                    </a:solidFill>
                  </a:tcPr>
                </a:tc>
                <a:tc>
                  <a:txBody>
                    <a:bodyPr/>
                    <a:lstStyle/>
                    <a:p>
                      <a:r>
                        <a:rPr lang="en-CA" dirty="0"/>
                        <a:t>chair</a:t>
                      </a:r>
                    </a:p>
                  </a:txBody>
                  <a:tcPr>
                    <a:solidFill>
                      <a:schemeClr val="accent4">
                        <a:lumMod val="20000"/>
                        <a:lumOff val="80000"/>
                      </a:schemeClr>
                    </a:solidFill>
                  </a:tcPr>
                </a:tc>
                <a:tc>
                  <a:txBody>
                    <a:bodyPr/>
                    <a:lstStyle/>
                    <a:p>
                      <a:r>
                        <a:rPr lang="en-CA" dirty="0"/>
                        <a:t>0.5009</a:t>
                      </a:r>
                    </a:p>
                  </a:txBody>
                  <a:tcPr>
                    <a:solidFill>
                      <a:schemeClr val="accent4">
                        <a:lumMod val="20000"/>
                        <a:lumOff val="80000"/>
                      </a:schemeClr>
                    </a:solidFill>
                  </a:tcPr>
                </a:tc>
                <a:extLst>
                  <a:ext uri="{0D108BD9-81ED-4DB2-BD59-A6C34878D82A}">
                    <a16:rowId xmlns:a16="http://schemas.microsoft.com/office/drawing/2014/main" val="2661677843"/>
                  </a:ext>
                </a:extLst>
              </a:tr>
              <a:tr h="370840">
                <a:tc>
                  <a:txBody>
                    <a:bodyPr/>
                    <a:lstStyle/>
                    <a:p>
                      <a:r>
                        <a:rPr lang="en-CA" dirty="0"/>
                        <a:t>mile</a:t>
                      </a:r>
                    </a:p>
                  </a:txBody>
                  <a:tcPr>
                    <a:solidFill>
                      <a:schemeClr val="accent4">
                        <a:lumMod val="20000"/>
                        <a:lumOff val="80000"/>
                      </a:schemeClr>
                    </a:solidFill>
                  </a:tcPr>
                </a:tc>
                <a:tc>
                  <a:txBody>
                    <a:bodyPr/>
                    <a:lstStyle/>
                    <a:p>
                      <a:r>
                        <a:rPr lang="en-CA" dirty="0"/>
                        <a:t>kilometres</a:t>
                      </a:r>
                    </a:p>
                  </a:txBody>
                  <a:tcPr>
                    <a:solidFill>
                      <a:schemeClr val="accent4">
                        <a:lumMod val="20000"/>
                        <a:lumOff val="80000"/>
                      </a:schemeClr>
                    </a:solidFill>
                  </a:tcPr>
                </a:tc>
                <a:tc>
                  <a:txBody>
                    <a:bodyPr/>
                    <a:lstStyle/>
                    <a:p>
                      <a:r>
                        <a:rPr lang="en-CA" dirty="0"/>
                        <a:t>0.5310</a:t>
                      </a:r>
                    </a:p>
                  </a:txBody>
                  <a:tcPr>
                    <a:solidFill>
                      <a:schemeClr val="accent4">
                        <a:lumMod val="20000"/>
                        <a:lumOff val="80000"/>
                      </a:schemeClr>
                    </a:solidFill>
                  </a:tcPr>
                </a:tc>
                <a:extLst>
                  <a:ext uri="{0D108BD9-81ED-4DB2-BD59-A6C34878D82A}">
                    <a16:rowId xmlns:a16="http://schemas.microsoft.com/office/drawing/2014/main" val="1040558688"/>
                  </a:ext>
                </a:extLst>
              </a:tr>
              <a:tr h="370840">
                <a:tc>
                  <a:txBody>
                    <a:bodyPr/>
                    <a:lstStyle/>
                    <a:p>
                      <a:r>
                        <a:rPr lang="en-CA" dirty="0" err="1"/>
                        <a:t>canada</a:t>
                      </a:r>
                      <a:endParaRPr lang="en-CA" dirty="0"/>
                    </a:p>
                  </a:txBody>
                  <a:tcPr>
                    <a:solidFill>
                      <a:schemeClr val="accent4">
                        <a:lumMod val="20000"/>
                        <a:lumOff val="80000"/>
                      </a:schemeClr>
                    </a:solidFill>
                  </a:tcPr>
                </a:tc>
                <a:tc>
                  <a:txBody>
                    <a:bodyPr/>
                    <a:lstStyle/>
                    <a:p>
                      <a:r>
                        <a:rPr lang="en-CA" dirty="0"/>
                        <a:t>world</a:t>
                      </a:r>
                    </a:p>
                  </a:txBody>
                  <a:tcPr>
                    <a:solidFill>
                      <a:schemeClr val="accent4">
                        <a:lumMod val="20000"/>
                        <a:lumOff val="80000"/>
                      </a:schemeClr>
                    </a:solidFill>
                  </a:tcPr>
                </a:tc>
                <a:tc>
                  <a:txBody>
                    <a:bodyPr/>
                    <a:lstStyle/>
                    <a:p>
                      <a:r>
                        <a:rPr lang="en-CA" dirty="0"/>
                        <a:t>0.5918</a:t>
                      </a:r>
                    </a:p>
                  </a:txBody>
                  <a:tcPr>
                    <a:solidFill>
                      <a:schemeClr val="accent4">
                        <a:lumMod val="20000"/>
                        <a:lumOff val="80000"/>
                      </a:schemeClr>
                    </a:solidFill>
                  </a:tcPr>
                </a:tc>
                <a:extLst>
                  <a:ext uri="{0D108BD9-81ED-4DB2-BD59-A6C34878D82A}">
                    <a16:rowId xmlns:a16="http://schemas.microsoft.com/office/drawing/2014/main" val="2128837012"/>
                  </a:ext>
                </a:extLst>
              </a:tr>
              <a:tr h="370840">
                <a:tc>
                  <a:txBody>
                    <a:bodyPr/>
                    <a:lstStyle/>
                    <a:p>
                      <a:r>
                        <a:rPr lang="en-CA" dirty="0"/>
                        <a:t>train</a:t>
                      </a:r>
                    </a:p>
                  </a:txBody>
                  <a:tcPr>
                    <a:solidFill>
                      <a:schemeClr val="accent4">
                        <a:lumMod val="20000"/>
                        <a:lumOff val="80000"/>
                      </a:schemeClr>
                    </a:solidFill>
                  </a:tcPr>
                </a:tc>
                <a:tc>
                  <a:txBody>
                    <a:bodyPr/>
                    <a:lstStyle/>
                    <a:p>
                      <a:r>
                        <a:rPr lang="en-CA" dirty="0"/>
                        <a:t>plane</a:t>
                      </a:r>
                    </a:p>
                  </a:txBody>
                  <a:tcPr>
                    <a:solidFill>
                      <a:schemeClr val="accent4">
                        <a:lumMod val="20000"/>
                        <a:lumOff val="80000"/>
                      </a:schemeClr>
                    </a:solidFill>
                  </a:tcPr>
                </a:tc>
                <a:tc>
                  <a:txBody>
                    <a:bodyPr/>
                    <a:lstStyle/>
                    <a:p>
                      <a:r>
                        <a:rPr lang="en-CA" dirty="0"/>
                        <a:t>0.6045</a:t>
                      </a:r>
                    </a:p>
                  </a:txBody>
                  <a:tcPr>
                    <a:solidFill>
                      <a:schemeClr val="accent4">
                        <a:lumMod val="20000"/>
                        <a:lumOff val="80000"/>
                      </a:schemeClr>
                    </a:solidFill>
                  </a:tcPr>
                </a:tc>
                <a:extLst>
                  <a:ext uri="{0D108BD9-81ED-4DB2-BD59-A6C34878D82A}">
                    <a16:rowId xmlns:a16="http://schemas.microsoft.com/office/drawing/2014/main" val="2084434684"/>
                  </a:ext>
                </a:extLst>
              </a:tr>
              <a:tr h="370840">
                <a:tc>
                  <a:txBody>
                    <a:bodyPr/>
                    <a:lstStyle/>
                    <a:p>
                      <a:r>
                        <a:rPr lang="en-CA" dirty="0"/>
                        <a:t>gas</a:t>
                      </a:r>
                    </a:p>
                  </a:txBody>
                  <a:tcPr>
                    <a:solidFill>
                      <a:schemeClr val="accent4">
                        <a:lumMod val="20000"/>
                        <a:lumOff val="80000"/>
                      </a:schemeClr>
                    </a:solidFill>
                  </a:tcPr>
                </a:tc>
                <a:tc>
                  <a:txBody>
                    <a:bodyPr/>
                    <a:lstStyle/>
                    <a:p>
                      <a:r>
                        <a:rPr lang="en-CA" dirty="0"/>
                        <a:t>electrical</a:t>
                      </a:r>
                    </a:p>
                  </a:txBody>
                  <a:tcPr>
                    <a:solidFill>
                      <a:schemeClr val="accent4">
                        <a:lumMod val="20000"/>
                        <a:lumOff val="80000"/>
                      </a:schemeClr>
                    </a:solidFill>
                  </a:tcPr>
                </a:tc>
                <a:tc>
                  <a:txBody>
                    <a:bodyPr/>
                    <a:lstStyle/>
                    <a:p>
                      <a:r>
                        <a:rPr lang="en-CA" dirty="0"/>
                        <a:t>0.6222</a:t>
                      </a:r>
                    </a:p>
                  </a:txBody>
                  <a:tcPr>
                    <a:solidFill>
                      <a:schemeClr val="accent4">
                        <a:lumMod val="20000"/>
                        <a:lumOff val="80000"/>
                      </a:schemeClr>
                    </a:solidFill>
                  </a:tcPr>
                </a:tc>
                <a:extLst>
                  <a:ext uri="{0D108BD9-81ED-4DB2-BD59-A6C34878D82A}">
                    <a16:rowId xmlns:a16="http://schemas.microsoft.com/office/drawing/2014/main" val="1325818906"/>
                  </a:ext>
                </a:extLst>
              </a:tr>
              <a:tr h="185420">
                <a:tc>
                  <a:txBody>
                    <a:bodyPr/>
                    <a:lstStyle/>
                    <a:p>
                      <a:r>
                        <a:rPr lang="en-CA" dirty="0"/>
                        <a:t>ought</a:t>
                      </a:r>
                    </a:p>
                  </a:txBody>
                  <a:tcPr>
                    <a:solidFill>
                      <a:schemeClr val="accent6">
                        <a:lumMod val="40000"/>
                        <a:lumOff val="60000"/>
                      </a:schemeClr>
                    </a:solidFill>
                  </a:tcPr>
                </a:tc>
                <a:tc>
                  <a:txBody>
                    <a:bodyPr/>
                    <a:lstStyle/>
                    <a:p>
                      <a:r>
                        <a:rPr lang="en-CA" dirty="0"/>
                        <a:t>should</a:t>
                      </a:r>
                    </a:p>
                  </a:txBody>
                  <a:tcPr>
                    <a:solidFill>
                      <a:schemeClr val="accent6">
                        <a:lumMod val="40000"/>
                        <a:lumOff val="60000"/>
                      </a:schemeClr>
                    </a:solidFill>
                  </a:tcPr>
                </a:tc>
                <a:tc>
                  <a:txBody>
                    <a:bodyPr/>
                    <a:lstStyle/>
                    <a:p>
                      <a:r>
                        <a:rPr lang="en-CA" dirty="0"/>
                        <a:t>0.6649</a:t>
                      </a:r>
                    </a:p>
                  </a:txBody>
                  <a:tcPr>
                    <a:solidFill>
                      <a:schemeClr val="accent6">
                        <a:lumMod val="40000"/>
                        <a:lumOff val="60000"/>
                      </a:schemeClr>
                    </a:solidFill>
                  </a:tcPr>
                </a:tc>
                <a:extLst>
                  <a:ext uri="{0D108BD9-81ED-4DB2-BD59-A6C34878D82A}">
                    <a16:rowId xmlns:a16="http://schemas.microsoft.com/office/drawing/2014/main" val="2941355103"/>
                  </a:ext>
                </a:extLst>
              </a:tr>
              <a:tr h="185420">
                <a:tc>
                  <a:txBody>
                    <a:bodyPr/>
                    <a:lstStyle/>
                    <a:p>
                      <a:r>
                        <a:rPr lang="en-CA" dirty="0"/>
                        <a:t>pleased</a:t>
                      </a:r>
                    </a:p>
                  </a:txBody>
                  <a:tcPr>
                    <a:solidFill>
                      <a:schemeClr val="accent6">
                        <a:lumMod val="40000"/>
                        <a:lumOff val="60000"/>
                      </a:schemeClr>
                    </a:solidFill>
                  </a:tcPr>
                </a:tc>
                <a:tc>
                  <a:txBody>
                    <a:bodyPr/>
                    <a:lstStyle/>
                    <a:p>
                      <a:r>
                        <a:rPr lang="en-CA" dirty="0"/>
                        <a:t>happy</a:t>
                      </a:r>
                    </a:p>
                  </a:txBody>
                  <a:tcPr>
                    <a:solidFill>
                      <a:schemeClr val="accent6">
                        <a:lumMod val="40000"/>
                        <a:lumOff val="60000"/>
                      </a:schemeClr>
                    </a:solidFill>
                  </a:tcPr>
                </a:tc>
                <a:tc>
                  <a:txBody>
                    <a:bodyPr/>
                    <a:lstStyle/>
                    <a:p>
                      <a:r>
                        <a:rPr lang="en-CA" dirty="0"/>
                        <a:t>0.6742</a:t>
                      </a:r>
                    </a:p>
                  </a:txBody>
                  <a:tcPr>
                    <a:solidFill>
                      <a:schemeClr val="accent6">
                        <a:lumMod val="40000"/>
                        <a:lumOff val="60000"/>
                      </a:schemeClr>
                    </a:solidFill>
                  </a:tcPr>
                </a:tc>
                <a:extLst>
                  <a:ext uri="{0D108BD9-81ED-4DB2-BD59-A6C34878D82A}">
                    <a16:rowId xmlns:a16="http://schemas.microsoft.com/office/drawing/2014/main" val="2814533894"/>
                  </a:ext>
                </a:extLst>
              </a:tr>
            </a:tbl>
          </a:graphicData>
        </a:graphic>
      </p:graphicFrame>
      <p:sp>
        <p:nvSpPr>
          <p:cNvPr id="6" name="TextBox 5">
            <a:extLst>
              <a:ext uri="{FF2B5EF4-FFF2-40B4-BE49-F238E27FC236}">
                <a16:creationId xmlns:a16="http://schemas.microsoft.com/office/drawing/2014/main" id="{BFCBBF29-BF25-414F-817D-4FA9DAC875D9}"/>
              </a:ext>
            </a:extLst>
          </p:cNvPr>
          <p:cNvSpPr txBox="1"/>
          <p:nvPr/>
        </p:nvSpPr>
        <p:spPr>
          <a:xfrm>
            <a:off x="687474" y="5510085"/>
            <a:ext cx="10515597" cy="830997"/>
          </a:xfrm>
          <a:prstGeom prst="rect">
            <a:avLst/>
          </a:prstGeom>
          <a:noFill/>
        </p:spPr>
        <p:txBody>
          <a:bodyPr wrap="square" rtlCol="0">
            <a:spAutoFit/>
          </a:bodyPr>
          <a:lstStyle/>
          <a:p>
            <a:r>
              <a:rPr lang="en-CA" sz="2400" dirty="0"/>
              <a:t>The number of common words between the two time slices: 48385</a:t>
            </a:r>
          </a:p>
          <a:p>
            <a:r>
              <a:rPr lang="en-CA" sz="2400" dirty="0"/>
              <a:t>8,000 most frequent words were used  </a:t>
            </a:r>
          </a:p>
        </p:txBody>
      </p:sp>
    </p:spTree>
    <p:extLst>
      <p:ext uri="{BB962C8B-B14F-4D97-AF65-F5344CB8AC3E}">
        <p14:creationId xmlns:p14="http://schemas.microsoft.com/office/powerpoint/2010/main" val="153239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C659-B81D-46DC-8804-75922E9FF197}"/>
              </a:ext>
            </a:extLst>
          </p:cNvPr>
          <p:cNvSpPr>
            <a:spLocks noGrp="1"/>
          </p:cNvSpPr>
          <p:nvPr>
            <p:ph type="title"/>
          </p:nvPr>
        </p:nvSpPr>
        <p:spPr/>
        <p:txBody>
          <a:bodyPr>
            <a:normAutofit/>
          </a:bodyPr>
          <a:lstStyle/>
          <a:p>
            <a:r>
              <a:rPr lang="en-CA" dirty="0"/>
              <a:t>100 years ago vs. Now in Canadian Parliamentary Debates: Y was “X in old days”</a:t>
            </a:r>
          </a:p>
        </p:txBody>
      </p:sp>
      <p:graphicFrame>
        <p:nvGraphicFramePr>
          <p:cNvPr id="4" name="Table 4">
            <a:extLst>
              <a:ext uri="{FF2B5EF4-FFF2-40B4-BE49-F238E27FC236}">
                <a16:creationId xmlns:a16="http://schemas.microsoft.com/office/drawing/2014/main" id="{D83124D0-B431-44E2-8E9A-5BC96005F14F}"/>
              </a:ext>
            </a:extLst>
          </p:cNvPr>
          <p:cNvGraphicFramePr>
            <a:graphicFrameLocks noGrp="1"/>
          </p:cNvGraphicFramePr>
          <p:nvPr>
            <p:ph idx="1"/>
            <p:extLst>
              <p:ext uri="{D42A27DB-BD31-4B8C-83A1-F6EECF244321}">
                <p14:modId xmlns:p14="http://schemas.microsoft.com/office/powerpoint/2010/main" val="3493055055"/>
              </p:ext>
            </p:extLst>
          </p:nvPr>
        </p:nvGraphicFramePr>
        <p:xfrm>
          <a:off x="687474" y="2046688"/>
          <a:ext cx="10515597" cy="3327400"/>
        </p:xfrm>
        <a:graphic>
          <a:graphicData uri="http://schemas.openxmlformats.org/drawingml/2006/table">
            <a:tbl>
              <a:tblPr firstRow="1" bandRow="1">
                <a:tableStyleId>{5C22544A-7EE6-4342-B048-85BDC9FD1C3A}</a:tableStyleId>
              </a:tblPr>
              <a:tblGrid>
                <a:gridCol w="3713704">
                  <a:extLst>
                    <a:ext uri="{9D8B030D-6E8A-4147-A177-3AD203B41FA5}">
                      <a16:colId xmlns:a16="http://schemas.microsoft.com/office/drawing/2014/main" val="639463600"/>
                    </a:ext>
                  </a:extLst>
                </a:gridCol>
                <a:gridCol w="4139921">
                  <a:extLst>
                    <a:ext uri="{9D8B030D-6E8A-4147-A177-3AD203B41FA5}">
                      <a16:colId xmlns:a16="http://schemas.microsoft.com/office/drawing/2014/main" val="2494928176"/>
                    </a:ext>
                  </a:extLst>
                </a:gridCol>
                <a:gridCol w="2661972">
                  <a:extLst>
                    <a:ext uri="{9D8B030D-6E8A-4147-A177-3AD203B41FA5}">
                      <a16:colId xmlns:a16="http://schemas.microsoft.com/office/drawing/2014/main" val="689494621"/>
                    </a:ext>
                  </a:extLst>
                </a:gridCol>
              </a:tblGrid>
              <a:tr h="370840">
                <a:tc>
                  <a:txBody>
                    <a:bodyPr/>
                    <a:lstStyle/>
                    <a:p>
                      <a:pPr algn="ctr"/>
                      <a:r>
                        <a:rPr lang="en-CA" dirty="0"/>
                        <a:t>Now (2001-2019): “X”</a:t>
                      </a:r>
                    </a:p>
                  </a:txBody>
                  <a:tcPr/>
                </a:tc>
                <a:tc>
                  <a:txBody>
                    <a:bodyPr/>
                    <a:lstStyle/>
                    <a:p>
                      <a:pPr algn="ctr"/>
                      <a:r>
                        <a:rPr lang="en-CA" dirty="0"/>
                        <a:t>100 years ago (1901-1920): “Y”</a:t>
                      </a:r>
                    </a:p>
                  </a:txBody>
                  <a:tcPr/>
                </a:tc>
                <a:tc>
                  <a:txBody>
                    <a:bodyPr/>
                    <a:lstStyle/>
                    <a:p>
                      <a:pPr algn="ctr"/>
                      <a:r>
                        <a:rPr lang="en-CA" dirty="0"/>
                        <a:t>Cosine Similarity</a:t>
                      </a:r>
                    </a:p>
                  </a:txBody>
                  <a:tcPr/>
                </a:tc>
                <a:extLst>
                  <a:ext uri="{0D108BD9-81ED-4DB2-BD59-A6C34878D82A}">
                    <a16:rowId xmlns:a16="http://schemas.microsoft.com/office/drawing/2014/main" val="1970268178"/>
                  </a:ext>
                </a:extLst>
              </a:tr>
              <a:tr h="370840">
                <a:tc>
                  <a:txBody>
                    <a:bodyPr/>
                    <a:lstStyle/>
                    <a:p>
                      <a:r>
                        <a:rPr lang="en-CA" dirty="0"/>
                        <a:t>refugees</a:t>
                      </a:r>
                    </a:p>
                  </a:txBody>
                  <a:tcPr>
                    <a:solidFill>
                      <a:schemeClr val="accent4">
                        <a:lumMod val="20000"/>
                        <a:lumOff val="80000"/>
                      </a:schemeClr>
                    </a:solidFill>
                  </a:tcPr>
                </a:tc>
                <a:tc>
                  <a:txBody>
                    <a:bodyPr/>
                    <a:lstStyle/>
                    <a:p>
                      <a:r>
                        <a:rPr lang="en-CA" dirty="0"/>
                        <a:t>immigrants</a:t>
                      </a:r>
                    </a:p>
                  </a:txBody>
                  <a:tcPr>
                    <a:solidFill>
                      <a:schemeClr val="accent4">
                        <a:lumMod val="20000"/>
                        <a:lumOff val="80000"/>
                      </a:schemeClr>
                    </a:solidFill>
                  </a:tcPr>
                </a:tc>
                <a:tc>
                  <a:txBody>
                    <a:bodyPr/>
                    <a:lstStyle/>
                    <a:p>
                      <a:r>
                        <a:rPr lang="en-CA" dirty="0"/>
                        <a:t>0.5668</a:t>
                      </a:r>
                    </a:p>
                  </a:txBody>
                  <a:tcPr>
                    <a:solidFill>
                      <a:schemeClr val="accent4">
                        <a:lumMod val="20000"/>
                        <a:lumOff val="80000"/>
                      </a:schemeClr>
                    </a:solidFill>
                  </a:tcPr>
                </a:tc>
                <a:extLst>
                  <a:ext uri="{0D108BD9-81ED-4DB2-BD59-A6C34878D82A}">
                    <a16:rowId xmlns:a16="http://schemas.microsoft.com/office/drawing/2014/main" val="3064655001"/>
                  </a:ext>
                </a:extLst>
              </a:tr>
              <a:tr h="370840">
                <a:tc>
                  <a:txBody>
                    <a:bodyPr/>
                    <a:lstStyle/>
                    <a:p>
                      <a:r>
                        <a:rPr lang="en-CA" dirty="0">
                          <a:solidFill>
                            <a:schemeClr val="accent5">
                              <a:lumMod val="75000"/>
                            </a:schemeClr>
                          </a:solidFill>
                        </a:rPr>
                        <a:t>chair</a:t>
                      </a:r>
                    </a:p>
                  </a:txBody>
                  <a:tcPr>
                    <a:solidFill>
                      <a:schemeClr val="accent4">
                        <a:lumMod val="20000"/>
                        <a:lumOff val="80000"/>
                      </a:schemeClr>
                    </a:solidFill>
                  </a:tcPr>
                </a:tc>
                <a:tc>
                  <a:txBody>
                    <a:bodyPr/>
                    <a:lstStyle/>
                    <a:p>
                      <a:r>
                        <a:rPr lang="en-CA" dirty="0">
                          <a:solidFill>
                            <a:schemeClr val="accent5">
                              <a:lumMod val="75000"/>
                            </a:schemeClr>
                          </a:solidFill>
                        </a:rPr>
                        <a:t>chairman</a:t>
                      </a:r>
                    </a:p>
                  </a:txBody>
                  <a:tcPr>
                    <a:solidFill>
                      <a:schemeClr val="accent4">
                        <a:lumMod val="20000"/>
                        <a:lumOff val="80000"/>
                      </a:schemeClr>
                    </a:solidFill>
                  </a:tcPr>
                </a:tc>
                <a:tc>
                  <a:txBody>
                    <a:bodyPr/>
                    <a:lstStyle/>
                    <a:p>
                      <a:r>
                        <a:rPr lang="en-CA" dirty="0"/>
                        <a:t>0.5009</a:t>
                      </a:r>
                    </a:p>
                  </a:txBody>
                  <a:tcPr>
                    <a:solidFill>
                      <a:schemeClr val="accent4">
                        <a:lumMod val="20000"/>
                        <a:lumOff val="80000"/>
                      </a:schemeClr>
                    </a:solidFill>
                  </a:tcPr>
                </a:tc>
                <a:extLst>
                  <a:ext uri="{0D108BD9-81ED-4DB2-BD59-A6C34878D82A}">
                    <a16:rowId xmlns:a16="http://schemas.microsoft.com/office/drawing/2014/main" val="2661677843"/>
                  </a:ext>
                </a:extLst>
              </a:tr>
              <a:tr h="370840">
                <a:tc>
                  <a:txBody>
                    <a:bodyPr/>
                    <a:lstStyle/>
                    <a:p>
                      <a:r>
                        <a:rPr lang="en-CA" dirty="0">
                          <a:solidFill>
                            <a:schemeClr val="accent5">
                              <a:lumMod val="75000"/>
                            </a:schemeClr>
                          </a:solidFill>
                        </a:rPr>
                        <a:t>kilometres</a:t>
                      </a:r>
                    </a:p>
                  </a:txBody>
                  <a:tcPr>
                    <a:solidFill>
                      <a:schemeClr val="accent4">
                        <a:lumMod val="20000"/>
                        <a:lumOff val="80000"/>
                      </a:schemeClr>
                    </a:solidFill>
                  </a:tcPr>
                </a:tc>
                <a:tc>
                  <a:txBody>
                    <a:bodyPr/>
                    <a:lstStyle/>
                    <a:p>
                      <a:r>
                        <a:rPr lang="en-CA" dirty="0">
                          <a:solidFill>
                            <a:schemeClr val="accent5">
                              <a:lumMod val="75000"/>
                            </a:schemeClr>
                          </a:solidFill>
                        </a:rPr>
                        <a:t>mile</a:t>
                      </a:r>
                    </a:p>
                  </a:txBody>
                  <a:tcPr>
                    <a:solidFill>
                      <a:schemeClr val="accent4">
                        <a:lumMod val="20000"/>
                        <a:lumOff val="80000"/>
                      </a:schemeClr>
                    </a:solidFill>
                  </a:tcPr>
                </a:tc>
                <a:tc>
                  <a:txBody>
                    <a:bodyPr/>
                    <a:lstStyle/>
                    <a:p>
                      <a:r>
                        <a:rPr lang="en-CA" dirty="0"/>
                        <a:t>0.6537</a:t>
                      </a:r>
                    </a:p>
                  </a:txBody>
                  <a:tcPr>
                    <a:solidFill>
                      <a:schemeClr val="accent4">
                        <a:lumMod val="20000"/>
                        <a:lumOff val="80000"/>
                      </a:schemeClr>
                    </a:solidFill>
                  </a:tcPr>
                </a:tc>
                <a:extLst>
                  <a:ext uri="{0D108BD9-81ED-4DB2-BD59-A6C34878D82A}">
                    <a16:rowId xmlns:a16="http://schemas.microsoft.com/office/drawing/2014/main" val="1040558688"/>
                  </a:ext>
                </a:extLst>
              </a:tr>
              <a:tr h="370840">
                <a:tc>
                  <a:txBody>
                    <a:bodyPr/>
                    <a:lstStyle/>
                    <a:p>
                      <a:r>
                        <a:rPr lang="en-CA" dirty="0"/>
                        <a:t>gay</a:t>
                      </a:r>
                    </a:p>
                  </a:txBody>
                  <a:tcPr>
                    <a:solidFill>
                      <a:schemeClr val="accent4">
                        <a:lumMod val="20000"/>
                        <a:lumOff val="80000"/>
                      </a:schemeClr>
                    </a:solidFill>
                  </a:tcPr>
                </a:tc>
                <a:tc>
                  <a:txBody>
                    <a:bodyPr/>
                    <a:lstStyle/>
                    <a:p>
                      <a:r>
                        <a:rPr lang="en-CA" dirty="0" err="1"/>
                        <a:t>jews</a:t>
                      </a:r>
                      <a:endParaRPr lang="en-CA" dirty="0"/>
                    </a:p>
                  </a:txBody>
                  <a:tcPr>
                    <a:solidFill>
                      <a:schemeClr val="accent4">
                        <a:lumMod val="20000"/>
                        <a:lumOff val="80000"/>
                      </a:schemeClr>
                    </a:solidFill>
                  </a:tcPr>
                </a:tc>
                <a:tc>
                  <a:txBody>
                    <a:bodyPr/>
                    <a:lstStyle/>
                    <a:p>
                      <a:r>
                        <a:rPr lang="en-CA" dirty="0"/>
                        <a:t>0.5491</a:t>
                      </a:r>
                    </a:p>
                  </a:txBody>
                  <a:tcPr>
                    <a:solidFill>
                      <a:schemeClr val="accent4">
                        <a:lumMod val="20000"/>
                        <a:lumOff val="80000"/>
                      </a:schemeClr>
                    </a:solidFill>
                  </a:tcPr>
                </a:tc>
                <a:extLst>
                  <a:ext uri="{0D108BD9-81ED-4DB2-BD59-A6C34878D82A}">
                    <a16:rowId xmlns:a16="http://schemas.microsoft.com/office/drawing/2014/main" val="2128837012"/>
                  </a:ext>
                </a:extLst>
              </a:tr>
              <a:tr h="370840">
                <a:tc>
                  <a:txBody>
                    <a:bodyPr/>
                    <a:lstStyle/>
                    <a:p>
                      <a:r>
                        <a:rPr lang="en-CA" dirty="0">
                          <a:solidFill>
                            <a:schemeClr val="accent5">
                              <a:lumMod val="75000"/>
                            </a:schemeClr>
                          </a:solidFill>
                        </a:rPr>
                        <a:t>plane</a:t>
                      </a:r>
                    </a:p>
                  </a:txBody>
                  <a:tcPr>
                    <a:solidFill>
                      <a:schemeClr val="accent4">
                        <a:lumMod val="20000"/>
                        <a:lumOff val="80000"/>
                      </a:schemeClr>
                    </a:solidFill>
                  </a:tcPr>
                </a:tc>
                <a:tc>
                  <a:txBody>
                    <a:bodyPr/>
                    <a:lstStyle/>
                    <a:p>
                      <a:r>
                        <a:rPr lang="en-CA" dirty="0">
                          <a:solidFill>
                            <a:schemeClr val="accent5">
                              <a:lumMod val="75000"/>
                            </a:schemeClr>
                          </a:solidFill>
                        </a:rPr>
                        <a:t>train</a:t>
                      </a:r>
                    </a:p>
                  </a:txBody>
                  <a:tcPr>
                    <a:solidFill>
                      <a:schemeClr val="accent4">
                        <a:lumMod val="20000"/>
                        <a:lumOff val="80000"/>
                      </a:schemeClr>
                    </a:solidFill>
                  </a:tcPr>
                </a:tc>
                <a:tc>
                  <a:txBody>
                    <a:bodyPr/>
                    <a:lstStyle/>
                    <a:p>
                      <a:r>
                        <a:rPr lang="en-CA" dirty="0"/>
                        <a:t>0.6545</a:t>
                      </a:r>
                    </a:p>
                  </a:txBody>
                  <a:tcPr>
                    <a:solidFill>
                      <a:schemeClr val="accent4">
                        <a:lumMod val="20000"/>
                        <a:lumOff val="80000"/>
                      </a:schemeClr>
                    </a:solidFill>
                  </a:tcPr>
                </a:tc>
                <a:extLst>
                  <a:ext uri="{0D108BD9-81ED-4DB2-BD59-A6C34878D82A}">
                    <a16:rowId xmlns:a16="http://schemas.microsoft.com/office/drawing/2014/main" val="2084434684"/>
                  </a:ext>
                </a:extLst>
              </a:tr>
              <a:tr h="370840">
                <a:tc>
                  <a:txBody>
                    <a:bodyPr/>
                    <a:lstStyle/>
                    <a:p>
                      <a:r>
                        <a:rPr lang="en-CA" dirty="0"/>
                        <a:t>great</a:t>
                      </a: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splendid</a:t>
                      </a:r>
                    </a:p>
                  </a:txBody>
                  <a:tcPr>
                    <a:solidFill>
                      <a:schemeClr val="accent6">
                        <a:lumMod val="40000"/>
                        <a:lumOff val="60000"/>
                      </a:schemeClr>
                    </a:solidFill>
                  </a:tcPr>
                </a:tc>
                <a:tc>
                  <a:txBody>
                    <a:bodyPr/>
                    <a:lstStyle/>
                    <a:p>
                      <a:r>
                        <a:rPr lang="en-CA" dirty="0"/>
                        <a:t>0.5171</a:t>
                      </a:r>
                    </a:p>
                  </a:txBody>
                  <a:tcPr>
                    <a:solidFill>
                      <a:schemeClr val="accent6">
                        <a:lumMod val="40000"/>
                        <a:lumOff val="60000"/>
                      </a:schemeClr>
                    </a:solidFill>
                  </a:tcPr>
                </a:tc>
                <a:extLst>
                  <a:ext uri="{0D108BD9-81ED-4DB2-BD59-A6C34878D82A}">
                    <a16:rowId xmlns:a16="http://schemas.microsoft.com/office/drawing/2014/main" val="1325818906"/>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chemeClr val="accent5">
                              <a:lumMod val="75000"/>
                            </a:schemeClr>
                          </a:solidFill>
                        </a:rPr>
                        <a:t>ought</a:t>
                      </a: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schemeClr val="accent5">
                              <a:lumMod val="75000"/>
                            </a:schemeClr>
                          </a:solidFill>
                        </a:rPr>
                        <a:t>should</a:t>
                      </a:r>
                    </a:p>
                  </a:txBody>
                  <a:tcPr>
                    <a:solidFill>
                      <a:schemeClr val="accent6">
                        <a:lumMod val="40000"/>
                        <a:lumOff val="60000"/>
                      </a:schemeClr>
                    </a:solidFill>
                  </a:tcPr>
                </a:tc>
                <a:tc>
                  <a:txBody>
                    <a:bodyPr/>
                    <a:lstStyle/>
                    <a:p>
                      <a:r>
                        <a:rPr lang="en-CA" dirty="0"/>
                        <a:t>0.6550</a:t>
                      </a:r>
                    </a:p>
                  </a:txBody>
                  <a:tcPr>
                    <a:solidFill>
                      <a:schemeClr val="accent6">
                        <a:lumMod val="40000"/>
                        <a:lumOff val="60000"/>
                      </a:schemeClr>
                    </a:solidFill>
                  </a:tcPr>
                </a:tc>
                <a:extLst>
                  <a:ext uri="{0D108BD9-81ED-4DB2-BD59-A6C34878D82A}">
                    <a16:rowId xmlns:a16="http://schemas.microsoft.com/office/drawing/2014/main" val="2941355103"/>
                  </a:ext>
                </a:extLst>
              </a:tr>
              <a:tr h="185420">
                <a:tc>
                  <a:txBody>
                    <a:bodyPr/>
                    <a:lstStyle/>
                    <a:p>
                      <a:r>
                        <a:rPr lang="en-CA" dirty="0">
                          <a:solidFill>
                            <a:schemeClr val="accent5">
                              <a:lumMod val="75000"/>
                            </a:schemeClr>
                          </a:solidFill>
                        </a:rPr>
                        <a:t>pleased</a:t>
                      </a:r>
                    </a:p>
                  </a:txBody>
                  <a:tcPr>
                    <a:solidFill>
                      <a:schemeClr val="accent6">
                        <a:lumMod val="40000"/>
                        <a:lumOff val="60000"/>
                      </a:schemeClr>
                    </a:solidFill>
                  </a:tcPr>
                </a:tc>
                <a:tc>
                  <a:txBody>
                    <a:bodyPr/>
                    <a:lstStyle/>
                    <a:p>
                      <a:r>
                        <a:rPr lang="en-CA" dirty="0">
                          <a:solidFill>
                            <a:schemeClr val="accent5">
                              <a:lumMod val="75000"/>
                            </a:schemeClr>
                          </a:solidFill>
                        </a:rPr>
                        <a:t>happy</a:t>
                      </a:r>
                    </a:p>
                  </a:txBody>
                  <a:tcPr>
                    <a:solidFill>
                      <a:schemeClr val="accent6">
                        <a:lumMod val="40000"/>
                        <a:lumOff val="60000"/>
                      </a:schemeClr>
                    </a:solidFill>
                  </a:tcPr>
                </a:tc>
                <a:tc>
                  <a:txBody>
                    <a:bodyPr/>
                    <a:lstStyle/>
                    <a:p>
                      <a:r>
                        <a:rPr lang="en-CA" dirty="0"/>
                        <a:t>0.6650</a:t>
                      </a:r>
                    </a:p>
                  </a:txBody>
                  <a:tcPr>
                    <a:solidFill>
                      <a:schemeClr val="accent6">
                        <a:lumMod val="40000"/>
                        <a:lumOff val="60000"/>
                      </a:schemeClr>
                    </a:solidFill>
                  </a:tcPr>
                </a:tc>
                <a:extLst>
                  <a:ext uri="{0D108BD9-81ED-4DB2-BD59-A6C34878D82A}">
                    <a16:rowId xmlns:a16="http://schemas.microsoft.com/office/drawing/2014/main" val="2814533894"/>
                  </a:ext>
                </a:extLst>
              </a:tr>
            </a:tbl>
          </a:graphicData>
        </a:graphic>
      </p:graphicFrame>
      <p:sp>
        <p:nvSpPr>
          <p:cNvPr id="6" name="TextBox 5">
            <a:extLst>
              <a:ext uri="{FF2B5EF4-FFF2-40B4-BE49-F238E27FC236}">
                <a16:creationId xmlns:a16="http://schemas.microsoft.com/office/drawing/2014/main" id="{BFCBBF29-BF25-414F-817D-4FA9DAC875D9}"/>
              </a:ext>
            </a:extLst>
          </p:cNvPr>
          <p:cNvSpPr txBox="1"/>
          <p:nvPr/>
        </p:nvSpPr>
        <p:spPr>
          <a:xfrm>
            <a:off x="687474" y="5510085"/>
            <a:ext cx="10515597" cy="830997"/>
          </a:xfrm>
          <a:prstGeom prst="rect">
            <a:avLst/>
          </a:prstGeom>
          <a:noFill/>
        </p:spPr>
        <p:txBody>
          <a:bodyPr wrap="square" rtlCol="0">
            <a:spAutoFit/>
          </a:bodyPr>
          <a:lstStyle/>
          <a:p>
            <a:r>
              <a:rPr lang="en-CA" sz="2400" dirty="0"/>
              <a:t>The number of common words between the two time slices: 48385</a:t>
            </a:r>
          </a:p>
          <a:p>
            <a:r>
              <a:rPr lang="en-CA" sz="2400" dirty="0"/>
              <a:t>8,000 most frequent words were used  </a:t>
            </a:r>
          </a:p>
        </p:txBody>
      </p:sp>
    </p:spTree>
    <p:extLst>
      <p:ext uri="{BB962C8B-B14F-4D97-AF65-F5344CB8AC3E}">
        <p14:creationId xmlns:p14="http://schemas.microsoft.com/office/powerpoint/2010/main" val="23386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8656-0DA6-4D5A-AF43-FEE92B1FD780}"/>
              </a:ext>
            </a:extLst>
          </p:cNvPr>
          <p:cNvSpPr>
            <a:spLocks noGrp="1"/>
          </p:cNvSpPr>
          <p:nvPr>
            <p:ph type="title"/>
          </p:nvPr>
        </p:nvSpPr>
        <p:spPr>
          <a:xfrm>
            <a:off x="838200" y="681037"/>
            <a:ext cx="10515600" cy="1325563"/>
          </a:xfrm>
        </p:spPr>
        <p:txBody>
          <a:bodyPr>
            <a:normAutofit/>
          </a:bodyPr>
          <a:lstStyle/>
          <a:p>
            <a:r>
              <a:rPr lang="en-CA" dirty="0"/>
              <a:t>How to detect words that experienced such changes automatically?</a:t>
            </a:r>
          </a:p>
        </p:txBody>
      </p:sp>
      <p:sp>
        <p:nvSpPr>
          <p:cNvPr id="3" name="Content Placeholder 2">
            <a:extLst>
              <a:ext uri="{FF2B5EF4-FFF2-40B4-BE49-F238E27FC236}">
                <a16:creationId xmlns:a16="http://schemas.microsoft.com/office/drawing/2014/main" id="{3D4915D1-3978-4D38-BEA1-13B20E161962}"/>
              </a:ext>
            </a:extLst>
          </p:cNvPr>
          <p:cNvSpPr>
            <a:spLocks noGrp="1"/>
          </p:cNvSpPr>
          <p:nvPr>
            <p:ph idx="1"/>
          </p:nvPr>
        </p:nvSpPr>
        <p:spPr>
          <a:xfrm>
            <a:off x="838200" y="2491991"/>
            <a:ext cx="10515600" cy="4002938"/>
          </a:xfrm>
        </p:spPr>
        <p:txBody>
          <a:bodyPr>
            <a:normAutofit/>
          </a:bodyPr>
          <a:lstStyle/>
          <a:p>
            <a:r>
              <a:rPr lang="en-CA" dirty="0"/>
              <a:t>Look for cases in which 1) the word in model 2 that is most similar to the word of interest in model 1 != the word of interest in model 1 and 2) the cosine similarity between two neighborhood relationship vectors most similar to each other is larger than some threshold (0.5 was used)</a:t>
            </a:r>
          </a:p>
          <a:p>
            <a:r>
              <a:rPr lang="en-CA" dirty="0"/>
              <a:t>The previous examples were found by this approach</a:t>
            </a:r>
          </a:p>
        </p:txBody>
      </p:sp>
    </p:spTree>
    <p:extLst>
      <p:ext uri="{BB962C8B-B14F-4D97-AF65-F5344CB8AC3E}">
        <p14:creationId xmlns:p14="http://schemas.microsoft.com/office/powerpoint/2010/main" val="245907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0CE3-83F1-4336-A06C-6C1A8AD00C20}"/>
              </a:ext>
            </a:extLst>
          </p:cNvPr>
          <p:cNvSpPr>
            <a:spLocks noGrp="1"/>
          </p:cNvSpPr>
          <p:nvPr>
            <p:ph type="title"/>
          </p:nvPr>
        </p:nvSpPr>
        <p:spPr/>
        <p:txBody>
          <a:bodyPr/>
          <a:lstStyle/>
          <a:p>
            <a:r>
              <a:rPr lang="en-CA" dirty="0"/>
              <a:t>Question 2: Differences between political parties and how have they changed over time</a:t>
            </a:r>
          </a:p>
        </p:txBody>
      </p:sp>
      <p:sp>
        <p:nvSpPr>
          <p:cNvPr id="3" name="Content Placeholder 2">
            <a:extLst>
              <a:ext uri="{FF2B5EF4-FFF2-40B4-BE49-F238E27FC236}">
                <a16:creationId xmlns:a16="http://schemas.microsoft.com/office/drawing/2014/main" id="{DBAF451A-F00F-4ED3-8C76-EFA0757910FE}"/>
              </a:ext>
            </a:extLst>
          </p:cNvPr>
          <p:cNvSpPr>
            <a:spLocks noGrp="1"/>
          </p:cNvSpPr>
          <p:nvPr>
            <p:ph idx="1"/>
          </p:nvPr>
        </p:nvSpPr>
        <p:spPr>
          <a:xfrm>
            <a:off x="838200" y="2311399"/>
            <a:ext cx="10515600" cy="3865563"/>
          </a:xfrm>
        </p:spPr>
        <p:txBody>
          <a:bodyPr>
            <a:normAutofit/>
          </a:bodyPr>
          <a:lstStyle/>
          <a:p>
            <a:r>
              <a:rPr lang="en-CA" dirty="0"/>
              <a:t>Intuition: Word embedding models represent the mental models of the authors or speakers</a:t>
            </a:r>
          </a:p>
          <a:p>
            <a:r>
              <a:rPr lang="en-CA" dirty="0"/>
              <a:t>-&gt; What could we find when we compare word embedding models based on what politicians from Party A said and those based on what politicians from Party B said?</a:t>
            </a:r>
          </a:p>
        </p:txBody>
      </p:sp>
    </p:spTree>
    <p:extLst>
      <p:ext uri="{BB962C8B-B14F-4D97-AF65-F5344CB8AC3E}">
        <p14:creationId xmlns:p14="http://schemas.microsoft.com/office/powerpoint/2010/main" val="276431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8145-7FFE-4A5B-8FC3-3E45B2677254}"/>
              </a:ext>
            </a:extLst>
          </p:cNvPr>
          <p:cNvSpPr>
            <a:spLocks noGrp="1"/>
          </p:cNvSpPr>
          <p:nvPr>
            <p:ph type="title"/>
          </p:nvPr>
        </p:nvSpPr>
        <p:spPr/>
        <p:txBody>
          <a:bodyPr/>
          <a:lstStyle/>
          <a:p>
            <a:r>
              <a:rPr lang="en-CA" dirty="0"/>
              <a:t>Method: Relationships with the other words (again)</a:t>
            </a:r>
          </a:p>
        </p:txBody>
      </p:sp>
      <p:sp>
        <p:nvSpPr>
          <p:cNvPr id="3" name="Content Placeholder 2">
            <a:extLst>
              <a:ext uri="{FF2B5EF4-FFF2-40B4-BE49-F238E27FC236}">
                <a16:creationId xmlns:a16="http://schemas.microsoft.com/office/drawing/2014/main" id="{F5C31AC8-0F9A-4A92-A6C8-AA76F2804E42}"/>
              </a:ext>
            </a:extLst>
          </p:cNvPr>
          <p:cNvSpPr>
            <a:spLocks noGrp="1"/>
          </p:cNvSpPr>
          <p:nvPr>
            <p:ph idx="1"/>
          </p:nvPr>
        </p:nvSpPr>
        <p:spPr>
          <a:xfrm>
            <a:off x="952500" y="2157094"/>
            <a:ext cx="10671810" cy="4791075"/>
          </a:xfrm>
        </p:spPr>
        <p:txBody>
          <a:bodyPr>
            <a:normAutofit/>
          </a:bodyPr>
          <a:lstStyle/>
          <a:p>
            <a:pPr marL="514350" indent="-514350">
              <a:buAutoNum type="arabicParenR"/>
            </a:pPr>
            <a:r>
              <a:rPr lang="en-CA" sz="2400" dirty="0">
                <a:solidFill>
                  <a:schemeClr val="accent5">
                    <a:lumMod val="75000"/>
                  </a:schemeClr>
                </a:solidFill>
              </a:rPr>
              <a:t>Pick shared words between two models you want to compare</a:t>
            </a:r>
          </a:p>
          <a:p>
            <a:pPr marL="514350" indent="-514350">
              <a:buAutoNum type="arabicParenR"/>
            </a:pPr>
            <a:r>
              <a:rPr lang="en-CA" sz="2400" dirty="0">
                <a:solidFill>
                  <a:schemeClr val="accent5">
                    <a:lumMod val="75000"/>
                  </a:schemeClr>
                </a:solidFill>
              </a:rPr>
              <a:t>Pick n most frequent words from the shared words (due to the limit of computational resource)</a:t>
            </a:r>
          </a:p>
          <a:p>
            <a:pPr marL="514350" indent="-514350">
              <a:buFont typeface="Arial" panose="020B0604020202020204" pitchFamily="34" charset="0"/>
              <a:buAutoNum type="arabicParenR"/>
            </a:pPr>
            <a:r>
              <a:rPr lang="en-CA" sz="2400" dirty="0">
                <a:solidFill>
                  <a:schemeClr val="accent5">
                    <a:lumMod val="75000"/>
                  </a:schemeClr>
                </a:solidFill>
              </a:rPr>
              <a:t>Construct an n*n matrix for each model (“neighborhood relationship matrix”) in which each row represents cosine similarity between a word and all the other words in the model (“neighborhood relationship vector”)</a:t>
            </a:r>
          </a:p>
          <a:p>
            <a:pPr marL="514350" indent="-514350">
              <a:buFont typeface="Arial" panose="020B0604020202020204" pitchFamily="34" charset="0"/>
              <a:buAutoNum type="arabicParenR"/>
            </a:pPr>
            <a:r>
              <a:rPr lang="en-CA" sz="2400" dirty="0"/>
              <a:t>Iterate over n words to compute the similarity between each word’s neighborhood relationship vector from model 1 and that from model 2</a:t>
            </a:r>
          </a:p>
          <a:p>
            <a:pPr marL="0" indent="0">
              <a:buNone/>
            </a:pPr>
            <a:r>
              <a:rPr lang="en-CA" sz="2400" dirty="0"/>
              <a:t>        -&gt; n cosine similarity values</a:t>
            </a:r>
          </a:p>
          <a:p>
            <a:pPr marL="0" indent="0">
              <a:buNone/>
            </a:pPr>
            <a:r>
              <a:rPr lang="en-CA" sz="2400" dirty="0"/>
              <a:t>5)    Compute the average of the n cosine similarity values acquired</a:t>
            </a:r>
          </a:p>
          <a:p>
            <a:pPr marL="514350" indent="-514350">
              <a:buFont typeface="Arial" panose="020B0604020202020204" pitchFamily="34" charset="0"/>
              <a:buAutoNum type="arabicParenR"/>
            </a:pPr>
            <a:endParaRPr lang="en-CA" sz="5100" dirty="0"/>
          </a:p>
          <a:p>
            <a:pPr marL="514350" indent="-514350">
              <a:buFont typeface="Arial" panose="020B0604020202020204" pitchFamily="34" charset="0"/>
              <a:buAutoNum type="arabicParenR"/>
            </a:pPr>
            <a:endParaRPr lang="en-CA" sz="5100" dirty="0"/>
          </a:p>
          <a:p>
            <a:pPr marL="514350" indent="-514350">
              <a:buFont typeface="Arial" panose="020B0604020202020204" pitchFamily="34" charset="0"/>
              <a:buAutoNum type="arabicParenR"/>
            </a:pPr>
            <a:endParaRPr lang="en-CA" sz="5100" dirty="0"/>
          </a:p>
        </p:txBody>
      </p:sp>
    </p:spTree>
    <p:extLst>
      <p:ext uri="{BB962C8B-B14F-4D97-AF65-F5344CB8AC3E}">
        <p14:creationId xmlns:p14="http://schemas.microsoft.com/office/powerpoint/2010/main" val="205459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2184</Words>
  <Application>Microsoft Office PowerPoint</Application>
  <PresentationFormat>Widescreen</PresentationFormat>
  <Paragraphs>175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Semantic Changes in Canadian Parliamentary Debates Diachronic word replacement and changes in difference between political parties</vt:lpstr>
      <vt:lpstr>Data: Canadian Parliamentary Debates Model: Word2vecs</vt:lpstr>
      <vt:lpstr>Question 1: Diachronic word replacement</vt:lpstr>
      <vt:lpstr>Method: Relationships with the other words</vt:lpstr>
      <vt:lpstr>100 years ago vs. Now in Canadian Parliamentary Debates: X is “the new Y”</vt:lpstr>
      <vt:lpstr>100 years ago vs. Now in Canadian Parliamentary Debates: Y was “X in old days”</vt:lpstr>
      <vt:lpstr>How to detect words that experienced such changes automatically?</vt:lpstr>
      <vt:lpstr>Question 2: Differences between political parties and how have they changed over time</vt:lpstr>
      <vt:lpstr>Method: Relationships with the other words (again)</vt:lpstr>
      <vt:lpstr>Changes in similarity between the word2vec models of different political parties over the past 30 years</vt:lpstr>
      <vt:lpstr>Changes in similarity between the word2vec models of different political parties over the past 30 years</vt:lpstr>
      <vt:lpstr>Changes in similarity between the word2vec models of different political parties over the past 30 years</vt:lpstr>
      <vt:lpstr>Case study of policy-related words: 10 most similar words to “abortion”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june.j.lim@gmail.com</dc:creator>
  <cp:lastModifiedBy>june.j.lim@gmail.com</cp:lastModifiedBy>
  <cp:revision>49</cp:revision>
  <dcterms:created xsi:type="dcterms:W3CDTF">2020-03-31T05:28:36Z</dcterms:created>
  <dcterms:modified xsi:type="dcterms:W3CDTF">2020-03-31T14:59:37Z</dcterms:modified>
</cp:coreProperties>
</file>