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61" r:id="rId4"/>
    <p:sldId id="335" r:id="rId5"/>
    <p:sldId id="263" r:id="rId6"/>
    <p:sldId id="267" r:id="rId7"/>
    <p:sldId id="340" r:id="rId8"/>
    <p:sldId id="268" r:id="rId9"/>
    <p:sldId id="269" r:id="rId10"/>
    <p:sldId id="270" r:id="rId11"/>
    <p:sldId id="271" r:id="rId12"/>
    <p:sldId id="336" r:id="rId13"/>
    <p:sldId id="337" r:id="rId14"/>
    <p:sldId id="341" r:id="rId15"/>
    <p:sldId id="342" r:id="rId16"/>
    <p:sldId id="338" r:id="rId17"/>
    <p:sldId id="339" r:id="rId18"/>
  </p:sldIdLst>
  <p:sldSz cx="12192000" cy="6858000"/>
  <p:notesSz cx="6858000" cy="1114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 autoAdjust="0"/>
    <p:restoredTop sz="64516" autoAdjust="0"/>
  </p:normalViewPr>
  <p:slideViewPr>
    <p:cSldViewPr snapToGrid="0">
      <p:cViewPr varScale="1">
        <p:scale>
          <a:sx n="62" d="100"/>
          <a:sy n="62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6T05:52:21.8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26,'4'0,"7"-4,0-6,-1-2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6T05:52:27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DA92-6826-4794-B4E9-96D0EE8C2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74810-F009-415B-93CC-520985C99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86EA-77B7-418B-A7AB-0F54433F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924D4-1FC3-4DA8-BA7A-74CB7554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BC7A-47E0-4B74-B2CF-76873F42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43B2-EF30-49B3-AF2A-65E837DF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18E44-EA64-4B1D-85E1-99156E9F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85C7-43DB-47DB-BAA0-F946173A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526C-530C-4891-B363-086A67BA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7FCD-24FE-4A9B-8A09-1BE0B5EB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B4024-7F30-4614-B8D7-F6A1321C5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5AE53-6C88-4C5A-AA4B-A2D19E07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A4B0-39B2-45F7-91F4-F56E9458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1025-DF4C-45F6-BB17-DA9EDDD6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8D49-189B-4E00-89BF-98E24D0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F720-05E9-44EF-AA84-A129E8F2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F8F4-0651-4816-9A8B-063B86E8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C787-51E0-408B-8218-4DF41BA9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F4154-F99F-4520-8A85-3739BDCD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0198-5D8C-4A1E-8D05-3D3B4DB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1F44-DB44-4498-88D9-12912D3F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17BC0-E037-4BD7-B67C-8952B8E5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E3ED-6002-47F4-BBBC-F3D1DB95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A77BF-9EF2-40C8-BAD4-82303B2A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A75F-00A2-44C2-B8F8-AB3EC74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A55-EDD2-4534-80C8-DB08288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F3CDB-F95B-4B87-B22E-82E1465E4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90470-BDC6-47D1-95D6-1DCCA374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9DB1B-619D-4BC3-A71B-BDB969C3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A1F78-6264-4327-947A-10BAB6AB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57B4-DFFA-4363-A32A-6ADAC369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5D57-E05E-4E0F-8958-C1FF2D4A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851A-0568-4466-911F-89D79F86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4017-90E0-42D4-9128-A595BC84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7BE-774A-4DD2-953E-83312FD86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82D01-2A11-4379-AB2A-7180EF723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D0C7-E3D2-4894-BECD-B9E4AD9B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7951E-AEBB-4334-893D-F0C35BBD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7E5A4-7404-40C1-8A7B-1B6AC17B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3AF-56DE-47B5-B9E7-551A52CC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D4672-1737-4436-9DA4-462681B2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D192E-4890-464A-894A-2D9D12DD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D3680-B81D-47F6-BD70-F0B5C778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8EBF1-A154-43FC-9D68-210ED334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938A-94A0-4768-BBE2-380DC2C9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16864-F5F2-4FC0-96FF-68F8BB33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4F0D-2BFA-4C14-BCE1-EBF05805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8BD1-0C94-45A6-87F5-504570CF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9D17E-E243-4DFD-9319-CCB797CCC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A89CD-D7DF-490A-BA37-0867F238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0F99-B855-40B1-801A-9A4247B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0A29-6158-4FCD-AA8A-B3F281C5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2185-53B4-4592-BD05-17C7C07E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96C4B-8B71-46FC-8C4D-B735C53D9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2A35C-713C-4893-9CF1-3A35C491A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9640-B108-4DBE-A6F9-6DE047B5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5D494-F96D-434A-ADF2-0194DD56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CFCF-2275-49FA-9BEA-F033A180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AFB1D-C4E0-4FA9-A7F7-B43209F5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0506-CD98-42D6-ACFA-48752F51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6E90-B892-4E63-95FB-3C130E3F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6C87-57A2-472B-9D02-2ABC7C5AE48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FE82-4AEE-408B-8648-F49DA2C03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0EE1-B618-4B21-A30A-A998D1B52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35AE-AA7F-49C8-9331-054FB866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22556-8302-47E4-8AE7-3E2CCA1CE01E}"/>
              </a:ext>
            </a:extLst>
          </p:cNvPr>
          <p:cNvGrpSpPr/>
          <p:nvPr/>
        </p:nvGrpSpPr>
        <p:grpSpPr>
          <a:xfrm>
            <a:off x="4339791" y="242213"/>
            <a:ext cx="2941399" cy="970407"/>
            <a:chOff x="3611130" y="116556"/>
            <a:chExt cx="4060371" cy="1339570"/>
          </a:xfrm>
        </p:grpSpPr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1B39682B-CB50-4935-A81A-37C60FAB132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11130" y="116556"/>
              <a:ext cx="4011828" cy="962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A36184-A5B3-418C-812E-09EEBC5F104B}"/>
                </a:ext>
              </a:extLst>
            </p:cNvPr>
            <p:cNvSpPr txBox="1"/>
            <p:nvPr/>
          </p:nvSpPr>
          <p:spPr>
            <a:xfrm>
              <a:off x="3756758" y="1041887"/>
              <a:ext cx="3914743" cy="4142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Programming Essential Course</a:t>
              </a:r>
              <a:endParaRPr lang="en-US" sz="1350" dirty="0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E0C64F-37E4-4AA1-8285-22AC2E19450A}"/>
              </a:ext>
            </a:extLst>
          </p:cNvPr>
          <p:cNvSpPr txBox="1"/>
          <p:nvPr/>
        </p:nvSpPr>
        <p:spPr>
          <a:xfrm>
            <a:off x="84025" y="1222555"/>
            <a:ext cx="6703043" cy="189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Programming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●</a:t>
            </a:r>
            <a:r>
              <a:rPr lang="en-US" sz="20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technology models real-world objects.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● Real-world objects are things around you, such as: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table,  television, chair, etc.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58FAE45-6638-C852-D6FE-3713F24DE755}"/>
              </a:ext>
            </a:extLst>
          </p:cNvPr>
          <p:cNvSpPr/>
          <p:nvPr/>
        </p:nvSpPr>
        <p:spPr>
          <a:xfrm>
            <a:off x="2591994" y="4421485"/>
            <a:ext cx="954272" cy="818799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6319E-D56E-CC5A-0920-4A406087034F}"/>
              </a:ext>
            </a:extLst>
          </p:cNvPr>
          <p:cNvSpPr/>
          <p:nvPr/>
        </p:nvSpPr>
        <p:spPr>
          <a:xfrm>
            <a:off x="1943249" y="3429000"/>
            <a:ext cx="954272" cy="49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844F3-B84B-9AF6-4B84-7B6FBE65EC73}"/>
              </a:ext>
            </a:extLst>
          </p:cNvPr>
          <p:cNvSpPr/>
          <p:nvPr/>
        </p:nvSpPr>
        <p:spPr>
          <a:xfrm>
            <a:off x="3546266" y="3429000"/>
            <a:ext cx="954272" cy="49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24631-CA8F-471F-6183-7F7369AF51FD}"/>
              </a:ext>
            </a:extLst>
          </p:cNvPr>
          <p:cNvSpPr/>
          <p:nvPr/>
        </p:nvSpPr>
        <p:spPr>
          <a:xfrm>
            <a:off x="326658" y="4421485"/>
            <a:ext cx="1335634" cy="49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Inheritance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5CC26-9347-DFA6-21FF-0A9391C8A27C}"/>
              </a:ext>
            </a:extLst>
          </p:cNvPr>
          <p:cNvSpPr/>
          <p:nvPr/>
        </p:nvSpPr>
        <p:spPr>
          <a:xfrm>
            <a:off x="4509621" y="4397848"/>
            <a:ext cx="1586379" cy="49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Polymorphism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E4081-C28B-DA7A-11A2-39DDC7EF3E14}"/>
              </a:ext>
            </a:extLst>
          </p:cNvPr>
          <p:cNvSpPr/>
          <p:nvPr/>
        </p:nvSpPr>
        <p:spPr>
          <a:xfrm>
            <a:off x="1150059" y="5535706"/>
            <a:ext cx="1586379" cy="49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Encapsulation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788992-1982-CAB1-3447-5C27C6C0782A}"/>
              </a:ext>
            </a:extLst>
          </p:cNvPr>
          <p:cNvSpPr/>
          <p:nvPr/>
        </p:nvSpPr>
        <p:spPr>
          <a:xfrm>
            <a:off x="3651970" y="5502650"/>
            <a:ext cx="1586379" cy="49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Abstraction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BB5D8B-BBE8-3CE4-B9F3-2A56E8F015A4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406516" y="3927717"/>
            <a:ext cx="616886" cy="61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A8164-9B6C-1AC7-4017-7A0C801B0C96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2420385" y="3927717"/>
            <a:ext cx="287740" cy="60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A2137-64F4-E3CF-1E3E-8CBBF524DCC7}"/>
              </a:ext>
            </a:extLst>
          </p:cNvPr>
          <p:cNvCxnSpPr>
            <a:stCxn id="2" idx="2"/>
            <a:endCxn id="8" idx="3"/>
          </p:cNvCxnSpPr>
          <p:nvPr/>
        </p:nvCxnSpPr>
        <p:spPr>
          <a:xfrm flipH="1" flipV="1">
            <a:off x="1662292" y="4670844"/>
            <a:ext cx="929702" cy="16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0FE5F9-5C7A-A1F1-E85F-9B5150565EAB}"/>
              </a:ext>
            </a:extLst>
          </p:cNvPr>
          <p:cNvCxnSpPr>
            <a:stCxn id="2" idx="3"/>
          </p:cNvCxnSpPr>
          <p:nvPr/>
        </p:nvCxnSpPr>
        <p:spPr>
          <a:xfrm flipH="1">
            <a:off x="2148511" y="5120374"/>
            <a:ext cx="583233" cy="3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20FBF7-C738-FFB1-66D9-3A861FB27172}"/>
              </a:ext>
            </a:extLst>
          </p:cNvPr>
          <p:cNvCxnSpPr>
            <a:stCxn id="2" idx="5"/>
          </p:cNvCxnSpPr>
          <p:nvPr/>
        </p:nvCxnSpPr>
        <p:spPr>
          <a:xfrm>
            <a:off x="3406516" y="5120374"/>
            <a:ext cx="831076" cy="3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8F5907-DB09-95A9-2C2B-798367050110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3546266" y="4647207"/>
            <a:ext cx="963355" cy="18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Object Oriented Programming in Python : Learn by Examples">
            <a:extLst>
              <a:ext uri="{FF2B5EF4-FFF2-40B4-BE49-F238E27FC236}">
                <a16:creationId xmlns:a16="http://schemas.microsoft.com/office/drawing/2014/main" id="{0ABBD881-46AA-0A57-DB93-8E3A3571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96" y="1359419"/>
            <a:ext cx="5246017" cy="4074151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2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C715AA-ADFD-42E5-9052-F9C69A448087}"/>
              </a:ext>
            </a:extLst>
          </p:cNvPr>
          <p:cNvSpPr txBox="1"/>
          <p:nvPr/>
        </p:nvSpPr>
        <p:spPr>
          <a:xfrm>
            <a:off x="661433" y="688930"/>
            <a:ext cx="108691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Access Modifiers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members of a class that are declared private are accessible within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class only, private access modifier is the most secure access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modifier. Data members of a class are declared private by adding 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double underscore ‘__’ symbol before the data member of that class.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__name = “John Doe”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 __greet():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422499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7028F-7117-45B4-A8E6-3959D5F56F74}"/>
              </a:ext>
            </a:extLst>
          </p:cNvPr>
          <p:cNvSpPr txBox="1"/>
          <p:nvPr/>
        </p:nvSpPr>
        <p:spPr>
          <a:xfrm>
            <a:off x="682210" y="498740"/>
            <a:ext cx="106245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Protected Access Modifiers</a:t>
            </a:r>
          </a:p>
          <a:p>
            <a:endParaRPr lang="en-US" sz="2800" dirty="0"/>
          </a:p>
          <a:p>
            <a:r>
              <a:rPr lang="en-US" sz="2800" dirty="0"/>
              <a:t>The members of a class that are declared protected are only accessible</a:t>
            </a:r>
          </a:p>
          <a:p>
            <a:r>
              <a:rPr lang="en-US" sz="2800" dirty="0"/>
              <a:t>to a class derived from it. Data members of a class are declared</a:t>
            </a:r>
          </a:p>
          <a:p>
            <a:r>
              <a:rPr lang="en-US" sz="2800" dirty="0"/>
              <a:t>protected by adding a single underscore ‘_’ symbol before the data</a:t>
            </a:r>
          </a:p>
          <a:p>
            <a:r>
              <a:rPr lang="en-US" sz="2800" dirty="0"/>
              <a:t>member of that class.</a:t>
            </a:r>
          </a:p>
          <a:p>
            <a:endParaRPr lang="en-US" sz="2800" dirty="0"/>
          </a:p>
          <a:p>
            <a:r>
              <a:rPr lang="en-US" sz="2800" dirty="0"/>
              <a:t>_name = “John Doe”</a:t>
            </a:r>
          </a:p>
          <a:p>
            <a:endParaRPr lang="en-US" sz="2800" dirty="0"/>
          </a:p>
          <a:p>
            <a:r>
              <a:rPr lang="en-US" sz="2800" dirty="0"/>
              <a:t>def _greet():</a:t>
            </a:r>
          </a:p>
          <a:p>
            <a:r>
              <a:rPr lang="en-US" sz="2800" dirty="0"/>
              <a:t>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74734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8A0A5-8978-41B9-B087-C110C72F4F48}"/>
              </a:ext>
            </a:extLst>
          </p:cNvPr>
          <p:cNvSpPr txBox="1"/>
          <p:nvPr/>
        </p:nvSpPr>
        <p:spPr>
          <a:xfrm>
            <a:off x="632149" y="603002"/>
            <a:ext cx="9081018" cy="2375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Public access modifiers</a:t>
            </a:r>
            <a:r>
              <a:rPr lang="en-US" sz="2800" dirty="0">
                <a:solidFill>
                  <a:srgbClr val="0000FF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the class members can be accessed anywhere inside or outside the class,</a:t>
            </a:r>
            <a:endParaRPr lang="en-US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spc="10" dirty="0">
                <a:solidFill>
                  <a:srgbClr val="40424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data members and member functions of a class are public by default.</a:t>
            </a:r>
            <a:endParaRPr lang="en-US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8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F179A-763B-4DB7-A4D2-23AD13A4FE3B}"/>
              </a:ext>
            </a:extLst>
          </p:cNvPr>
          <p:cNvSpPr txBox="1"/>
          <p:nvPr/>
        </p:nvSpPr>
        <p:spPr>
          <a:xfrm>
            <a:off x="277867" y="0"/>
            <a:ext cx="7914788" cy="6673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b="1" dirty="0">
                <a:solidFill>
                  <a:srgbClr val="B200B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b="1" dirty="0">
                <a:solidFill>
                  <a:srgbClr val="B200B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maxprice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br>
              <a:rPr lang="en-US" sz="20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f"Selling</a:t>
            </a:r>
            <a:r>
              <a:rPr lang="en-US" sz="20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Price: </a:t>
            </a:r>
            <a:r>
              <a:rPr lang="en-US" sz="2000" b="1" dirty="0">
                <a:solidFill>
                  <a:srgbClr val="0037A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 dirty="0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maxprice</a:t>
            </a:r>
            <a:r>
              <a:rPr lang="en-US" sz="2000" b="1" dirty="0">
                <a:solidFill>
                  <a:srgbClr val="0037A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setMaxPrice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price):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94558D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maxprice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 = Computer()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comp.sell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"=================="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change the price directly</a:t>
            </a:r>
            <a:br>
              <a:rPr lang="en-US" sz="2000" b="1" i="1" dirty="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comp.__</a:t>
            </a: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maxprice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br>
              <a:rPr lang="en-US" sz="20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comp.sell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using setter function</a:t>
            </a:r>
            <a:br>
              <a:rPr lang="en-US" sz="2000" b="1" i="1" dirty="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"=================="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comp.setMaxPrice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comp.sell</a:t>
            </a:r>
            <a:r>
              <a:rPr lang="en-US" sz="20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E13A6-1161-484A-9BB4-7A3131581D8B}"/>
              </a:ext>
            </a:extLst>
          </p:cNvPr>
          <p:cNvSpPr txBox="1"/>
          <p:nvPr/>
        </p:nvSpPr>
        <p:spPr>
          <a:xfrm>
            <a:off x="8415931" y="506951"/>
            <a:ext cx="40154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effectLst/>
                <a:latin typeface="euclid_circular_a"/>
              </a:rPr>
              <a:t>Encapsulation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 - can restrict access to    </a:t>
            </a:r>
          </a:p>
          <a:p>
            <a:r>
              <a:rPr lang="en-US" sz="2800" dirty="0">
                <a:latin typeface="euclid_circular_a"/>
              </a:rPr>
              <a:t>    </a:t>
            </a:r>
            <a:r>
              <a:rPr lang="en-US" sz="2800" b="0" i="0" dirty="0">
                <a:effectLst/>
                <a:latin typeface="euclid_circular_a"/>
              </a:rPr>
              <a:t>methods and variables.</a:t>
            </a:r>
          </a:p>
          <a:p>
            <a:r>
              <a:rPr lang="en-US" sz="2800" dirty="0">
                <a:latin typeface="euclid_circular_a"/>
              </a:rPr>
              <a:t> - it</a:t>
            </a:r>
            <a:r>
              <a:rPr lang="en-US" sz="2800" b="0" i="0" dirty="0">
                <a:effectLst/>
                <a:latin typeface="euclid_circular_a"/>
              </a:rPr>
              <a:t> prevents data stored </a:t>
            </a:r>
          </a:p>
          <a:p>
            <a:r>
              <a:rPr lang="en-US" sz="2800" dirty="0">
                <a:latin typeface="euclid_circular_a"/>
              </a:rPr>
              <a:t>    </a:t>
            </a:r>
            <a:r>
              <a:rPr lang="en-US" sz="2800" b="0" i="0" dirty="0">
                <a:effectLst/>
                <a:latin typeface="euclid_circular_a"/>
              </a:rPr>
              <a:t>inside the attributes    </a:t>
            </a:r>
          </a:p>
          <a:p>
            <a:r>
              <a:rPr lang="en-US" sz="2800" dirty="0">
                <a:latin typeface="euclid_circular_a"/>
              </a:rPr>
              <a:t>    </a:t>
            </a:r>
            <a:r>
              <a:rPr lang="en-US" sz="2800" b="0" i="0" dirty="0">
                <a:effectLst/>
                <a:latin typeface="euclid_circular_a"/>
              </a:rPr>
              <a:t>from direct   </a:t>
            </a:r>
          </a:p>
          <a:p>
            <a:r>
              <a:rPr lang="en-US" sz="2800" dirty="0">
                <a:latin typeface="euclid_circular_a"/>
              </a:rPr>
              <a:t>    </a:t>
            </a:r>
            <a:r>
              <a:rPr lang="en-US" sz="2800" b="0" i="0" dirty="0">
                <a:effectLst/>
                <a:latin typeface="euclid_circular_a"/>
              </a:rPr>
              <a:t>modification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46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4811F90-8760-5485-E304-9357E27F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" y="932835"/>
            <a:ext cx="1064952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class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encapsulates the details of a bank account. The class should have the following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 private attribute __balance to store the account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 method deposit(amount) to add money to the account. 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method should not allow negative amounts to be deposited.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 method withdraw(amount) to withdraw money from the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account. This method should not allow withdrawal of more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 the available balance or negative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 method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get_balance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to check the current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7CBF5-C22C-4E32-2A10-B7508944F12C}"/>
              </a:ext>
            </a:extLst>
          </p:cNvPr>
          <p:cNvSpPr txBox="1"/>
          <p:nvPr/>
        </p:nvSpPr>
        <p:spPr>
          <a:xfrm>
            <a:off x="258618" y="1986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Encapsulation</a:t>
            </a:r>
            <a:endParaRPr lang="en-PH" sz="3600" b="1" dirty="0"/>
          </a:p>
        </p:txBody>
      </p:sp>
    </p:spTree>
    <p:extLst>
      <p:ext uri="{BB962C8B-B14F-4D97-AF65-F5344CB8AC3E}">
        <p14:creationId xmlns:p14="http://schemas.microsoft.com/office/powerpoint/2010/main" val="267424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890F7C-3052-2FF0-8FCE-0124D44B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55" y="366624"/>
            <a:ext cx="1101898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Test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test_initial_balance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Create an account with an initial balance of 100.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Check if the balance is correctly set to 100.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test_deposit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Create an account with an initial balance of 100.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Deposit 50 and check if the balance updates to 150.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Try to deposit a negative amount (-20) and verify that the balance remains unchanged at 150.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test_withdraw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Create an account with an initial balance of 100.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Withdraw 50 and check if the balance updates to 50.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Attempt to withdraw more than the available balance (200) and verify that the balance remains unchanged at 50.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Attempt to withdraw a negative amount (-20) and verify that the balance remains unchanged at 50.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test_get_balance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Create an account with an initial balance of 200.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Verify the balance is 200.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Deposit 100 and check if the balance updates to 300.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Withdraw 50 and check if the balance updates to 250.</a:t>
            </a:r>
          </a:p>
        </p:txBody>
      </p:sp>
    </p:spTree>
    <p:extLst>
      <p:ext uri="{BB962C8B-B14F-4D97-AF65-F5344CB8AC3E}">
        <p14:creationId xmlns:p14="http://schemas.microsoft.com/office/powerpoint/2010/main" val="178342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FE13A6-1161-484A-9BB4-7A3131581D8B}"/>
              </a:ext>
            </a:extLst>
          </p:cNvPr>
          <p:cNvSpPr txBox="1"/>
          <p:nvPr/>
        </p:nvSpPr>
        <p:spPr>
          <a:xfrm>
            <a:off x="6095999" y="1099754"/>
            <a:ext cx="5679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euclid_circular_a"/>
              </a:rPr>
              <a:t>Inheritance</a:t>
            </a:r>
            <a:endParaRPr lang="en-US" sz="3200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r>
              <a:rPr lang="en-US" sz="2000" b="0" i="0" dirty="0">
                <a:effectLst/>
                <a:latin typeface="euclid_circular_a"/>
              </a:rPr>
              <a:t>- creating a new class </a:t>
            </a:r>
            <a:r>
              <a:rPr lang="en-US" sz="2000" dirty="0">
                <a:latin typeface="euclid_circular_a"/>
              </a:rPr>
              <a:t>copying </a:t>
            </a:r>
            <a:r>
              <a:rPr lang="en-US" sz="2000" b="0" i="0" dirty="0">
                <a:effectLst/>
                <a:latin typeface="euclid_circular_a"/>
              </a:rPr>
              <a:t>all the details of   </a:t>
            </a:r>
          </a:p>
          <a:p>
            <a:r>
              <a:rPr lang="en-US" sz="2000" b="0" i="0" dirty="0">
                <a:effectLst/>
                <a:latin typeface="euclid_circular_a"/>
              </a:rPr>
              <a:t>  an existing class without modifying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6B9F-1E8A-41A4-803D-90D5C6620628}"/>
              </a:ext>
            </a:extLst>
          </p:cNvPr>
          <p:cNvSpPr txBox="1"/>
          <p:nvPr/>
        </p:nvSpPr>
        <p:spPr>
          <a:xfrm>
            <a:off x="7387513" y="3291362"/>
            <a:ext cx="27921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effectLst/>
                <a:latin typeface="euclid_circular_a"/>
              </a:rPr>
              <a:t>Parent Class (Base Class)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15C2C-8DC8-4A98-BC4B-02AE5F7C628B}"/>
              </a:ext>
            </a:extLst>
          </p:cNvPr>
          <p:cNvSpPr txBox="1"/>
          <p:nvPr/>
        </p:nvSpPr>
        <p:spPr>
          <a:xfrm>
            <a:off x="7387513" y="4563532"/>
            <a:ext cx="27921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effectLst/>
                <a:latin typeface="euclid_circular_a"/>
              </a:rPr>
              <a:t>Derived Class (Child Class)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AFDA57-3C46-436E-9881-98C708FC36C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783606" y="3660694"/>
            <a:ext cx="0" cy="9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DBD4AA-E18E-43AE-9658-E6CBFC6DE907}"/>
              </a:ext>
            </a:extLst>
          </p:cNvPr>
          <p:cNvSpPr txBox="1"/>
          <p:nvPr/>
        </p:nvSpPr>
        <p:spPr>
          <a:xfrm>
            <a:off x="8927064" y="3899569"/>
            <a:ext cx="125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euclid_circular_a"/>
              </a:rPr>
              <a:t>attributes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168C5-F16A-47DD-8AEF-5995B1DBF441}"/>
              </a:ext>
            </a:extLst>
          </p:cNvPr>
          <p:cNvSpPr txBox="1"/>
          <p:nvPr/>
        </p:nvSpPr>
        <p:spPr>
          <a:xfrm>
            <a:off x="7602702" y="3973473"/>
            <a:ext cx="125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euclid_circular_a"/>
              </a:rPr>
              <a:t>methods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7560CB-4E59-4A7A-B35F-BBF5959D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2" y="597455"/>
            <a:ext cx="4084086" cy="566308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parent class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Bird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"Bird is ready"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whoisThis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"Bird"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swim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"Swim faster"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child class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Penguin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(Bird):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call super() function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"Penguin is ready"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whoisThis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"Penguin"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"Run faster"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peggy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Penguin()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peggy.whoisThis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peggy.swim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peggy.run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2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FE13A6-1161-484A-9BB4-7A3131581D8B}"/>
              </a:ext>
            </a:extLst>
          </p:cNvPr>
          <p:cNvSpPr txBox="1"/>
          <p:nvPr/>
        </p:nvSpPr>
        <p:spPr>
          <a:xfrm>
            <a:off x="5788088" y="390627"/>
            <a:ext cx="5679233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euclid_circular_a"/>
              </a:rPr>
              <a:t>Polymorphism (Many forms)</a:t>
            </a:r>
            <a:endParaRPr lang="en-US" sz="3200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pPr marL="285750" marR="0" indent="-2857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 ability to use a common interface for accessing   </a:t>
            </a:r>
          </a:p>
          <a:p>
            <a:pPr marR="0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    multiple forms</a:t>
            </a:r>
          </a:p>
          <a:p>
            <a:pPr marL="285750" marR="0" indent="-285750">
              <a:lnSpc>
                <a:spcPts val="225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Same method name with different definitions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(signatures)</a:t>
            </a: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being used for different forms.</a:t>
            </a:r>
            <a:endParaRPr lang="en-US" sz="1800" dirty="0"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6B9F-1E8A-41A4-803D-90D5C6620628}"/>
              </a:ext>
            </a:extLst>
          </p:cNvPr>
          <p:cNvSpPr txBox="1"/>
          <p:nvPr/>
        </p:nvSpPr>
        <p:spPr>
          <a:xfrm>
            <a:off x="7387513" y="3291362"/>
            <a:ext cx="27921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effectLst/>
                <a:latin typeface="euclid_circular_a"/>
              </a:rPr>
              <a:t>Interface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15C2C-8DC8-4A98-BC4B-02AE5F7C628B}"/>
              </a:ext>
            </a:extLst>
          </p:cNvPr>
          <p:cNvSpPr txBox="1"/>
          <p:nvPr/>
        </p:nvSpPr>
        <p:spPr>
          <a:xfrm>
            <a:off x="5979758" y="5114038"/>
            <a:ext cx="110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effectLst/>
                <a:latin typeface="euclid_circular_a"/>
              </a:rPr>
              <a:t>Form 1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AFDA57-3C46-436E-9881-98C708FC36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530847" y="3660694"/>
            <a:ext cx="2252759" cy="145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8BCDEA3-F6D1-4D56-B688-AA2CE5E2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4" y="197346"/>
            <a:ext cx="4814596" cy="646330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Parrot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"Parrot can fly"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"Parrot can't swim"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Penguin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"Penguin can't fly"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"Penguin can swim"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#common interface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test_fly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(bird):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bird.fly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test_swim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(bird):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bird.swim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#object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instantation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or object creation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Parrot()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Penguin()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AC619-32D1-4B29-8DD2-D113AF7B24AD}"/>
              </a:ext>
            </a:extLst>
          </p:cNvPr>
          <p:cNvSpPr txBox="1"/>
          <p:nvPr/>
        </p:nvSpPr>
        <p:spPr>
          <a:xfrm>
            <a:off x="7381682" y="5114038"/>
            <a:ext cx="110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effectLst/>
                <a:latin typeface="euclid_circular_a"/>
              </a:rPr>
              <a:t>Form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23DB6-CDD5-4CE6-A412-60A144CCDBCE}"/>
              </a:ext>
            </a:extLst>
          </p:cNvPr>
          <p:cNvSpPr txBox="1"/>
          <p:nvPr/>
        </p:nvSpPr>
        <p:spPr>
          <a:xfrm>
            <a:off x="8930563" y="5114038"/>
            <a:ext cx="110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effectLst/>
                <a:latin typeface="euclid_circular_a"/>
              </a:rPr>
              <a:t>Form 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B65BCA-F121-4197-97D1-F3247859C531}"/>
              </a:ext>
            </a:extLst>
          </p:cNvPr>
          <p:cNvSpPr txBox="1"/>
          <p:nvPr/>
        </p:nvSpPr>
        <p:spPr>
          <a:xfrm>
            <a:off x="10479444" y="5114038"/>
            <a:ext cx="110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effectLst/>
                <a:latin typeface="euclid_circular_a"/>
              </a:rPr>
              <a:t>Form 4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7A5DA9-BD04-4F69-BB7C-7906E81C674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184115" y="3660694"/>
            <a:ext cx="599491" cy="145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70AA26-EB9B-45C8-99C1-EAFB42A19D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783606" y="3660694"/>
            <a:ext cx="649645" cy="145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C79D08-178E-4381-BFBA-4F8DD5CCA118}"/>
              </a:ext>
            </a:extLst>
          </p:cNvPr>
          <p:cNvCxnSpPr>
            <a:cxnSpLocks/>
          </p:cNvCxnSpPr>
          <p:nvPr/>
        </p:nvCxnSpPr>
        <p:spPr>
          <a:xfrm>
            <a:off x="9083351" y="3660694"/>
            <a:ext cx="1904030" cy="145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A3DDF4-46C8-47E3-9743-37EB9BFF35E7}"/>
              </a:ext>
            </a:extLst>
          </p:cNvPr>
          <p:cNvSpPr txBox="1"/>
          <p:nvPr/>
        </p:nvSpPr>
        <p:spPr>
          <a:xfrm>
            <a:off x="677826" y="426706"/>
            <a:ext cx="7030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 of 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89E5B-5808-4888-BBE9-9347AE825F65}"/>
              </a:ext>
            </a:extLst>
          </p:cNvPr>
          <p:cNvSpPr txBox="1"/>
          <p:nvPr/>
        </p:nvSpPr>
        <p:spPr>
          <a:xfrm>
            <a:off x="847946" y="1370242"/>
            <a:ext cx="10178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Object-oriented programming fosters reusability. </a:t>
            </a:r>
          </a:p>
          <a:p>
            <a:pPr algn="l"/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modular approach used in object-oriented programming     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results in highly maintainable code.</a:t>
            </a:r>
          </a:p>
          <a:p>
            <a:pPr algn="l"/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object-oriented programming, every class has a specific task. </a:t>
            </a:r>
          </a:p>
          <a:p>
            <a:pPr algn="l"/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encapsulation adds an extra layer of security to the program    </a:t>
            </a:r>
          </a:p>
          <a:p>
            <a:pPr algn="l"/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developed using the object-oriented approach.</a:t>
            </a:r>
          </a:p>
        </p:txBody>
      </p:sp>
    </p:spTree>
    <p:extLst>
      <p:ext uri="{BB962C8B-B14F-4D97-AF65-F5344CB8AC3E}">
        <p14:creationId xmlns:p14="http://schemas.microsoft.com/office/powerpoint/2010/main" val="197710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9A831-368C-4E32-AB0B-903E33E7EA2C}"/>
              </a:ext>
            </a:extLst>
          </p:cNvPr>
          <p:cNvSpPr txBox="1"/>
          <p:nvPr/>
        </p:nvSpPr>
        <p:spPr>
          <a:xfrm>
            <a:off x="256158" y="3266058"/>
            <a:ext cx="6747957" cy="993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an Object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dirty="0">
                <a:effectLst/>
                <a:latin typeface="euclid_circular_a"/>
              </a:rPr>
              <a:t>An object (</a:t>
            </a:r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</a:t>
            </a:r>
            <a:r>
              <a:rPr lang="en-US" sz="2400" b="0" i="0" dirty="0">
                <a:effectLst/>
                <a:latin typeface="euclid_circular_a"/>
              </a:rPr>
              <a:t>) is an instantiation of a class. 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4FA2-2683-4632-A4C9-1886CA5F1327}"/>
              </a:ext>
            </a:extLst>
          </p:cNvPr>
          <p:cNvSpPr txBox="1"/>
          <p:nvPr/>
        </p:nvSpPr>
        <p:spPr>
          <a:xfrm>
            <a:off x="256158" y="192813"/>
            <a:ext cx="7502103" cy="17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a Class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solidFill>
                  <a:srgbClr val="36394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class can be defined as </a:t>
            </a:r>
            <a:r>
              <a:rPr lang="en-US" sz="2400" dirty="0">
                <a:solidFill>
                  <a:srgbClr val="36394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400" i="0" dirty="0">
                <a:solidFill>
                  <a:srgbClr val="36394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blueprint, description,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0" dirty="0">
                <a:solidFill>
                  <a:srgbClr val="36394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definition of a particular classification of objects. </a:t>
            </a: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 descr="C:\Users\Xian\Pictures\vlcsnap-2012-11-04-19h59m57s43.png">
            <a:extLst>
              <a:ext uri="{FF2B5EF4-FFF2-40B4-BE49-F238E27FC236}">
                <a16:creationId xmlns:a16="http://schemas.microsoft.com/office/drawing/2014/main" id="{F377F2D5-BE23-4E48-852E-DD0D2A3A7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4150" t="24330" r="68587" b="31547"/>
          <a:stretch/>
        </p:blipFill>
        <p:spPr bwMode="auto">
          <a:xfrm>
            <a:off x="7758261" y="63332"/>
            <a:ext cx="2810511" cy="3404430"/>
          </a:xfrm>
          <a:prstGeom prst="rect">
            <a:avLst/>
          </a:prstGeom>
          <a:noFill/>
        </p:spPr>
      </p:pic>
      <p:pic>
        <p:nvPicPr>
          <p:cNvPr id="11" name="Picture 2" descr="C:\Users\Xian\Pictures\vlcsnap-2012-11-04-20h01m34s240.png">
            <a:extLst>
              <a:ext uri="{FF2B5EF4-FFF2-40B4-BE49-F238E27FC236}">
                <a16:creationId xmlns:a16="http://schemas.microsoft.com/office/drawing/2014/main" id="{2718D0A3-E907-4DD7-8EF2-B8C45C7FB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41496" t="2611" r="1406" b="48323"/>
          <a:stretch/>
        </p:blipFill>
        <p:spPr bwMode="auto">
          <a:xfrm>
            <a:off x="6575140" y="3573707"/>
            <a:ext cx="4971476" cy="3197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301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Xian\Pictures\vlcsnap-2012-11-04-19h56m17s136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1213" t="2829" r="2927" b="15690"/>
          <a:stretch/>
        </p:blipFill>
        <p:spPr bwMode="auto">
          <a:xfrm>
            <a:off x="1690254" y="737754"/>
            <a:ext cx="8460743" cy="5382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5C9A9-895D-4B78-B7A4-7E84635294F7}"/>
              </a:ext>
            </a:extLst>
          </p:cNvPr>
          <p:cNvSpPr txBox="1"/>
          <p:nvPr/>
        </p:nvSpPr>
        <p:spPr>
          <a:xfrm>
            <a:off x="295564" y="359286"/>
            <a:ext cx="4896240" cy="2210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Defining a Class in Python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2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classname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statements.....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5B1848-27D2-96AB-3D4B-4C598413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673" y="454656"/>
            <a:ext cx="6890327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name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age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set_details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n, a):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display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an adult?: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5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CEE61-41E3-412D-8239-E3B97EBB6C3D}"/>
              </a:ext>
            </a:extLst>
          </p:cNvPr>
          <p:cNvSpPr txBox="1"/>
          <p:nvPr/>
        </p:nvSpPr>
        <p:spPr>
          <a:xfrm>
            <a:off x="305685" y="199278"/>
            <a:ext cx="9284881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__</a:t>
            </a:r>
            <a:r>
              <a:rPr lang="en-US" sz="3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3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function</a:t>
            </a:r>
            <a:endParaRPr lang="en-US" sz="4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__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__() function/method is called automatically every time the class is being used to create a new object.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994A6-4B5C-40A4-B0FB-6F791B7C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563" y="1964287"/>
            <a:ext cx="6081822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name, age):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.name = name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age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p1 = Person(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"John"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(p1.name)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(p1.age)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8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1D7469-4652-471B-8DC9-386205E09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0" y="385152"/>
            <a:ext cx="8070981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name,age,address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.pangalan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name</a:t>
            </a:r>
            <a:b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.edad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age</a:t>
            </a:r>
            <a:b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.lugar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 = Person(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"John"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"30"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"Iloilo City"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f"My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name is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student.pangalan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f"Im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student.edad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years old"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f"I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  live in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student.lugar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C8C2D1-5186-4E6F-9240-ABCF5A19719C}"/>
                  </a:ext>
                </a:extLst>
              </p14:cNvPr>
              <p14:cNvContentPartPr/>
              <p14:nvPr/>
            </p14:nvContentPartPr>
            <p14:xfrm>
              <a:off x="7678756" y="1035470"/>
              <a:ext cx="1332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C8C2D1-5186-4E6F-9240-ABCF5A197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0116" y="1026470"/>
                <a:ext cx="30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40BBFD-A72E-428E-BA5D-F9913BB7BDAC}"/>
                  </a:ext>
                </a:extLst>
              </p14:cNvPr>
              <p14:cNvContentPartPr/>
              <p14:nvPr/>
            </p14:nvContentPartPr>
            <p14:xfrm>
              <a:off x="4963636" y="38207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40BBFD-A72E-428E-BA5D-F9913BB7BD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4636" y="3734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0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8BF9F-0672-4333-A620-42E9742213F9}"/>
              </a:ext>
            </a:extLst>
          </p:cNvPr>
          <p:cNvSpPr txBox="1"/>
          <p:nvPr/>
        </p:nvSpPr>
        <p:spPr>
          <a:xfrm>
            <a:off x="337583" y="226143"/>
            <a:ext cx="932741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 Methods</a:t>
            </a:r>
          </a:p>
          <a:p>
            <a:pPr algn="l"/>
            <a:endParaRPr lang="en-US" sz="2800" b="0" i="0" dirty="0"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 can also contain methods. Methods in objects are functions that belong to the object.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84F970-9BF9-4CB4-BAB1-AB0C875E4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443" y="2142798"/>
            <a:ext cx="6648008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name, age):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.pangalan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name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altLang="en-US" sz="2800" dirty="0" err="1">
                <a:solidFill>
                  <a:srgbClr val="080808"/>
                </a:solidFill>
                <a:latin typeface="JetBrains Mono"/>
              </a:rPr>
              <a:t>edad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age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 my name is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.pangalan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p1 = Person(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"John"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p1.myfunc()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1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D58E5-A44D-4111-91E1-30DA81F2C50E}"/>
              </a:ext>
            </a:extLst>
          </p:cNvPr>
          <p:cNvSpPr txBox="1"/>
          <p:nvPr/>
        </p:nvSpPr>
        <p:spPr>
          <a:xfrm>
            <a:off x="465173" y="646398"/>
            <a:ext cx="95613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Modifiers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uses ‘_’ symbol to determine the access control for a specific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member or a member function of a class. Access specifiers in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have an important role to play in securing data from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unauthorized access and in preventing it from being exploited.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Class in Python has three types of access modifiers: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● Public Access Modifier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● Protected Access Modifier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● Private 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267921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1510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Courier New</vt:lpstr>
      <vt:lpstr>euclid_circular_a</vt:lpstr>
      <vt:lpstr>Helvetica</vt:lpstr>
      <vt:lpstr>JetBrains Mono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cldggimeno@gmail.com</dc:creator>
  <cp:lastModifiedBy>Christian Gimeno</cp:lastModifiedBy>
  <cp:revision>45</cp:revision>
  <cp:lastPrinted>2021-02-26T00:36:40Z</cp:lastPrinted>
  <dcterms:created xsi:type="dcterms:W3CDTF">2020-12-21T15:19:22Z</dcterms:created>
  <dcterms:modified xsi:type="dcterms:W3CDTF">2024-07-26T00:23:10Z</dcterms:modified>
</cp:coreProperties>
</file>