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5"/>
  </p:notesMasterIdLst>
  <p:sldIdLst>
    <p:sldId id="256" r:id="rId2"/>
    <p:sldId id="258" r:id="rId3"/>
    <p:sldId id="260" r:id="rId4"/>
    <p:sldId id="259" r:id="rId5"/>
    <p:sldId id="266" r:id="rId6"/>
    <p:sldId id="262" r:id="rId7"/>
    <p:sldId id="267" r:id="rId8"/>
    <p:sldId id="261" r:id="rId9"/>
    <p:sldId id="268" r:id="rId10"/>
    <p:sldId id="286" r:id="rId11"/>
    <p:sldId id="285" r:id="rId12"/>
    <p:sldId id="273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80" autoAdjust="0"/>
    <p:restoredTop sz="65628" autoAdjust="0"/>
  </p:normalViewPr>
  <p:slideViewPr>
    <p:cSldViewPr snapToGrid="0">
      <p:cViewPr varScale="1">
        <p:scale>
          <a:sx n="63" d="100"/>
          <a:sy n="63" d="100"/>
        </p:scale>
        <p:origin x="1925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06T03:30:00.6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0,'19'1,"0"2,0 0,0 1,22 7,11 3,126 21,2-8,210 5,370-28,-497-7,-44 0,341 5,-326 24,27 0,-236-25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03:01:53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2T05:32:56.4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3564 624,'-2'-4,"0"-1,-1 1,1-1,-1 1,0 0,0 0,0 0,0 0,-1 1,-6-6,-7-9,-21-25,-1 1,-3 2,-1 2,-1 2,-2 1,-2 3,-1 2,-1 2,-2 2,0 3,-2 2,0 2,-90-19,-68-1,-2 8,-378-4,-856 37,1404-2,-52 7,82-5,1 0,-1 1,1 1,0 0,0 0,0 2,1 0,-13 7,8-1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06T07:26:24.9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2T05:56:26.9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2T05:57:02.4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2T06:05:16.4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0,'-5'0,"-1"0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2T05:57:02.4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2T06:05:16.4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0,'-5'0,"-1"0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4AC92-940F-4759-8D7C-11E818596C55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09B9C-99B3-42AA-8EF0-BABD9546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1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09B9C-99B3-42AA-8EF0-BABD9546F0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7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09B9C-99B3-42AA-8EF0-BABD9546F0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1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09B9C-99B3-42AA-8EF0-BABD9546F0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4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09B9C-99B3-42AA-8EF0-BABD9546F0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7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09B9C-99B3-42AA-8EF0-BABD9546F0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09B9C-99B3-42AA-8EF0-BABD9546F0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37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09B9C-99B3-42AA-8EF0-BABD9546F0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6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09B9C-99B3-42AA-8EF0-BABD9546F0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61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09B9C-99B3-42AA-8EF0-BABD9546F0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66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09B9C-99B3-42AA-8EF0-BABD9546F0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3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July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577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July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1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July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3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July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7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July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9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July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5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July 26,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8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July 26,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39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July 26,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3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July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July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0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July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25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2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4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2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rainbow background">
            <a:extLst>
              <a:ext uri="{FF2B5EF4-FFF2-40B4-BE49-F238E27FC236}">
                <a16:creationId xmlns:a16="http://schemas.microsoft.com/office/drawing/2014/main" id="{AB73A33B-7504-4D80-881D-F9FA08ABF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4" r="23597" b="-1"/>
          <a:stretch/>
        </p:blipFill>
        <p:spPr>
          <a:xfrm>
            <a:off x="4743449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1" name="Title 1">
            <a:extLst>
              <a:ext uri="{FF2B5EF4-FFF2-40B4-BE49-F238E27FC236}">
                <a16:creationId xmlns:a16="http://schemas.microsoft.com/office/drawing/2014/main" id="{8B04DC9E-EE78-4911-859E-4770A05B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0120" y="439908"/>
            <a:ext cx="5940248" cy="2284632"/>
          </a:xfrm>
        </p:spPr>
        <p:txBody>
          <a:bodyPr anchor="b">
            <a:normAutofit fontScale="90000"/>
          </a:bodyPr>
          <a:lstStyle/>
          <a:p>
            <a:r>
              <a:rPr lang="en-US" altLang="ko-KR" sz="5400" b="1" dirty="0">
                <a:latin typeface="+mj-lt"/>
                <a:cs typeface="Arial" pitchFamily="34" charset="0"/>
              </a:rPr>
              <a:t>Object-Oriented Programming in Python</a:t>
            </a:r>
            <a:endParaRPr lang="en-US" sz="5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87AAB5-491E-4286-970E-2771BF8C1E86}"/>
              </a:ext>
            </a:extLst>
          </p:cNvPr>
          <p:cNvGrpSpPr/>
          <p:nvPr/>
        </p:nvGrpSpPr>
        <p:grpSpPr>
          <a:xfrm>
            <a:off x="6967842" y="3494553"/>
            <a:ext cx="3083250" cy="2389240"/>
            <a:chOff x="5094973" y="3023511"/>
            <a:chExt cx="2154259" cy="1669356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87B6A412-341A-4732-AB27-F472CC0B7395}"/>
                </a:ext>
              </a:extLst>
            </p:cNvPr>
            <p:cNvSpPr/>
            <p:nvPr/>
          </p:nvSpPr>
          <p:spPr>
            <a:xfrm>
              <a:off x="5094973" y="4274828"/>
              <a:ext cx="484925" cy="418039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CAF56D3-9EE1-4149-81F1-EB3F8A362A69}"/>
                </a:ext>
              </a:extLst>
            </p:cNvPr>
            <p:cNvSpPr/>
            <p:nvPr/>
          </p:nvSpPr>
          <p:spPr>
            <a:xfrm>
              <a:off x="5766221" y="3023511"/>
              <a:ext cx="811763" cy="699796"/>
            </a:xfrm>
            <a:prstGeom prst="triangle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58798F-9067-4CE1-8E8B-A453140A2620}"/>
                </a:ext>
              </a:extLst>
            </p:cNvPr>
            <p:cNvCxnSpPr>
              <a:cxnSpLocks/>
            </p:cNvCxnSpPr>
            <p:nvPr/>
          </p:nvCxnSpPr>
          <p:spPr>
            <a:xfrm>
              <a:off x="6172102" y="3723307"/>
              <a:ext cx="1" cy="568194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97C3B82-DFDF-4E94-8D24-0AF728518ACC}"/>
                </a:ext>
              </a:extLst>
            </p:cNvPr>
            <p:cNvCxnSpPr/>
            <p:nvPr/>
          </p:nvCxnSpPr>
          <p:spPr>
            <a:xfrm>
              <a:off x="5360119" y="4007404"/>
              <a:ext cx="1646650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352C0B-F9AA-4190-BAEF-38FE47F7255B}"/>
                </a:ext>
              </a:extLst>
            </p:cNvPr>
            <p:cNvCxnSpPr>
              <a:cxnSpLocks/>
            </p:cNvCxnSpPr>
            <p:nvPr/>
          </p:nvCxnSpPr>
          <p:spPr>
            <a:xfrm>
              <a:off x="5342003" y="4007404"/>
              <a:ext cx="0" cy="267425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9C19AC5-0FFB-46BB-A7FE-67C95E810257}"/>
                </a:ext>
              </a:extLst>
            </p:cNvPr>
            <p:cNvCxnSpPr>
              <a:cxnSpLocks/>
            </p:cNvCxnSpPr>
            <p:nvPr/>
          </p:nvCxnSpPr>
          <p:spPr>
            <a:xfrm>
              <a:off x="7006769" y="4007403"/>
              <a:ext cx="0" cy="267425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E502B691-5673-4EE7-8B38-D5D6A874628E}"/>
                </a:ext>
              </a:extLst>
            </p:cNvPr>
            <p:cNvSpPr/>
            <p:nvPr/>
          </p:nvSpPr>
          <p:spPr>
            <a:xfrm>
              <a:off x="5940981" y="4274827"/>
              <a:ext cx="484925" cy="418039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C04F84FB-8C67-4B56-93DD-619DE43D5CFB}"/>
                </a:ext>
              </a:extLst>
            </p:cNvPr>
            <p:cNvSpPr/>
            <p:nvPr/>
          </p:nvSpPr>
          <p:spPr>
            <a:xfrm>
              <a:off x="6764307" y="4271081"/>
              <a:ext cx="484925" cy="418039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675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BC61-9501-4727-AB6A-7E944D8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414447"/>
            <a:ext cx="7302500" cy="10079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Multiple 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FF4C5-646A-4BCA-92AA-B690F1882BC7}"/>
              </a:ext>
            </a:extLst>
          </p:cNvPr>
          <p:cNvSpPr txBox="1"/>
          <p:nvPr/>
        </p:nvSpPr>
        <p:spPr>
          <a:xfrm>
            <a:off x="870317" y="1905506"/>
            <a:ext cx="560668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effectLst/>
                <a:latin typeface="verdana" panose="020B0604030504040204" pitchFamily="34" charset="0"/>
              </a:rPr>
              <a:t>When a child class inherits </a:t>
            </a:r>
            <a:r>
              <a:rPr lang="en-US" sz="3200" dirty="0">
                <a:latin typeface="verdana" panose="020B0604030504040204" pitchFamily="34" charset="0"/>
              </a:rPr>
              <a:t>multiple parent classes</a:t>
            </a:r>
            <a:r>
              <a:rPr lang="en-US" sz="3200" b="0" i="0" dirty="0">
                <a:effectLst/>
                <a:latin typeface="verdana" panose="020B0604030504040204" pitchFamily="34" charset="0"/>
              </a:rPr>
              <a:t>, it is known as </a:t>
            </a:r>
            <a:r>
              <a:rPr lang="en-US" sz="3200" b="0" i="1" dirty="0">
                <a:effectLst/>
                <a:latin typeface="verdana" panose="020B0604030504040204" pitchFamily="34" charset="0"/>
              </a:rPr>
              <a:t>multiple inheritance</a:t>
            </a:r>
            <a:r>
              <a:rPr lang="en-US" sz="3200" b="0" i="0" dirty="0">
                <a:effectLst/>
                <a:latin typeface="verdana" panose="020B0604030504040204" pitchFamily="34" charset="0"/>
              </a:rPr>
              <a:t>. </a:t>
            </a:r>
          </a:p>
          <a:p>
            <a:endParaRPr lang="en-US" sz="32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1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BC61-9501-4727-AB6A-7E944D8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03469"/>
            <a:ext cx="5003800" cy="54583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Multiple Inheritance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8EA53D-66BA-4117-BCD0-CEB42098F421}"/>
              </a:ext>
            </a:extLst>
          </p:cNvPr>
          <p:cNvSpPr/>
          <p:nvPr/>
        </p:nvSpPr>
        <p:spPr>
          <a:xfrm>
            <a:off x="5990231" y="592504"/>
            <a:ext cx="2476500" cy="10325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Animal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320623-6F67-4D4F-8A1E-A386449DA09E}"/>
              </a:ext>
            </a:extLst>
          </p:cNvPr>
          <p:cNvCxnSpPr>
            <a:cxnSpLocks/>
          </p:cNvCxnSpPr>
          <p:nvPr/>
        </p:nvCxnSpPr>
        <p:spPr>
          <a:xfrm flipH="1" flipV="1">
            <a:off x="7793955" y="1623538"/>
            <a:ext cx="927225" cy="10341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E333A5-E550-42DF-ACF4-A36339DEE439}"/>
              </a:ext>
            </a:extLst>
          </p:cNvPr>
          <p:cNvSpPr txBox="1"/>
          <p:nvPr/>
        </p:nvSpPr>
        <p:spPr>
          <a:xfrm>
            <a:off x="6617805" y="1919976"/>
            <a:ext cx="1377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verdana" panose="020B0604030504040204" pitchFamily="34" charset="0"/>
              </a:rPr>
              <a:t>extends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95A4D7-9235-47BA-8FDC-55733D841B4A}"/>
              </a:ext>
            </a:extLst>
          </p:cNvPr>
          <p:cNvCxnSpPr>
            <a:cxnSpLocks/>
          </p:cNvCxnSpPr>
          <p:nvPr/>
        </p:nvCxnSpPr>
        <p:spPr>
          <a:xfrm flipV="1">
            <a:off x="5735782" y="1635548"/>
            <a:ext cx="971289" cy="9396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9072FF4-21CC-4ACE-9489-567B84F62676}"/>
              </a:ext>
            </a:extLst>
          </p:cNvPr>
          <p:cNvSpPr/>
          <p:nvPr/>
        </p:nvSpPr>
        <p:spPr>
          <a:xfrm>
            <a:off x="4169537" y="2575167"/>
            <a:ext cx="2476500" cy="11278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518FAD-9421-4170-BB5A-93E29F6EE92E}"/>
              </a:ext>
            </a:extLst>
          </p:cNvPr>
          <p:cNvSpPr/>
          <p:nvPr/>
        </p:nvSpPr>
        <p:spPr>
          <a:xfrm>
            <a:off x="7930132" y="2554540"/>
            <a:ext cx="2476500" cy="11278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5C348C-1B6A-4342-BC9E-080B9C25614D}"/>
              </a:ext>
            </a:extLst>
          </p:cNvPr>
          <p:cNvSpPr txBox="1"/>
          <p:nvPr/>
        </p:nvSpPr>
        <p:spPr>
          <a:xfrm>
            <a:off x="5928831" y="3682439"/>
            <a:ext cx="111195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swim()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9B1072-16A9-475A-BBF4-48C480FA37BB}"/>
              </a:ext>
            </a:extLst>
          </p:cNvPr>
          <p:cNvSpPr txBox="1"/>
          <p:nvPr/>
        </p:nvSpPr>
        <p:spPr>
          <a:xfrm>
            <a:off x="8057156" y="1440429"/>
            <a:ext cx="819150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eat()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533251-91B5-42CF-944F-4B3C636DBE8B}"/>
              </a:ext>
            </a:extLst>
          </p:cNvPr>
          <p:cNvSpPr txBox="1"/>
          <p:nvPr/>
        </p:nvSpPr>
        <p:spPr>
          <a:xfrm>
            <a:off x="7586180" y="3682439"/>
            <a:ext cx="819151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fly()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756BE0-05F7-439A-8450-C2534E301965}"/>
                  </a:ext>
                </a:extLst>
              </p14:cNvPr>
              <p14:cNvContentPartPr/>
              <p14:nvPr/>
            </p14:nvContentPartPr>
            <p14:xfrm>
              <a:off x="4291949" y="12313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756BE0-05F7-439A-8450-C2534E3019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2949" y="12223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DAAF13-E485-4B6E-A9AA-A3434AD6F329}"/>
                  </a:ext>
                </a:extLst>
              </p14:cNvPr>
              <p14:cNvContentPartPr/>
              <p14:nvPr/>
            </p14:nvContentPartPr>
            <p14:xfrm>
              <a:off x="3121949" y="5523590"/>
              <a:ext cx="39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DAAF13-E485-4B6E-A9AA-A3434AD6F32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12949" y="5514590"/>
                <a:ext cx="21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AA666629-2B54-1298-3239-F1CE7998680F}"/>
              </a:ext>
            </a:extLst>
          </p:cNvPr>
          <p:cNvSpPr/>
          <p:nvPr/>
        </p:nvSpPr>
        <p:spPr>
          <a:xfrm>
            <a:off x="5990231" y="4649051"/>
            <a:ext cx="2476500" cy="11278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Penguin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ED92AC-63C6-405F-98D7-301AB71B7C2F}"/>
              </a:ext>
            </a:extLst>
          </p:cNvPr>
          <p:cNvSpPr txBox="1"/>
          <p:nvPr/>
        </p:nvSpPr>
        <p:spPr>
          <a:xfrm>
            <a:off x="6999668" y="5592284"/>
            <a:ext cx="819150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eat()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1B55A3-31B1-D850-14E7-D6FC6BBC94D7}"/>
              </a:ext>
            </a:extLst>
          </p:cNvPr>
          <p:cNvSpPr txBox="1"/>
          <p:nvPr/>
        </p:nvSpPr>
        <p:spPr>
          <a:xfrm>
            <a:off x="5505854" y="5592284"/>
            <a:ext cx="111195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swim()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92FCE-2BE1-EA2E-4C5F-D38FF212B74F}"/>
              </a:ext>
            </a:extLst>
          </p:cNvPr>
          <p:cNvSpPr txBox="1"/>
          <p:nvPr/>
        </p:nvSpPr>
        <p:spPr>
          <a:xfrm>
            <a:off x="8311604" y="5592284"/>
            <a:ext cx="819151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fly()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212DBE-C67F-1D62-9CF6-931F6A2688D7}"/>
              </a:ext>
            </a:extLst>
          </p:cNvPr>
          <p:cNvCxnSpPr>
            <a:cxnSpLocks/>
          </p:cNvCxnSpPr>
          <p:nvPr/>
        </p:nvCxnSpPr>
        <p:spPr>
          <a:xfrm flipV="1">
            <a:off x="8335131" y="3648671"/>
            <a:ext cx="711615" cy="943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2142C1-D049-3904-5669-81B3F2999F9D}"/>
              </a:ext>
            </a:extLst>
          </p:cNvPr>
          <p:cNvCxnSpPr>
            <a:cxnSpLocks/>
          </p:cNvCxnSpPr>
          <p:nvPr/>
        </p:nvCxnSpPr>
        <p:spPr>
          <a:xfrm flipH="1" flipV="1">
            <a:off x="5358441" y="3646890"/>
            <a:ext cx="1004604" cy="10021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91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4768F1-FED6-439A-AF89-6EA698FD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19" y="220388"/>
            <a:ext cx="9385843" cy="103397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Polymorphism </a:t>
            </a:r>
            <a:r>
              <a:rPr lang="en-US" sz="5400" i="1" dirty="0">
                <a:solidFill>
                  <a:srgbClr val="00B0F0"/>
                </a:solidFill>
              </a:rPr>
              <a:t>(Many Forms)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D0974-8DED-4FE5-ADB9-EE4E413D9B1D}"/>
              </a:ext>
            </a:extLst>
          </p:cNvPr>
          <p:cNvSpPr txBox="1"/>
          <p:nvPr/>
        </p:nvSpPr>
        <p:spPr>
          <a:xfrm>
            <a:off x="126378" y="1805484"/>
            <a:ext cx="622674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b="0" i="0" dirty="0">
                <a:effectLst/>
                <a:latin typeface="verdana" panose="020B0604030504040204" pitchFamily="34" charset="0"/>
              </a:rPr>
              <a:t>It is a concept by which we can perform a </a:t>
            </a:r>
            <a:r>
              <a:rPr lang="en-US" sz="3200" b="0" i="1" dirty="0">
                <a:effectLst/>
                <a:latin typeface="verdana" panose="020B0604030504040204" pitchFamily="34" charset="0"/>
              </a:rPr>
              <a:t>single action in different ways</a:t>
            </a:r>
            <a:r>
              <a:rPr lang="en-US" sz="3200" b="0" i="0" dirty="0">
                <a:effectLst/>
                <a:latin typeface="verdana" panose="020B0604030504040204" pitchFamily="34" charset="0"/>
              </a:rPr>
              <a:t>. </a:t>
            </a:r>
          </a:p>
          <a:p>
            <a:endParaRPr lang="en-US" sz="3200" b="0" i="0" dirty="0">
              <a:effectLst/>
              <a:latin typeface="verdana" panose="020B060403050404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600" dirty="0">
                <a:latin typeface="euclid_circular_a"/>
              </a:rPr>
              <a:t>The same method name with   </a:t>
            </a:r>
          </a:p>
          <a:p>
            <a:r>
              <a:rPr lang="en-US" sz="3600" dirty="0">
                <a:latin typeface="euclid_circular_a"/>
              </a:rPr>
              <a:t>     different definitions   </a:t>
            </a:r>
          </a:p>
          <a:p>
            <a:r>
              <a:rPr lang="en-US" sz="3600" dirty="0">
                <a:latin typeface="euclid_circular_a"/>
              </a:rPr>
              <a:t>     (signatures) being used for   </a:t>
            </a:r>
          </a:p>
          <a:p>
            <a:r>
              <a:rPr lang="en-US" sz="3600" dirty="0">
                <a:latin typeface="euclid_circular_a"/>
              </a:rPr>
              <a:t>     different forms.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7376A2-040C-4FE1-9417-AFE61406B74C}"/>
              </a:ext>
            </a:extLst>
          </p:cNvPr>
          <p:cNvSpPr/>
          <p:nvPr/>
        </p:nvSpPr>
        <p:spPr>
          <a:xfrm>
            <a:off x="7136606" y="1745010"/>
            <a:ext cx="3714750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Polygon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36AB06-8904-48C5-834E-1C40F5178940}"/>
              </a:ext>
            </a:extLst>
          </p:cNvPr>
          <p:cNvSpPr/>
          <p:nvPr/>
        </p:nvSpPr>
        <p:spPr>
          <a:xfrm>
            <a:off x="6353127" y="4188968"/>
            <a:ext cx="1843870" cy="9686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FFC246-6BA0-4685-9F21-279F773F519A}"/>
              </a:ext>
            </a:extLst>
          </p:cNvPr>
          <p:cNvSpPr/>
          <p:nvPr/>
        </p:nvSpPr>
        <p:spPr>
          <a:xfrm>
            <a:off x="8671814" y="4182311"/>
            <a:ext cx="1233059" cy="98196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93C3C7A2-1CD8-4B33-8C2E-F8541C15087A}"/>
              </a:ext>
            </a:extLst>
          </p:cNvPr>
          <p:cNvSpPr/>
          <p:nvPr/>
        </p:nvSpPr>
        <p:spPr>
          <a:xfrm>
            <a:off x="10367570" y="4056764"/>
            <a:ext cx="1233058" cy="1233058"/>
          </a:xfrm>
          <a:prstGeom prst="diamon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BAD897-9224-4536-9F66-E36F0578A98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275062" y="2332386"/>
            <a:ext cx="1054552" cy="185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3E0727-E1F3-4A5F-B471-F7A45F84E410}"/>
              </a:ext>
            </a:extLst>
          </p:cNvPr>
          <p:cNvCxnSpPr>
            <a:cxnSpLocks/>
          </p:cNvCxnSpPr>
          <p:nvPr/>
        </p:nvCxnSpPr>
        <p:spPr>
          <a:xfrm>
            <a:off x="9134511" y="2428864"/>
            <a:ext cx="28106" cy="175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2BA671-04E3-4888-BC44-89035DCCD16B}"/>
              </a:ext>
            </a:extLst>
          </p:cNvPr>
          <p:cNvCxnSpPr>
            <a:cxnSpLocks/>
          </p:cNvCxnSpPr>
          <p:nvPr/>
        </p:nvCxnSpPr>
        <p:spPr>
          <a:xfrm>
            <a:off x="9999495" y="2428864"/>
            <a:ext cx="984604" cy="162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1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0BEA315-1303-4474-BA76-94E829725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21" y="0"/>
            <a:ext cx="8938726" cy="72943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Parrot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"Parrot can fly"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swim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"Parrot can't swim"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Penguin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"Penguin can't fly"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swim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"Penguin can swim"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#interfaces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test_fly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(bird):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bird.fly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test_swim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(bird):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bird.swim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pen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Penguin()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chox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is an instance object from class Penguin()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 = Parrot()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par is an instance object from class Par()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test_fly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pen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function call/invocation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test_swim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altLang="en-US" dirty="0">
                <a:solidFill>
                  <a:srgbClr val="080808"/>
                </a:solidFill>
                <a:latin typeface="JetBrains Mono"/>
              </a:rPr>
              <a:t>pen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function call/invocation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test_fly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(par)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function call/invocation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test_swim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(par)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function call/invocation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9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BC61-9501-4727-AB6A-7E944D8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88" y="99540"/>
            <a:ext cx="5530956" cy="13320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Inheritance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DE2714-8F0D-47F5-8F5E-C500264D06F2}"/>
              </a:ext>
            </a:extLst>
          </p:cNvPr>
          <p:cNvSpPr txBox="1">
            <a:spLocks/>
          </p:cNvSpPr>
          <p:nvPr/>
        </p:nvSpPr>
        <p:spPr>
          <a:xfrm>
            <a:off x="754812" y="1042678"/>
            <a:ext cx="9116976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Inheritance allows us to define a class that inherits all the </a:t>
            </a:r>
            <a:r>
              <a:rPr lang="en-US" sz="3200" b="0" i="0" dirty="0">
                <a:solidFill>
                  <a:srgbClr val="FFC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  <a:r>
              <a:rPr lang="en-US" sz="32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3200" b="0" i="0" dirty="0">
                <a:solidFill>
                  <a:srgbClr val="FFC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</a:t>
            </a:r>
            <a:r>
              <a:rPr lang="en-US" sz="32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another class.</a:t>
            </a:r>
            <a:endParaRPr lang="en-US"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CDC61D-92E7-4FD0-9A3E-FE710F40EAF9}"/>
              </a:ext>
            </a:extLst>
          </p:cNvPr>
          <p:cNvSpPr/>
          <p:nvPr/>
        </p:nvSpPr>
        <p:spPr>
          <a:xfrm>
            <a:off x="4693920" y="2721690"/>
            <a:ext cx="1975104" cy="100009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Parent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E9A04-E25D-4C71-A6AC-637C617E73F0}"/>
              </a:ext>
            </a:extLst>
          </p:cNvPr>
          <p:cNvSpPr/>
          <p:nvPr/>
        </p:nvSpPr>
        <p:spPr>
          <a:xfrm>
            <a:off x="4645152" y="5571134"/>
            <a:ext cx="1975104" cy="10000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Child Class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D6BCC0-EC00-4E83-B289-48BDDF44ABEE}"/>
              </a:ext>
            </a:extLst>
          </p:cNvPr>
          <p:cNvCxnSpPr>
            <a:cxnSpLocks/>
          </p:cNvCxnSpPr>
          <p:nvPr/>
        </p:nvCxnSpPr>
        <p:spPr>
          <a:xfrm flipV="1">
            <a:off x="5666723" y="3721783"/>
            <a:ext cx="0" cy="18493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04CBCB-5566-4BE9-ACAD-E2528735C2A1}"/>
              </a:ext>
            </a:extLst>
          </p:cNvPr>
          <p:cNvSpPr txBox="1"/>
          <p:nvPr/>
        </p:nvSpPr>
        <p:spPr>
          <a:xfrm>
            <a:off x="6791690" y="3013501"/>
            <a:ext cx="13647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</a:t>
            </a:r>
          </a:p>
          <a:p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82152-91D7-43AF-8D95-4ACC429C4145}"/>
              </a:ext>
            </a:extLst>
          </p:cNvPr>
          <p:cNvSpPr txBox="1"/>
          <p:nvPr/>
        </p:nvSpPr>
        <p:spPr>
          <a:xfrm>
            <a:off x="6791690" y="5740229"/>
            <a:ext cx="16939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Derived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366D8E-6EE9-418E-A628-DB5C0462BD50}"/>
              </a:ext>
            </a:extLst>
          </p:cNvPr>
          <p:cNvSpPr txBox="1"/>
          <p:nvPr/>
        </p:nvSpPr>
        <p:spPr>
          <a:xfrm>
            <a:off x="4127364" y="4260209"/>
            <a:ext cx="1749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FFC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9B6431-5B2C-47F4-A739-2091CBF82279}"/>
              </a:ext>
            </a:extLst>
          </p:cNvPr>
          <p:cNvSpPr txBox="1"/>
          <p:nvPr/>
        </p:nvSpPr>
        <p:spPr>
          <a:xfrm>
            <a:off x="3456433" y="3013500"/>
            <a:ext cx="13647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 </a:t>
            </a:r>
          </a:p>
          <a:p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A03E6A-8874-445F-AE00-8901BBF0D59C}"/>
              </a:ext>
            </a:extLst>
          </p:cNvPr>
          <p:cNvSpPr txBox="1"/>
          <p:nvPr/>
        </p:nvSpPr>
        <p:spPr>
          <a:xfrm>
            <a:off x="3547873" y="5815322"/>
            <a:ext cx="11818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</a:t>
            </a:r>
          </a:p>
          <a:p>
            <a:r>
              <a:rPr lang="en-US" sz="24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4AD11E-4C05-45CD-AC88-ED839076D26E}"/>
              </a:ext>
            </a:extLst>
          </p:cNvPr>
          <p:cNvSpPr txBox="1"/>
          <p:nvPr/>
        </p:nvSpPr>
        <p:spPr>
          <a:xfrm>
            <a:off x="5838301" y="4545122"/>
            <a:ext cx="1749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</a:t>
            </a:r>
            <a:endParaRPr lang="en-US" sz="2400" b="0" i="0" dirty="0">
              <a:solidFill>
                <a:srgbClr val="FFC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3C1AF4-A8FF-41B9-8A81-7FD26E53891A}"/>
                  </a:ext>
                </a:extLst>
              </p14:cNvPr>
              <p14:cNvContentPartPr/>
              <p14:nvPr/>
            </p14:nvContentPartPr>
            <p14:xfrm>
              <a:off x="5999429" y="1390188"/>
              <a:ext cx="1166400" cy="65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3C1AF4-A8FF-41B9-8A81-7FD26E5389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5429" y="1282188"/>
                <a:ext cx="1274040" cy="2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110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BC61-9501-4727-AB6A-7E944D8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88" y="291269"/>
            <a:ext cx="11091600" cy="13320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Different Types of Inheritance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DE2714-8F0D-47F5-8F5E-C500264D06F2}"/>
              </a:ext>
            </a:extLst>
          </p:cNvPr>
          <p:cNvSpPr txBox="1">
            <a:spLocks/>
          </p:cNvSpPr>
          <p:nvPr/>
        </p:nvSpPr>
        <p:spPr>
          <a:xfrm>
            <a:off x="1508188" y="1788379"/>
            <a:ext cx="4841316" cy="373786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Inheritance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Multi-level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Hierarchical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Inheritance</a:t>
            </a:r>
            <a:endParaRPr lang="en-US" sz="3200" b="0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70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BC61-9501-4727-AB6A-7E944D8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88" y="290040"/>
            <a:ext cx="11091600" cy="133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Single Inheritance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0317431-66C0-46D3-A061-09BF03C10C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9" b="18534"/>
          <a:stretch/>
        </p:blipFill>
        <p:spPr>
          <a:xfrm>
            <a:off x="8029423" y="1859340"/>
            <a:ext cx="2150674" cy="23212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CFB84A-1DA0-4140-BD75-5791E63657CE}"/>
              </a:ext>
            </a:extLst>
          </p:cNvPr>
          <p:cNvSpPr txBox="1"/>
          <p:nvPr/>
        </p:nvSpPr>
        <p:spPr>
          <a:xfrm>
            <a:off x="853592" y="1859340"/>
            <a:ext cx="62666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0" dirty="0">
                <a:effectLst/>
                <a:latin typeface="verdana" panose="020B0604030504040204" pitchFamily="34" charset="0"/>
              </a:rPr>
              <a:t>When a class inherits another class, it is known as a </a:t>
            </a:r>
            <a:r>
              <a:rPr lang="en-US" sz="3200" b="0" i="1" dirty="0">
                <a:effectLst/>
                <a:latin typeface="verdana" panose="020B0604030504040204" pitchFamily="34" charset="0"/>
              </a:rPr>
              <a:t>single inheritance</a:t>
            </a:r>
            <a:r>
              <a:rPr lang="en-US" sz="3200" b="0" i="0" dirty="0">
                <a:effectLst/>
                <a:latin typeface="verdana" panose="020B0604030504040204" pitchFamily="34" charset="0"/>
              </a:rPr>
              <a:t>. 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3773C3C-22DA-3476-EB9B-469ED2F29520}"/>
                  </a:ext>
                </a:extLst>
              </p14:cNvPr>
              <p14:cNvContentPartPr/>
              <p14:nvPr/>
            </p14:nvContentPartPr>
            <p14:xfrm>
              <a:off x="3009480" y="351439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3773C3C-22DA-3476-EB9B-469ED2F295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0840" y="350575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29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BC61-9501-4727-AB6A-7E944D8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88" y="99540"/>
            <a:ext cx="11091600" cy="133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Single Inheritance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2C1B20-783D-4E52-AED8-2F299A143F3C}"/>
              </a:ext>
            </a:extLst>
          </p:cNvPr>
          <p:cNvSpPr/>
          <p:nvPr/>
        </p:nvSpPr>
        <p:spPr>
          <a:xfrm>
            <a:off x="1524000" y="1132701"/>
            <a:ext cx="2476500" cy="1127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Animal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06C7F4-CA05-415F-BC32-8EE8679F2281}"/>
              </a:ext>
            </a:extLst>
          </p:cNvPr>
          <p:cNvCxnSpPr>
            <a:cxnSpLocks/>
          </p:cNvCxnSpPr>
          <p:nvPr/>
        </p:nvCxnSpPr>
        <p:spPr>
          <a:xfrm flipV="1">
            <a:off x="2762250" y="2260600"/>
            <a:ext cx="0" cy="2336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F1929BE-C038-4B2F-ABA1-7974A5B23DF5}"/>
              </a:ext>
            </a:extLst>
          </p:cNvPr>
          <p:cNvSpPr/>
          <p:nvPr/>
        </p:nvSpPr>
        <p:spPr>
          <a:xfrm>
            <a:off x="1523999" y="4215241"/>
            <a:ext cx="2497805" cy="101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B58503-77DD-4E39-A37B-967A46BBB41C}"/>
              </a:ext>
            </a:extLst>
          </p:cNvPr>
          <p:cNvSpPr txBox="1"/>
          <p:nvPr/>
        </p:nvSpPr>
        <p:spPr>
          <a:xfrm>
            <a:off x="1396086" y="5044300"/>
            <a:ext cx="9779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bark()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BC6B73-5D5A-4310-941C-D7862AE36053}"/>
              </a:ext>
            </a:extLst>
          </p:cNvPr>
          <p:cNvSpPr txBox="1"/>
          <p:nvPr/>
        </p:nvSpPr>
        <p:spPr>
          <a:xfrm>
            <a:off x="3241676" y="2039528"/>
            <a:ext cx="819150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eat()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8C8DB8-8D61-4DE1-82C1-F83E86918143}"/>
              </a:ext>
            </a:extLst>
          </p:cNvPr>
          <p:cNvSpPr txBox="1"/>
          <p:nvPr/>
        </p:nvSpPr>
        <p:spPr>
          <a:xfrm>
            <a:off x="3255361" y="5044300"/>
            <a:ext cx="819150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eat()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837B28-9D4C-4153-AE28-BDC69DFA96BE}"/>
                  </a:ext>
                </a:extLst>
              </p14:cNvPr>
              <p14:cNvContentPartPr/>
              <p14:nvPr/>
            </p14:nvContentPartPr>
            <p14:xfrm>
              <a:off x="2327789" y="1268148"/>
              <a:ext cx="1283040" cy="225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837B28-9D4C-4153-AE28-BDC69DFA96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9149" y="1259148"/>
                <a:ext cx="13006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A25BE4C-78C8-46D2-AAA8-EA7B7CFB9266}"/>
                  </a:ext>
                </a:extLst>
              </p14:cNvPr>
              <p14:cNvContentPartPr/>
              <p14:nvPr/>
            </p14:nvContentPartPr>
            <p14:xfrm>
              <a:off x="-532051" y="3246708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A25BE4C-78C8-46D2-AAA8-EA7B7CFB926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541051" y="323806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71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BC61-9501-4727-AB6A-7E944D8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88" y="471618"/>
            <a:ext cx="7782412" cy="13320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Multilevel 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FF4C5-646A-4BCA-92AA-B690F1882BC7}"/>
              </a:ext>
            </a:extLst>
          </p:cNvPr>
          <p:cNvSpPr txBox="1"/>
          <p:nvPr/>
        </p:nvSpPr>
        <p:spPr>
          <a:xfrm>
            <a:off x="1061701" y="1803618"/>
            <a:ext cx="53517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verdana" panose="020B0604030504040204" pitchFamily="34" charset="0"/>
              </a:rPr>
              <a:t>When there is a chain of inheritance, it is known as </a:t>
            </a:r>
            <a:r>
              <a:rPr lang="en-US" sz="2800" b="0" i="1" dirty="0">
                <a:effectLst/>
                <a:latin typeface="verdana" panose="020B0604030504040204" pitchFamily="34" charset="0"/>
              </a:rPr>
              <a:t>multilevel inheritance</a:t>
            </a:r>
            <a:r>
              <a:rPr lang="en-US" sz="2800" b="0" i="0" dirty="0">
                <a:effectLst/>
                <a:latin typeface="verdana" panose="020B0604030504040204" pitchFamily="34" charset="0"/>
              </a:rPr>
              <a:t>. </a:t>
            </a:r>
          </a:p>
          <a:p>
            <a:endParaRPr lang="en-US" sz="2800" dirty="0">
              <a:latin typeface="verdana" panose="020B060403050404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69D97F1-A710-430B-B522-4D66D64B9D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15"/>
          <a:stretch/>
        </p:blipFill>
        <p:spPr>
          <a:xfrm>
            <a:off x="8089900" y="1573091"/>
            <a:ext cx="2175710" cy="44451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8930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BC61-9501-4727-AB6A-7E944D8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88" y="137640"/>
            <a:ext cx="4747112" cy="53546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Multilevel Inheritance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1E783-D986-4648-9C4D-BEC63DC7DAF9}"/>
              </a:ext>
            </a:extLst>
          </p:cNvPr>
          <p:cNvSpPr/>
          <p:nvPr/>
        </p:nvSpPr>
        <p:spPr>
          <a:xfrm>
            <a:off x="1559673" y="789801"/>
            <a:ext cx="2476500" cy="1127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Animal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CA6D3F-CF9B-41C6-A894-7A3EE8CCF549}"/>
              </a:ext>
            </a:extLst>
          </p:cNvPr>
          <p:cNvCxnSpPr>
            <a:cxnSpLocks/>
          </p:cNvCxnSpPr>
          <p:nvPr/>
        </p:nvCxnSpPr>
        <p:spPr>
          <a:xfrm flipV="1">
            <a:off x="2797923" y="1917700"/>
            <a:ext cx="0" cy="116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87B24B5-CA69-4631-8BBC-AB7FA104CF2B}"/>
              </a:ext>
            </a:extLst>
          </p:cNvPr>
          <p:cNvSpPr/>
          <p:nvPr/>
        </p:nvSpPr>
        <p:spPr>
          <a:xfrm>
            <a:off x="1559673" y="3086100"/>
            <a:ext cx="2497805" cy="101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24482-D55E-423D-8F9B-C2E677A9CC8B}"/>
              </a:ext>
            </a:extLst>
          </p:cNvPr>
          <p:cNvSpPr txBox="1"/>
          <p:nvPr/>
        </p:nvSpPr>
        <p:spPr>
          <a:xfrm>
            <a:off x="1559673" y="2317234"/>
            <a:ext cx="1377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verdana" panose="020B0604030504040204" pitchFamily="34" charset="0"/>
              </a:rPr>
              <a:t>extends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9CA57-E108-4151-B466-8BC845DB90F0}"/>
              </a:ext>
            </a:extLst>
          </p:cNvPr>
          <p:cNvSpPr txBox="1"/>
          <p:nvPr/>
        </p:nvSpPr>
        <p:spPr>
          <a:xfrm>
            <a:off x="3286873" y="1733034"/>
            <a:ext cx="819150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eat()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2FEF6C-C4B9-4964-896D-CD15FB4716F1}"/>
              </a:ext>
            </a:extLst>
          </p:cNvPr>
          <p:cNvSpPr txBox="1"/>
          <p:nvPr/>
        </p:nvSpPr>
        <p:spPr>
          <a:xfrm>
            <a:off x="1374395" y="3892408"/>
            <a:ext cx="9779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bark()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5A718E-4369-4D8C-8788-569A3CA490D7}"/>
              </a:ext>
            </a:extLst>
          </p:cNvPr>
          <p:cNvSpPr/>
          <p:nvPr/>
        </p:nvSpPr>
        <p:spPr>
          <a:xfrm>
            <a:off x="1549020" y="5113178"/>
            <a:ext cx="2497805" cy="10171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BabyDog</a:t>
            </a:r>
            <a:endParaRPr lang="en-US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FAEA54-F6A9-463D-A3D3-5C58293B02A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797923" y="4103260"/>
            <a:ext cx="19049" cy="1009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EA2B6D-8C17-466F-8329-8896C40EEEF8}"/>
              </a:ext>
            </a:extLst>
          </p:cNvPr>
          <p:cNvSpPr txBox="1"/>
          <p:nvPr/>
        </p:nvSpPr>
        <p:spPr>
          <a:xfrm>
            <a:off x="1549020" y="4502793"/>
            <a:ext cx="1377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verdana" panose="020B0604030504040204" pitchFamily="34" charset="0"/>
              </a:rPr>
              <a:t>extends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55969-1DA5-4FA2-A4CA-6C77B87F67BA}"/>
              </a:ext>
            </a:extLst>
          </p:cNvPr>
          <p:cNvSpPr txBox="1"/>
          <p:nvPr/>
        </p:nvSpPr>
        <p:spPr>
          <a:xfrm>
            <a:off x="3286873" y="3918593"/>
            <a:ext cx="819150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eat()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12EC06-3769-43A3-9E8F-5C5FAF37FA29}"/>
              </a:ext>
            </a:extLst>
          </p:cNvPr>
          <p:cNvSpPr txBox="1"/>
          <p:nvPr/>
        </p:nvSpPr>
        <p:spPr>
          <a:xfrm>
            <a:off x="890667" y="5879442"/>
            <a:ext cx="9779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bark()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52A298-7C49-4555-868F-31EA233BDF39}"/>
              </a:ext>
            </a:extLst>
          </p:cNvPr>
          <p:cNvSpPr txBox="1"/>
          <p:nvPr/>
        </p:nvSpPr>
        <p:spPr>
          <a:xfrm>
            <a:off x="3606547" y="5945671"/>
            <a:ext cx="819150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eat()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1166C7-4B9A-4DF3-BCEE-11B4114F1873}"/>
              </a:ext>
            </a:extLst>
          </p:cNvPr>
          <p:cNvSpPr txBox="1"/>
          <p:nvPr/>
        </p:nvSpPr>
        <p:spPr>
          <a:xfrm>
            <a:off x="2239122" y="6030561"/>
            <a:ext cx="1047751" cy="369332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weep()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D6C266F-A419-4357-B9B5-77F754544066}"/>
                  </a:ext>
                </a:extLst>
              </p14:cNvPr>
              <p14:cNvContentPartPr/>
              <p14:nvPr/>
            </p14:nvContentPartPr>
            <p14:xfrm>
              <a:off x="643709" y="3554750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D6C266F-A419-4357-B9B5-77F7545440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709" y="35457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385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BC61-9501-4727-AB6A-7E944D8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414447"/>
            <a:ext cx="7302500" cy="10079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Hierarchical 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FF4C5-646A-4BCA-92AA-B690F1882BC7}"/>
              </a:ext>
            </a:extLst>
          </p:cNvPr>
          <p:cNvSpPr txBox="1"/>
          <p:nvPr/>
        </p:nvSpPr>
        <p:spPr>
          <a:xfrm>
            <a:off x="870317" y="1905506"/>
            <a:ext cx="560668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effectLst/>
                <a:latin typeface="verdana" panose="020B0604030504040204" pitchFamily="34" charset="0"/>
              </a:rPr>
              <a:t>When two or more classes inherit a single class, it is known as </a:t>
            </a:r>
            <a:r>
              <a:rPr lang="en-US" sz="3200" b="0" i="1" dirty="0">
                <a:effectLst/>
                <a:latin typeface="verdana" panose="020B0604030504040204" pitchFamily="34" charset="0"/>
              </a:rPr>
              <a:t>hierarchical inheritance</a:t>
            </a:r>
            <a:r>
              <a:rPr lang="en-US" sz="3200" b="0" i="0" dirty="0">
                <a:effectLst/>
                <a:latin typeface="verdana" panose="020B0604030504040204" pitchFamily="34" charset="0"/>
              </a:rPr>
              <a:t>. </a:t>
            </a:r>
          </a:p>
          <a:p>
            <a:endParaRPr lang="en-US" sz="3200" dirty="0">
              <a:latin typeface="verdana" panose="020B0604030504040204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0800A05-5EB9-42FD-9931-2E44D1848A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" t="2096" r="2158" b="17340"/>
          <a:stretch/>
        </p:blipFill>
        <p:spPr>
          <a:xfrm>
            <a:off x="7303167" y="1905506"/>
            <a:ext cx="3922891" cy="2286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5600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BC61-9501-4727-AB6A-7E944D86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03469"/>
            <a:ext cx="5003800" cy="54583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Hierarchical Inheritance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8EA53D-66BA-4117-BCD0-CEB42098F421}"/>
              </a:ext>
            </a:extLst>
          </p:cNvPr>
          <p:cNvSpPr/>
          <p:nvPr/>
        </p:nvSpPr>
        <p:spPr>
          <a:xfrm>
            <a:off x="1559673" y="789801"/>
            <a:ext cx="2476500" cy="1127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320623-6F67-4D4F-8A1E-A386449DA09E}"/>
              </a:ext>
            </a:extLst>
          </p:cNvPr>
          <p:cNvCxnSpPr>
            <a:cxnSpLocks/>
          </p:cNvCxnSpPr>
          <p:nvPr/>
        </p:nvCxnSpPr>
        <p:spPr>
          <a:xfrm flipV="1">
            <a:off x="1333500" y="1958200"/>
            <a:ext cx="1089773" cy="1470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E333A5-E550-42DF-ACF4-A36339DEE439}"/>
              </a:ext>
            </a:extLst>
          </p:cNvPr>
          <p:cNvSpPr txBox="1"/>
          <p:nvPr/>
        </p:nvSpPr>
        <p:spPr>
          <a:xfrm>
            <a:off x="622229" y="2520315"/>
            <a:ext cx="1377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verdana" panose="020B0604030504040204" pitchFamily="34" charset="0"/>
              </a:rPr>
              <a:t>extends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A9594-5DEA-4597-865C-E9E36F7A9E21}"/>
              </a:ext>
            </a:extLst>
          </p:cNvPr>
          <p:cNvSpPr txBox="1"/>
          <p:nvPr/>
        </p:nvSpPr>
        <p:spPr>
          <a:xfrm>
            <a:off x="3286873" y="1733034"/>
            <a:ext cx="819150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eat()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95A4D7-9235-47BA-8FDC-55733D841B4A}"/>
              </a:ext>
            </a:extLst>
          </p:cNvPr>
          <p:cNvCxnSpPr>
            <a:cxnSpLocks/>
          </p:cNvCxnSpPr>
          <p:nvPr/>
        </p:nvCxnSpPr>
        <p:spPr>
          <a:xfrm flipH="1" flipV="1">
            <a:off x="3117149" y="1907521"/>
            <a:ext cx="1083890" cy="1511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9072FF4-21CC-4ACE-9489-567B84F62676}"/>
              </a:ext>
            </a:extLst>
          </p:cNvPr>
          <p:cNvSpPr/>
          <p:nvPr/>
        </p:nvSpPr>
        <p:spPr>
          <a:xfrm>
            <a:off x="95250" y="3445590"/>
            <a:ext cx="2476500" cy="11278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Penguin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518FAD-9421-4170-BB5A-93E29F6EE92E}"/>
              </a:ext>
            </a:extLst>
          </p:cNvPr>
          <p:cNvSpPr/>
          <p:nvPr/>
        </p:nvSpPr>
        <p:spPr>
          <a:xfrm>
            <a:off x="3117149" y="3445590"/>
            <a:ext cx="2476500" cy="11278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Parrot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ED92AC-63C6-405F-98D7-301AB71B7C2F}"/>
              </a:ext>
            </a:extLst>
          </p:cNvPr>
          <p:cNvSpPr txBox="1"/>
          <p:nvPr/>
        </p:nvSpPr>
        <p:spPr>
          <a:xfrm>
            <a:off x="95250" y="4278094"/>
            <a:ext cx="819150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eat()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5C348C-1B6A-4342-BC9E-080B9C25614D}"/>
              </a:ext>
            </a:extLst>
          </p:cNvPr>
          <p:cNvSpPr txBox="1"/>
          <p:nvPr/>
        </p:nvSpPr>
        <p:spPr>
          <a:xfrm>
            <a:off x="1459799" y="4278094"/>
            <a:ext cx="111195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swim()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9B1072-16A9-475A-BBF4-48C480FA37BB}"/>
              </a:ext>
            </a:extLst>
          </p:cNvPr>
          <p:cNvSpPr txBox="1"/>
          <p:nvPr/>
        </p:nvSpPr>
        <p:spPr>
          <a:xfrm>
            <a:off x="3117149" y="4230926"/>
            <a:ext cx="819150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eat()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533251-91B5-42CF-944F-4B3C636DBE8B}"/>
              </a:ext>
            </a:extLst>
          </p:cNvPr>
          <p:cNvSpPr txBox="1"/>
          <p:nvPr/>
        </p:nvSpPr>
        <p:spPr>
          <a:xfrm>
            <a:off x="4805690" y="4278094"/>
            <a:ext cx="819151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fly()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A60D5F-A58B-439D-B08D-CC7C74F631A0}"/>
              </a:ext>
            </a:extLst>
          </p:cNvPr>
          <p:cNvSpPr txBox="1"/>
          <p:nvPr/>
        </p:nvSpPr>
        <p:spPr>
          <a:xfrm>
            <a:off x="4115594" y="2835863"/>
            <a:ext cx="1377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verdana" panose="020B0604030504040204" pitchFamily="34" charset="0"/>
              </a:rPr>
              <a:t>extends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756BE0-05F7-439A-8450-C2534E301965}"/>
                  </a:ext>
                </a:extLst>
              </p14:cNvPr>
              <p14:cNvContentPartPr/>
              <p14:nvPr/>
            </p14:nvContentPartPr>
            <p14:xfrm>
              <a:off x="4291949" y="123131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756BE0-05F7-439A-8450-C2534E3019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2949" y="12223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DAAF13-E485-4B6E-A9AA-A3434AD6F329}"/>
                  </a:ext>
                </a:extLst>
              </p14:cNvPr>
              <p14:cNvContentPartPr/>
              <p14:nvPr/>
            </p14:nvContentPartPr>
            <p14:xfrm>
              <a:off x="3121949" y="5523590"/>
              <a:ext cx="39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DAAF13-E485-4B6E-A9AA-A3434AD6F32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12949" y="5514590"/>
                <a:ext cx="216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841504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392820"/>
      </a:dk2>
      <a:lt2>
        <a:srgbClr val="E8E2E8"/>
      </a:lt2>
      <a:accent1>
        <a:srgbClr val="27B821"/>
      </a:accent1>
      <a:accent2>
        <a:srgbClr val="5DB414"/>
      </a:accent2>
      <a:accent3>
        <a:srgbClr val="98A91E"/>
      </a:accent3>
      <a:accent4>
        <a:srgbClr val="CF9917"/>
      </a:accent4>
      <a:accent5>
        <a:srgbClr val="E76029"/>
      </a:accent5>
      <a:accent6>
        <a:srgbClr val="D5172F"/>
      </a:accent6>
      <a:hlink>
        <a:srgbClr val="B93F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7639</TotalTime>
  <Words>415</Words>
  <Application>Microsoft Office PowerPoint</Application>
  <PresentationFormat>Widescreen</PresentationFormat>
  <Paragraphs>87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Avenir Next LT Pro</vt:lpstr>
      <vt:lpstr>Calibri</vt:lpstr>
      <vt:lpstr>euclid_circular_a</vt:lpstr>
      <vt:lpstr>JetBrains Mono</vt:lpstr>
      <vt:lpstr>Tahoma</vt:lpstr>
      <vt:lpstr>verdana</vt:lpstr>
      <vt:lpstr>3DFloatVTI</vt:lpstr>
      <vt:lpstr>Object-Oriented Programming in Python</vt:lpstr>
      <vt:lpstr>Inheritance</vt:lpstr>
      <vt:lpstr>Different Types of Inheritance</vt:lpstr>
      <vt:lpstr>Single Inheritance</vt:lpstr>
      <vt:lpstr>Single Inheritance</vt:lpstr>
      <vt:lpstr>Multilevel Inheritance</vt:lpstr>
      <vt:lpstr>Multilevel Inheritance</vt:lpstr>
      <vt:lpstr>Hierarchical Inheritance</vt:lpstr>
      <vt:lpstr>Hierarchical Inheritance</vt:lpstr>
      <vt:lpstr>Multiple Inheritance</vt:lpstr>
      <vt:lpstr>Multiple Inheritance</vt:lpstr>
      <vt:lpstr>Polymorphism (Many Forms)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Complexity</dc:title>
  <dc:creator>cldggimeno@gmail.com</dc:creator>
  <cp:lastModifiedBy>Christian Gimeno</cp:lastModifiedBy>
  <cp:revision>138</cp:revision>
  <dcterms:created xsi:type="dcterms:W3CDTF">2021-02-15T13:36:40Z</dcterms:created>
  <dcterms:modified xsi:type="dcterms:W3CDTF">2024-07-26T00:23:29Z</dcterms:modified>
</cp:coreProperties>
</file>