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8.jpeg" ContentType="image/jpeg"/>
  <Override PartName="/ppt/media/image6.png" ContentType="image/png"/>
  <Override PartName="/ppt/media/image7.jpeg" ContentType="image/jpeg"/>
  <Override PartName="/ppt/media/image11.png" ContentType="image/png"/>
  <Override PartName="/ppt/media/image9.png" ContentType="image/png"/>
  <Override PartName="/ppt/media/image10.jpeg" ContentType="image/jpeg"/>
  <Override PartName="/ppt/media/image12.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0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0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0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C:\Users\Admin\Downloads\ilovepdf_pages-to-jpg (1)\RU_PPT Template-White Blank_page-0001.jpg"/>
          <p:cNvPicPr/>
          <p:nvPr/>
        </p:nvPicPr>
        <p:blipFill>
          <a:blip r:embed="rId2"/>
          <a:stretch/>
        </p:blipFill>
        <p:spPr>
          <a:xfrm>
            <a:off x="0" y="0"/>
            <a:ext cx="12192120" cy="6856920"/>
          </a:xfrm>
          <a:prstGeom prst="rect">
            <a:avLst/>
          </a:prstGeom>
          <a:ln w="0">
            <a:noFill/>
          </a:ln>
        </p:spPr>
      </p:pic>
      <p:sp>
        <p:nvSpPr>
          <p:cNvPr id="1" name="Rectangle 10"/>
          <p:cNvSpPr/>
          <p:nvPr/>
        </p:nvSpPr>
        <p:spPr>
          <a:xfrm>
            <a:off x="685800" y="5880240"/>
            <a:ext cx="3421440" cy="976680"/>
          </a:xfrm>
          <a:prstGeom prst="rect">
            <a:avLst/>
          </a:prstGeom>
          <a:solidFill>
            <a:srgbClr val="ffffff"/>
          </a:solidFill>
          <a:ln w="25560">
            <a:noFill/>
          </a:ln>
        </p:spPr>
        <p:style>
          <a:lnRef idx="0"/>
          <a:fillRef idx="0"/>
          <a:effectRef idx="0"/>
          <a:fontRef idx="minor"/>
        </p:style>
      </p:sp>
      <p:sp>
        <p:nvSpPr>
          <p:cNvPr id="2" name="Rectangle 11"/>
          <p:cNvSpPr/>
          <p:nvPr/>
        </p:nvSpPr>
        <p:spPr>
          <a:xfrm>
            <a:off x="8769240" y="5486400"/>
            <a:ext cx="3421440" cy="976680"/>
          </a:xfrm>
          <a:prstGeom prst="rect">
            <a:avLst/>
          </a:prstGeom>
          <a:solidFill>
            <a:srgbClr val="ffffff"/>
          </a:solidFill>
          <a:ln w="25560">
            <a:noFill/>
          </a:ln>
        </p:spPr>
        <p:style>
          <a:lnRef idx="0"/>
          <a:fillRef idx="0"/>
          <a:effectRef idx="0"/>
          <a:fontRef idx="minor"/>
        </p:style>
      </p:sp>
      <p:grpSp>
        <p:nvGrpSpPr>
          <p:cNvPr id="3" name="Group 12"/>
          <p:cNvGrpSpPr/>
          <p:nvPr/>
        </p:nvGrpSpPr>
        <p:grpSpPr>
          <a:xfrm>
            <a:off x="9220320" y="5410080"/>
            <a:ext cx="2600640" cy="1081800"/>
            <a:chOff x="9220320" y="5410080"/>
            <a:chExt cx="2600640" cy="1081800"/>
          </a:xfrm>
        </p:grpSpPr>
        <p:pic>
          <p:nvPicPr>
            <p:cNvPr id="4" name="Picture 2" descr="NIRF — SAVEETHA SCHOOL OF MANAGEMENT"/>
            <p:cNvPicPr/>
            <p:nvPr/>
          </p:nvPicPr>
          <p:blipFill>
            <a:blip r:embed="rId3"/>
            <a:srcRect l="27515" t="4365" r="28911" b="7119"/>
            <a:stretch/>
          </p:blipFill>
          <p:spPr>
            <a:xfrm>
              <a:off x="10302840" y="5410080"/>
              <a:ext cx="605160" cy="474120"/>
            </a:xfrm>
            <a:prstGeom prst="rect">
              <a:avLst/>
            </a:prstGeom>
            <a:ln w="0">
              <a:noFill/>
            </a:ln>
          </p:spPr>
        </p:pic>
        <p:pic>
          <p:nvPicPr>
            <p:cNvPr id="5" name="Picture 4" descr="Bharath University - Top University In India"/>
            <p:cNvPicPr/>
            <p:nvPr/>
          </p:nvPicPr>
          <p:blipFill>
            <a:blip r:embed="rId4"/>
            <a:stretch/>
          </p:blipFill>
          <p:spPr>
            <a:xfrm>
              <a:off x="9307800" y="5478480"/>
              <a:ext cx="831240" cy="344520"/>
            </a:xfrm>
            <a:prstGeom prst="rect">
              <a:avLst/>
            </a:prstGeom>
            <a:ln w="0">
              <a:noFill/>
            </a:ln>
          </p:spPr>
        </p:pic>
        <p:pic>
          <p:nvPicPr>
            <p:cNvPr id="6" name="Picture 6" descr="CREDISAPP for Ratings - Eloit"/>
            <p:cNvPicPr/>
            <p:nvPr/>
          </p:nvPicPr>
          <p:blipFill>
            <a:blip r:embed="rId5"/>
            <a:stretch/>
          </p:blipFill>
          <p:spPr>
            <a:xfrm>
              <a:off x="10985760" y="5423400"/>
              <a:ext cx="829080" cy="460800"/>
            </a:xfrm>
            <a:prstGeom prst="rect">
              <a:avLst/>
            </a:prstGeom>
            <a:ln w="0">
              <a:noFill/>
            </a:ln>
          </p:spPr>
        </p:pic>
        <p:pic>
          <p:nvPicPr>
            <p:cNvPr id="7" name="Picture 8" descr="MHRD | Innovation Cell - Home"/>
            <p:cNvPicPr/>
            <p:nvPr/>
          </p:nvPicPr>
          <p:blipFill>
            <a:blip r:embed="rId6"/>
            <a:stretch/>
          </p:blipFill>
          <p:spPr>
            <a:xfrm>
              <a:off x="9220320" y="5965200"/>
              <a:ext cx="1334160" cy="526680"/>
            </a:xfrm>
            <a:prstGeom prst="rect">
              <a:avLst/>
            </a:prstGeom>
            <a:ln w="0">
              <a:noFill/>
            </a:ln>
          </p:spPr>
        </p:pic>
        <p:pic>
          <p:nvPicPr>
            <p:cNvPr id="8" name="Picture 10" descr="Institution's Innovation Council | MHRD"/>
            <p:cNvPicPr/>
            <p:nvPr/>
          </p:nvPicPr>
          <p:blipFill>
            <a:blip r:embed="rId7"/>
            <a:srcRect l="8882" t="20708" r="8882" b="24340"/>
            <a:stretch/>
          </p:blipFill>
          <p:spPr>
            <a:xfrm>
              <a:off x="10851840" y="5952600"/>
              <a:ext cx="969120" cy="510480"/>
            </a:xfrm>
            <a:prstGeom prst="rect">
              <a:avLst/>
            </a:prstGeom>
            <a:ln w="0">
              <a:noFill/>
            </a:ln>
          </p:spPr>
        </p:pic>
      </p:grpSp>
      <p:sp>
        <p:nvSpPr>
          <p:cNvPr id="9"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Picture 2" descr="C:\Users\Admin\Downloads\ilovepdf_pages-to-jpg (3)\RU_PPT Template-White Blank (1)_page-0003.jpg"/>
          <p:cNvPicPr/>
          <p:nvPr/>
        </p:nvPicPr>
        <p:blipFill>
          <a:blip r:embed="rId2"/>
          <a:stretch/>
        </p:blipFill>
        <p:spPr>
          <a:xfrm>
            <a:off x="0" y="0"/>
            <a:ext cx="12191040" cy="6856200"/>
          </a:xfrm>
          <a:prstGeom prst="rect">
            <a:avLst/>
          </a:prstGeom>
          <a:ln w="0">
            <a:noFill/>
          </a:ln>
        </p:spPr>
      </p:pic>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2" descr="C:\Users\Admin\Downloads\ilovepdf_pages-to-jpg (3)\RU_PPT Template-White Blank (1)_page-0003.jpg"/>
          <p:cNvPicPr/>
          <p:nvPr/>
        </p:nvPicPr>
        <p:blipFill>
          <a:blip r:embed="rId2"/>
          <a:stretch/>
        </p:blipFill>
        <p:spPr>
          <a:xfrm>
            <a:off x="0" y="0"/>
            <a:ext cx="12191040" cy="6856200"/>
          </a:xfrm>
          <a:prstGeom prst="rect">
            <a:avLst/>
          </a:prstGeom>
          <a:ln w="0">
            <a:noFill/>
          </a:ln>
        </p:spPr>
      </p:pic>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3" name="Picture 7" descr=""/>
          <p:cNvPicPr/>
          <p:nvPr/>
        </p:nvPicPr>
        <p:blipFill>
          <a:blip r:embed="rId2"/>
          <a:stretch/>
        </p:blipFill>
        <p:spPr>
          <a:xfrm>
            <a:off x="515520" y="6384960"/>
            <a:ext cx="811440" cy="141480"/>
          </a:xfrm>
          <a:prstGeom prst="rect">
            <a:avLst/>
          </a:prstGeom>
          <a:ln w="0">
            <a:noFill/>
          </a:ln>
        </p:spPr>
      </p:pic>
      <p:pic>
        <p:nvPicPr>
          <p:cNvPr id="164" name="Picture 3" descr="C:\Users\Admin\Downloads\ilovepdf_pages-to-jpg (3)\RU_PPT Template-White Blank (1)_page-0001.jpg"/>
          <p:cNvPicPr/>
          <p:nvPr/>
        </p:nvPicPr>
        <p:blipFill>
          <a:blip r:embed="rId3"/>
          <a:srcRect l="6251" t="83343" r="0" b="3323"/>
          <a:stretch/>
        </p:blipFill>
        <p:spPr>
          <a:xfrm>
            <a:off x="726120" y="5867280"/>
            <a:ext cx="11428920" cy="913320"/>
          </a:xfrm>
          <a:prstGeom prst="rect">
            <a:avLst/>
          </a:prstGeom>
          <a:ln w="0">
            <a:noFill/>
          </a:ln>
        </p:spPr>
      </p:pic>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itle 1"/>
          <p:cNvSpPr/>
          <p:nvPr/>
        </p:nvSpPr>
        <p:spPr>
          <a:xfrm>
            <a:off x="304920" y="3733920"/>
            <a:ext cx="921924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ff6600"/>
                </a:solidFill>
                <a:latin typeface="Roboto Medium"/>
                <a:ea typeface="Roboto Medium"/>
              </a:rPr>
              <a:t>            </a:t>
            </a:r>
            <a:br/>
            <a:r>
              <a:rPr b="0" lang="en-US" sz="4000" spc="-1" strike="noStrike">
                <a:solidFill>
                  <a:srgbClr val="ff6600"/>
                </a:solidFill>
                <a:latin typeface="Roboto Medium"/>
                <a:ea typeface="Roboto Medium"/>
              </a:rPr>
              <a:t>	</a:t>
            </a:r>
            <a:br/>
            <a:r>
              <a:rPr b="0" lang="en-US" sz="4000" spc="-1" strike="noStrike">
                <a:solidFill>
                  <a:srgbClr val="ff6600"/>
                </a:solidFill>
                <a:latin typeface="Roboto Medium"/>
                <a:ea typeface="Roboto Medium"/>
              </a:rPr>
              <a:t>	</a:t>
            </a:r>
            <a:r>
              <a:rPr b="0" lang="en-US" sz="4000" spc="-1" strike="noStrike">
                <a:solidFill>
                  <a:srgbClr val="ff6600"/>
                </a:solidFill>
                <a:latin typeface="Roboto Medium"/>
                <a:ea typeface="Roboto Medium"/>
              </a:rPr>
              <a:t>        </a:t>
            </a:r>
            <a:r>
              <a:rPr b="0" lang="en-US" sz="4000" spc="-1" strike="noStrike">
                <a:solidFill>
                  <a:srgbClr val="ff6600"/>
                </a:solidFill>
                <a:latin typeface="Roboto Medium"/>
                <a:ea typeface="Roboto Medium"/>
              </a:rPr>
              <a:t>Major Project –IA -1  </a:t>
            </a:r>
            <a:br/>
            <a:r>
              <a:rPr b="0" lang="en-US" sz="4000" spc="-1" strike="noStrike">
                <a:solidFill>
                  <a:srgbClr val="ff6600"/>
                </a:solidFill>
                <a:latin typeface="Roboto Medium"/>
                <a:ea typeface="Roboto Medium"/>
              </a:rPr>
              <a:t>           </a:t>
            </a:r>
            <a:r>
              <a:rPr b="0" lang="en-US" sz="3200" spc="-1" strike="noStrike">
                <a:solidFill>
                  <a:srgbClr val="ff6600"/>
                </a:solidFill>
                <a:latin typeface="Roboto Medium"/>
                <a:ea typeface="Roboto Medium"/>
              </a:rPr>
              <a:t>Master of  Science in Computer Science  </a:t>
            </a:r>
            <a:r>
              <a:rPr b="0" lang="en-US" sz="2900" spc="-1" strike="noStrike">
                <a:solidFill>
                  <a:srgbClr val="ff6600"/>
                </a:solidFill>
                <a:latin typeface="Roboto Medium"/>
                <a:ea typeface="Roboto Medium"/>
              </a:rPr>
              <a:t>	</a:t>
            </a:r>
            <a:r>
              <a:rPr b="0" lang="en-US" sz="3000" spc="-1" strike="noStrike">
                <a:solidFill>
                  <a:srgbClr val="ff6600"/>
                </a:solidFill>
                <a:latin typeface="Roboto Medium"/>
                <a:ea typeface="Roboto Medium"/>
              </a:rPr>
              <a:t>	</a:t>
            </a:r>
            <a:r>
              <a:rPr b="0" lang="en-US" sz="3000" spc="-1" strike="noStrike">
                <a:solidFill>
                  <a:srgbClr val="ff6600"/>
                </a:solidFill>
                <a:latin typeface="Roboto Medium"/>
                <a:ea typeface="Roboto Medium"/>
              </a:rPr>
              <a:t>	</a:t>
            </a:r>
            <a:br/>
            <a:r>
              <a:rPr b="0" lang="en-US" sz="3000" spc="-1" strike="noStrike">
                <a:solidFill>
                  <a:srgbClr val="ff6600"/>
                </a:solidFill>
                <a:latin typeface="Roboto Medium"/>
                <a:ea typeface="Roboto Medium"/>
              </a:rPr>
              <a:t>                        IV Semester – 2022</a:t>
            </a:r>
            <a:br/>
            <a:br/>
            <a:r>
              <a:rPr b="0" lang="en-US" sz="4000" spc="-1" strike="noStrike">
                <a:solidFill>
                  <a:srgbClr val="ff6600"/>
                </a:solidFill>
                <a:latin typeface="Roboto Medium"/>
                <a:ea typeface="Roboto Medium"/>
              </a:rPr>
              <a:t>       </a:t>
            </a:r>
            <a:endParaRPr b="0" lang="en-US" sz="4000" spc="-1" strike="noStrike">
              <a:latin typeface="Arial"/>
            </a:endParaRPr>
          </a:p>
        </p:txBody>
      </p:sp>
      <p:sp>
        <p:nvSpPr>
          <p:cNvPr id="204" name="Text Placeholder 2"/>
          <p:cNvSpPr/>
          <p:nvPr/>
        </p:nvSpPr>
        <p:spPr>
          <a:xfrm>
            <a:off x="228600" y="5334120"/>
            <a:ext cx="8762040" cy="98964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2500" spc="392" strike="noStrike">
                <a:solidFill>
                  <a:srgbClr val="ff6600"/>
                </a:solidFill>
                <a:latin typeface="Roboto Medium"/>
                <a:ea typeface="Roboto Medium"/>
              </a:rPr>
              <a:t>School of Computer Science and Applications </a:t>
            </a:r>
            <a:endParaRPr b="0" lang="en-US" sz="2500" spc="-1" strike="noStrike">
              <a:latin typeface="Arial"/>
            </a:endParaRPr>
          </a:p>
        </p:txBody>
      </p:sp>
      <p:pic>
        <p:nvPicPr>
          <p:cNvPr id="205" name="Picture 7" descr="C:\Users\Admin\Downloads\Engineering-&amp;-Tech.png"/>
          <p:cNvPicPr/>
          <p:nvPr/>
        </p:nvPicPr>
        <p:blipFill>
          <a:blip r:embed="rId1"/>
          <a:stretch/>
        </p:blipFill>
        <p:spPr>
          <a:xfrm>
            <a:off x="9601200" y="2959560"/>
            <a:ext cx="1904040" cy="1904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Slide Number Placeholder 1_9"/>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E586EF7E-9730-4852-A81A-B88DF3CC2681}" type="slidenum">
              <a:rPr b="0" lang="en-NZ" sz="1800" spc="-1" strike="noStrike">
                <a:solidFill>
                  <a:srgbClr val="000000"/>
                </a:solidFill>
                <a:latin typeface="Roboto Medium"/>
                <a:ea typeface="Roboto Medium"/>
              </a:rPr>
              <a:t>9</a:t>
            </a:fld>
            <a:endParaRPr b="0" lang="en-US" sz="1800" spc="-1" strike="noStrike">
              <a:latin typeface="Arial"/>
            </a:endParaRPr>
          </a:p>
        </p:txBody>
      </p:sp>
      <p:sp>
        <p:nvSpPr>
          <p:cNvPr id="237" name="Slide Number Placeholder 1_10"/>
          <p:cNvSpPr/>
          <p:nvPr/>
        </p:nvSpPr>
        <p:spPr>
          <a:xfrm>
            <a:off x="11367720" y="6681960"/>
            <a:ext cx="595080" cy="363960"/>
          </a:xfrm>
          <a:prstGeom prst="rect">
            <a:avLst/>
          </a:prstGeom>
          <a:noFill/>
          <a:ln w="0">
            <a:noFill/>
          </a:ln>
        </p:spPr>
        <p:style>
          <a:lnRef idx="0"/>
          <a:fillRef idx="0"/>
          <a:effectRef idx="0"/>
          <a:fontRef idx="minor"/>
        </p:style>
      </p:sp>
      <p:sp>
        <p:nvSpPr>
          <p:cNvPr id="238" name="Content Placeholder 2_9"/>
          <p:cNvSpPr/>
          <p:nvPr/>
        </p:nvSpPr>
        <p:spPr>
          <a:xfrm>
            <a:off x="401400" y="1549080"/>
            <a:ext cx="11257200" cy="4342680"/>
          </a:xfrm>
          <a:prstGeom prst="rect">
            <a:avLst/>
          </a:prstGeom>
          <a:noFill/>
          <a:ln w="0">
            <a:noFill/>
          </a:ln>
        </p:spPr>
        <p:style>
          <a:lnRef idx="0"/>
          <a:fillRef idx="0"/>
          <a:effectRef idx="0"/>
          <a:fontRef idx="minor"/>
        </p:style>
      </p:sp>
      <p:sp>
        <p:nvSpPr>
          <p:cNvPr id="239" name="Title 2_7"/>
          <p:cNvSpPr/>
          <p:nvPr/>
        </p:nvSpPr>
        <p:spPr>
          <a:xfrm>
            <a:off x="610200" y="397080"/>
            <a:ext cx="1013364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dataset</a:t>
            </a:r>
            <a:endParaRPr b="0" lang="en-US" sz="2800" spc="-1" strike="noStrike">
              <a:latin typeface="Arial"/>
            </a:endParaRPr>
          </a:p>
        </p:txBody>
      </p:sp>
      <p:sp>
        <p:nvSpPr>
          <p:cNvPr id="240" name="Content Placeholder 2_10"/>
          <p:cNvSpPr/>
          <p:nvPr/>
        </p:nvSpPr>
        <p:spPr>
          <a:xfrm>
            <a:off x="401400" y="1477080"/>
            <a:ext cx="11257200" cy="4342680"/>
          </a:xfrm>
          <a:prstGeom prst="rect">
            <a:avLst/>
          </a:prstGeom>
          <a:noFill/>
          <a:ln w="0">
            <a:noFill/>
          </a:ln>
        </p:spPr>
        <p:style>
          <a:lnRef idx="0"/>
          <a:fillRef idx="0"/>
          <a:effectRef idx="0"/>
          <a:fontRef idx="minor"/>
        </p:style>
      </p:sp>
      <p:pic>
        <p:nvPicPr>
          <p:cNvPr id="241" name="" descr=""/>
          <p:cNvPicPr/>
          <p:nvPr/>
        </p:nvPicPr>
        <p:blipFill>
          <a:blip r:embed="rId1"/>
          <a:stretch/>
        </p:blipFill>
        <p:spPr>
          <a:xfrm>
            <a:off x="1166400" y="1258200"/>
            <a:ext cx="9829800" cy="5070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Slide Number Placeholder 1_11"/>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3D80C6B2-53B4-4C7E-B2D2-065C9789D22F}" type="slidenum">
              <a:rPr b="0" lang="en-NZ" sz="1800" spc="-1" strike="noStrike">
                <a:solidFill>
                  <a:srgbClr val="000000"/>
                </a:solidFill>
                <a:latin typeface="Roboto Medium"/>
                <a:ea typeface="Roboto Medium"/>
              </a:rPr>
              <a:t>9</a:t>
            </a:fld>
            <a:endParaRPr b="0" lang="en-US" sz="1800" spc="-1" strike="noStrike">
              <a:latin typeface="Arial"/>
            </a:endParaRPr>
          </a:p>
        </p:txBody>
      </p:sp>
      <p:sp>
        <p:nvSpPr>
          <p:cNvPr id="243" name="Slide Number Placeholder 1_12"/>
          <p:cNvSpPr/>
          <p:nvPr/>
        </p:nvSpPr>
        <p:spPr>
          <a:xfrm>
            <a:off x="11367720" y="6681960"/>
            <a:ext cx="595080" cy="363960"/>
          </a:xfrm>
          <a:prstGeom prst="rect">
            <a:avLst/>
          </a:prstGeom>
          <a:noFill/>
          <a:ln w="0">
            <a:noFill/>
          </a:ln>
        </p:spPr>
        <p:style>
          <a:lnRef idx="0"/>
          <a:fillRef idx="0"/>
          <a:effectRef idx="0"/>
          <a:fontRef idx="minor"/>
        </p:style>
      </p:sp>
      <p:sp>
        <p:nvSpPr>
          <p:cNvPr id="244" name="Content Placeholder 2_11"/>
          <p:cNvSpPr/>
          <p:nvPr/>
        </p:nvSpPr>
        <p:spPr>
          <a:xfrm>
            <a:off x="401400" y="1549080"/>
            <a:ext cx="11257200" cy="4342680"/>
          </a:xfrm>
          <a:prstGeom prst="rect">
            <a:avLst/>
          </a:prstGeom>
          <a:noFill/>
          <a:ln w="0">
            <a:noFill/>
          </a:ln>
        </p:spPr>
        <p:style>
          <a:lnRef idx="0"/>
          <a:fillRef idx="0"/>
          <a:effectRef idx="0"/>
          <a:fontRef idx="minor"/>
        </p:style>
      </p:sp>
      <p:sp>
        <p:nvSpPr>
          <p:cNvPr id="245" name="Title 2_8"/>
          <p:cNvSpPr/>
          <p:nvPr/>
        </p:nvSpPr>
        <p:spPr>
          <a:xfrm>
            <a:off x="610200" y="397080"/>
            <a:ext cx="1013364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Conclusion</a:t>
            </a:r>
            <a:endParaRPr b="0" lang="en-US" sz="2800" spc="-1" strike="noStrike">
              <a:latin typeface="Arial"/>
            </a:endParaRPr>
          </a:p>
        </p:txBody>
      </p:sp>
      <p:sp>
        <p:nvSpPr>
          <p:cNvPr id="246" name="Content Placeholder 2_12"/>
          <p:cNvSpPr/>
          <p:nvPr/>
        </p:nvSpPr>
        <p:spPr>
          <a:xfrm>
            <a:off x="401400" y="147708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This model can help the people to forecast the Air pollution so they can be safe they can wear a mask and go out. And can take precautions. </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model which we have created getting the accuracy of around 80% and we are still trying to get the better result to come out of that.</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Currently we are generated 2 model LSTM and GRU but in future we are going to combine both of that model to get the even more better accuracy.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itle 2"/>
          <p:cNvSpPr/>
          <p:nvPr/>
        </p:nvSpPr>
        <p:spPr>
          <a:xfrm>
            <a:off x="765000" y="2709000"/>
            <a:ext cx="10514520" cy="132444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1" lang="en-US" sz="7800" spc="-1" strike="noStrike">
                <a:solidFill>
                  <a:srgbClr val="ff6600"/>
                </a:solidFill>
                <a:latin typeface="Roboto Medium"/>
                <a:ea typeface="Roboto Medium"/>
              </a:rPr>
              <a:t>Thank You </a:t>
            </a:r>
            <a:endParaRPr b="0" lang="en-US" sz="7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Slide Number Placeholder 1"/>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BCD3FBE3-8856-4B5A-9D11-90B74086DA23}" type="slidenum">
              <a:rPr b="0" lang="en-NZ" sz="1800" spc="-1" strike="noStrike">
                <a:solidFill>
                  <a:srgbClr val="000000"/>
                </a:solidFill>
                <a:latin typeface="Roboto Medium"/>
                <a:ea typeface="Roboto Medium"/>
              </a:rPr>
              <a:t>&lt;number&gt;</a:t>
            </a:fld>
            <a:endParaRPr b="0" lang="en-US" sz="1800" spc="-1" strike="noStrike">
              <a:latin typeface="Arial"/>
            </a:endParaRPr>
          </a:p>
        </p:txBody>
      </p:sp>
      <p:sp>
        <p:nvSpPr>
          <p:cNvPr id="207" name="Rectangle 5"/>
          <p:cNvSpPr/>
          <p:nvPr/>
        </p:nvSpPr>
        <p:spPr>
          <a:xfrm>
            <a:off x="2474280" y="308880"/>
            <a:ext cx="6094800" cy="1552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400" spc="-1" strike="noStrike">
                <a:solidFill>
                  <a:srgbClr val="000000"/>
                </a:solidFill>
                <a:latin typeface="Nobel-Book"/>
                <a:ea typeface="レクサスロダン Pro L"/>
              </a:rPr>
              <a:t>A  PROJECT REPORT </a:t>
            </a:r>
            <a:br/>
            <a:r>
              <a:rPr b="0" lang="en-US" sz="2400" spc="-1" strike="noStrike">
                <a:solidFill>
                  <a:srgbClr val="000000"/>
                </a:solidFill>
                <a:latin typeface="Nobel-Book"/>
                <a:ea typeface="レクサスロダン Pro L"/>
              </a:rPr>
              <a:t> ON</a:t>
            </a:r>
            <a:br/>
            <a:r>
              <a:rPr b="0" lang="en-US" sz="2400" spc="-1" strike="noStrike">
                <a:solidFill>
                  <a:srgbClr val="000000"/>
                </a:solidFill>
                <a:latin typeface="Nobel-Book"/>
                <a:ea typeface="レクサスロダン Pro L"/>
              </a:rPr>
              <a:t>Air Pollution Forecasting using LSTM and GRU</a:t>
            </a:r>
            <a:endParaRPr b="0" lang="en-US" sz="2400" spc="-1" strike="noStrike">
              <a:latin typeface="Arial"/>
            </a:endParaRPr>
          </a:p>
        </p:txBody>
      </p:sp>
      <p:sp>
        <p:nvSpPr>
          <p:cNvPr id="208" name="TextBox 6"/>
          <p:cNvSpPr/>
          <p:nvPr/>
        </p:nvSpPr>
        <p:spPr>
          <a:xfrm>
            <a:off x="3086280" y="2229120"/>
            <a:ext cx="4799520" cy="638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Nobel-Book"/>
                <a:ea typeface="レクサスロダン Pro L"/>
              </a:rPr>
              <a:t>Submitted  IA-1 Project report  completion of  MSc    degree</a:t>
            </a:r>
            <a:endParaRPr b="0" lang="en-US" sz="1800" spc="-1" strike="noStrike">
              <a:latin typeface="Arial"/>
            </a:endParaRPr>
          </a:p>
        </p:txBody>
      </p:sp>
      <p:sp>
        <p:nvSpPr>
          <p:cNvPr id="209" name="Subtitle 2"/>
          <p:cNvSpPr/>
          <p:nvPr/>
        </p:nvSpPr>
        <p:spPr>
          <a:xfrm>
            <a:off x="2666880" y="3450960"/>
            <a:ext cx="6094800" cy="2132640"/>
          </a:xfrm>
          <a:prstGeom prst="rect">
            <a:avLst/>
          </a:prstGeom>
          <a:noFill/>
          <a:ln w="0">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1600" spc="-1" strike="noStrike">
                <a:solidFill>
                  <a:srgbClr val="002060"/>
                </a:solidFill>
                <a:latin typeface="Nobel-Book"/>
                <a:ea typeface="レクサスロダン Pro L"/>
              </a:rPr>
              <a:t>Presented by:</a:t>
            </a:r>
            <a:endParaRPr b="0" lang="en-US" sz="1600" spc="-1" strike="noStrike">
              <a:latin typeface="Arial"/>
            </a:endParaRPr>
          </a:p>
          <a:p>
            <a:pPr algn="ctr">
              <a:lnSpc>
                <a:spcPct val="90000"/>
              </a:lnSpc>
              <a:spcBef>
                <a:spcPts val="1001"/>
              </a:spcBef>
              <a:tabLst>
                <a:tab algn="l" pos="0"/>
              </a:tabLst>
            </a:pP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Mr. Davada Juned Aslam </a:t>
            </a: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	</a:t>
            </a:r>
            <a:endParaRPr b="0" lang="en-US" sz="1600" spc="-1" strike="noStrike">
              <a:latin typeface="Arial"/>
            </a:endParaRPr>
          </a:p>
          <a:p>
            <a:pPr>
              <a:lnSpc>
                <a:spcPct val="90000"/>
              </a:lnSpc>
              <a:spcBef>
                <a:spcPts val="1001"/>
              </a:spcBef>
              <a:tabLst>
                <a:tab algn="l" pos="0"/>
              </a:tabLst>
            </a:pPr>
            <a:r>
              <a:rPr b="0" lang="en-US" sz="1600" spc="-1" strike="noStrike">
                <a:solidFill>
                  <a:srgbClr val="000000"/>
                </a:solidFill>
                <a:latin typeface="Nobel-Book"/>
                <a:ea typeface="レクサスロダン Pro L"/>
              </a:rPr>
              <a:t>                                </a:t>
            </a:r>
            <a:r>
              <a:rPr b="0" lang="en-US" sz="1600" spc="-1" strike="noStrike">
                <a:solidFill>
                  <a:srgbClr val="000000"/>
                </a:solidFill>
                <a:latin typeface="Nobel-Book"/>
                <a:ea typeface="レクサスロダン Pro L"/>
              </a:rPr>
              <a:t>SRN: R20SCS06</a:t>
            </a:r>
            <a:endParaRPr b="0" lang="en-US" sz="1600" spc="-1" strike="noStrike">
              <a:latin typeface="Arial"/>
            </a:endParaRPr>
          </a:p>
          <a:p>
            <a:pPr>
              <a:lnSpc>
                <a:spcPct val="90000"/>
              </a:lnSpc>
              <a:spcBef>
                <a:spcPts val="1001"/>
              </a:spcBef>
              <a:tabLst>
                <a:tab algn="l" pos="0"/>
              </a:tabLst>
            </a:pPr>
            <a:endParaRPr b="0" lang="en-US" sz="1600" spc="-1" strike="noStrike">
              <a:latin typeface="Arial"/>
            </a:endParaRPr>
          </a:p>
          <a:p>
            <a:pPr algn="ctr">
              <a:lnSpc>
                <a:spcPct val="90000"/>
              </a:lnSpc>
              <a:spcBef>
                <a:spcPts val="1001"/>
              </a:spcBef>
              <a:tabLst>
                <a:tab algn="l" pos="0"/>
              </a:tabLst>
            </a:pPr>
            <a:r>
              <a:rPr b="0" lang="en-US" sz="1600" spc="-1" strike="noStrike">
                <a:solidFill>
                  <a:srgbClr val="7030a0"/>
                </a:solidFill>
                <a:latin typeface="Nobel-Book"/>
                <a:ea typeface="レクサスロダン Pro L"/>
              </a:rPr>
              <a:t>Internal Guide : Dr. Hemanth K S , Associate Professor. </a:t>
            </a:r>
            <a:endParaRPr b="0" lang="en-US" sz="1600" spc="-1" strike="noStrike">
              <a:latin typeface="Arial"/>
            </a:endParaRPr>
          </a:p>
          <a:p>
            <a:pPr algn="ctr">
              <a:lnSpc>
                <a:spcPct val="90000"/>
              </a:lnSpc>
              <a:spcBef>
                <a:spcPts val="1001"/>
              </a:spcBef>
              <a:tabLst>
                <a:tab algn="l" pos="0"/>
              </a:tabLst>
            </a:pPr>
            <a:r>
              <a:rPr b="0" lang="en-US" sz="1600" spc="-1" strike="noStrike">
                <a:solidFill>
                  <a:srgbClr val="7030a0"/>
                </a:solidFill>
                <a:latin typeface="Nobel-Book"/>
                <a:ea typeface="レクサスロダン Pro L"/>
              </a:rPr>
              <a:t>External Guide : Prof. Adithya</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Slide Number Placeholder 1_1"/>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3CBE964B-7481-4637-BC4C-F9BCCEDB5E7C}" type="slidenum">
              <a:rPr b="0" lang="en-NZ" sz="1800" spc="-1" strike="noStrike">
                <a:solidFill>
                  <a:srgbClr val="000000"/>
                </a:solidFill>
                <a:latin typeface="Roboto Medium"/>
                <a:ea typeface="Roboto Medium"/>
              </a:rPr>
              <a:t>2</a:t>
            </a:fld>
            <a:endParaRPr b="0" lang="en-US" sz="1800" spc="-1" strike="noStrike">
              <a:latin typeface="Arial"/>
            </a:endParaRPr>
          </a:p>
        </p:txBody>
      </p:sp>
      <p:sp>
        <p:nvSpPr>
          <p:cNvPr id="211" name="Title 2_2"/>
          <p:cNvSpPr/>
          <p:nvPr/>
        </p:nvSpPr>
        <p:spPr>
          <a:xfrm>
            <a:off x="609480" y="279000"/>
            <a:ext cx="621072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Agenda</a:t>
            </a:r>
            <a:endParaRPr b="0" lang="en-US" sz="2800" spc="-1" strike="noStrike">
              <a:latin typeface="Arial"/>
            </a:endParaRPr>
          </a:p>
        </p:txBody>
      </p:sp>
      <p:sp>
        <p:nvSpPr>
          <p:cNvPr id="212" name="Content Placeholder 2_2"/>
          <p:cNvSpPr/>
          <p:nvPr/>
        </p:nvSpPr>
        <p:spPr>
          <a:xfrm>
            <a:off x="914400" y="1143000"/>
            <a:ext cx="10800000" cy="4319280"/>
          </a:xfrm>
          <a:prstGeom prst="rect">
            <a:avLst/>
          </a:prstGeom>
          <a:noFill/>
          <a:ln w="0">
            <a:noFill/>
          </a:ln>
        </p:spPr>
        <p:style>
          <a:lnRef idx="0"/>
          <a:fillRef idx="0"/>
          <a:effectRef idx="0"/>
          <a:fontRef idx="minor"/>
        </p:style>
        <p:txBody>
          <a:bodyPr lIns="90000" rIns="90000" tIns="45000" bIns="45000">
            <a:normAutofit/>
          </a:bodyPr>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Introduction </a:t>
            </a:r>
            <a:endParaRPr b="0" lang="en-US" sz="1400" spc="-1" strike="noStrike">
              <a:latin typeface="Arial"/>
            </a:endParaRPr>
          </a:p>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Abstract</a:t>
            </a:r>
            <a:endParaRPr b="0" lang="en-US" sz="1400" spc="-1" strike="noStrike">
              <a:latin typeface="Arial"/>
            </a:endParaRPr>
          </a:p>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Software hardware Requirement </a:t>
            </a:r>
            <a:endParaRPr b="0" lang="en-US" sz="1400" spc="-1" strike="noStrike">
              <a:latin typeface="Arial"/>
            </a:endParaRPr>
          </a:p>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Existing system and Proposed system </a:t>
            </a:r>
            <a:endParaRPr b="0" lang="en-US" sz="1400" spc="-1" strike="noStrike">
              <a:latin typeface="Arial"/>
            </a:endParaRPr>
          </a:p>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Methodology used </a:t>
            </a:r>
            <a:endParaRPr b="0" lang="en-US" sz="1400" spc="-1" strike="noStrike">
              <a:latin typeface="Arial"/>
            </a:endParaRPr>
          </a:p>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Dataset </a:t>
            </a:r>
            <a:endParaRPr b="0" lang="en-US" sz="1400" spc="-1" strike="noStrike">
              <a:latin typeface="Arial"/>
            </a:endParaRPr>
          </a:p>
          <a:p>
            <a:pPr marL="457200" indent="-456120">
              <a:lnSpc>
                <a:spcPct val="150000"/>
              </a:lnSpc>
              <a:spcAft>
                <a:spcPts val="601"/>
              </a:spcAft>
              <a:buClr>
                <a:srgbClr val="808080"/>
              </a:buClr>
              <a:buFont typeface="StarSymbol"/>
              <a:buAutoNum type="arabicPeriod"/>
            </a:pPr>
            <a:r>
              <a:rPr b="0" lang="en-US" sz="1400" spc="-1" strike="noStrike">
                <a:solidFill>
                  <a:srgbClr val="000000"/>
                </a:solidFill>
                <a:latin typeface="Nobel-Book"/>
                <a:ea typeface="Roboto Medium"/>
              </a:rPr>
              <a:t>Conclusion </a:t>
            </a:r>
            <a:endParaRPr b="0" lang="en-US" sz="1400" spc="-1" strike="noStrike">
              <a:latin typeface="Arial"/>
            </a:endParaRPr>
          </a:p>
          <a:p>
            <a:pPr>
              <a:lnSpc>
                <a:spcPct val="150000"/>
              </a:lnSpc>
              <a:spcAft>
                <a:spcPts val="601"/>
              </a:spcAft>
            </a:pPr>
            <a:endParaRPr b="0" lang="en-US" sz="1400" spc="-1" strike="noStrike">
              <a:latin typeface="Arial"/>
            </a:endParaRPr>
          </a:p>
          <a:p>
            <a:pPr>
              <a:lnSpc>
                <a:spcPct val="150000"/>
              </a:lnSpc>
              <a:spcAft>
                <a:spcPts val="601"/>
              </a:spcAft>
            </a:pPr>
            <a:endParaRPr b="0" lang="en-US" sz="1400" spc="-1" strike="noStrike">
              <a:latin typeface="Arial"/>
            </a:endParaRPr>
          </a:p>
          <a:p>
            <a:pPr>
              <a:lnSpc>
                <a:spcPct val="150000"/>
              </a:lnSpc>
              <a:spcAft>
                <a:spcPts val="601"/>
              </a:spcAft>
            </a:pPr>
            <a:endParaRPr b="0" lang="en-US" sz="1400" spc="-1" strike="noStrike">
              <a:latin typeface="Arial"/>
            </a:endParaRPr>
          </a:p>
          <a:p>
            <a:pPr>
              <a:lnSpc>
                <a:spcPct val="90000"/>
              </a:lnSpc>
              <a:spcAft>
                <a:spcPts val="1400"/>
              </a:spcAft>
              <a:tabLst>
                <a:tab algn="l" pos="0"/>
              </a:tabLst>
            </a:pPr>
            <a:endParaRPr b="0" lang="en-US" sz="1400" spc="-1" strike="noStrike">
              <a:latin typeface="Arial"/>
            </a:endParaRPr>
          </a:p>
          <a:p>
            <a:pPr>
              <a:lnSpc>
                <a:spcPct val="90000"/>
              </a:lnSpc>
              <a:spcAft>
                <a:spcPts val="1400"/>
              </a:spcAft>
              <a:tabLst>
                <a:tab algn="l" pos="0"/>
              </a:tabLst>
            </a:pPr>
            <a:endParaRPr b="0" lang="en-US" sz="1400" spc="-1" strike="noStrike">
              <a:latin typeface="Arial"/>
            </a:endParaRPr>
          </a:p>
          <a:p>
            <a:pPr>
              <a:lnSpc>
                <a:spcPct val="90000"/>
              </a:lnSpc>
              <a:spcAft>
                <a:spcPts val="1400"/>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Slide Number Placeholder 1_0"/>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0A71157F-1A03-4E30-B43C-4DDB03A6ED36}" type="slidenum">
              <a:rPr b="0" lang="en-NZ" sz="1800" spc="-1" strike="noStrike">
                <a:solidFill>
                  <a:srgbClr val="000000"/>
                </a:solidFill>
                <a:latin typeface="Roboto Medium"/>
                <a:ea typeface="Roboto Medium"/>
              </a:rPr>
              <a:t>3</a:t>
            </a:fld>
            <a:endParaRPr b="0" lang="en-US" sz="1800" spc="-1" strike="noStrike">
              <a:latin typeface="Arial"/>
            </a:endParaRPr>
          </a:p>
        </p:txBody>
      </p:sp>
      <p:sp>
        <p:nvSpPr>
          <p:cNvPr id="214" name="Title 2_1"/>
          <p:cNvSpPr/>
          <p:nvPr/>
        </p:nvSpPr>
        <p:spPr>
          <a:xfrm>
            <a:off x="609480" y="279000"/>
            <a:ext cx="621072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Introduction</a:t>
            </a:r>
            <a:endParaRPr b="0" lang="en-US" sz="2800" spc="-1" strike="noStrike">
              <a:latin typeface="Arial"/>
            </a:endParaRPr>
          </a:p>
        </p:txBody>
      </p:sp>
      <p:sp>
        <p:nvSpPr>
          <p:cNvPr id="215" name="Content Placeholder 2_1"/>
          <p:cNvSpPr/>
          <p:nvPr/>
        </p:nvSpPr>
        <p:spPr>
          <a:xfrm>
            <a:off x="400680" y="135900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With the development of industry In last few years , we have to comprise with the air quality quite a lot. Even though we are not getting the air quality as good as earlier.</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Air pollution is a mixture of hazardous substance from both human and natural resources. </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Vehicle emissions, fuel oils and natural gas to heat homes, by-products of manufacturing and power generation, particularly coal-fueled power plants, and fumes from chemical production are the primary sources of human-made air pollution. </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Because of this polluted air quality many people are getting infected and getting a harmful disease like lung cancer and many more.</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To control this air pollution we have to take care of many things like what will be the dew on that day , what will be the temperature on that day , what will be the air pressure and many more like that.</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Dew point is the temperature the air needs to be cooled to in order to achieve the relative Humidity.</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Due to the air pollution even global warming is affecting.</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Slide Number Placeholder 1_2"/>
          <p:cNvSpPr/>
          <p:nvPr/>
        </p:nvSpPr>
        <p:spPr>
          <a:xfrm>
            <a:off x="11367360" y="609624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44101334-9962-49CD-8BE5-703BF4A8F67B}" type="slidenum">
              <a:rPr b="0" lang="en-NZ" sz="1800" spc="-1" strike="noStrike">
                <a:solidFill>
                  <a:srgbClr val="000000"/>
                </a:solidFill>
                <a:latin typeface="Roboto Medium"/>
                <a:ea typeface="Roboto Medium"/>
              </a:rPr>
              <a:t>4</a:t>
            </a:fld>
            <a:endParaRPr b="0" lang="en-US" sz="1800" spc="-1" strike="noStrike">
              <a:latin typeface="Arial"/>
            </a:endParaRPr>
          </a:p>
        </p:txBody>
      </p:sp>
      <p:sp>
        <p:nvSpPr>
          <p:cNvPr id="217" name="Title 2_0"/>
          <p:cNvSpPr/>
          <p:nvPr/>
        </p:nvSpPr>
        <p:spPr>
          <a:xfrm>
            <a:off x="609840" y="279360"/>
            <a:ext cx="621072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Cont..</a:t>
            </a:r>
            <a:endParaRPr b="0" lang="en-US" sz="2800" spc="-1" strike="noStrike">
              <a:latin typeface="Arial"/>
            </a:endParaRPr>
          </a:p>
        </p:txBody>
      </p:sp>
      <p:sp>
        <p:nvSpPr>
          <p:cNvPr id="218" name="Content Placeholder 2_0"/>
          <p:cNvSpPr/>
          <p:nvPr/>
        </p:nvSpPr>
        <p:spPr>
          <a:xfrm>
            <a:off x="401040" y="139536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9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air pollution could not just affect the human being it can affect the plant ecosystem also and it can even destroy the plant.</a:t>
            </a:r>
            <a:endParaRPr b="0" lang="en-US" sz="1600" spc="-1" strike="noStrike">
              <a:latin typeface="Arial"/>
            </a:endParaRPr>
          </a:p>
          <a:p>
            <a:pPr marL="432000" indent="-323280">
              <a:lnSpc>
                <a:spcPct val="9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air pollution depends upon the different parameters like the if the snow is there on that day then the Pollution will remain low on that day. And if there is no rain or no snow on that day then the pollution will be high on that day.</a:t>
            </a:r>
            <a:endParaRPr b="0" lang="en-US" sz="1600" spc="-1" strike="noStrike">
              <a:latin typeface="Arial"/>
            </a:endParaRPr>
          </a:p>
          <a:p>
            <a:pPr marL="432000" indent="-323280">
              <a:lnSpc>
                <a:spcPct val="9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Other parameters like if the wind speed is more that the pollution on that area will remain low.</a:t>
            </a:r>
            <a:endParaRPr b="0" lang="en-US" sz="1600" spc="-1" strike="noStrike">
              <a:latin typeface="Arial"/>
            </a:endParaRPr>
          </a:p>
          <a:p>
            <a:pPr marL="432000" indent="-323280">
              <a:lnSpc>
                <a:spcPct val="9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pollution will be high if there is no rain , no snow and even there is very low wind speed in that area and the temperature is high. </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pollution can very from hour to hour so we have collected the every hour of data with all the parameters. </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We are going to develop the model which can forecast the Air pollution based on the previous data using RNN(Recurrent Neural Network) algorithms which are LSTM(Long-short term memory) and GRU(Gated Recurrent Unit).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Slide Number Placeholder 1_4"/>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FEE2AFC5-F0A7-4AC1-BCA8-D01BD8874AF9}" type="slidenum">
              <a:rPr b="0" lang="en-NZ" sz="1800" spc="-1" strike="noStrike">
                <a:solidFill>
                  <a:srgbClr val="000000"/>
                </a:solidFill>
                <a:latin typeface="Roboto Medium"/>
                <a:ea typeface="Roboto Medium"/>
              </a:rPr>
              <a:t>5</a:t>
            </a:fld>
            <a:endParaRPr b="0" lang="en-US" sz="1800" spc="-1" strike="noStrike">
              <a:latin typeface="Arial"/>
            </a:endParaRPr>
          </a:p>
        </p:txBody>
      </p:sp>
      <p:sp>
        <p:nvSpPr>
          <p:cNvPr id="220" name="Slide Number Placeholder 1_5"/>
          <p:cNvSpPr/>
          <p:nvPr/>
        </p:nvSpPr>
        <p:spPr>
          <a:xfrm>
            <a:off x="11367720" y="609660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18C22AAB-1130-46FD-8ED9-B97F64FDDB55}" type="slidenum">
              <a:rPr b="0" lang="en-NZ" sz="1800" spc="-1" strike="noStrike">
                <a:solidFill>
                  <a:srgbClr val="000000"/>
                </a:solidFill>
                <a:latin typeface="Roboto Medium"/>
                <a:ea typeface="Roboto Medium"/>
              </a:rPr>
              <a:t>5</a:t>
            </a:fld>
            <a:endParaRPr b="0" lang="en-US" sz="1800" spc="-1" strike="noStrike">
              <a:latin typeface="Arial"/>
            </a:endParaRPr>
          </a:p>
        </p:txBody>
      </p:sp>
      <p:sp>
        <p:nvSpPr>
          <p:cNvPr id="221" name="Title 2_4"/>
          <p:cNvSpPr/>
          <p:nvPr/>
        </p:nvSpPr>
        <p:spPr>
          <a:xfrm>
            <a:off x="610200" y="279720"/>
            <a:ext cx="621072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Abstract</a:t>
            </a:r>
            <a:endParaRPr b="0" lang="en-US" sz="2800" spc="-1" strike="noStrike">
              <a:latin typeface="Arial"/>
            </a:endParaRPr>
          </a:p>
        </p:txBody>
      </p:sp>
      <p:sp>
        <p:nvSpPr>
          <p:cNvPr id="222" name="Content Placeholder 2_4"/>
          <p:cNvSpPr/>
          <p:nvPr/>
        </p:nvSpPr>
        <p:spPr>
          <a:xfrm>
            <a:off x="401400" y="135972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With the growing of industry we are facing the issue related to the air pollution on the daily basis. The air pollution can produce with the vehicle the chemical factory and many more.</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Noto Sans CJK SC"/>
              </a:rPr>
              <a:t>To address this problem of air pollution we are approaching the Deep Learning to overcome this with the help of RNN (Recurrent Neural Network) algorithm which are LSTM(Long-short term memory) and GRU(</a:t>
            </a:r>
            <a:r>
              <a:rPr b="0" lang="en-US" sz="1600" spc="-1" strike="noStrike">
                <a:solidFill>
                  <a:srgbClr val="000000"/>
                </a:solidFill>
                <a:latin typeface="Nobel-Book"/>
                <a:ea typeface="DejaVu Sans"/>
              </a:rPr>
              <a:t>Gated Recurrent Unit).</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We will take the input for previous 15 days of data and we are going to forecast the next 24 hours of pollution.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Slide Number Placeholder 1"/>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4E0A0509-DE59-45C7-B7D5-D1C47F74DFBF}" type="slidenum">
              <a:rPr b="0" lang="en-NZ" sz="1800" spc="-1" strike="noStrike">
                <a:solidFill>
                  <a:srgbClr val="000000"/>
                </a:solidFill>
                <a:latin typeface="Roboto Medium"/>
                <a:ea typeface="Roboto Medium"/>
              </a:rPr>
              <a:t>6</a:t>
            </a:fld>
            <a:endParaRPr b="0" lang="en-US" sz="1800" spc="-1" strike="noStrike">
              <a:latin typeface="Arial"/>
            </a:endParaRPr>
          </a:p>
        </p:txBody>
      </p:sp>
      <p:sp>
        <p:nvSpPr>
          <p:cNvPr id="224" name="Title 2_3"/>
          <p:cNvSpPr/>
          <p:nvPr/>
        </p:nvSpPr>
        <p:spPr>
          <a:xfrm>
            <a:off x="610200" y="572400"/>
            <a:ext cx="621072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Software and hardware requirement</a:t>
            </a:r>
            <a:endParaRPr b="0" lang="en-US" sz="2800" spc="-1" strike="noStrike">
              <a:latin typeface="Arial"/>
            </a:endParaRPr>
          </a:p>
        </p:txBody>
      </p:sp>
      <p:sp>
        <p:nvSpPr>
          <p:cNvPr id="225" name="Content Placeholder 2_3"/>
          <p:cNvSpPr/>
          <p:nvPr/>
        </p:nvSpPr>
        <p:spPr>
          <a:xfrm>
            <a:off x="401400" y="165240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Operating System : Windows 10 </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Software requirement : Python3 , sklearn , tensorflow , pandas , numpy</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Hardware requirement : 8gb ram , 120gb storage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Slide Number Placeholder 1_3"/>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C6167318-1117-497C-90F4-768DE65095DC}" type="slidenum">
              <a:rPr b="0" lang="en-NZ" sz="1800" spc="-1" strike="noStrike">
                <a:solidFill>
                  <a:srgbClr val="000000"/>
                </a:solidFill>
                <a:latin typeface="Roboto Medium"/>
                <a:ea typeface="Roboto Medium"/>
              </a:rPr>
              <a:t>7</a:t>
            </a:fld>
            <a:endParaRPr b="0" lang="en-US" sz="1800" spc="-1" strike="noStrike">
              <a:latin typeface="Arial"/>
            </a:endParaRPr>
          </a:p>
        </p:txBody>
      </p:sp>
      <p:sp>
        <p:nvSpPr>
          <p:cNvPr id="227" name="Slide Number Placeholder 1_6"/>
          <p:cNvSpPr/>
          <p:nvPr/>
        </p:nvSpPr>
        <p:spPr>
          <a:xfrm>
            <a:off x="11367720" y="6681960"/>
            <a:ext cx="595080" cy="363960"/>
          </a:xfrm>
          <a:prstGeom prst="rect">
            <a:avLst/>
          </a:prstGeom>
          <a:noFill/>
          <a:ln w="0">
            <a:noFill/>
          </a:ln>
        </p:spPr>
        <p:style>
          <a:lnRef idx="0"/>
          <a:fillRef idx="0"/>
          <a:effectRef idx="0"/>
          <a:fontRef idx="minor"/>
        </p:style>
      </p:sp>
      <p:sp>
        <p:nvSpPr>
          <p:cNvPr id="228" name="Content Placeholder 2_6"/>
          <p:cNvSpPr/>
          <p:nvPr/>
        </p:nvSpPr>
        <p:spPr>
          <a:xfrm>
            <a:off x="401400" y="1549080"/>
            <a:ext cx="11257200" cy="4342680"/>
          </a:xfrm>
          <a:prstGeom prst="rect">
            <a:avLst/>
          </a:prstGeom>
          <a:noFill/>
          <a:ln w="0">
            <a:noFill/>
          </a:ln>
        </p:spPr>
        <p:style>
          <a:lnRef idx="0"/>
          <a:fillRef idx="0"/>
          <a:effectRef idx="0"/>
          <a:fontRef idx="minor"/>
        </p:style>
      </p:sp>
      <p:sp>
        <p:nvSpPr>
          <p:cNvPr id="229" name="Title 2_5"/>
          <p:cNvSpPr/>
          <p:nvPr/>
        </p:nvSpPr>
        <p:spPr>
          <a:xfrm>
            <a:off x="610200" y="397080"/>
            <a:ext cx="1013364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Existing system and proposed system</a:t>
            </a:r>
            <a:endParaRPr b="0" lang="en-US" sz="2800" spc="-1" strike="noStrike">
              <a:latin typeface="Arial"/>
            </a:endParaRPr>
          </a:p>
        </p:txBody>
      </p:sp>
      <p:sp>
        <p:nvSpPr>
          <p:cNvPr id="230" name="Content Placeholder 2_5"/>
          <p:cNvSpPr/>
          <p:nvPr/>
        </p:nvSpPr>
        <p:spPr>
          <a:xfrm>
            <a:off x="401400" y="147708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In real time there are the website and some weather app ,  which are showing the real time Air pollution index on the basis of sensor the data which they have collected.</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In real time there are no any website which can forecast the air pollution they are just giving us the data which they have collected using the different sensors over there in atmosphere.</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But for our model we don’t need any real time data instead of that we can just use the existing data which they have collected and we can forecast on the basis of that.</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The proposed project is that we just have to give the last 15 days of data and based on that it will forecast the Air pollution based on that. We have to give the data based on this parameters like Dew , temperature , pressure , wind_Dir , wind_speed , snow , rain and pollution.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Slide Number Placeholder 1_7"/>
          <p:cNvSpPr/>
          <p:nvPr/>
        </p:nvSpPr>
        <p:spPr>
          <a:xfrm>
            <a:off x="11367000" y="6095880"/>
            <a:ext cx="59508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BEFFF5F4-33DE-4465-A0A5-4DC2B56EF19C}" type="slidenum">
              <a:rPr b="0" lang="en-NZ" sz="1800" spc="-1" strike="noStrike">
                <a:solidFill>
                  <a:srgbClr val="000000"/>
                </a:solidFill>
                <a:latin typeface="Roboto Medium"/>
                <a:ea typeface="Roboto Medium"/>
              </a:rPr>
              <a:t>8</a:t>
            </a:fld>
            <a:endParaRPr b="0" lang="en-US" sz="1800" spc="-1" strike="noStrike">
              <a:latin typeface="Arial"/>
            </a:endParaRPr>
          </a:p>
        </p:txBody>
      </p:sp>
      <p:sp>
        <p:nvSpPr>
          <p:cNvPr id="232" name="Slide Number Placeholder 1_8"/>
          <p:cNvSpPr/>
          <p:nvPr/>
        </p:nvSpPr>
        <p:spPr>
          <a:xfrm>
            <a:off x="11367720" y="6681960"/>
            <a:ext cx="595080" cy="363960"/>
          </a:xfrm>
          <a:prstGeom prst="rect">
            <a:avLst/>
          </a:prstGeom>
          <a:noFill/>
          <a:ln w="0">
            <a:noFill/>
          </a:ln>
        </p:spPr>
        <p:style>
          <a:lnRef idx="0"/>
          <a:fillRef idx="0"/>
          <a:effectRef idx="0"/>
          <a:fontRef idx="minor"/>
        </p:style>
      </p:sp>
      <p:sp>
        <p:nvSpPr>
          <p:cNvPr id="233" name="Content Placeholder 2_7"/>
          <p:cNvSpPr/>
          <p:nvPr/>
        </p:nvSpPr>
        <p:spPr>
          <a:xfrm>
            <a:off x="401400" y="1549080"/>
            <a:ext cx="11257200" cy="4342680"/>
          </a:xfrm>
          <a:prstGeom prst="rect">
            <a:avLst/>
          </a:prstGeom>
          <a:noFill/>
          <a:ln w="0">
            <a:noFill/>
          </a:ln>
        </p:spPr>
        <p:style>
          <a:lnRef idx="0"/>
          <a:fillRef idx="0"/>
          <a:effectRef idx="0"/>
          <a:fontRef idx="minor"/>
        </p:style>
      </p:sp>
      <p:sp>
        <p:nvSpPr>
          <p:cNvPr id="234" name="Title 2_6"/>
          <p:cNvSpPr/>
          <p:nvPr/>
        </p:nvSpPr>
        <p:spPr>
          <a:xfrm>
            <a:off x="610200" y="397080"/>
            <a:ext cx="10133640" cy="837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2800" spc="-1" strike="noStrike" cap="all">
                <a:solidFill>
                  <a:srgbClr val="ff0000"/>
                </a:solidFill>
                <a:latin typeface="Roboto Medium"/>
                <a:ea typeface="Roboto Medium"/>
              </a:rPr>
              <a:t>Methodology used</a:t>
            </a:r>
            <a:endParaRPr b="0" lang="en-US" sz="2800" spc="-1" strike="noStrike">
              <a:latin typeface="Arial"/>
            </a:endParaRPr>
          </a:p>
        </p:txBody>
      </p:sp>
      <p:sp>
        <p:nvSpPr>
          <p:cNvPr id="235" name="Content Placeholder 2_8"/>
          <p:cNvSpPr/>
          <p:nvPr/>
        </p:nvSpPr>
        <p:spPr>
          <a:xfrm>
            <a:off x="401400" y="1477080"/>
            <a:ext cx="11257200" cy="4342680"/>
          </a:xfrm>
          <a:prstGeom prst="rect">
            <a:avLst/>
          </a:prstGeom>
          <a:noFill/>
          <a:ln w="0">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For forecasting the data we have used the RNN(Recurrent Neural Network) algorithm which are LSTM(Long short term memory) and GRU(</a:t>
            </a:r>
            <a:r>
              <a:rPr b="0" lang="en-US" sz="1600" spc="-1" strike="noStrike">
                <a:solidFill>
                  <a:srgbClr val="000000"/>
                </a:solidFill>
                <a:latin typeface="Nobel-Book"/>
                <a:ea typeface="DejaVu Sans"/>
              </a:rPr>
              <a:t>Gated Recurrent Unit).</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In this we just have to give the last 15 days of data and based on that we are forecasting the data.</a:t>
            </a:r>
            <a:endParaRPr b="0" lang="en-US" sz="16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600" spc="-1" strike="noStrike">
                <a:solidFill>
                  <a:srgbClr val="000000"/>
                </a:solidFill>
                <a:latin typeface="Nobel-Book"/>
                <a:ea typeface="DejaVu Sans"/>
              </a:rPr>
              <a:t>We will show that data on hourly basis because we are collecting the data on the hourly basis from the sensors.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REVA REVISED TEMPLATE-1</Template>
  <TotalTime>1585</TotalTime>
  <Application>LibreOffice/7.1.8.1$Linux_X86_64 LibreOffice_project/10$Build-1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2020-08-17T03:18:34Z</dcterms:created>
  <dc:creator>girija</dc:creator>
  <dc:description/>
  <dc:language>en-US</dc:language>
  <cp:lastModifiedBy/>
  <cp:lastPrinted>2018-09-28T07:11:06Z</cp:lastPrinted>
  <dcterms:modified xsi:type="dcterms:W3CDTF">2022-04-23T08:50:52Z</dcterms:modified>
  <cp:revision>259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PresentationFormat">
    <vt:lpwstr>Widescreen</vt:lpwstr>
  </property>
  <property fmtid="{D5CDD505-2E9C-101B-9397-08002B2CF9AE}" pid="4" name="Slides">
    <vt:r8>12</vt:r8>
  </property>
</Properties>
</file>