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2.png" ContentType="image/png"/>
  <Override PartName="/ppt/media/image13.png" ContentType="image/png"/>
  <Override PartName="/ppt/media/image8.png" ContentType="image/png"/>
  <Override PartName="/ppt/media/image11.png" ContentType="image/png"/>
  <Override PartName="/ppt/media/image17.png" ContentType="image/png"/>
  <Override PartName="/ppt/media/image16.png" ContentType="image/png"/>
  <Override PartName="/ppt/media/image15.png" ContentType="image/png"/>
  <Override PartName="/ppt/media/image14.png" ContentType="image/png"/>
  <Override PartName="/ppt/media/image1.jpeg" ContentType="image/jpeg"/>
  <Override PartName="/ppt/media/image5.png" ContentType="image/png"/>
  <Override PartName="/ppt/media/image10.png" ContentType="image/png"/>
  <Override PartName="/ppt/media/image2.png" ContentType="image/png"/>
  <Override PartName="/ppt/media/image9.jpeg" ContentType="image/jpeg"/>
  <Override PartName="/ppt/media/image3.png" ContentType="image/png"/>
  <Override PartName="/ppt/media/image4.png" ContentType="image/png"/>
  <Override PartName="/ppt/media/image6.png" ContentType="image/png"/>
  <Override PartName="/ppt/media/image7.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33"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4"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36"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7"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8"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9"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41"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42"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43"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44"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45"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46"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52"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54"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56"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57"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765000" y="270900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61"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62"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63"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2"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65"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66"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67"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69"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0"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1"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73"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4"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76"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7"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8"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9"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81"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82"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83"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84"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85"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86"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92"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94"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96"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97"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4"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765000" y="270900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01"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02"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03"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05"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06"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07"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09"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0"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1"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13"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4"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16"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7"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8"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9"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21"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22"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23"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24"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25"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26"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6"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7"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765000" y="270900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21"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22"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23"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25"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26"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27"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29"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0"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1"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C:\Users\Admin\Downloads\ilovepdf_pages-to-jpg (1)\RU_PPT Template-White Blank_page-0001.jpg"/>
          <p:cNvPicPr/>
          <p:nvPr/>
        </p:nvPicPr>
        <p:blipFill>
          <a:blip r:embed="rId2"/>
          <a:stretch/>
        </p:blipFill>
        <p:spPr>
          <a:xfrm>
            <a:off x="0" y="0"/>
            <a:ext cx="12192840" cy="6857640"/>
          </a:xfrm>
          <a:prstGeom prst="rect">
            <a:avLst/>
          </a:prstGeom>
          <a:ln w="0">
            <a:noFill/>
          </a:ln>
        </p:spPr>
      </p:pic>
      <p:sp>
        <p:nvSpPr>
          <p:cNvPr id="1" name="Rectangle 10"/>
          <p:cNvSpPr/>
          <p:nvPr/>
        </p:nvSpPr>
        <p:spPr>
          <a:xfrm>
            <a:off x="685800" y="5880240"/>
            <a:ext cx="3422160" cy="97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Rectangle 11"/>
          <p:cNvSpPr/>
          <p:nvPr/>
        </p:nvSpPr>
        <p:spPr>
          <a:xfrm>
            <a:off x="8769240" y="5486400"/>
            <a:ext cx="3422160" cy="97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 name="Group 12"/>
          <p:cNvGrpSpPr/>
          <p:nvPr/>
        </p:nvGrpSpPr>
        <p:grpSpPr>
          <a:xfrm>
            <a:off x="9220320" y="5410080"/>
            <a:ext cx="2601360" cy="1082520"/>
            <a:chOff x="9220320" y="5410080"/>
            <a:chExt cx="2601360" cy="1082520"/>
          </a:xfrm>
        </p:grpSpPr>
        <p:pic>
          <p:nvPicPr>
            <p:cNvPr id="4" name="Picture 2" descr="NIRF — SAVEETHA SCHOOL OF MANAGEMENT"/>
            <p:cNvPicPr/>
            <p:nvPr/>
          </p:nvPicPr>
          <p:blipFill>
            <a:blip r:embed="rId3"/>
            <a:srcRect l="27515" t="4365" r="28911" b="7119"/>
            <a:stretch/>
          </p:blipFill>
          <p:spPr>
            <a:xfrm>
              <a:off x="10302840" y="5410080"/>
              <a:ext cx="605880" cy="474840"/>
            </a:xfrm>
            <a:prstGeom prst="rect">
              <a:avLst/>
            </a:prstGeom>
            <a:ln w="0">
              <a:noFill/>
            </a:ln>
          </p:spPr>
        </p:pic>
        <p:pic>
          <p:nvPicPr>
            <p:cNvPr id="5" name="Picture 4" descr="Bharath University - Top University In India"/>
            <p:cNvPicPr/>
            <p:nvPr/>
          </p:nvPicPr>
          <p:blipFill>
            <a:blip r:embed="rId4"/>
            <a:stretch/>
          </p:blipFill>
          <p:spPr>
            <a:xfrm>
              <a:off x="9307800" y="5478480"/>
              <a:ext cx="831960" cy="345240"/>
            </a:xfrm>
            <a:prstGeom prst="rect">
              <a:avLst/>
            </a:prstGeom>
            <a:ln w="0">
              <a:noFill/>
            </a:ln>
          </p:spPr>
        </p:pic>
        <p:pic>
          <p:nvPicPr>
            <p:cNvPr id="6" name="Picture 6" descr="CREDISAPP for Ratings - Eloit"/>
            <p:cNvPicPr/>
            <p:nvPr/>
          </p:nvPicPr>
          <p:blipFill>
            <a:blip r:embed="rId5"/>
            <a:stretch/>
          </p:blipFill>
          <p:spPr>
            <a:xfrm>
              <a:off x="10985760" y="5423400"/>
              <a:ext cx="829800" cy="461520"/>
            </a:xfrm>
            <a:prstGeom prst="rect">
              <a:avLst/>
            </a:prstGeom>
            <a:ln w="0">
              <a:noFill/>
            </a:ln>
          </p:spPr>
        </p:pic>
        <p:pic>
          <p:nvPicPr>
            <p:cNvPr id="7" name="Picture 8" descr="MHRD | Innovation Cell - Home"/>
            <p:cNvPicPr/>
            <p:nvPr/>
          </p:nvPicPr>
          <p:blipFill>
            <a:blip r:embed="rId6"/>
            <a:stretch/>
          </p:blipFill>
          <p:spPr>
            <a:xfrm>
              <a:off x="9220320" y="5965200"/>
              <a:ext cx="1334880" cy="527400"/>
            </a:xfrm>
            <a:prstGeom prst="rect">
              <a:avLst/>
            </a:prstGeom>
            <a:ln w="0">
              <a:noFill/>
            </a:ln>
          </p:spPr>
        </p:pic>
        <p:pic>
          <p:nvPicPr>
            <p:cNvPr id="8" name="Picture 10" descr="Institution's Innovation Council | MHRD"/>
            <p:cNvPicPr/>
            <p:nvPr/>
          </p:nvPicPr>
          <p:blipFill>
            <a:blip r:embed="rId7"/>
            <a:srcRect l="8882" t="20708" r="8882" b="24340"/>
            <a:stretch/>
          </p:blipFill>
          <p:spPr>
            <a:xfrm>
              <a:off x="10851840" y="5952600"/>
              <a:ext cx="969840" cy="511200"/>
            </a:xfrm>
            <a:prstGeom prst="rect">
              <a:avLst/>
            </a:prstGeom>
            <a:ln w="0">
              <a:noFill/>
            </a:ln>
          </p:spPr>
        </p:pic>
      </p:grpSp>
      <p:sp>
        <p:nvSpPr>
          <p:cNvPr id="9" name="PlaceHolder 1"/>
          <p:cNvSpPr>
            <a:spLocks noGrp="1"/>
          </p:cNvSpPr>
          <p:nvPr>
            <p:ph type="title"/>
          </p:nvPr>
        </p:nvSpPr>
        <p:spPr>
          <a:xfrm>
            <a:off x="1058400" y="3124080"/>
            <a:ext cx="8421480" cy="1749600"/>
          </a:xfrm>
          <a:prstGeom prst="rect">
            <a:avLst/>
          </a:prstGeom>
        </p:spPr>
        <p:txBody>
          <a:bodyPr lIns="90000" rIns="90000" tIns="45000" bIns="45000" anchor="ctr">
            <a:noAutofit/>
          </a:bodyPr>
          <a:p>
            <a:pPr>
              <a:lnSpc>
                <a:spcPct val="90000"/>
              </a:lnSpc>
            </a:pPr>
            <a:r>
              <a:rPr b="0" lang="en-NZ" sz="4000" spc="-1" strike="noStrike">
                <a:solidFill>
                  <a:srgbClr val="ff6600"/>
                </a:solidFill>
                <a:latin typeface="Roboto Medium"/>
                <a:ea typeface="Roboto Medium"/>
              </a:rPr>
              <a:t>TITLE</a:t>
            </a:r>
            <a:br/>
            <a:r>
              <a:rPr b="0" lang="en-NZ" sz="4000" spc="-1" strike="noStrike">
                <a:solidFill>
                  <a:srgbClr val="ff6600"/>
                </a:solidFill>
                <a:latin typeface="Roboto Medium"/>
                <a:ea typeface="Roboto Medium"/>
              </a:rPr>
              <a:t>OF </a:t>
            </a:r>
            <a:br/>
            <a:r>
              <a:rPr b="0" lang="en-NZ" sz="4000" spc="-1" strike="noStrike">
                <a:solidFill>
                  <a:srgbClr val="ff6600"/>
                </a:solidFill>
                <a:latin typeface="Roboto Medium"/>
                <a:ea typeface="Roboto Medium"/>
              </a:rPr>
              <a:t>PRESENTATION</a:t>
            </a:r>
            <a:endParaRPr b="0" lang="en-US" sz="4000" spc="-1" strike="noStrike">
              <a:solidFill>
                <a:srgbClr val="000000"/>
              </a:solidFill>
              <a:latin typeface="Nobel-Book"/>
            </a:endParaRPr>
          </a:p>
        </p:txBody>
      </p:sp>
      <p:sp>
        <p:nvSpPr>
          <p:cNvPr id="10" name="PlaceHolder 2"/>
          <p:cNvSpPr>
            <a:spLocks noGrp="1"/>
          </p:cNvSpPr>
          <p:nvPr>
            <p:ph type="body"/>
          </p:nvPr>
        </p:nvSpPr>
        <p:spPr>
          <a:xfrm>
            <a:off x="1046520" y="5129640"/>
            <a:ext cx="6755400" cy="407520"/>
          </a:xfrm>
          <a:prstGeom prst="rect">
            <a:avLst/>
          </a:prstGeom>
        </p:spPr>
        <p:txBody>
          <a:bodyPr lIns="90000" rIns="90000" tIns="45000" bIns="45000" anchor="ctr">
            <a:noAutofit/>
          </a:bodyPr>
          <a:p>
            <a:pPr>
              <a:lnSpc>
                <a:spcPct val="100000"/>
              </a:lnSpc>
              <a:tabLst>
                <a:tab algn="l" pos="0"/>
              </a:tabLst>
            </a:pPr>
            <a:r>
              <a:rPr b="0" lang="en-NZ" sz="2500" spc="398" strike="noStrike">
                <a:solidFill>
                  <a:srgbClr val="ff6600"/>
                </a:solidFill>
                <a:latin typeface="Roboto Medium"/>
                <a:ea typeface="Roboto Medium"/>
              </a:rPr>
              <a:t>Department Name and Division</a:t>
            </a:r>
            <a:endParaRPr b="0" lang="en-US" sz="2500" spc="-1" strike="noStrike">
              <a:solidFill>
                <a:srgbClr val="000000"/>
              </a:solidFill>
              <a:latin typeface="Nobel-Book"/>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 name="Picture 2" descr="C:\Users\Admin\Downloads\ilovepdf_pages-to-jpg (3)\RU_PPT Template-White Blank (1)_page-0003.jpg"/>
          <p:cNvPicPr/>
          <p:nvPr/>
        </p:nvPicPr>
        <p:blipFill>
          <a:blip r:embed="rId2"/>
          <a:stretch/>
        </p:blipFill>
        <p:spPr>
          <a:xfrm>
            <a:off x="0" y="0"/>
            <a:ext cx="12191760" cy="6856920"/>
          </a:xfrm>
          <a:prstGeom prst="rect">
            <a:avLst/>
          </a:prstGeom>
          <a:ln w="0">
            <a:noFill/>
          </a:ln>
        </p:spPr>
      </p:pic>
      <p:sp>
        <p:nvSpPr>
          <p:cNvPr id="48" name="PlaceHolder 1"/>
          <p:cNvSpPr>
            <a:spLocks noGrp="1"/>
          </p:cNvSpPr>
          <p:nvPr>
            <p:ph type="sldNum"/>
          </p:nvPr>
        </p:nvSpPr>
        <p:spPr>
          <a:xfrm>
            <a:off x="11367000" y="6095880"/>
            <a:ext cx="595800" cy="364680"/>
          </a:xfrm>
          <a:prstGeom prst="rect">
            <a:avLst/>
          </a:prstGeom>
        </p:spPr>
        <p:txBody>
          <a:bodyPr lIns="90000" rIns="90000" tIns="45000" bIns="45000" anchor="ctr">
            <a:noAutofit/>
          </a:bodyPr>
          <a:p>
            <a:pPr algn="ctr">
              <a:lnSpc>
                <a:spcPct val="100000"/>
              </a:lnSpc>
            </a:pPr>
            <a:fld id="{5AF5DC79-8C11-497D-A7EA-40025A980890}"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49" name="PlaceHolder 2"/>
          <p:cNvSpPr>
            <a:spLocks noGrp="1"/>
          </p:cNvSpPr>
          <p:nvPr>
            <p:ph type="title"/>
          </p:nvPr>
        </p:nvSpPr>
        <p:spPr>
          <a:xfrm>
            <a:off x="695520" y="395640"/>
            <a:ext cx="6211440" cy="837720"/>
          </a:xfrm>
          <a:prstGeom prst="rect">
            <a:avLst/>
          </a:prstGeom>
        </p:spPr>
        <p:txBody>
          <a:bodyPr lIns="90000" rIns="90000" tIns="45000" bIns="45000" anchor="ctr">
            <a:noAutofit/>
          </a:bodyPr>
          <a:p>
            <a:pPr>
              <a:lnSpc>
                <a:spcPct val="90000"/>
              </a:lnSpc>
            </a:pPr>
            <a:r>
              <a:rPr b="0" lang="en-US" sz="2800" spc="-1" strike="noStrike" cap="all">
                <a:solidFill>
                  <a:srgbClr val="808080"/>
                </a:solidFill>
                <a:latin typeface="Roboto Medium"/>
                <a:ea typeface="Roboto Medium"/>
              </a:rPr>
              <a:t>Agenda</a:t>
            </a:r>
            <a:endParaRPr b="0" lang="en-US" sz="2800" spc="-1" strike="noStrike">
              <a:solidFill>
                <a:srgbClr val="000000"/>
              </a:solidFill>
              <a:latin typeface="Nobel-Book"/>
            </a:endParaRPr>
          </a:p>
        </p:txBody>
      </p:sp>
      <p:sp>
        <p:nvSpPr>
          <p:cNvPr id="50" name="PlaceHolder 3"/>
          <p:cNvSpPr>
            <a:spLocks noGrp="1"/>
          </p:cNvSpPr>
          <p:nvPr>
            <p:ph type="body"/>
          </p:nvPr>
        </p:nvSpPr>
        <p:spPr>
          <a:xfrm>
            <a:off x="695520" y="1774080"/>
            <a:ext cx="10800720" cy="4320000"/>
          </a:xfrm>
          <a:prstGeom prst="rect">
            <a:avLst/>
          </a:prstGeom>
        </p:spPr>
        <p:txBody>
          <a:bodyPr lIns="90000" rIns="90000" tIns="45000" bIns="45000">
            <a:noAutofit/>
          </a:bodyPr>
          <a:p>
            <a:pPr marL="457200" indent="-456840">
              <a:lnSpc>
                <a:spcPct val="90000"/>
              </a:lnSpc>
              <a:spcAft>
                <a:spcPts val="1400"/>
              </a:spcAft>
              <a:buClr>
                <a:srgbClr val="808080"/>
              </a:buClr>
              <a:buFont typeface="Nobel-Book"/>
              <a:buAutoNum type="arabicPeriod"/>
            </a:pPr>
            <a:r>
              <a:rPr b="0" lang="en-US" sz="2400" spc="-1" strike="noStrike">
                <a:solidFill>
                  <a:srgbClr val="808080"/>
                </a:solidFill>
                <a:latin typeface="Roboto Medium"/>
                <a:ea typeface="Roboto Medium"/>
              </a:rPr>
              <a:t>Edit Master text styles</a:t>
            </a:r>
            <a:endParaRPr b="0" lang="en-US" sz="2400" spc="-1" strike="noStrike">
              <a:solidFill>
                <a:srgbClr val="000000"/>
              </a:solidFill>
              <a:latin typeface="Nobel-Book"/>
            </a:endParaRPr>
          </a:p>
          <a:p>
            <a:endParaRPr b="0" lang="en-US" sz="2400" spc="-1" strike="noStrike">
              <a:solidFill>
                <a:srgbClr val="000000"/>
              </a:solidFill>
              <a:latin typeface="Nobel-Book"/>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765000" y="2709000"/>
            <a:ext cx="10515240" cy="1325160"/>
          </a:xfrm>
          <a:prstGeom prst="rect">
            <a:avLst/>
          </a:prstGeom>
        </p:spPr>
        <p:txBody>
          <a:bodyPr anchor="ctr">
            <a:noAutofit/>
          </a:bodyPr>
          <a:p>
            <a:pPr algn="ctr">
              <a:lnSpc>
                <a:spcPct val="90000"/>
              </a:lnSpc>
            </a:pPr>
            <a:r>
              <a:rPr b="1" lang="en-US" sz="7800" spc="-1" strike="noStrike">
                <a:solidFill>
                  <a:srgbClr val="ff6600"/>
                </a:solidFill>
                <a:latin typeface="Roboto Medium"/>
                <a:ea typeface="Roboto Medium"/>
              </a:rPr>
              <a:t>THANK YOU</a:t>
            </a:r>
            <a:endParaRPr b="0" lang="en-US" sz="7800" spc="-1" strike="noStrike">
              <a:solidFill>
                <a:srgbClr val="000000"/>
              </a:solidFill>
              <a:latin typeface="Nobel-Book"/>
            </a:endParaRPr>
          </a:p>
        </p:txBody>
      </p:sp>
      <p:sp>
        <p:nvSpPr>
          <p:cNvPr id="88" name="PlaceHolder 2"/>
          <p:cNvSpPr>
            <a:spLocks noGrp="1"/>
          </p:cNvSpPr>
          <p:nvPr>
            <p:ph type="body"/>
          </p:nvPr>
        </p:nvSpPr>
        <p:spPr>
          <a:xfrm>
            <a:off x="0" y="0"/>
            <a:ext cx="12191760" cy="6857640"/>
          </a:xfrm>
          <a:prstGeom prst="rect">
            <a:avLst/>
          </a:prstGeom>
        </p:spPr>
        <p:txBody>
          <a:bodyPr lIns="90000" rIns="90000" tIns="45000" bIns="45000">
            <a:noAutofit/>
          </a:bodyPr>
          <a:p>
            <a:pPr>
              <a:lnSpc>
                <a:spcPct val="100000"/>
              </a:lnSpc>
            </a:pPr>
            <a:r>
              <a:rPr b="0" lang="en-US" sz="1800" spc="-1" strike="noStrike">
                <a:solidFill>
                  <a:srgbClr val="000000"/>
                </a:solidFill>
                <a:latin typeface="Roboto Medium"/>
                <a:ea typeface="Roboto Medium"/>
              </a:rPr>
              <a:t>Click icon to add image</a:t>
            </a:r>
            <a:endParaRPr b="0" lang="en-US" sz="1800" spc="-1" strike="noStrike">
              <a:solidFill>
                <a:srgbClr val="000000"/>
              </a:solidFill>
              <a:latin typeface="Nobel-Book"/>
            </a:endParaRPr>
          </a:p>
        </p:txBody>
      </p:sp>
      <p:pic>
        <p:nvPicPr>
          <p:cNvPr id="89" name="Picture 7" descr=""/>
          <p:cNvPicPr/>
          <p:nvPr/>
        </p:nvPicPr>
        <p:blipFill>
          <a:blip r:embed="rId2"/>
          <a:stretch/>
        </p:blipFill>
        <p:spPr>
          <a:xfrm>
            <a:off x="515520" y="6384960"/>
            <a:ext cx="812160" cy="142200"/>
          </a:xfrm>
          <a:prstGeom prst="rect">
            <a:avLst/>
          </a:prstGeom>
          <a:ln w="0">
            <a:noFill/>
          </a:ln>
        </p:spPr>
      </p:pic>
      <p:pic>
        <p:nvPicPr>
          <p:cNvPr id="90" name="Picture 3" descr="C:\Users\Admin\Downloads\ilovepdf_pages-to-jpg (3)\RU_PPT Template-White Blank (1)_page-0001.jpg"/>
          <p:cNvPicPr/>
          <p:nvPr/>
        </p:nvPicPr>
        <p:blipFill>
          <a:blip r:embed="rId3"/>
          <a:srcRect l="6251" t="83343" r="0" b="3323"/>
          <a:stretch/>
        </p:blipFill>
        <p:spPr>
          <a:xfrm>
            <a:off x="726120" y="5867280"/>
            <a:ext cx="11429640" cy="9140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itle 1"/>
          <p:cNvSpPr txBox="1"/>
          <p:nvPr/>
        </p:nvSpPr>
        <p:spPr>
          <a:xfrm>
            <a:off x="304920" y="3733920"/>
            <a:ext cx="9219960" cy="837720"/>
          </a:xfrm>
          <a:prstGeom prst="rect">
            <a:avLst/>
          </a:prstGeom>
          <a:noFill/>
          <a:ln w="0">
            <a:noFill/>
          </a:ln>
        </p:spPr>
        <p:txBody>
          <a:bodyPr lIns="90000" rIns="90000" tIns="45000" bIns="45000" anchor="ctr">
            <a:noAutofit/>
          </a:bodyPr>
          <a:p>
            <a:pPr>
              <a:lnSpc>
                <a:spcPct val="90000"/>
              </a:lnSpc>
            </a:pPr>
            <a:r>
              <a:rPr b="0" lang="en-US" sz="4000" spc="-1" strike="noStrike">
                <a:solidFill>
                  <a:srgbClr val="ff6600"/>
                </a:solidFill>
                <a:latin typeface="Roboto Medium"/>
                <a:ea typeface="Roboto Medium"/>
              </a:rPr>
              <a:t>            </a:t>
            </a:r>
            <a:br/>
            <a:r>
              <a:rPr b="0" lang="en-US" sz="4000" spc="-1" strike="noStrike">
                <a:solidFill>
                  <a:srgbClr val="ff6600"/>
                </a:solidFill>
                <a:latin typeface="Roboto Medium"/>
                <a:ea typeface="Roboto Medium"/>
              </a:rPr>
              <a:t>	</a:t>
            </a:r>
            <a:br/>
            <a:r>
              <a:rPr b="0" lang="en-US" sz="4000" spc="-1" strike="noStrike">
                <a:solidFill>
                  <a:srgbClr val="ff6600"/>
                </a:solidFill>
                <a:latin typeface="Roboto Medium"/>
                <a:ea typeface="Roboto Medium"/>
              </a:rPr>
              <a:t>	</a:t>
            </a:r>
            <a:r>
              <a:rPr b="0" lang="en-US" sz="4000" spc="-1" strike="noStrike">
                <a:solidFill>
                  <a:srgbClr val="ff6600"/>
                </a:solidFill>
                <a:latin typeface="Roboto Medium"/>
                <a:ea typeface="Roboto Medium"/>
              </a:rPr>
              <a:t>        </a:t>
            </a:r>
            <a:r>
              <a:rPr b="0" lang="en-US" sz="4000" spc="-1" strike="noStrike">
                <a:solidFill>
                  <a:srgbClr val="ff6600"/>
                </a:solidFill>
                <a:latin typeface="Roboto Medium"/>
                <a:ea typeface="Roboto Medium"/>
              </a:rPr>
              <a:t>Major Project  IA -2  </a:t>
            </a:r>
            <a:br/>
            <a:r>
              <a:rPr b="0" lang="en-US" sz="4000" spc="-1" strike="noStrike">
                <a:solidFill>
                  <a:srgbClr val="ff6600"/>
                </a:solidFill>
                <a:latin typeface="Roboto Medium"/>
                <a:ea typeface="Roboto Medium"/>
              </a:rPr>
              <a:t>           </a:t>
            </a:r>
            <a:r>
              <a:rPr b="0" lang="en-US" sz="3200" spc="-1" strike="noStrike">
                <a:solidFill>
                  <a:srgbClr val="ff6600"/>
                </a:solidFill>
                <a:latin typeface="Roboto Medium"/>
                <a:ea typeface="Roboto Medium"/>
              </a:rPr>
              <a:t>Master of  Science in Computer Science  </a:t>
            </a:r>
            <a:r>
              <a:rPr b="0" lang="en-US" sz="2900" spc="-1" strike="noStrike">
                <a:solidFill>
                  <a:srgbClr val="ff6600"/>
                </a:solidFill>
                <a:latin typeface="Roboto Medium"/>
                <a:ea typeface="Roboto Medium"/>
              </a:rPr>
              <a:t>	</a:t>
            </a:r>
            <a:r>
              <a:rPr b="0" lang="en-US" sz="3000" spc="-1" strike="noStrike">
                <a:solidFill>
                  <a:srgbClr val="ff6600"/>
                </a:solidFill>
                <a:latin typeface="Roboto Medium"/>
                <a:ea typeface="Roboto Medium"/>
              </a:rPr>
              <a:t>	</a:t>
            </a:r>
            <a:r>
              <a:rPr b="0" lang="en-US" sz="3000" spc="-1" strike="noStrike">
                <a:solidFill>
                  <a:srgbClr val="ff6600"/>
                </a:solidFill>
                <a:latin typeface="Roboto Medium"/>
                <a:ea typeface="Roboto Medium"/>
              </a:rPr>
              <a:t>	</a:t>
            </a:r>
            <a:br/>
            <a:r>
              <a:rPr b="0" lang="en-US" sz="3000" spc="-1" strike="noStrike">
                <a:solidFill>
                  <a:srgbClr val="ff6600"/>
                </a:solidFill>
                <a:latin typeface="Roboto Medium"/>
                <a:ea typeface="Roboto Medium"/>
              </a:rPr>
              <a:t>                        IV Semester – 2022</a:t>
            </a:r>
            <a:br/>
            <a:br/>
            <a:r>
              <a:rPr b="0" lang="en-US" sz="4000" spc="-1" strike="noStrike">
                <a:solidFill>
                  <a:srgbClr val="ff6600"/>
                </a:solidFill>
                <a:latin typeface="Roboto Medium"/>
                <a:ea typeface="Roboto Medium"/>
              </a:rPr>
              <a:t>       </a:t>
            </a:r>
            <a:endParaRPr b="0" lang="en-US" sz="4000" spc="-1" strike="noStrike">
              <a:solidFill>
                <a:srgbClr val="000000"/>
              </a:solidFill>
              <a:latin typeface="Nobel-Book"/>
            </a:endParaRPr>
          </a:p>
        </p:txBody>
      </p:sp>
      <p:sp>
        <p:nvSpPr>
          <p:cNvPr id="128" name="Text Placeholder 2"/>
          <p:cNvSpPr txBox="1"/>
          <p:nvPr/>
        </p:nvSpPr>
        <p:spPr>
          <a:xfrm>
            <a:off x="228600" y="5334120"/>
            <a:ext cx="8762760" cy="990360"/>
          </a:xfrm>
          <a:prstGeom prst="rect">
            <a:avLst/>
          </a:prstGeom>
          <a:noFill/>
          <a:ln w="0">
            <a:noFill/>
          </a:ln>
        </p:spPr>
        <p:txBody>
          <a:bodyPr lIns="90000" rIns="90000" tIns="45000" bIns="45000" anchor="ctr">
            <a:noAutofit/>
          </a:bodyPr>
          <a:p>
            <a:pPr>
              <a:lnSpc>
                <a:spcPct val="100000"/>
              </a:lnSpc>
              <a:tabLst>
                <a:tab algn="l" pos="0"/>
              </a:tabLst>
            </a:pPr>
            <a:r>
              <a:rPr b="0" lang="en-US" sz="2500" spc="398" strike="noStrike">
                <a:solidFill>
                  <a:srgbClr val="ff6600"/>
                </a:solidFill>
                <a:latin typeface="Roboto Medium"/>
                <a:ea typeface="Roboto Medium"/>
              </a:rPr>
              <a:t>School of Computer Science and Applications </a:t>
            </a:r>
            <a:endParaRPr b="0" lang="en-US" sz="2500" spc="-1" strike="noStrike">
              <a:solidFill>
                <a:srgbClr val="000000"/>
              </a:solidFill>
              <a:latin typeface="Nobel-Book"/>
            </a:endParaRPr>
          </a:p>
        </p:txBody>
      </p:sp>
      <p:pic>
        <p:nvPicPr>
          <p:cNvPr id="129" name="Picture 7" descr="C:\Users\Admin\Downloads\Engineering-&amp;-Tech.png"/>
          <p:cNvPicPr/>
          <p:nvPr/>
        </p:nvPicPr>
        <p:blipFill>
          <a:blip r:embed="rId1"/>
          <a:stretch/>
        </p:blipFill>
        <p:spPr>
          <a:xfrm>
            <a:off x="9601200" y="2959560"/>
            <a:ext cx="1904760" cy="1904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1923B486-B561-41B6-B880-CC24E4704C22}"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59"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60" name="Text Placeholder 3"/>
          <p:cNvSpPr txBox="1"/>
          <p:nvPr/>
        </p:nvSpPr>
        <p:spPr>
          <a:xfrm>
            <a:off x="695520" y="1268640"/>
            <a:ext cx="10800720" cy="467460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This is the graph with the 200 epoch value with the loss and validation loss</a:t>
            </a:r>
            <a:endParaRPr b="0" lang="en-US" sz="2000" spc="-1" strike="noStrike">
              <a:solidFill>
                <a:srgbClr val="000000"/>
              </a:solidFill>
              <a:latin typeface="Nobel-Book"/>
            </a:endParaRPr>
          </a:p>
        </p:txBody>
      </p:sp>
      <p:pic>
        <p:nvPicPr>
          <p:cNvPr id="161" name="Picture 4" descr=""/>
          <p:cNvPicPr/>
          <p:nvPr/>
        </p:nvPicPr>
        <p:blipFill>
          <a:blip r:embed="rId1"/>
          <a:stretch/>
        </p:blipFill>
        <p:spPr>
          <a:xfrm>
            <a:off x="2286000" y="1696680"/>
            <a:ext cx="5184360" cy="3892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42E34DAA-EB4C-47D2-BACA-12C6EB4F3F76}"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63"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64" name="Text Placeholder 3"/>
          <p:cNvSpPr txBox="1"/>
          <p:nvPr/>
        </p:nvSpPr>
        <p:spPr>
          <a:xfrm>
            <a:off x="675360" y="1371600"/>
            <a:ext cx="10800720" cy="457164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This is the graph with 300 epoch value with loss and validation loss.</a:t>
            </a:r>
            <a:endParaRPr b="0" lang="en-US" sz="2000" spc="-1" strike="noStrike">
              <a:solidFill>
                <a:srgbClr val="000000"/>
              </a:solidFill>
              <a:latin typeface="Nobel-Book"/>
            </a:endParaRPr>
          </a:p>
        </p:txBody>
      </p:sp>
      <p:pic>
        <p:nvPicPr>
          <p:cNvPr id="165" name="Picture 4" descr=""/>
          <p:cNvPicPr/>
          <p:nvPr/>
        </p:nvPicPr>
        <p:blipFill>
          <a:blip r:embed="rId1"/>
          <a:stretch/>
        </p:blipFill>
        <p:spPr>
          <a:xfrm>
            <a:off x="2819520" y="1676520"/>
            <a:ext cx="5763240" cy="4114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itle 1"/>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Dataset</a:t>
            </a:r>
            <a:endParaRPr b="0" lang="en-US" sz="2800" spc="-1" strike="noStrike">
              <a:solidFill>
                <a:srgbClr val="000000"/>
              </a:solidFill>
              <a:latin typeface="Nobel-Book"/>
            </a:endParaRPr>
          </a:p>
        </p:txBody>
      </p:sp>
      <p:pic>
        <p:nvPicPr>
          <p:cNvPr id="167" name="Picture 3" descr=""/>
          <p:cNvPicPr/>
          <p:nvPr/>
        </p:nvPicPr>
        <p:blipFill>
          <a:blip r:embed="rId1"/>
          <a:stretch/>
        </p:blipFill>
        <p:spPr>
          <a:xfrm>
            <a:off x="1271520" y="1252080"/>
            <a:ext cx="8928720" cy="47916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BE0EB121-84FD-4637-ACDA-E26BE4A6246A}"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69"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Result</a:t>
            </a:r>
            <a:endParaRPr b="0" lang="en-US" sz="2800" spc="-1" strike="noStrike">
              <a:solidFill>
                <a:srgbClr val="000000"/>
              </a:solidFill>
              <a:latin typeface="Nobel-Book"/>
            </a:endParaRPr>
          </a:p>
        </p:txBody>
      </p:sp>
      <p:pic>
        <p:nvPicPr>
          <p:cNvPr id="170" name="Picture 4" descr=""/>
          <p:cNvPicPr/>
          <p:nvPr/>
        </p:nvPicPr>
        <p:blipFill>
          <a:blip r:embed="rId1"/>
          <a:stretch/>
        </p:blipFill>
        <p:spPr>
          <a:xfrm>
            <a:off x="2590920" y="1371600"/>
            <a:ext cx="5693040" cy="42706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99CDA76F-2E9C-4F34-B917-0B3359F33B77}"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72"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73" name="Text Placeholder 3"/>
          <p:cNvSpPr txBox="1"/>
          <p:nvPr/>
        </p:nvSpPr>
        <p:spPr>
          <a:xfrm>
            <a:off x="695520" y="1447920"/>
            <a:ext cx="10800720" cy="457164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As we can see that the result which the model has predicted based on the </a:t>
            </a:r>
            <a:r>
              <a:rPr b="0" lang="en-IN" sz="2000" spc="-1" strike="noStrike">
                <a:solidFill>
                  <a:srgbClr val="000000"/>
                </a:solidFill>
                <a:latin typeface="Nobel-Book"/>
                <a:ea typeface="Roboto Medium"/>
              </a:rPr>
              <a:t>data which we have given for the forecasting. The model has generated the </a:t>
            </a:r>
            <a:r>
              <a:rPr b="0" lang="en-IN" sz="2000" spc="-1" strike="noStrike">
                <a:solidFill>
                  <a:srgbClr val="000000"/>
                </a:solidFill>
                <a:latin typeface="Nobel-Book"/>
                <a:ea typeface="Roboto Medium"/>
              </a:rPr>
              <a:t>quite good result according to the actual values and predicted values.</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The actual forecasting of the data will be the graph of next 24 hour of data </a:t>
            </a:r>
            <a:r>
              <a:rPr b="0" lang="en-IN" sz="2000" spc="-1" strike="noStrike">
                <a:solidFill>
                  <a:srgbClr val="000000"/>
                </a:solidFill>
                <a:latin typeface="Nobel-Book"/>
                <a:ea typeface="Roboto Medium"/>
              </a:rPr>
              <a:t>which has forecasted and the values for that data which has forecasted.</a:t>
            </a: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FCE1EA90-1DB3-47F3-BCE5-A8D3E077D551}"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75" name="Slide Number Placeholder 1"/>
          <p:cNvSpPr/>
          <p:nvPr/>
        </p:nvSpPr>
        <p:spPr>
          <a:xfrm>
            <a:off x="11367000" y="6095880"/>
            <a:ext cx="59580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988B430B-C160-45E9-8219-5D254468165D}" type="slidenum">
              <a:rPr b="0" lang="en-NZ" sz="1800" spc="-1" strike="noStrike">
                <a:solidFill>
                  <a:srgbClr val="000000"/>
                </a:solidFill>
                <a:latin typeface="Roboto Medium"/>
                <a:ea typeface="Roboto Medium"/>
              </a:rPr>
              <a:t>&lt;number&gt;</a:t>
            </a:fld>
            <a:endParaRPr b="0" lang="en-US" sz="1800" spc="-1" strike="noStrike">
              <a:latin typeface="Arial"/>
            </a:endParaRPr>
          </a:p>
        </p:txBody>
      </p:sp>
      <p:sp>
        <p:nvSpPr>
          <p:cNvPr id="176" name="Title 2"/>
          <p:cNvSpPr txBox="1"/>
          <p:nvPr/>
        </p:nvSpPr>
        <p:spPr>
          <a:xfrm>
            <a:off x="695520" y="395640"/>
            <a:ext cx="6211440" cy="81108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Conclusion</a:t>
            </a:r>
            <a:endParaRPr b="0" lang="en-US" sz="2800" spc="-1" strike="noStrike">
              <a:solidFill>
                <a:srgbClr val="000000"/>
              </a:solidFill>
              <a:latin typeface="Nobel-Book"/>
            </a:endParaRPr>
          </a:p>
        </p:txBody>
      </p:sp>
      <p:sp>
        <p:nvSpPr>
          <p:cNvPr id="177" name="Text Placeholder 3"/>
          <p:cNvSpPr txBox="1"/>
          <p:nvPr/>
        </p:nvSpPr>
        <p:spPr>
          <a:xfrm>
            <a:off x="695520" y="1412640"/>
            <a:ext cx="10800720" cy="4536000"/>
          </a:xfrm>
          <a:prstGeom prst="rect">
            <a:avLst/>
          </a:prstGeom>
          <a:noFill/>
          <a:ln w="0">
            <a:noFill/>
          </a:ln>
        </p:spPr>
        <p:txBody>
          <a:bodyPr lIns="90000" rIns="90000" tIns="45000" bIns="45000">
            <a:noAutofit/>
          </a:bodyPr>
          <a:p>
            <a:pPr marL="457200" indent="-45684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The project which we have created will forecast the air pollution data based on the previous days data on the hourly basis. The model is quite accurate while forecasting the data for the air pollution.</a:t>
            </a:r>
            <a:endParaRPr b="0" lang="en-US" sz="2000" spc="-1" strike="noStrike">
              <a:solidFill>
                <a:srgbClr val="000000"/>
              </a:solidFill>
              <a:latin typeface="Nobel-Book"/>
            </a:endParaRPr>
          </a:p>
          <a:p>
            <a:pPr marL="457200" indent="-45684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The model will take the last 15 days of data on hourly basis and predict the next 24 hour of data.</a:t>
            </a:r>
            <a:endParaRPr b="0" lang="en-US" sz="2000" spc="-1" strike="noStrike">
              <a:solidFill>
                <a:srgbClr val="000000"/>
              </a:solidFill>
              <a:latin typeface="Nobel-Book"/>
            </a:endParaRPr>
          </a:p>
          <a:p>
            <a:pPr marL="457200" indent="-45684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But we can forecast the weather how it is now and what in the next hour we cannot say anything about whether. The model will just forecast the next 24 hours of data based on the data which we have given for the forecasting.</a:t>
            </a: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9CBC5847-DFF8-48E6-A75B-832402732BD4}"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79"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US" sz="2800" spc="-1" strike="noStrike" cap="all">
                <a:solidFill>
                  <a:srgbClr val="ff0000"/>
                </a:solidFill>
                <a:latin typeface="Roboto Medium"/>
                <a:ea typeface="Roboto Medium"/>
              </a:rPr>
              <a:t>Bibliography</a:t>
            </a:r>
            <a:endParaRPr b="0" lang="en-US" sz="2800" spc="-1" strike="noStrike">
              <a:solidFill>
                <a:srgbClr val="000000"/>
              </a:solidFill>
              <a:latin typeface="Nobel-Book"/>
            </a:endParaRPr>
          </a:p>
        </p:txBody>
      </p:sp>
      <p:sp>
        <p:nvSpPr>
          <p:cNvPr id="180" name="Text Placeholder 3"/>
          <p:cNvSpPr txBox="1"/>
          <p:nvPr/>
        </p:nvSpPr>
        <p:spPr>
          <a:xfrm>
            <a:off x="695520" y="1295280"/>
            <a:ext cx="10800720" cy="479880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US" sz="2000" spc="-1" strike="noStrike">
                <a:solidFill>
                  <a:srgbClr val="000000"/>
                </a:solidFill>
                <a:latin typeface="Nobel-Book"/>
                <a:ea typeface="Noto Sans CJK SC"/>
              </a:rPr>
              <a:t>K Srinivasa Rao, G. Lavanya Devi, N. Ramesh, "Air Quality Prediction in Visakhapatnam with LSTM based Recurrent Neural Networks", International Journal of Intelligent Systems and Applications(IJISA), Vol.11, No.2, pp.18-24, 2019. DOI: 10.5815/ijisa.2019.02.03</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Noto Sans CJK SC"/>
              </a:rPr>
              <a:t>Belavadi, Sagar &amp; Rajagopal, Sreenidhi &amp; R, Ranjani &amp; Mohan, Rajasekar. (2020). Air Quality Forecasting using LSTM RNN and Wireless Sensor Networks. Procedia Computer Science. 170. 241-248. 10.1016/j.procs.2020.03.036.</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Noto Sans CJK SC"/>
              </a:rPr>
              <a:t>Q. Tao, F. Liu, Y. Li and D. Sidorov, "Air Pollution Forecasting Using a Deep Learning Model Based on 1D Convnets and Bidirectional GRU," in IEEE Access, vol. 7, pp. 76690-76698, 2019, doi: 10.1109/ACCESS.2019.2921578</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US" sz="2000" spc="-1" strike="noStrike">
                <a:solidFill>
                  <a:srgbClr val="000000"/>
                </a:solidFill>
                <a:latin typeface="Nobel-Book"/>
                <a:ea typeface="Noto Sans CJK SC"/>
              </a:rPr>
              <a:t>X. Du, Y. Cai, S. Wang and L. Zhang, "Overview of deep learning," 2016 31st Youth Academic Annual Conference of Chinese Association of Automation (YAC), 2016, pp. 159-164, doi: 10.1109/YAC.2016.7804882.</a:t>
            </a:r>
            <a:endParaRPr b="0" lang="en-US" sz="2000" spc="-1" strike="noStrike">
              <a:solidFill>
                <a:srgbClr val="000000"/>
              </a:solidFill>
              <a:latin typeface="Nobel-Book"/>
            </a:endParaRPr>
          </a:p>
          <a:p>
            <a:pPr>
              <a:lnSpc>
                <a:spcPct val="90000"/>
              </a:lnSpc>
              <a:spcAft>
                <a:spcPts val="1400"/>
              </a:spcAft>
            </a:pP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50F69838-7FDD-4FD2-8CB3-07800E311BA6}"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82"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Research paper detail </a:t>
            </a:r>
            <a:endParaRPr b="0" lang="en-US" sz="2800" spc="-1" strike="noStrike">
              <a:solidFill>
                <a:srgbClr val="000000"/>
              </a:solidFill>
              <a:latin typeface="Nobel-Book"/>
            </a:endParaRPr>
          </a:p>
        </p:txBody>
      </p:sp>
      <p:sp>
        <p:nvSpPr>
          <p:cNvPr id="183" name="Text Placeholder 3"/>
          <p:cNvSpPr txBox="1"/>
          <p:nvPr/>
        </p:nvSpPr>
        <p:spPr>
          <a:xfrm>
            <a:off x="695520" y="1447920"/>
            <a:ext cx="10800720" cy="464796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Paper Name : An online Air pollution Forecasting system using LSTM and GRU</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Paper ID : ICICTA-295</a:t>
            </a: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itle 2"/>
          <p:cNvSpPr txBox="1"/>
          <p:nvPr/>
        </p:nvSpPr>
        <p:spPr>
          <a:xfrm>
            <a:off x="765000" y="2709000"/>
            <a:ext cx="10515240" cy="1325160"/>
          </a:xfrm>
          <a:prstGeom prst="rect">
            <a:avLst/>
          </a:prstGeom>
          <a:noFill/>
          <a:ln w="0">
            <a:noFill/>
          </a:ln>
        </p:spPr>
        <p:txBody>
          <a:bodyPr anchor="ctr">
            <a:noAutofit/>
          </a:bodyPr>
          <a:p>
            <a:pPr algn="ctr">
              <a:lnSpc>
                <a:spcPct val="90000"/>
              </a:lnSpc>
            </a:pPr>
            <a:r>
              <a:rPr b="1" lang="en-US" sz="7800" spc="-1" strike="noStrike">
                <a:solidFill>
                  <a:srgbClr val="ff6600"/>
                </a:solidFill>
                <a:latin typeface="Roboto Medium"/>
                <a:ea typeface="Roboto Medium"/>
              </a:rPr>
              <a:t>Thank You </a:t>
            </a:r>
            <a:endParaRPr b="0" lang="en-US" sz="78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E1067B46-175B-4F27-BD67-4F143BC57064}"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31" name="Rectangle 5"/>
          <p:cNvSpPr/>
          <p:nvPr/>
        </p:nvSpPr>
        <p:spPr>
          <a:xfrm>
            <a:off x="2438280" y="380880"/>
            <a:ext cx="609552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400" spc="-1" strike="noStrike">
                <a:solidFill>
                  <a:srgbClr val="000000"/>
                </a:solidFill>
                <a:latin typeface="Nobel-Book"/>
                <a:ea typeface="レクサスロダン Pro L"/>
              </a:rPr>
              <a:t>A  PROJECT REPORT </a:t>
            </a:r>
            <a:br/>
            <a:r>
              <a:rPr b="0" lang="en-US" sz="2400" spc="-1" strike="noStrike">
                <a:solidFill>
                  <a:srgbClr val="000000"/>
                </a:solidFill>
                <a:latin typeface="Nobel-Book"/>
                <a:ea typeface="レクサスロダン Pro L"/>
              </a:rPr>
              <a:t> ON</a:t>
            </a:r>
            <a:br/>
            <a:r>
              <a:rPr b="0" lang="en-US" sz="2400" spc="-1" strike="noStrike">
                <a:solidFill>
                  <a:srgbClr val="000000"/>
                </a:solidFill>
                <a:latin typeface="Nobel-Book"/>
                <a:ea typeface="レクサスロダン Pro L"/>
              </a:rPr>
              <a:t>An Air Pollution forecasting using LSTM and GRU</a:t>
            </a:r>
            <a:endParaRPr b="0" lang="en-US" sz="2400" spc="-1" strike="noStrike">
              <a:latin typeface="Arial"/>
            </a:endParaRPr>
          </a:p>
        </p:txBody>
      </p:sp>
      <p:sp>
        <p:nvSpPr>
          <p:cNvPr id="132" name="TextBox 6"/>
          <p:cNvSpPr/>
          <p:nvPr/>
        </p:nvSpPr>
        <p:spPr>
          <a:xfrm>
            <a:off x="3086280" y="1958040"/>
            <a:ext cx="4800240" cy="6390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Nobel-Book"/>
                <a:ea typeface="レクサスロダン Pro L"/>
              </a:rPr>
              <a:t>Submitted  IA-2 Project report  completion of  MSc    degree</a:t>
            </a:r>
            <a:endParaRPr b="0" lang="en-US" sz="1800" spc="-1" strike="noStrike">
              <a:latin typeface="Arial"/>
            </a:endParaRPr>
          </a:p>
        </p:txBody>
      </p:sp>
      <p:sp>
        <p:nvSpPr>
          <p:cNvPr id="133" name="Subtitle 2"/>
          <p:cNvSpPr/>
          <p:nvPr/>
        </p:nvSpPr>
        <p:spPr>
          <a:xfrm>
            <a:off x="2666880" y="2874960"/>
            <a:ext cx="6095520" cy="2133360"/>
          </a:xfrm>
          <a:prstGeom prst="rect">
            <a:avLst/>
          </a:prstGeom>
          <a:noFill/>
          <a:ln w="0">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US" sz="1600" spc="-1" strike="noStrike">
                <a:solidFill>
                  <a:srgbClr val="002060"/>
                </a:solidFill>
                <a:latin typeface="Nobel-Book"/>
                <a:ea typeface="レクサスロダン Pro L"/>
              </a:rPr>
              <a:t>Presented by:</a:t>
            </a:r>
            <a:endParaRPr b="0" lang="en-US" sz="1600" spc="-1" strike="noStrike">
              <a:latin typeface="Arial"/>
            </a:endParaRPr>
          </a:p>
          <a:p>
            <a:pPr algn="ctr">
              <a:lnSpc>
                <a:spcPct val="90000"/>
              </a:lnSpc>
              <a:spcBef>
                <a:spcPts val="1001"/>
              </a:spcBef>
              <a:tabLst>
                <a:tab algn="l" pos="0"/>
              </a:tabLst>
            </a:pPr>
            <a:r>
              <a:rPr b="0" lang="en-US" sz="1600" spc="-1" strike="noStrike">
                <a:solidFill>
                  <a:srgbClr val="000000"/>
                </a:solidFill>
                <a:latin typeface="Nobel-Book"/>
                <a:ea typeface="レクサスロダン Pro L"/>
              </a:rPr>
              <a:t>Mr. Davada Juned Aslam </a:t>
            </a:r>
            <a:r>
              <a:rPr b="0" lang="en-US" sz="1600" spc="-1" strike="noStrike">
                <a:solidFill>
                  <a:srgbClr val="000000"/>
                </a:solidFill>
                <a:latin typeface="Nobel-Book"/>
                <a:ea typeface="レクサスロダン Pro L"/>
              </a:rPr>
              <a:t>	</a:t>
            </a:r>
            <a:r>
              <a:rPr b="0" lang="en-US" sz="1600" spc="-1" strike="noStrike">
                <a:solidFill>
                  <a:srgbClr val="000000"/>
                </a:solidFill>
                <a:latin typeface="Nobel-Book"/>
                <a:ea typeface="レクサスロダン Pro L"/>
              </a:rPr>
              <a:t>	</a:t>
            </a:r>
            <a:endParaRPr b="0" lang="en-US" sz="1600" spc="-1" strike="noStrike">
              <a:latin typeface="Arial"/>
            </a:endParaRPr>
          </a:p>
          <a:p>
            <a:pPr>
              <a:lnSpc>
                <a:spcPct val="90000"/>
              </a:lnSpc>
              <a:spcBef>
                <a:spcPts val="1001"/>
              </a:spcBef>
              <a:tabLst>
                <a:tab algn="l" pos="0"/>
              </a:tabLst>
            </a:pPr>
            <a:r>
              <a:rPr b="0" lang="en-US" sz="1600" spc="-1" strike="noStrike">
                <a:solidFill>
                  <a:srgbClr val="000000"/>
                </a:solidFill>
                <a:latin typeface="Nobel-Book"/>
                <a:ea typeface="レクサスロダン Pro L"/>
              </a:rPr>
              <a:t>                                     </a:t>
            </a:r>
            <a:r>
              <a:rPr b="0" lang="en-US" sz="1600" spc="-1" strike="noStrike">
                <a:solidFill>
                  <a:srgbClr val="000000"/>
                </a:solidFill>
                <a:latin typeface="Nobel-Book"/>
                <a:ea typeface="レクサスロダン Pro L"/>
              </a:rPr>
              <a:t>SRN: R20SCS06</a:t>
            </a:r>
            <a:endParaRPr b="0" lang="en-US" sz="1600" spc="-1" strike="noStrike">
              <a:latin typeface="Arial"/>
            </a:endParaRPr>
          </a:p>
          <a:p>
            <a:pPr>
              <a:lnSpc>
                <a:spcPct val="90000"/>
              </a:lnSpc>
              <a:spcBef>
                <a:spcPts val="1001"/>
              </a:spcBef>
              <a:tabLst>
                <a:tab algn="l" pos="0"/>
              </a:tabLst>
            </a:pPr>
            <a:endParaRPr b="0" lang="en-US" sz="1600" spc="-1" strike="noStrike">
              <a:latin typeface="Arial"/>
            </a:endParaRPr>
          </a:p>
          <a:p>
            <a:pPr>
              <a:lnSpc>
                <a:spcPct val="90000"/>
              </a:lnSpc>
              <a:spcBef>
                <a:spcPts val="1001"/>
              </a:spcBef>
              <a:tabLst>
                <a:tab algn="l" pos="0"/>
              </a:tabLst>
            </a:pPr>
            <a:r>
              <a:rPr b="0" lang="en-US" sz="1600" spc="-1" strike="noStrike">
                <a:solidFill>
                  <a:srgbClr val="7030a0"/>
                </a:solidFill>
                <a:latin typeface="Nobel-Book"/>
                <a:ea typeface="レクサスロダン Pro L"/>
              </a:rPr>
              <a:t>Internal Guide          :  Dr. Hemant K S </a:t>
            </a:r>
            <a:endParaRPr b="0" lang="en-US" sz="1600" spc="-1" strike="noStrike">
              <a:latin typeface="Arial"/>
            </a:endParaRPr>
          </a:p>
          <a:p>
            <a:pPr>
              <a:lnSpc>
                <a:spcPct val="90000"/>
              </a:lnSpc>
              <a:spcBef>
                <a:spcPts val="1001"/>
              </a:spcBef>
              <a:tabLst>
                <a:tab algn="l" pos="0"/>
              </a:tabLst>
            </a:pPr>
            <a:r>
              <a:rPr b="0" lang="en-US" sz="1600" spc="-1" strike="noStrike">
                <a:solidFill>
                  <a:srgbClr val="7030a0"/>
                </a:solidFill>
                <a:latin typeface="Nobel-Book"/>
                <a:ea typeface="レクサスロダン Pro L"/>
              </a:rPr>
              <a:t>External Guide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8F4EE363-34E0-4B2D-87ED-0A0ABA4AF40C}" type="slidenum">
              <a:rPr b="0" lang="en-NZ" sz="1800" spc="-1" strike="noStrike">
                <a:solidFill>
                  <a:srgbClr val="000000"/>
                </a:solidFill>
                <a:latin typeface="Roboto Medium"/>
                <a:ea typeface="Roboto Medium"/>
              </a:rPr>
              <a:t>2</a:t>
            </a:fld>
            <a:endParaRPr b="0" lang="en-US" sz="1800" spc="-1" strike="noStrike">
              <a:latin typeface="Times New Roman"/>
            </a:endParaRPr>
          </a:p>
        </p:txBody>
      </p:sp>
      <p:sp>
        <p:nvSpPr>
          <p:cNvPr id="135" name="Title 2"/>
          <p:cNvSpPr txBox="1"/>
          <p:nvPr/>
        </p:nvSpPr>
        <p:spPr>
          <a:xfrm>
            <a:off x="609480" y="279000"/>
            <a:ext cx="6211440" cy="837720"/>
          </a:xfrm>
          <a:prstGeom prst="rect">
            <a:avLst/>
          </a:prstGeom>
          <a:noFill/>
          <a:ln w="0">
            <a:noFill/>
          </a:ln>
        </p:spPr>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Agenda</a:t>
            </a:r>
            <a:endParaRPr b="0" lang="en-US" sz="2800" spc="-1" strike="noStrike">
              <a:solidFill>
                <a:srgbClr val="000000"/>
              </a:solidFill>
              <a:latin typeface="Nobel-Book"/>
            </a:endParaRPr>
          </a:p>
        </p:txBody>
      </p:sp>
      <p:sp>
        <p:nvSpPr>
          <p:cNvPr id="136" name="Content Placeholder 2"/>
          <p:cNvSpPr txBox="1"/>
          <p:nvPr/>
        </p:nvSpPr>
        <p:spPr>
          <a:xfrm>
            <a:off x="834840" y="1143000"/>
            <a:ext cx="10800720" cy="4320000"/>
          </a:xfrm>
          <a:prstGeom prst="rect">
            <a:avLst/>
          </a:prstGeom>
          <a:noFill/>
          <a:ln w="0">
            <a:noFill/>
          </a:ln>
        </p:spPr>
        <p:txBody>
          <a:bodyPr lIns="90000" rIns="90000" tIns="45000" bIns="45000">
            <a:normAutofit/>
          </a:bodyPr>
          <a:p>
            <a:pPr>
              <a:lnSpc>
                <a:spcPct val="150000"/>
              </a:lnSpc>
              <a:spcAft>
                <a:spcPts val="601"/>
              </a:spcAft>
            </a:pPr>
            <a:r>
              <a:rPr b="0" lang="en-US" sz="1400" spc="-1" strike="noStrike">
                <a:solidFill>
                  <a:srgbClr val="000000"/>
                </a:solidFill>
                <a:latin typeface="Roboto Medium"/>
                <a:ea typeface="Roboto Medium"/>
              </a:rPr>
              <a:t> </a:t>
            </a:r>
            <a:endParaRPr b="0" lang="en-US" sz="1400" spc="-1" strike="noStrike">
              <a:solidFill>
                <a:srgbClr val="000000"/>
              </a:solidFill>
              <a:latin typeface="Nobel-Book"/>
            </a:endParaRPr>
          </a:p>
          <a:p>
            <a:pPr marL="457200" indent="-45684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Abstract</a:t>
            </a:r>
            <a:endParaRPr b="0" lang="en-US" sz="1400" spc="-1" strike="noStrike">
              <a:solidFill>
                <a:srgbClr val="000000"/>
              </a:solidFill>
              <a:latin typeface="Nobel-Book"/>
            </a:endParaRPr>
          </a:p>
          <a:p>
            <a:pPr marL="457200" indent="-45684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Introduction</a:t>
            </a:r>
            <a:endParaRPr b="0" lang="en-US" sz="1400" spc="-1" strike="noStrike">
              <a:solidFill>
                <a:srgbClr val="000000"/>
              </a:solidFill>
              <a:latin typeface="Nobel-Book"/>
            </a:endParaRPr>
          </a:p>
          <a:p>
            <a:pPr marL="457200" indent="-45684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Implementation  </a:t>
            </a:r>
            <a:r>
              <a:rPr b="0" lang="en-US" sz="1400" spc="-1" strike="noStrike">
                <a:solidFill>
                  <a:srgbClr val="000000"/>
                </a:solidFill>
                <a:latin typeface="Roboto Medium"/>
                <a:ea typeface="Roboto Medium"/>
              </a:rPr>
              <a:t>	</a:t>
            </a:r>
            <a:endParaRPr b="0" lang="en-US" sz="1400" spc="-1" strike="noStrike">
              <a:solidFill>
                <a:srgbClr val="000000"/>
              </a:solidFill>
              <a:latin typeface="Nobel-Book"/>
            </a:endParaRPr>
          </a:p>
          <a:p>
            <a:pPr marL="457200" indent="-45684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Result</a:t>
            </a:r>
            <a:endParaRPr b="0" lang="en-US" sz="1400" spc="-1" strike="noStrike">
              <a:solidFill>
                <a:srgbClr val="000000"/>
              </a:solidFill>
              <a:latin typeface="Nobel-Book"/>
            </a:endParaRPr>
          </a:p>
          <a:p>
            <a:pPr marL="457200" indent="-45684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Conclusion</a:t>
            </a:r>
            <a:endParaRPr b="0" lang="en-US" sz="1400" spc="-1" strike="noStrike">
              <a:solidFill>
                <a:srgbClr val="000000"/>
              </a:solidFill>
              <a:latin typeface="Nobel-Book"/>
            </a:endParaRPr>
          </a:p>
          <a:p>
            <a:pPr marL="457200" indent="-45684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Bibliography</a:t>
            </a:r>
            <a:endParaRPr b="0" lang="en-US" sz="1400" spc="-1" strike="noStrike">
              <a:solidFill>
                <a:srgbClr val="000000"/>
              </a:solidFill>
              <a:latin typeface="Nobel-Book"/>
            </a:endParaRPr>
          </a:p>
          <a:p>
            <a:pPr marL="457200" indent="-45684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Research Paper Details </a:t>
            </a:r>
            <a:endParaRPr b="0" lang="en-US" sz="1400" spc="-1" strike="noStrike">
              <a:solidFill>
                <a:srgbClr val="000000"/>
              </a:solidFill>
              <a:latin typeface="Nobel-Book"/>
            </a:endParaRPr>
          </a:p>
          <a:p>
            <a:pPr>
              <a:lnSpc>
                <a:spcPct val="150000"/>
              </a:lnSpc>
              <a:spcAft>
                <a:spcPts val="601"/>
              </a:spcAft>
              <a:tabLst>
                <a:tab algn="l" pos="0"/>
              </a:tabLst>
            </a:pPr>
            <a:endParaRPr b="0" lang="en-US" sz="1400" spc="-1" strike="noStrike">
              <a:solidFill>
                <a:srgbClr val="000000"/>
              </a:solidFill>
              <a:latin typeface="Nobel-Book"/>
            </a:endParaRPr>
          </a:p>
          <a:p>
            <a:pPr>
              <a:lnSpc>
                <a:spcPct val="150000"/>
              </a:lnSpc>
              <a:spcAft>
                <a:spcPts val="601"/>
              </a:spcAft>
              <a:tabLst>
                <a:tab algn="l" pos="0"/>
              </a:tabLst>
            </a:pPr>
            <a:endParaRPr b="0" lang="en-US" sz="1400" spc="-1" strike="noStrike">
              <a:solidFill>
                <a:srgbClr val="000000"/>
              </a:solidFill>
              <a:latin typeface="Nobel-Book"/>
            </a:endParaRPr>
          </a:p>
          <a:p>
            <a:pPr>
              <a:lnSpc>
                <a:spcPct val="150000"/>
              </a:lnSpc>
              <a:spcAft>
                <a:spcPts val="601"/>
              </a:spcAft>
              <a:tabLst>
                <a:tab algn="l" pos="0"/>
              </a:tabLst>
            </a:pPr>
            <a:endParaRPr b="0" lang="en-US" sz="1400" spc="-1" strike="noStrike">
              <a:solidFill>
                <a:srgbClr val="000000"/>
              </a:solidFill>
              <a:latin typeface="Nobel-Book"/>
            </a:endParaRPr>
          </a:p>
          <a:p>
            <a:pPr>
              <a:lnSpc>
                <a:spcPct val="90000"/>
              </a:lnSpc>
              <a:spcAft>
                <a:spcPts val="1400"/>
              </a:spcAft>
              <a:tabLst>
                <a:tab algn="l" pos="0"/>
              </a:tabLst>
            </a:pPr>
            <a:endParaRPr b="0" lang="en-US" sz="1400" spc="-1" strike="noStrike">
              <a:solidFill>
                <a:srgbClr val="000000"/>
              </a:solidFill>
              <a:latin typeface="Nobel-Book"/>
            </a:endParaRPr>
          </a:p>
          <a:p>
            <a:pPr>
              <a:lnSpc>
                <a:spcPct val="90000"/>
              </a:lnSpc>
              <a:spcAft>
                <a:spcPts val="1400"/>
              </a:spcAft>
              <a:tabLst>
                <a:tab algn="l" pos="0"/>
              </a:tabLst>
            </a:pPr>
            <a:endParaRPr b="0" lang="en-US" sz="1400" spc="-1" strike="noStrike">
              <a:solidFill>
                <a:srgbClr val="000000"/>
              </a:solidFill>
              <a:latin typeface="Nobel-Book"/>
            </a:endParaRPr>
          </a:p>
          <a:p>
            <a:pPr>
              <a:lnSpc>
                <a:spcPct val="90000"/>
              </a:lnSpc>
              <a:spcAft>
                <a:spcPts val="1400"/>
              </a:spcAft>
              <a:tabLst>
                <a:tab algn="l" pos="0"/>
              </a:tabLst>
            </a:pPr>
            <a:endParaRPr b="0" lang="en-US" sz="14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
          <p:cNvSpPr txBox="1"/>
          <p:nvPr/>
        </p:nvSpPr>
        <p:spPr>
          <a:xfrm>
            <a:off x="695520" y="396000"/>
            <a:ext cx="6211440" cy="837720"/>
          </a:xfrm>
          <a:prstGeom prst="rect">
            <a:avLst/>
          </a:prstGeom>
          <a:noFill/>
          <a:ln w="0">
            <a:noFill/>
          </a:ln>
        </p:spPr>
        <p:txBody>
          <a:bodyPr lIns="0" rIns="0" tIns="0" bIns="0" anchor="ctr">
            <a:noAutofit/>
          </a:bodyPr>
          <a:p>
            <a:pPr>
              <a:lnSpc>
                <a:spcPct val="90000"/>
              </a:lnSpc>
            </a:pPr>
            <a:r>
              <a:rPr b="0" lang="en-IN" sz="2800" spc="-1" strike="noStrike" cap="all">
                <a:solidFill>
                  <a:srgbClr val="ff0000"/>
                </a:solidFill>
                <a:latin typeface="Roboto Medium"/>
                <a:ea typeface="Roboto Medium"/>
              </a:rPr>
              <a:t>ABSTRACT</a:t>
            </a:r>
            <a:endParaRPr b="0" lang="en-US" sz="2800" spc="-1" strike="noStrike">
              <a:solidFill>
                <a:srgbClr val="000000"/>
              </a:solidFill>
              <a:latin typeface="Nobel-Book"/>
            </a:endParaRPr>
          </a:p>
        </p:txBody>
      </p:sp>
      <p:sp>
        <p:nvSpPr>
          <p:cNvPr id="138" name=""/>
          <p:cNvSpPr txBox="1"/>
          <p:nvPr/>
        </p:nvSpPr>
        <p:spPr>
          <a:xfrm>
            <a:off x="695520" y="1600560"/>
            <a:ext cx="10800720" cy="4493880"/>
          </a:xfrm>
          <a:prstGeom prst="rect">
            <a:avLst/>
          </a:prstGeom>
          <a:noFill/>
          <a:ln w="0">
            <a:noFill/>
          </a:ln>
        </p:spPr>
        <p:txBody>
          <a:bodyPr lIns="0" rIns="0" tIns="0" bIns="0">
            <a:normAutofit/>
          </a:bodyPr>
          <a:p>
            <a:pPr marL="432000" indent="-324000">
              <a:lnSpc>
                <a:spcPct val="90000"/>
              </a:lnSpc>
              <a:spcAft>
                <a:spcPts val="1400"/>
              </a:spcAft>
              <a:buClr>
                <a:srgbClr val="000000"/>
              </a:buClr>
              <a:buSzPct val="45000"/>
              <a:buFont typeface="Wingdings" charset="2"/>
              <a:buChar char=""/>
            </a:pPr>
            <a:r>
              <a:rPr b="0" lang="en-US" sz="2000" spc="-1" strike="noStrike">
                <a:solidFill>
                  <a:srgbClr val="000000"/>
                </a:solidFill>
                <a:latin typeface="Nobel-Book"/>
                <a:ea typeface="DejaVu Sans"/>
              </a:rPr>
              <a:t>With the growing of industry we are facing the issue related to the air </a:t>
            </a:r>
            <a:r>
              <a:rPr b="0" lang="en-US" sz="2000" spc="-1" strike="noStrike">
                <a:solidFill>
                  <a:srgbClr val="000000"/>
                </a:solidFill>
                <a:latin typeface="Nobel-Book"/>
                <a:ea typeface="DejaVu Sans"/>
              </a:rPr>
              <a:t>pollution on the daily basis. The air pollution can produce with the vehicle </a:t>
            </a:r>
            <a:r>
              <a:rPr b="0" lang="en-US" sz="2000" spc="-1" strike="noStrike">
                <a:solidFill>
                  <a:srgbClr val="000000"/>
                </a:solidFill>
                <a:latin typeface="Nobel-Book"/>
                <a:ea typeface="DejaVu Sans"/>
              </a:rPr>
              <a:t>the chemical factory and many more.</a:t>
            </a:r>
            <a:endParaRPr b="0" lang="en-US" sz="2000" spc="-1" strike="noStrike">
              <a:solidFill>
                <a:srgbClr val="000000"/>
              </a:solidFill>
              <a:latin typeface="Nobel-Book"/>
            </a:endParaRPr>
          </a:p>
          <a:p>
            <a:pPr marL="432000" indent="-324000">
              <a:lnSpc>
                <a:spcPct val="100000"/>
              </a:lnSpc>
              <a:spcBef>
                <a:spcPts val="1417"/>
              </a:spcBef>
              <a:spcAft>
                <a:spcPts val="1400"/>
              </a:spcAft>
              <a:buClr>
                <a:srgbClr val="000000"/>
              </a:buClr>
              <a:buSzPct val="45000"/>
              <a:buFont typeface="Wingdings" charset="2"/>
              <a:buChar char=""/>
            </a:pPr>
            <a:r>
              <a:rPr b="0" lang="en-US" sz="2000" spc="-1" strike="noStrike">
                <a:solidFill>
                  <a:srgbClr val="000000"/>
                </a:solidFill>
                <a:latin typeface="Nobel-Book"/>
                <a:ea typeface="Noto Sans CJK SC"/>
              </a:rPr>
              <a:t>To address this problem of air pollution we are approaching the Deep </a:t>
            </a:r>
            <a:r>
              <a:rPr b="0" lang="en-US" sz="2000" spc="-1" strike="noStrike">
                <a:solidFill>
                  <a:srgbClr val="000000"/>
                </a:solidFill>
                <a:latin typeface="Nobel-Book"/>
                <a:ea typeface="Noto Sans CJK SC"/>
              </a:rPr>
              <a:t>Learning to overcome this with the help of RNN (Recurrent Neural Network) </a:t>
            </a:r>
            <a:r>
              <a:rPr b="0" lang="en-US" sz="2000" spc="-1" strike="noStrike">
                <a:solidFill>
                  <a:srgbClr val="000000"/>
                </a:solidFill>
                <a:latin typeface="Nobel-Book"/>
                <a:ea typeface="Noto Sans CJK SC"/>
              </a:rPr>
              <a:t>algorithm which are LSTM(Long-short term memory) and GRU(</a:t>
            </a:r>
            <a:r>
              <a:rPr b="0" lang="en-US" sz="2000" spc="-1" strike="noStrike">
                <a:solidFill>
                  <a:srgbClr val="000000"/>
                </a:solidFill>
                <a:latin typeface="Nobel-Book"/>
                <a:ea typeface="DejaVu Sans"/>
              </a:rPr>
              <a:t>Gated </a:t>
            </a:r>
            <a:r>
              <a:rPr b="0" lang="en-US" sz="2000" spc="-1" strike="noStrike">
                <a:solidFill>
                  <a:srgbClr val="000000"/>
                </a:solidFill>
                <a:latin typeface="Nobel-Book"/>
                <a:ea typeface="DejaVu Sans"/>
              </a:rPr>
              <a:t>Recurrent Unit).</a:t>
            </a: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
          <p:cNvSpPr txBox="1"/>
          <p:nvPr/>
        </p:nvSpPr>
        <p:spPr>
          <a:xfrm>
            <a:off x="695520" y="395640"/>
            <a:ext cx="6211440" cy="837720"/>
          </a:xfrm>
          <a:prstGeom prst="rect">
            <a:avLst/>
          </a:prstGeom>
          <a:noFill/>
          <a:ln w="0">
            <a:noFill/>
          </a:ln>
        </p:spPr>
        <p:txBody>
          <a:bodyPr lIns="0" rIns="0" tIns="0" bIns="0" anchor="ctr">
            <a:noAutofit/>
          </a:bodyPr>
          <a:p>
            <a:pPr>
              <a:lnSpc>
                <a:spcPct val="90000"/>
              </a:lnSpc>
            </a:pPr>
            <a:r>
              <a:rPr b="0" lang="en-IN" sz="2800" spc="-1" strike="noStrike" cap="all">
                <a:solidFill>
                  <a:srgbClr val="ff0000"/>
                </a:solidFill>
                <a:latin typeface="Roboto Medium"/>
                <a:ea typeface="Roboto Medium"/>
              </a:rPr>
              <a:t>In</a:t>
            </a:r>
            <a:r>
              <a:rPr b="0" lang="en-IN" sz="2800" spc="-1" strike="noStrike" cap="all">
                <a:solidFill>
                  <a:srgbClr val="ff0000"/>
                </a:solidFill>
                <a:latin typeface="Roboto Medium"/>
                <a:ea typeface="Roboto Medium"/>
              </a:rPr>
              <a:t>t</a:t>
            </a:r>
            <a:r>
              <a:rPr b="0" lang="en-IN" sz="2800" spc="-1" strike="noStrike" cap="all">
                <a:solidFill>
                  <a:srgbClr val="ff0000"/>
                </a:solidFill>
                <a:latin typeface="Roboto Medium"/>
                <a:ea typeface="Roboto Medium"/>
              </a:rPr>
              <a:t>r</a:t>
            </a:r>
            <a:r>
              <a:rPr b="0" lang="en-IN" sz="2800" spc="-1" strike="noStrike" cap="all">
                <a:solidFill>
                  <a:srgbClr val="ff0000"/>
                </a:solidFill>
                <a:latin typeface="Roboto Medium"/>
                <a:ea typeface="Roboto Medium"/>
              </a:rPr>
              <a:t>o</a:t>
            </a:r>
            <a:r>
              <a:rPr b="0" lang="en-IN" sz="2800" spc="-1" strike="noStrike" cap="all">
                <a:solidFill>
                  <a:srgbClr val="ff0000"/>
                </a:solidFill>
                <a:latin typeface="Roboto Medium"/>
                <a:ea typeface="Roboto Medium"/>
              </a:rPr>
              <a:t>d</a:t>
            </a:r>
            <a:r>
              <a:rPr b="0" lang="en-IN" sz="2800" spc="-1" strike="noStrike" cap="all">
                <a:solidFill>
                  <a:srgbClr val="ff0000"/>
                </a:solidFill>
                <a:latin typeface="Roboto Medium"/>
                <a:ea typeface="Roboto Medium"/>
              </a:rPr>
              <a:t>u</a:t>
            </a:r>
            <a:r>
              <a:rPr b="0" lang="en-IN" sz="2800" spc="-1" strike="noStrike" cap="all">
                <a:solidFill>
                  <a:srgbClr val="ff0000"/>
                </a:solidFill>
                <a:latin typeface="Roboto Medium"/>
                <a:ea typeface="Roboto Medium"/>
              </a:rPr>
              <a:t>c</a:t>
            </a:r>
            <a:r>
              <a:rPr b="0" lang="en-IN" sz="2800" spc="-1" strike="noStrike" cap="all">
                <a:solidFill>
                  <a:srgbClr val="ff0000"/>
                </a:solidFill>
                <a:latin typeface="Roboto Medium"/>
                <a:ea typeface="Roboto Medium"/>
              </a:rPr>
              <a:t>ti</a:t>
            </a:r>
            <a:r>
              <a:rPr b="0" lang="en-IN" sz="2800" spc="-1" strike="noStrike" cap="all">
                <a:solidFill>
                  <a:srgbClr val="ff0000"/>
                </a:solidFill>
                <a:latin typeface="Roboto Medium"/>
                <a:ea typeface="Roboto Medium"/>
              </a:rPr>
              <a:t>o</a:t>
            </a:r>
            <a:r>
              <a:rPr b="0" lang="en-IN" sz="2800" spc="-1" strike="noStrike" cap="all">
                <a:solidFill>
                  <a:srgbClr val="ff0000"/>
                </a:solidFill>
                <a:latin typeface="Roboto Medium"/>
                <a:ea typeface="Roboto Medium"/>
              </a:rPr>
              <a:t>n</a:t>
            </a:r>
            <a:endParaRPr b="0" lang="en-US" sz="2800" spc="-1" strike="noStrike">
              <a:solidFill>
                <a:srgbClr val="000000"/>
              </a:solidFill>
              <a:latin typeface="Nobel-Book"/>
            </a:endParaRPr>
          </a:p>
        </p:txBody>
      </p:sp>
      <p:sp>
        <p:nvSpPr>
          <p:cNvPr id="140" name=""/>
          <p:cNvSpPr txBox="1"/>
          <p:nvPr/>
        </p:nvSpPr>
        <p:spPr>
          <a:xfrm>
            <a:off x="695520" y="1600200"/>
            <a:ext cx="10800720" cy="4493880"/>
          </a:xfrm>
          <a:prstGeom prst="rect">
            <a:avLst/>
          </a:prstGeom>
          <a:noFill/>
          <a:ln w="0">
            <a:noFill/>
          </a:ln>
        </p:spPr>
        <p:txBody>
          <a:bodyPr lIns="0" rIns="0" tIns="0" bIns="0">
            <a:normAutofit/>
          </a:bodyPr>
          <a:p>
            <a:pPr marL="432000" indent="-324000">
              <a:lnSpc>
                <a:spcPct val="90000"/>
              </a:lnSpc>
              <a:spcAft>
                <a:spcPts val="1400"/>
              </a:spcAft>
              <a:buClr>
                <a:srgbClr val="000000"/>
              </a:buClr>
              <a:buSzPct val="45000"/>
              <a:buFont typeface="Wingdings" charset="2"/>
              <a:buChar char=""/>
            </a:pPr>
            <a:r>
              <a:rPr b="0" lang="en-US" sz="2000" spc="-1" strike="noStrike">
                <a:solidFill>
                  <a:srgbClr val="000000"/>
                </a:solidFill>
                <a:latin typeface="Nobel-Book"/>
                <a:ea typeface="DejaVu Sans"/>
              </a:rPr>
              <a:t>With the development of industry In last few years , we have to comprise with </a:t>
            </a:r>
            <a:r>
              <a:rPr b="0" lang="en-US" sz="2000" spc="-1" strike="noStrike">
                <a:solidFill>
                  <a:srgbClr val="000000"/>
                </a:solidFill>
                <a:latin typeface="Nobel-Book"/>
                <a:ea typeface="DejaVu Sans"/>
              </a:rPr>
              <a:t>the air quality quite a lot. Even though we are not getting the air quality as </a:t>
            </a:r>
            <a:r>
              <a:rPr b="0" lang="en-US" sz="2000" spc="-1" strike="noStrike">
                <a:solidFill>
                  <a:srgbClr val="000000"/>
                </a:solidFill>
                <a:latin typeface="Nobel-Book"/>
                <a:ea typeface="DejaVu Sans"/>
              </a:rPr>
              <a:t>good as earlier.</a:t>
            </a:r>
            <a:endParaRPr b="0" lang="en-US" sz="2000" spc="-1" strike="noStrike">
              <a:solidFill>
                <a:srgbClr val="000000"/>
              </a:solidFill>
              <a:latin typeface="Nobel-Book"/>
            </a:endParaRPr>
          </a:p>
          <a:p>
            <a:pPr marL="432000" indent="-324000">
              <a:lnSpc>
                <a:spcPct val="90000"/>
              </a:lnSpc>
              <a:spcBef>
                <a:spcPts val="1417"/>
              </a:spcBef>
              <a:spcAft>
                <a:spcPts val="1400"/>
              </a:spcAft>
              <a:buClr>
                <a:srgbClr val="000000"/>
              </a:buClr>
              <a:buSzPct val="45000"/>
              <a:buFont typeface="Wingdings" charset="2"/>
              <a:buChar char=""/>
            </a:pPr>
            <a:r>
              <a:rPr b="0" lang="en-US" sz="2000" spc="-1" strike="noStrike">
                <a:solidFill>
                  <a:srgbClr val="000000"/>
                </a:solidFill>
                <a:latin typeface="Nobel-Book"/>
                <a:ea typeface="DejaVu Sans"/>
              </a:rPr>
              <a:t>The air pollution depends upon the different parameters like the if the snow is </a:t>
            </a:r>
            <a:r>
              <a:rPr b="0" lang="en-US" sz="2000" spc="-1" strike="noStrike">
                <a:solidFill>
                  <a:srgbClr val="000000"/>
                </a:solidFill>
                <a:latin typeface="Nobel-Book"/>
                <a:ea typeface="DejaVu Sans"/>
              </a:rPr>
              <a:t>there on that day then the Pollution will remain low on that day. And if there is </a:t>
            </a:r>
            <a:r>
              <a:rPr b="0" lang="en-US" sz="2000" spc="-1" strike="noStrike">
                <a:solidFill>
                  <a:srgbClr val="000000"/>
                </a:solidFill>
                <a:latin typeface="Nobel-Book"/>
                <a:ea typeface="DejaVu Sans"/>
              </a:rPr>
              <a:t>no rain or no snow on that day then the pollution will be high on that day.</a:t>
            </a:r>
            <a:endParaRPr b="0" lang="en-US" sz="2000" spc="-1" strike="noStrike">
              <a:solidFill>
                <a:srgbClr val="000000"/>
              </a:solidFill>
              <a:latin typeface="Nobel-Book"/>
            </a:endParaRPr>
          </a:p>
          <a:p>
            <a:pPr marL="432000" indent="-324000">
              <a:lnSpc>
                <a:spcPct val="90000"/>
              </a:lnSpc>
              <a:spcAft>
                <a:spcPts val="1400"/>
              </a:spcAft>
              <a:buClr>
                <a:srgbClr val="000000"/>
              </a:buClr>
              <a:buSzPct val="45000"/>
              <a:buFont typeface="Wingdings" charset="2"/>
              <a:buChar char=""/>
            </a:pPr>
            <a:r>
              <a:rPr b="0" lang="en-IN" sz="2000" spc="-1" strike="noStrike">
                <a:solidFill>
                  <a:srgbClr val="000000"/>
                </a:solidFill>
                <a:latin typeface="Nobel-Book"/>
                <a:ea typeface="Roboto Medium"/>
              </a:rPr>
              <a:t>In real time there are many website which are forecasting the weather but </a:t>
            </a:r>
            <a:r>
              <a:rPr b="0" lang="en-IN" sz="2000" spc="-1" strike="noStrike">
                <a:solidFill>
                  <a:srgbClr val="000000"/>
                </a:solidFill>
                <a:latin typeface="Nobel-Book"/>
                <a:ea typeface="Roboto Medium"/>
              </a:rPr>
              <a:t>they are not prediction the air pollution.</a:t>
            </a:r>
            <a:endParaRPr b="0" lang="en-US" sz="2000" spc="-1" strike="noStrike">
              <a:solidFill>
                <a:srgbClr val="000000"/>
              </a:solidFill>
              <a:latin typeface="Nobel-Book"/>
            </a:endParaRPr>
          </a:p>
          <a:p>
            <a:pPr marL="432000" indent="-324000">
              <a:lnSpc>
                <a:spcPct val="100000"/>
              </a:lnSpc>
              <a:spcAft>
                <a:spcPts val="1400"/>
              </a:spcAft>
              <a:buClr>
                <a:srgbClr val="000000"/>
              </a:buClr>
              <a:buSzPct val="45000"/>
              <a:buFont typeface="Wingdings" charset="2"/>
              <a:buChar char=""/>
            </a:pPr>
            <a:r>
              <a:rPr b="0" lang="en-IN" sz="2000" spc="-1" strike="noStrike">
                <a:solidFill>
                  <a:srgbClr val="000000"/>
                </a:solidFill>
                <a:latin typeface="Nobel-Book"/>
                <a:ea typeface="Roboto Medium"/>
              </a:rPr>
              <a:t>Our system will forecast the Air pollution similar to the weather forecasting by </a:t>
            </a:r>
            <a:r>
              <a:rPr b="0" lang="en-IN" sz="2000" spc="-1" strike="noStrike">
                <a:solidFill>
                  <a:srgbClr val="000000"/>
                </a:solidFill>
                <a:latin typeface="Nobel-Book"/>
                <a:ea typeface="Roboto Medium"/>
              </a:rPr>
              <a:t>collecting the previous days data and give it to the model which has created </a:t>
            </a:r>
            <a:r>
              <a:rPr b="0" lang="en-IN" sz="2000" spc="-1" strike="noStrike">
                <a:solidFill>
                  <a:srgbClr val="000000"/>
                </a:solidFill>
                <a:latin typeface="Nobel-Book"/>
                <a:ea typeface="Roboto Medium"/>
              </a:rPr>
              <a:t>using the LSTM(Long Short term memory) and GRU(Gated Recurrent Unit).</a:t>
            </a: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03037D4F-865B-4AA0-9EDD-F29DBCC38A79}" type="slidenum">
              <a:rPr b="0" lang="en-NZ" sz="1800" spc="-1" strike="noStrike">
                <a:solidFill>
                  <a:srgbClr val="000000"/>
                </a:solidFill>
                <a:latin typeface="Roboto Medium"/>
                <a:ea typeface="Roboto Medium"/>
              </a:rPr>
              <a:t>5</a:t>
            </a:fld>
            <a:endParaRPr b="0" lang="en-US" sz="1800" spc="-1" strike="noStrike">
              <a:latin typeface="Times New Roman"/>
            </a:endParaRPr>
          </a:p>
        </p:txBody>
      </p:sp>
      <p:sp>
        <p:nvSpPr>
          <p:cNvPr id="142" name="Slide Number Placeholder 1"/>
          <p:cNvSpPr/>
          <p:nvPr/>
        </p:nvSpPr>
        <p:spPr>
          <a:xfrm>
            <a:off x="11367000" y="6095880"/>
            <a:ext cx="59580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A28D1AEF-C042-47B4-A1F6-EE129CC81E2A}" type="slidenum">
              <a:rPr b="0" lang="en-NZ" sz="1800" spc="-1" strike="noStrike">
                <a:solidFill>
                  <a:srgbClr val="000000"/>
                </a:solidFill>
                <a:latin typeface="Roboto Medium"/>
                <a:ea typeface="Roboto Medium"/>
              </a:rPr>
              <a:t>&lt;number&gt;</a:t>
            </a:fld>
            <a:endParaRPr b="0" lang="en-US" sz="1800" spc="-1" strike="noStrike">
              <a:latin typeface="Arial"/>
            </a:endParaRPr>
          </a:p>
        </p:txBody>
      </p:sp>
      <p:sp>
        <p:nvSpPr>
          <p:cNvPr id="143"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Methodology</a:t>
            </a:r>
            <a:endParaRPr b="0" lang="en-US" sz="2800" spc="-1" strike="noStrike">
              <a:solidFill>
                <a:srgbClr val="000000"/>
              </a:solidFill>
              <a:latin typeface="Nobel-Book"/>
            </a:endParaRPr>
          </a:p>
        </p:txBody>
      </p:sp>
      <p:sp>
        <p:nvSpPr>
          <p:cNvPr id="144" name="Text Placeholder 3"/>
          <p:cNvSpPr txBox="1"/>
          <p:nvPr/>
        </p:nvSpPr>
        <p:spPr>
          <a:xfrm>
            <a:off x="695520" y="1234080"/>
            <a:ext cx="10800720" cy="464292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In this research we are going to use the famous Recurrent Neural Network </a:t>
            </a:r>
            <a:r>
              <a:rPr b="0" lang="en-IN" sz="2000" spc="-1" strike="noStrike">
                <a:solidFill>
                  <a:srgbClr val="000000"/>
                </a:solidFill>
                <a:latin typeface="Nobel-Book"/>
                <a:ea typeface="Roboto Medium"/>
              </a:rPr>
              <a:t>algorithm which are LSTM(Long Short term memory) and GRU(Gated </a:t>
            </a:r>
            <a:r>
              <a:rPr b="0" lang="en-IN" sz="2000" spc="-1" strike="noStrike">
                <a:solidFill>
                  <a:srgbClr val="000000"/>
                </a:solidFill>
                <a:latin typeface="Nobel-Book"/>
                <a:ea typeface="Roboto Medium"/>
              </a:rPr>
              <a:t>Recurrent Unit).</a:t>
            </a:r>
            <a:endParaRPr b="0" lang="en-US" sz="2000" spc="-1" strike="noStrike">
              <a:solidFill>
                <a:srgbClr val="000000"/>
              </a:solidFill>
              <a:latin typeface="Nobel-Book"/>
            </a:endParaRPr>
          </a:p>
          <a:p>
            <a:pPr>
              <a:lnSpc>
                <a:spcPct val="90000"/>
              </a:lnSpc>
              <a:spcAft>
                <a:spcPts val="1400"/>
              </a:spcAft>
            </a:pPr>
            <a:endParaRPr b="0" lang="en-US" sz="2000" spc="-1" strike="noStrike">
              <a:solidFill>
                <a:srgbClr val="000000"/>
              </a:solidFill>
              <a:latin typeface="Nobel-Book"/>
            </a:endParaRPr>
          </a:p>
        </p:txBody>
      </p:sp>
      <p:pic>
        <p:nvPicPr>
          <p:cNvPr id="145" name="Picture 9" descr=""/>
          <p:cNvPicPr/>
          <p:nvPr/>
        </p:nvPicPr>
        <p:blipFill>
          <a:blip r:embed="rId1"/>
          <a:stretch/>
        </p:blipFill>
        <p:spPr>
          <a:xfrm>
            <a:off x="2423520" y="1848960"/>
            <a:ext cx="6336360" cy="4028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C5AC7B9C-9320-4C0D-A737-B5B7A88708D9}" type="slidenum">
              <a:rPr b="0" lang="en-NZ" sz="1800" spc="-1" strike="noStrike">
                <a:solidFill>
                  <a:srgbClr val="000000"/>
                </a:solidFill>
                <a:latin typeface="Roboto Medium"/>
                <a:ea typeface="Roboto Medium"/>
              </a:rPr>
              <a:t>5</a:t>
            </a:fld>
            <a:endParaRPr b="0" lang="en-US" sz="1800" spc="-1" strike="noStrike">
              <a:latin typeface="Times New Roman"/>
            </a:endParaRPr>
          </a:p>
        </p:txBody>
      </p:sp>
      <p:sp>
        <p:nvSpPr>
          <p:cNvPr id="147"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48" name="Text Placeholder 3"/>
          <p:cNvSpPr txBox="1"/>
          <p:nvPr/>
        </p:nvSpPr>
        <p:spPr>
          <a:xfrm>
            <a:off x="695520" y="1371600"/>
            <a:ext cx="10800720" cy="472392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We have created a model based on the both the LSTM and GRU. We have added the different layers of LSTM and GRU to it to run it.</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The model is quite accurate while forecasting the data for the air pollution.</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We have added some layers for the Dropout which will drop out the some of the neurons which are not useful or the neurons which are not sending the data to the next layer.</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The optimizer we have used is Adam optimizer with the learning rate of 0.001.</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Based on this parameter we have trained the model with the 200 epoch value and 25 step per epoch value.</a:t>
            </a: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A70B7E98-315D-4865-AE74-D02A28BC684A}" type="slidenum">
              <a:rPr b="0" lang="en-NZ" sz="1800" spc="-1" strike="noStrike">
                <a:solidFill>
                  <a:srgbClr val="000000"/>
                </a:solidFill>
                <a:latin typeface="Roboto Medium"/>
                <a:ea typeface="Roboto Medium"/>
              </a:rPr>
              <a:t>5</a:t>
            </a:fld>
            <a:endParaRPr b="0" lang="en-US" sz="1800" spc="-1" strike="noStrike">
              <a:latin typeface="Times New Roman"/>
            </a:endParaRPr>
          </a:p>
        </p:txBody>
      </p:sp>
      <p:sp>
        <p:nvSpPr>
          <p:cNvPr id="150"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51" name="Text Placeholder 3"/>
          <p:cNvSpPr txBox="1"/>
          <p:nvPr/>
        </p:nvSpPr>
        <p:spPr>
          <a:xfrm>
            <a:off x="695520" y="1371600"/>
            <a:ext cx="10800720" cy="472248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The co-relation graph for the dataset is :</a:t>
            </a:r>
            <a:endParaRPr b="0" lang="en-US" sz="2000" spc="-1" strike="noStrike">
              <a:solidFill>
                <a:srgbClr val="000000"/>
              </a:solidFill>
              <a:latin typeface="Nobel-Book"/>
            </a:endParaRPr>
          </a:p>
        </p:txBody>
      </p:sp>
      <p:pic>
        <p:nvPicPr>
          <p:cNvPr id="152" name="" descr=""/>
          <p:cNvPicPr/>
          <p:nvPr/>
        </p:nvPicPr>
        <p:blipFill>
          <a:blip r:embed="rId1"/>
          <a:stretch/>
        </p:blipFill>
        <p:spPr>
          <a:xfrm>
            <a:off x="2057400" y="1828800"/>
            <a:ext cx="7960680" cy="41500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08D7A7B4-9FAE-4DA2-8477-8B04F20663BC}"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54"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55" name="Text Placeholder 3"/>
          <p:cNvSpPr txBox="1"/>
          <p:nvPr/>
        </p:nvSpPr>
        <p:spPr>
          <a:xfrm>
            <a:off x="695520" y="1447920"/>
            <a:ext cx="10800720" cy="457164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We have trained the model with the 3 different epoch value parameter which are 100 , 200 and 300 epoch value.</a:t>
            </a:r>
            <a:endParaRPr b="0" lang="en-US" sz="2000" spc="-1" strike="noStrike">
              <a:solidFill>
                <a:srgbClr val="000000"/>
              </a:solidFill>
              <a:latin typeface="Nobel-Book"/>
            </a:endParaRPr>
          </a:p>
          <a:p>
            <a:pPr>
              <a:lnSpc>
                <a:spcPct val="90000"/>
              </a:lnSpc>
              <a:spcAft>
                <a:spcPts val="1400"/>
              </a:spcAft>
            </a:pPr>
            <a:endParaRPr b="0" lang="en-US" sz="2000" spc="-1" strike="noStrike">
              <a:solidFill>
                <a:srgbClr val="000000"/>
              </a:solidFill>
              <a:latin typeface="Nobel-Book"/>
            </a:endParaRPr>
          </a:p>
        </p:txBody>
      </p:sp>
      <p:pic>
        <p:nvPicPr>
          <p:cNvPr id="156" name="Picture 4" descr=""/>
          <p:cNvPicPr/>
          <p:nvPr/>
        </p:nvPicPr>
        <p:blipFill>
          <a:blip r:embed="rId1"/>
          <a:stretch/>
        </p:blipFill>
        <p:spPr>
          <a:xfrm>
            <a:off x="1219320" y="2209680"/>
            <a:ext cx="4670640" cy="3507480"/>
          </a:xfrm>
          <a:prstGeom prst="rect">
            <a:avLst/>
          </a:prstGeom>
          <a:ln w="0">
            <a:noFill/>
          </a:ln>
        </p:spPr>
      </p:pic>
      <p:sp>
        <p:nvSpPr>
          <p:cNvPr id="157" name="TextBox 5"/>
          <p:cNvSpPr/>
          <p:nvPr/>
        </p:nvSpPr>
        <p:spPr>
          <a:xfrm>
            <a:off x="5444280" y="2819520"/>
            <a:ext cx="4903920" cy="6390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Nobel-Book"/>
                <a:ea typeface="レクサスロダン Pro L"/>
              </a:rPr>
              <a:t>This is the graph for the 100 epoch value</a:t>
            </a:r>
            <a:endParaRPr b="0" lang="en-US" sz="1800" spc="-1" strike="noStrike">
              <a:latin typeface="Arial"/>
            </a:endParaRPr>
          </a:p>
          <a:p>
            <a:pPr>
              <a:lnSpc>
                <a:spcPct val="100000"/>
              </a:lnSpc>
            </a:pPr>
            <a:r>
              <a:rPr b="0" lang="en-IN" sz="1800" spc="-1" strike="noStrike">
                <a:solidFill>
                  <a:srgbClr val="000000"/>
                </a:solidFill>
                <a:latin typeface="Nobel-Book"/>
                <a:ea typeface="レクサスロダン Pro L"/>
              </a:rPr>
              <a:t>With loss and Validation loss value.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4916671-0E7D-4594-8037-60C70BF44351}">
  <ds:schemaRefs>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4206</TotalTime>
  <Application>LibreOffice/7.1.8.1$Linux_X86_64 LibreOffice_project/10$Build-1</Application>
  <AppVersion>15.0000</AppVersion>
  <Words>751</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2020-08-17T03:18:34Z</dcterms:created>
  <dc:creator>girija</dc:creator>
  <dc:description/>
  <dc:language>en-US</dc:language>
  <cp:lastModifiedBy/>
  <cp:lastPrinted>2018-09-28T07:11:06Z</cp:lastPrinted>
  <dcterms:modified xsi:type="dcterms:W3CDTF">2022-06-12T16:40:51Z</dcterms:modified>
  <cp:revision>288</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y fmtid="{D5CDD505-2E9C-101B-9397-08002B2CF9AE}" pid="3" name="PresentationFormat">
    <vt:lpwstr>Widescreen</vt:lpwstr>
  </property>
  <property fmtid="{D5CDD505-2E9C-101B-9397-08002B2CF9AE}" pid="4" name="Slides">
    <vt:i4>16</vt:i4>
  </property>
</Properties>
</file>