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8" r:id="rId2"/>
    <p:sldId id="256" r:id="rId3"/>
    <p:sldId id="257" r:id="rId4"/>
    <p:sldId id="258" r:id="rId5"/>
    <p:sldId id="259" r:id="rId6"/>
    <p:sldId id="260" r:id="rId7"/>
    <p:sldId id="261" r:id="rId8"/>
    <p:sldId id="262" r:id="rId9"/>
    <p:sldId id="264" r:id="rId10"/>
    <p:sldId id="263"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3"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F90D3-DBAA-441B-AB08-1BB24E928EE9}" type="datetimeFigureOut">
              <a:rPr lang="en-IN" smtClean="0"/>
              <a:t>09-04-2023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EF2F5-42B2-400F-A078-12FD3C46B3E5}" type="slidenum">
              <a:rPr lang="en-IN" smtClean="0"/>
              <a:t>‹#›</a:t>
            </a:fld>
            <a:endParaRPr lang="en-IN"/>
          </a:p>
        </p:txBody>
      </p:sp>
    </p:spTree>
    <p:extLst>
      <p:ext uri="{BB962C8B-B14F-4D97-AF65-F5344CB8AC3E}">
        <p14:creationId xmlns:p14="http://schemas.microsoft.com/office/powerpoint/2010/main" val="420983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03098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135E9F-78D0-4065-8666-709AD0D05CA6}"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353119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428779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53491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125477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489973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109141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974831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01310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334127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53116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35E9F-78D0-4065-8666-709AD0D05CA6}"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403929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35E9F-78D0-4065-8666-709AD0D05CA6}"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37915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200076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173594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D135E9F-78D0-4065-8666-709AD0D05CA6}" type="datetimeFigureOut">
              <a:rPr lang="en-IN" smtClean="0"/>
              <a:t>09-04-2023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52348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135E9F-78D0-4065-8666-709AD0D05CA6}"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5CE767-6D17-4D87-B7FE-30E60522A729}" type="slidenum">
              <a:rPr lang="en-IN" smtClean="0"/>
              <a:t>‹#›</a:t>
            </a:fld>
            <a:endParaRPr lang="en-IN"/>
          </a:p>
        </p:txBody>
      </p:sp>
    </p:spTree>
    <p:extLst>
      <p:ext uri="{BB962C8B-B14F-4D97-AF65-F5344CB8AC3E}">
        <p14:creationId xmlns:p14="http://schemas.microsoft.com/office/powerpoint/2010/main" val="150562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135E9F-78D0-4065-8666-709AD0D05CA6}" type="datetimeFigureOut">
              <a:rPr lang="en-IN" smtClean="0"/>
              <a:t>09-04-2023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5CE767-6D17-4D87-B7FE-30E60522A729}" type="slidenum">
              <a:rPr lang="en-IN" smtClean="0"/>
              <a:t>‹#›</a:t>
            </a:fld>
            <a:endParaRPr lang="en-IN"/>
          </a:p>
        </p:txBody>
      </p:sp>
    </p:spTree>
    <p:extLst>
      <p:ext uri="{BB962C8B-B14F-4D97-AF65-F5344CB8AC3E}">
        <p14:creationId xmlns:p14="http://schemas.microsoft.com/office/powerpoint/2010/main" val="41019947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AB85-D5C9-4123-B34C-0BD22FC9A73E}"/>
              </a:ext>
            </a:extLst>
          </p:cNvPr>
          <p:cNvSpPr>
            <a:spLocks noGrp="1"/>
          </p:cNvSpPr>
          <p:nvPr>
            <p:ph type="title"/>
          </p:nvPr>
        </p:nvSpPr>
        <p:spPr/>
        <p:txBody>
          <a:bodyPr/>
          <a:lstStyle/>
          <a:p>
            <a:pPr algn="ctr"/>
            <a:r>
              <a:rPr lang="en-IN" b="1" u="sng" dirty="0"/>
              <a:t>Marketing &amp; Retail Store</a:t>
            </a:r>
            <a:r>
              <a:rPr lang="en-IN" b="1" dirty="0"/>
              <a:t> :</a:t>
            </a:r>
            <a:r>
              <a:rPr lang="en-IN" b="1" u="sng" dirty="0"/>
              <a:t> </a:t>
            </a:r>
            <a:br>
              <a:rPr lang="en-IN" b="1" u="sng" dirty="0"/>
            </a:br>
            <a:r>
              <a:rPr lang="en-IN" b="1" u="sng" dirty="0"/>
              <a:t>Capstone Project </a:t>
            </a:r>
            <a:br>
              <a:rPr lang="en-IN" b="1" u="sng" dirty="0"/>
            </a:br>
            <a:r>
              <a:rPr lang="en-IN" sz="2400" b="1" u="sng" dirty="0"/>
              <a:t>(C8 Batch - March 2022 – April 2023)</a:t>
            </a:r>
            <a:endParaRPr lang="en-IN" b="1" u="sng" dirty="0"/>
          </a:p>
        </p:txBody>
      </p:sp>
      <p:sp>
        <p:nvSpPr>
          <p:cNvPr id="3" name="Content Placeholder 2">
            <a:extLst>
              <a:ext uri="{FF2B5EF4-FFF2-40B4-BE49-F238E27FC236}">
                <a16:creationId xmlns:a16="http://schemas.microsoft.com/office/drawing/2014/main" id="{E17EC6ED-A17A-4F93-B149-9E504512D9C6}"/>
              </a:ext>
            </a:extLst>
          </p:cNvPr>
          <p:cNvSpPr>
            <a:spLocks noGrp="1"/>
          </p:cNvSpPr>
          <p:nvPr>
            <p:ph idx="1"/>
          </p:nvPr>
        </p:nvSpPr>
        <p:spPr/>
        <p:txBody>
          <a:bodyPr/>
          <a:lstStyle/>
          <a:p>
            <a:pPr marL="0" indent="0">
              <a:buNone/>
            </a:pPr>
            <a:r>
              <a:rPr lang="en-US" b="1" dirty="0"/>
              <a:t>  </a:t>
            </a:r>
          </a:p>
          <a:p>
            <a:pPr marL="0" indent="0">
              <a:buNone/>
            </a:pPr>
            <a:r>
              <a:rPr lang="en-US" b="1" dirty="0"/>
              <a:t>   Group Members</a:t>
            </a:r>
          </a:p>
          <a:p>
            <a:r>
              <a:rPr lang="en-US" dirty="0"/>
              <a:t>Juned Sayyed</a:t>
            </a:r>
          </a:p>
          <a:p>
            <a:r>
              <a:rPr lang="en-US" dirty="0"/>
              <a:t>Shivangi Tripathi</a:t>
            </a:r>
          </a:p>
          <a:p>
            <a:r>
              <a:rPr lang="en-US" dirty="0"/>
              <a:t>Manish Gupta</a:t>
            </a:r>
          </a:p>
          <a:p>
            <a:r>
              <a:rPr lang="en-US" dirty="0"/>
              <a:t>Sangita Mishra</a:t>
            </a:r>
            <a:endParaRPr lang="en-IN" dirty="0"/>
          </a:p>
        </p:txBody>
      </p:sp>
    </p:spTree>
    <p:extLst>
      <p:ext uri="{BB962C8B-B14F-4D97-AF65-F5344CB8AC3E}">
        <p14:creationId xmlns:p14="http://schemas.microsoft.com/office/powerpoint/2010/main" val="101528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7D22-4A9E-4EE0-A1EC-B141A32B11AD}"/>
              </a:ext>
            </a:extLst>
          </p:cNvPr>
          <p:cNvSpPr>
            <a:spLocks noGrp="1"/>
          </p:cNvSpPr>
          <p:nvPr>
            <p:ph type="title"/>
          </p:nvPr>
        </p:nvSpPr>
        <p:spPr>
          <a:xfrm>
            <a:off x="646109" y="166968"/>
            <a:ext cx="9404723" cy="700265"/>
          </a:xfrm>
        </p:spPr>
        <p:txBody>
          <a:bodyPr/>
          <a:lstStyle/>
          <a:p>
            <a:pPr algn="ctr"/>
            <a:r>
              <a:rPr lang="en-US" sz="2400" b="1" dirty="0"/>
              <a:t>Number of orders per category</a:t>
            </a:r>
            <a:br>
              <a:rPr lang="en-US" sz="2400" b="1" dirty="0"/>
            </a:br>
            <a:endParaRPr lang="en-IN" sz="2400" dirty="0"/>
          </a:p>
        </p:txBody>
      </p:sp>
      <p:sp>
        <p:nvSpPr>
          <p:cNvPr id="5" name="Rectangle 4">
            <a:extLst>
              <a:ext uri="{FF2B5EF4-FFF2-40B4-BE49-F238E27FC236}">
                <a16:creationId xmlns:a16="http://schemas.microsoft.com/office/drawing/2014/main" id="{3CBD68A4-9C33-488F-B7D3-8CF285AD1333}"/>
              </a:ext>
            </a:extLst>
          </p:cNvPr>
          <p:cNvSpPr/>
          <p:nvPr/>
        </p:nvSpPr>
        <p:spPr>
          <a:xfrm>
            <a:off x="808434" y="5395277"/>
            <a:ext cx="10203657" cy="1400530"/>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Toys category is the most ordered category with a total 74,604 orders.</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categories here are filtered to show only the top 20 which are ordered more than 5 times.</a:t>
            </a:r>
          </a:p>
        </p:txBody>
      </p:sp>
      <p:pic>
        <p:nvPicPr>
          <p:cNvPr id="10" name="Content Placeholder 9">
            <a:extLst>
              <a:ext uri="{FF2B5EF4-FFF2-40B4-BE49-F238E27FC236}">
                <a16:creationId xmlns:a16="http://schemas.microsoft.com/office/drawing/2014/main" id="{8D14DDD2-C1A1-4230-98AE-EF76BACE8557}"/>
              </a:ext>
            </a:extLst>
          </p:cNvPr>
          <p:cNvPicPr>
            <a:picLocks noGrp="1" noChangeAspect="1"/>
          </p:cNvPicPr>
          <p:nvPr>
            <p:ph idx="1"/>
          </p:nvPr>
        </p:nvPicPr>
        <p:blipFill>
          <a:blip r:embed="rId2"/>
          <a:stretch>
            <a:fillRect/>
          </a:stretch>
        </p:blipFill>
        <p:spPr>
          <a:xfrm>
            <a:off x="1979273" y="1033374"/>
            <a:ext cx="6738393" cy="4195762"/>
          </a:xfrm>
          <a:prstGeom prst="rect">
            <a:avLst/>
          </a:prstGeom>
        </p:spPr>
      </p:pic>
    </p:spTree>
    <p:extLst>
      <p:ext uri="{BB962C8B-B14F-4D97-AF65-F5344CB8AC3E}">
        <p14:creationId xmlns:p14="http://schemas.microsoft.com/office/powerpoint/2010/main" val="34379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9A8F-35DF-48DD-97DE-8DF24D932CE0}"/>
              </a:ext>
            </a:extLst>
          </p:cNvPr>
          <p:cNvSpPr>
            <a:spLocks noGrp="1"/>
          </p:cNvSpPr>
          <p:nvPr>
            <p:ph type="title"/>
          </p:nvPr>
        </p:nvSpPr>
        <p:spPr>
          <a:xfrm>
            <a:off x="646111" y="181255"/>
            <a:ext cx="9404723" cy="747433"/>
          </a:xfrm>
        </p:spPr>
        <p:txBody>
          <a:bodyPr/>
          <a:lstStyle/>
          <a:p>
            <a:pPr algn="ctr"/>
            <a:r>
              <a:rPr lang="en-IN" sz="2400" b="1" dirty="0"/>
              <a:t>Ideal Category Depth</a:t>
            </a:r>
          </a:p>
        </p:txBody>
      </p:sp>
      <p:pic>
        <p:nvPicPr>
          <p:cNvPr id="4" name="Content Placeholder 3">
            <a:extLst>
              <a:ext uri="{FF2B5EF4-FFF2-40B4-BE49-F238E27FC236}">
                <a16:creationId xmlns:a16="http://schemas.microsoft.com/office/drawing/2014/main" id="{14A59344-B1A1-4208-88B7-485BF53E23D4}"/>
              </a:ext>
            </a:extLst>
          </p:cNvPr>
          <p:cNvPicPr>
            <a:picLocks noGrp="1" noChangeAspect="1"/>
          </p:cNvPicPr>
          <p:nvPr>
            <p:ph idx="1"/>
          </p:nvPr>
        </p:nvPicPr>
        <p:blipFill>
          <a:blip r:embed="rId2"/>
          <a:stretch>
            <a:fillRect/>
          </a:stretch>
        </p:blipFill>
        <p:spPr>
          <a:xfrm>
            <a:off x="2029250" y="928688"/>
            <a:ext cx="6857575" cy="4334262"/>
          </a:xfrm>
          <a:prstGeom prst="rect">
            <a:avLst/>
          </a:prstGeom>
        </p:spPr>
      </p:pic>
      <p:sp>
        <p:nvSpPr>
          <p:cNvPr id="5" name="Rectangle 4">
            <a:extLst>
              <a:ext uri="{FF2B5EF4-FFF2-40B4-BE49-F238E27FC236}">
                <a16:creationId xmlns:a16="http://schemas.microsoft.com/office/drawing/2014/main" id="{4C66FD59-16FD-4F3F-966A-3AB6133E133C}"/>
              </a:ext>
            </a:extLst>
          </p:cNvPr>
          <p:cNvSpPr/>
          <p:nvPr/>
        </p:nvSpPr>
        <p:spPr>
          <a:xfrm>
            <a:off x="871536" y="5421480"/>
            <a:ext cx="9629775" cy="1015663"/>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Revenue pareto analysis is performed to understand ideal category depth for each </a:t>
            </a:r>
            <a:r>
              <a:rPr lang="en-US" sz="2000">
                <a:latin typeface="+mj-lt"/>
                <a:ea typeface="+mj-ea"/>
                <a:cs typeface="+mj-cs"/>
              </a:rPr>
              <a:t>category.</a:t>
            </a:r>
            <a:endParaRPr lang="en-US" sz="2000" dirty="0">
              <a:latin typeface="+mj-lt"/>
              <a:ea typeface="+mj-ea"/>
              <a:cs typeface="+mj-cs"/>
            </a:endParaRPr>
          </a:p>
        </p:txBody>
      </p:sp>
    </p:spTree>
    <p:extLst>
      <p:ext uri="{BB962C8B-B14F-4D97-AF65-F5344CB8AC3E}">
        <p14:creationId xmlns:p14="http://schemas.microsoft.com/office/powerpoint/2010/main" val="293180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2764-E719-4308-99E5-BA784362DFA0}"/>
              </a:ext>
            </a:extLst>
          </p:cNvPr>
          <p:cNvSpPr>
            <a:spLocks noGrp="1"/>
          </p:cNvSpPr>
          <p:nvPr>
            <p:ph type="title"/>
          </p:nvPr>
        </p:nvSpPr>
        <p:spPr/>
        <p:txBody>
          <a:bodyPr/>
          <a:lstStyle/>
          <a:p>
            <a:pPr algn="ctr"/>
            <a:r>
              <a:rPr lang="en-IN" sz="4000" b="1" dirty="0"/>
              <a:t>Inferences</a:t>
            </a:r>
          </a:p>
        </p:txBody>
      </p:sp>
      <p:sp>
        <p:nvSpPr>
          <p:cNvPr id="3" name="Content Placeholder 2">
            <a:extLst>
              <a:ext uri="{FF2B5EF4-FFF2-40B4-BE49-F238E27FC236}">
                <a16:creationId xmlns:a16="http://schemas.microsoft.com/office/drawing/2014/main" id="{D7D7001D-F3C5-4A2D-AAA4-27FB21CD70B0}"/>
              </a:ext>
            </a:extLst>
          </p:cNvPr>
          <p:cNvSpPr>
            <a:spLocks noGrp="1"/>
          </p:cNvSpPr>
          <p:nvPr>
            <p:ph idx="1"/>
          </p:nvPr>
        </p:nvSpPr>
        <p:spPr>
          <a:xfrm>
            <a:off x="1104293" y="1624293"/>
            <a:ext cx="8946541" cy="4195481"/>
          </a:xfrm>
        </p:spPr>
        <p:txBody>
          <a:bodyPr/>
          <a:lstStyle/>
          <a:p>
            <a:r>
              <a:rPr lang="en-US" dirty="0"/>
              <a:t>The category ‘toys’ is the most ordered category as it is ordered 74,604 times (76% of the total number of orders)</a:t>
            </a:r>
          </a:p>
          <a:p>
            <a:r>
              <a:rPr lang="en-US" dirty="0"/>
              <a:t>Apart from ‘toys’, the categories ‘health_beauty’, ’bed_bath_table’, ’sports_leisure’, ‘computer_accessories’ and ‘</a:t>
            </a:r>
            <a:r>
              <a:rPr lang="en-US" dirty="0" err="1"/>
              <a:t>furniture_decor</a:t>
            </a:r>
            <a:r>
              <a:rPr lang="en-US" dirty="0"/>
              <a:t>’ are the most frequently ordered categories. The above categories with ‘toys’ or/and with each other are most frequent in customer’s basket.</a:t>
            </a:r>
          </a:p>
          <a:p>
            <a:r>
              <a:rPr lang="en-US" dirty="0"/>
              <a:t>It is observed that despite of the high price, some products are frequently purchased by the customers.</a:t>
            </a:r>
          </a:p>
          <a:p>
            <a:endParaRPr lang="en-IN" dirty="0"/>
          </a:p>
        </p:txBody>
      </p:sp>
    </p:spTree>
    <p:extLst>
      <p:ext uri="{BB962C8B-B14F-4D97-AF65-F5344CB8AC3E}">
        <p14:creationId xmlns:p14="http://schemas.microsoft.com/office/powerpoint/2010/main" val="266128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380A-5334-4D53-8F40-A21B1D425071}"/>
              </a:ext>
            </a:extLst>
          </p:cNvPr>
          <p:cNvSpPr>
            <a:spLocks noGrp="1"/>
          </p:cNvSpPr>
          <p:nvPr>
            <p:ph type="title"/>
          </p:nvPr>
        </p:nvSpPr>
        <p:spPr/>
        <p:txBody>
          <a:bodyPr/>
          <a:lstStyle/>
          <a:p>
            <a:pPr algn="ctr"/>
            <a:r>
              <a:rPr lang="en-IN" sz="4000" b="1" dirty="0"/>
              <a:t>Recommendations</a:t>
            </a:r>
          </a:p>
        </p:txBody>
      </p:sp>
      <p:sp>
        <p:nvSpPr>
          <p:cNvPr id="3" name="Content Placeholder 2">
            <a:extLst>
              <a:ext uri="{FF2B5EF4-FFF2-40B4-BE49-F238E27FC236}">
                <a16:creationId xmlns:a16="http://schemas.microsoft.com/office/drawing/2014/main" id="{FB06CF79-5465-4FF1-AC38-59F081F7418F}"/>
              </a:ext>
            </a:extLst>
          </p:cNvPr>
          <p:cNvSpPr>
            <a:spLocks noGrp="1"/>
          </p:cNvSpPr>
          <p:nvPr>
            <p:ph idx="1"/>
          </p:nvPr>
        </p:nvSpPr>
        <p:spPr/>
        <p:txBody>
          <a:bodyPr/>
          <a:lstStyle/>
          <a:p>
            <a:r>
              <a:rPr lang="en-US" dirty="0"/>
              <a:t>Target customers who have children to boost up sales as they are most likely to purchase ‘toys’ which is the most ordered category.</a:t>
            </a:r>
          </a:p>
          <a:p>
            <a:r>
              <a:rPr lang="en-US" dirty="0"/>
              <a:t>Offer Promo-codes or discounts on frequently ordered category associations and the most ordered products to attract more customers.</a:t>
            </a:r>
          </a:p>
          <a:p>
            <a:r>
              <a:rPr lang="en-US" dirty="0"/>
              <a:t>Consider the ideal category depth to minimize the inventory cost by getting rid of the products which are seldom ordered and/or do not have a significant contribution to the total revenue under each product category</a:t>
            </a:r>
          </a:p>
          <a:p>
            <a:endParaRPr lang="en-IN" dirty="0"/>
          </a:p>
        </p:txBody>
      </p:sp>
    </p:spTree>
    <p:extLst>
      <p:ext uri="{BB962C8B-B14F-4D97-AF65-F5344CB8AC3E}">
        <p14:creationId xmlns:p14="http://schemas.microsoft.com/office/powerpoint/2010/main" val="47202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FDCC-E8F3-4C6C-9766-0A5CAD334677}"/>
              </a:ext>
            </a:extLst>
          </p:cNvPr>
          <p:cNvSpPr>
            <a:spLocks noGrp="1"/>
          </p:cNvSpPr>
          <p:nvPr>
            <p:ph type="ctrTitle"/>
          </p:nvPr>
        </p:nvSpPr>
        <p:spPr>
          <a:xfrm>
            <a:off x="1524000" y="500064"/>
            <a:ext cx="8348663" cy="942974"/>
          </a:xfrm>
        </p:spPr>
        <p:txBody>
          <a:bodyPr>
            <a:normAutofit fontScale="90000"/>
          </a:bodyPr>
          <a:lstStyle/>
          <a:p>
            <a:pPr algn="ctr"/>
            <a:r>
              <a:rPr lang="en-IN" b="1" dirty="0"/>
              <a:t>Introduction</a:t>
            </a:r>
          </a:p>
        </p:txBody>
      </p:sp>
      <p:sp>
        <p:nvSpPr>
          <p:cNvPr id="3" name="Subtitle 2">
            <a:extLst>
              <a:ext uri="{FF2B5EF4-FFF2-40B4-BE49-F238E27FC236}">
                <a16:creationId xmlns:a16="http://schemas.microsoft.com/office/drawing/2014/main" id="{15AF7293-6367-41BE-8425-3D03D65269F4}"/>
              </a:ext>
            </a:extLst>
          </p:cNvPr>
          <p:cNvSpPr>
            <a:spLocks noGrp="1"/>
          </p:cNvSpPr>
          <p:nvPr>
            <p:ph type="subTitle" idx="1"/>
          </p:nvPr>
        </p:nvSpPr>
        <p:spPr>
          <a:xfrm>
            <a:off x="1524000" y="1663700"/>
            <a:ext cx="9144000" cy="3594100"/>
          </a:xfrm>
        </p:spPr>
        <p:txBody>
          <a:bodyPr/>
          <a:lstStyle/>
          <a:p>
            <a:pPr algn="just"/>
            <a:r>
              <a:rPr lang="en-US" dirty="0"/>
              <a:t>		</a:t>
            </a:r>
          </a:p>
          <a:p>
            <a:pPr algn="just"/>
            <a:r>
              <a:rPr lang="en-US" dirty="0"/>
              <a:t>	OList is an e-commerce company that has faced some losses recently. It wants to manage its inventory very well so as to reduce any unnecessary costs that it might be bearing. It needs to identify the product categories to get rid of without significantly impacting business.</a:t>
            </a:r>
            <a:endParaRPr lang="en-IN" dirty="0"/>
          </a:p>
        </p:txBody>
      </p:sp>
    </p:spTree>
    <p:extLst>
      <p:ext uri="{BB962C8B-B14F-4D97-AF65-F5344CB8AC3E}">
        <p14:creationId xmlns:p14="http://schemas.microsoft.com/office/powerpoint/2010/main" val="44040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FD3D-5A06-4369-97BD-659994429388}"/>
              </a:ext>
            </a:extLst>
          </p:cNvPr>
          <p:cNvSpPr>
            <a:spLocks noGrp="1"/>
          </p:cNvSpPr>
          <p:nvPr>
            <p:ph type="title"/>
          </p:nvPr>
        </p:nvSpPr>
        <p:spPr>
          <a:xfrm>
            <a:off x="646111" y="452718"/>
            <a:ext cx="9404723" cy="1047470"/>
          </a:xfrm>
        </p:spPr>
        <p:txBody>
          <a:bodyPr/>
          <a:lstStyle/>
          <a:p>
            <a:pPr algn="ctr"/>
            <a:r>
              <a:rPr lang="en-IN" sz="4000" b="1" dirty="0"/>
              <a:t>Objective</a:t>
            </a:r>
          </a:p>
        </p:txBody>
      </p:sp>
      <p:sp>
        <p:nvSpPr>
          <p:cNvPr id="3" name="Content Placeholder 2">
            <a:extLst>
              <a:ext uri="{FF2B5EF4-FFF2-40B4-BE49-F238E27FC236}">
                <a16:creationId xmlns:a16="http://schemas.microsoft.com/office/drawing/2014/main" id="{161F6263-A49F-4193-BC82-E8A6FF4E403B}"/>
              </a:ext>
            </a:extLst>
          </p:cNvPr>
          <p:cNvSpPr>
            <a:spLocks noGrp="1"/>
          </p:cNvSpPr>
          <p:nvPr>
            <p:ph idx="1"/>
          </p:nvPr>
        </p:nvSpPr>
        <p:spPr>
          <a:xfrm>
            <a:off x="1104293" y="1738593"/>
            <a:ext cx="8946541" cy="4195481"/>
          </a:xfrm>
        </p:spPr>
        <p:txBody>
          <a:bodyPr/>
          <a:lstStyle/>
          <a:p>
            <a:r>
              <a:rPr lang="en-US" dirty="0"/>
              <a:t>To identify top products that contribute to the revenue.</a:t>
            </a:r>
          </a:p>
          <a:p>
            <a:r>
              <a:rPr lang="en-US" dirty="0"/>
              <a:t>Analyze the customer purchase behavior to estimate what items are more likely to be purchased individually or in combination with some other products.</a:t>
            </a:r>
          </a:p>
          <a:p>
            <a:r>
              <a:rPr lang="en-US" dirty="0"/>
              <a:t>Provide recommendations for better inventory management so as to reduce any unnecessary costs.</a:t>
            </a:r>
          </a:p>
          <a:p>
            <a:endParaRPr lang="en-IN" dirty="0"/>
          </a:p>
        </p:txBody>
      </p:sp>
    </p:spTree>
    <p:extLst>
      <p:ext uri="{BB962C8B-B14F-4D97-AF65-F5344CB8AC3E}">
        <p14:creationId xmlns:p14="http://schemas.microsoft.com/office/powerpoint/2010/main" val="330141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D0BE-600F-450E-A11A-C2D1ABF19636}"/>
              </a:ext>
            </a:extLst>
          </p:cNvPr>
          <p:cNvSpPr>
            <a:spLocks noGrp="1"/>
          </p:cNvSpPr>
          <p:nvPr>
            <p:ph type="title"/>
          </p:nvPr>
        </p:nvSpPr>
        <p:spPr>
          <a:xfrm>
            <a:off x="646111" y="452718"/>
            <a:ext cx="9404723" cy="861732"/>
          </a:xfrm>
        </p:spPr>
        <p:txBody>
          <a:bodyPr/>
          <a:lstStyle/>
          <a:p>
            <a:pPr algn="ctr"/>
            <a:r>
              <a:rPr lang="en-IN" sz="4000" b="1" dirty="0"/>
              <a:t>Assumption</a:t>
            </a:r>
            <a:br>
              <a:rPr lang="en-IN" sz="4000" b="1" dirty="0"/>
            </a:br>
            <a:endParaRPr lang="en-IN" sz="4000" dirty="0"/>
          </a:p>
        </p:txBody>
      </p:sp>
      <p:sp>
        <p:nvSpPr>
          <p:cNvPr id="3" name="Content Placeholder 2">
            <a:extLst>
              <a:ext uri="{FF2B5EF4-FFF2-40B4-BE49-F238E27FC236}">
                <a16:creationId xmlns:a16="http://schemas.microsoft.com/office/drawing/2014/main" id="{9AB116B7-A830-4A07-9A78-4261BDAF1032}"/>
              </a:ext>
            </a:extLst>
          </p:cNvPr>
          <p:cNvSpPr>
            <a:spLocks noGrp="1"/>
          </p:cNvSpPr>
          <p:nvPr>
            <p:ph idx="1"/>
          </p:nvPr>
        </p:nvSpPr>
        <p:spPr>
          <a:xfrm>
            <a:off x="1114425" y="1314450"/>
            <a:ext cx="8935428" cy="4933949"/>
          </a:xfrm>
        </p:spPr>
        <p:txBody>
          <a:bodyPr>
            <a:normAutofit fontScale="92500" lnSpcReduction="20000"/>
          </a:bodyPr>
          <a:lstStyle/>
          <a:p>
            <a:pPr marL="0" indent="0">
              <a:buNone/>
            </a:pPr>
            <a:r>
              <a:rPr lang="en-US" sz="2200" b="1" u="sng" dirty="0">
                <a:solidFill>
                  <a:srgbClr val="0070C0"/>
                </a:solidFill>
              </a:rPr>
              <a:t>Orders</a:t>
            </a:r>
            <a:r>
              <a:rPr lang="en-US" b="1" dirty="0">
                <a:solidFill>
                  <a:srgbClr val="0070C0"/>
                </a:solidFill>
              </a:rPr>
              <a:t>:</a:t>
            </a:r>
          </a:p>
          <a:p>
            <a:r>
              <a:rPr lang="en-US" sz="1900" dirty="0"/>
              <a:t>Only the orders with order status as ‘delivered’ are considered for this case study since 97% of the records are successfully delivered.</a:t>
            </a:r>
          </a:p>
          <a:p>
            <a:r>
              <a:rPr lang="en-US" sz="1900" dirty="0"/>
              <a:t>The missing values for ‘order_approved_at’ are replaced with respective ‘order_purchase_timestamp’.</a:t>
            </a:r>
          </a:p>
          <a:p>
            <a:r>
              <a:rPr lang="en-US" sz="1900" dirty="0"/>
              <a:t>Similarly, the missing values for ‘order_delivered_timestamp’ are replaced with respective ‘</a:t>
            </a:r>
            <a:r>
              <a:rPr lang="en-US" sz="1900" dirty="0" err="1"/>
              <a:t>order_estimated_delivery_date</a:t>
            </a:r>
            <a:r>
              <a:rPr lang="en-US" sz="1900" dirty="0"/>
              <a:t>’.</a:t>
            </a:r>
          </a:p>
          <a:p>
            <a:pPr marL="0" indent="0">
              <a:buNone/>
            </a:pPr>
            <a:r>
              <a:rPr lang="en-US" sz="2200" b="1" u="sng" dirty="0">
                <a:solidFill>
                  <a:srgbClr val="0070C0"/>
                </a:solidFill>
              </a:rPr>
              <a:t>Customer</a:t>
            </a:r>
            <a:r>
              <a:rPr lang="en-US" b="1" dirty="0">
                <a:solidFill>
                  <a:srgbClr val="0070C0"/>
                </a:solidFill>
              </a:rPr>
              <a:t>:</a:t>
            </a:r>
          </a:p>
          <a:p>
            <a:r>
              <a:rPr lang="en-US" sz="1900" dirty="0"/>
              <a:t>For redundant customer records, only the first occurrence is kept and the duplicated ones are removed.</a:t>
            </a:r>
          </a:p>
          <a:p>
            <a:pPr marL="0" indent="0">
              <a:buNone/>
            </a:pPr>
            <a:r>
              <a:rPr lang="en-US" sz="2200" b="1" u="sng" dirty="0">
                <a:solidFill>
                  <a:srgbClr val="0070C0"/>
                </a:solidFill>
              </a:rPr>
              <a:t>Products</a:t>
            </a:r>
            <a:r>
              <a:rPr lang="en-US" b="1" dirty="0">
                <a:solidFill>
                  <a:srgbClr val="0070C0"/>
                </a:solidFill>
              </a:rPr>
              <a:t>:</a:t>
            </a:r>
          </a:p>
          <a:p>
            <a:r>
              <a:rPr lang="en-US" sz="1900" dirty="0"/>
              <a:t>The missing product category has been replaced with the mode i.e. ‘toys’ as almost 75% of the records belong to ‘toys’ category.</a:t>
            </a:r>
          </a:p>
          <a:p>
            <a:r>
              <a:rPr lang="en-US" sz="1900" dirty="0"/>
              <a:t>For product width, length, height and weight, as the data is right-skewed and there is no significant outlier, instead of using mean, the respective median values are used to replace the missing values.</a:t>
            </a:r>
          </a:p>
          <a:p>
            <a:endParaRPr lang="en-IN" dirty="0"/>
          </a:p>
        </p:txBody>
      </p:sp>
    </p:spTree>
    <p:extLst>
      <p:ext uri="{BB962C8B-B14F-4D97-AF65-F5344CB8AC3E}">
        <p14:creationId xmlns:p14="http://schemas.microsoft.com/office/powerpoint/2010/main" val="276404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0561-F8C5-4C9C-8EBE-C2DE79BEEE2B}"/>
              </a:ext>
            </a:extLst>
          </p:cNvPr>
          <p:cNvSpPr>
            <a:spLocks noGrp="1"/>
          </p:cNvSpPr>
          <p:nvPr>
            <p:ph type="title"/>
          </p:nvPr>
        </p:nvSpPr>
        <p:spPr>
          <a:xfrm>
            <a:off x="646111" y="452718"/>
            <a:ext cx="9404723" cy="1018895"/>
          </a:xfrm>
        </p:spPr>
        <p:txBody>
          <a:bodyPr/>
          <a:lstStyle/>
          <a:p>
            <a:pPr algn="ctr"/>
            <a:r>
              <a:rPr lang="en-IN" sz="4000" b="1" dirty="0"/>
              <a:t>EDA and Visualizations</a:t>
            </a:r>
          </a:p>
        </p:txBody>
      </p:sp>
      <p:sp>
        <p:nvSpPr>
          <p:cNvPr id="3" name="Content Placeholder 2">
            <a:extLst>
              <a:ext uri="{FF2B5EF4-FFF2-40B4-BE49-F238E27FC236}">
                <a16:creationId xmlns:a16="http://schemas.microsoft.com/office/drawing/2014/main" id="{F610E564-BC9E-4331-9DFD-A6F3C28BF1AD}"/>
              </a:ext>
            </a:extLst>
          </p:cNvPr>
          <p:cNvSpPr>
            <a:spLocks noGrp="1"/>
          </p:cNvSpPr>
          <p:nvPr>
            <p:ph idx="1"/>
          </p:nvPr>
        </p:nvSpPr>
        <p:spPr>
          <a:xfrm>
            <a:off x="1104293" y="1853248"/>
            <a:ext cx="8946541" cy="4195481"/>
          </a:xfrm>
        </p:spPr>
        <p:txBody>
          <a:bodyPr/>
          <a:lstStyle/>
          <a:p>
            <a:r>
              <a:rPr lang="en-US" dirty="0"/>
              <a:t>Exploratory data analysis is performed on the OList data to identify various patterns in customer purchase </a:t>
            </a:r>
            <a:r>
              <a:rPr lang="en-US" dirty="0" err="1"/>
              <a:t>behaviour</a:t>
            </a:r>
            <a:r>
              <a:rPr lang="en-US" dirty="0"/>
              <a:t>. The visualizations are plotted using Tableau.</a:t>
            </a:r>
            <a:endParaRPr lang="en-IN" dirty="0"/>
          </a:p>
        </p:txBody>
      </p:sp>
    </p:spTree>
    <p:extLst>
      <p:ext uri="{BB962C8B-B14F-4D97-AF65-F5344CB8AC3E}">
        <p14:creationId xmlns:p14="http://schemas.microsoft.com/office/powerpoint/2010/main" val="64388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78B5-6035-4A81-9C11-94301587F7F1}"/>
              </a:ext>
            </a:extLst>
          </p:cNvPr>
          <p:cNvSpPr>
            <a:spLocks noGrp="1"/>
          </p:cNvSpPr>
          <p:nvPr>
            <p:ph type="title"/>
          </p:nvPr>
        </p:nvSpPr>
        <p:spPr>
          <a:xfrm>
            <a:off x="517523" y="154428"/>
            <a:ext cx="9404723" cy="547407"/>
          </a:xfrm>
        </p:spPr>
        <p:txBody>
          <a:bodyPr/>
          <a:lstStyle/>
          <a:p>
            <a:pPr algn="ctr"/>
            <a:r>
              <a:rPr lang="en-US" sz="2400" b="1" dirty="0"/>
              <a:t>Top 20 products based on revenue generated</a:t>
            </a:r>
            <a:br>
              <a:rPr lang="en-US" sz="2400" b="1" dirty="0"/>
            </a:br>
            <a:endParaRPr lang="en-IN" sz="2400" dirty="0"/>
          </a:p>
        </p:txBody>
      </p:sp>
      <p:sp>
        <p:nvSpPr>
          <p:cNvPr id="11" name="Rectangle 10">
            <a:extLst>
              <a:ext uri="{FF2B5EF4-FFF2-40B4-BE49-F238E27FC236}">
                <a16:creationId xmlns:a16="http://schemas.microsoft.com/office/drawing/2014/main" id="{21123FD2-E555-4945-9AE4-A39ACC91619D}"/>
              </a:ext>
            </a:extLst>
          </p:cNvPr>
          <p:cNvSpPr/>
          <p:nvPr/>
        </p:nvSpPr>
        <p:spPr>
          <a:xfrm>
            <a:off x="800100" y="5366226"/>
            <a:ext cx="10044113" cy="1191738"/>
          </a:xfrm>
          <a:prstGeom prst="rect">
            <a:avLst/>
          </a:prstGeom>
        </p:spPr>
        <p:txBody>
          <a:bodyPr vert="horz" lIns="91440" tIns="45720" rIns="91440" bIns="45720" rtlCol="0">
            <a:normAutofit lnSpcReduction="10000"/>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highest revenue generated is 63,885.</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product that generated highest revenue belongs to the Toys category.</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Most of the products in the top 20 list belong to the toys category.</a:t>
            </a:r>
          </a:p>
        </p:txBody>
      </p:sp>
      <p:pic>
        <p:nvPicPr>
          <p:cNvPr id="14" name="Content Placeholder 13">
            <a:extLst>
              <a:ext uri="{FF2B5EF4-FFF2-40B4-BE49-F238E27FC236}">
                <a16:creationId xmlns:a16="http://schemas.microsoft.com/office/drawing/2014/main" id="{F6AED075-7B80-464B-8307-79A4DF42C4C3}"/>
              </a:ext>
            </a:extLst>
          </p:cNvPr>
          <p:cNvPicPr>
            <a:picLocks noGrp="1" noChangeAspect="1"/>
          </p:cNvPicPr>
          <p:nvPr>
            <p:ph idx="1"/>
          </p:nvPr>
        </p:nvPicPr>
        <p:blipFill>
          <a:blip r:embed="rId2"/>
          <a:stretch>
            <a:fillRect/>
          </a:stretch>
        </p:blipFill>
        <p:spPr>
          <a:xfrm>
            <a:off x="1140903" y="936149"/>
            <a:ext cx="8157962" cy="4195762"/>
          </a:xfrm>
          <a:prstGeom prst="rect">
            <a:avLst/>
          </a:prstGeom>
        </p:spPr>
      </p:pic>
    </p:spTree>
    <p:extLst>
      <p:ext uri="{BB962C8B-B14F-4D97-AF65-F5344CB8AC3E}">
        <p14:creationId xmlns:p14="http://schemas.microsoft.com/office/powerpoint/2010/main" val="96521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6F7-F609-41D2-902C-C7707BF6779B}"/>
              </a:ext>
            </a:extLst>
          </p:cNvPr>
          <p:cNvSpPr>
            <a:spLocks noGrp="1"/>
          </p:cNvSpPr>
          <p:nvPr>
            <p:ph type="title"/>
          </p:nvPr>
        </p:nvSpPr>
        <p:spPr>
          <a:xfrm>
            <a:off x="531811" y="152680"/>
            <a:ext cx="9404723" cy="1400530"/>
          </a:xfrm>
        </p:spPr>
        <p:txBody>
          <a:bodyPr/>
          <a:lstStyle/>
          <a:p>
            <a:pPr algn="ctr"/>
            <a:r>
              <a:rPr lang="en-US" sz="2400" b="1" dirty="0"/>
              <a:t>Top 20 products based on number of orders placed</a:t>
            </a:r>
          </a:p>
        </p:txBody>
      </p:sp>
      <p:pic>
        <p:nvPicPr>
          <p:cNvPr id="4" name="Content Placeholder 5">
            <a:extLst>
              <a:ext uri="{FF2B5EF4-FFF2-40B4-BE49-F238E27FC236}">
                <a16:creationId xmlns:a16="http://schemas.microsoft.com/office/drawing/2014/main" id="{EABD5759-8C41-4066-8C5E-507AD2E2D842}"/>
              </a:ext>
            </a:extLst>
          </p:cNvPr>
          <p:cNvPicPr>
            <a:picLocks noGrp="1" noChangeAspect="1"/>
          </p:cNvPicPr>
          <p:nvPr>
            <p:ph idx="1"/>
          </p:nvPr>
        </p:nvPicPr>
        <p:blipFill>
          <a:blip r:embed="rId2"/>
          <a:stretch>
            <a:fillRect/>
          </a:stretch>
        </p:blipFill>
        <p:spPr>
          <a:xfrm>
            <a:off x="1596416" y="852945"/>
            <a:ext cx="8046667" cy="4195762"/>
          </a:xfrm>
          <a:prstGeom prst="rect">
            <a:avLst/>
          </a:prstGeom>
        </p:spPr>
      </p:pic>
      <p:sp>
        <p:nvSpPr>
          <p:cNvPr id="5" name="Rectangle 4">
            <a:extLst>
              <a:ext uri="{FF2B5EF4-FFF2-40B4-BE49-F238E27FC236}">
                <a16:creationId xmlns:a16="http://schemas.microsoft.com/office/drawing/2014/main" id="{ACDDFC2D-1585-41B9-BA97-B65624D69C6B}"/>
              </a:ext>
            </a:extLst>
          </p:cNvPr>
          <p:cNvSpPr/>
          <p:nvPr/>
        </p:nvSpPr>
        <p:spPr>
          <a:xfrm>
            <a:off x="704851" y="5253641"/>
            <a:ext cx="10039350" cy="1451679"/>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The most ordered product has been purchased 467 times.</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Some products are purchased frequently despite of the high price.</a:t>
            </a:r>
          </a:p>
        </p:txBody>
      </p:sp>
    </p:spTree>
    <p:extLst>
      <p:ext uri="{BB962C8B-B14F-4D97-AF65-F5344CB8AC3E}">
        <p14:creationId xmlns:p14="http://schemas.microsoft.com/office/powerpoint/2010/main" val="192642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94D8-2E9B-4B97-B94D-36BD71861D52}"/>
              </a:ext>
            </a:extLst>
          </p:cNvPr>
          <p:cNvSpPr>
            <a:spLocks noGrp="1"/>
          </p:cNvSpPr>
          <p:nvPr>
            <p:ph type="title"/>
          </p:nvPr>
        </p:nvSpPr>
        <p:spPr>
          <a:xfrm>
            <a:off x="529243" y="87439"/>
            <a:ext cx="9404723" cy="1400530"/>
          </a:xfrm>
        </p:spPr>
        <p:txBody>
          <a:bodyPr/>
          <a:lstStyle/>
          <a:p>
            <a:pPr algn="ctr"/>
            <a:r>
              <a:rPr lang="en-US" sz="2400" b="1" dirty="0"/>
              <a:t>Total number of orders and percentage of total running revenue for each product</a:t>
            </a:r>
            <a:br>
              <a:rPr lang="en-US" sz="2400" b="1" dirty="0"/>
            </a:br>
            <a:endParaRPr lang="en-IN" sz="2400" dirty="0"/>
          </a:p>
        </p:txBody>
      </p:sp>
      <p:pic>
        <p:nvPicPr>
          <p:cNvPr id="4" name="Content Placeholder 3">
            <a:extLst>
              <a:ext uri="{FF2B5EF4-FFF2-40B4-BE49-F238E27FC236}">
                <a16:creationId xmlns:a16="http://schemas.microsoft.com/office/drawing/2014/main" id="{FC6A0506-A8F5-4A26-8A6D-D3327FEF3F76}"/>
              </a:ext>
            </a:extLst>
          </p:cNvPr>
          <p:cNvPicPr>
            <a:picLocks noGrp="1" noChangeAspect="1"/>
          </p:cNvPicPr>
          <p:nvPr>
            <p:ph idx="1"/>
          </p:nvPr>
        </p:nvPicPr>
        <p:blipFill>
          <a:blip r:embed="rId2"/>
          <a:stretch>
            <a:fillRect/>
          </a:stretch>
        </p:blipFill>
        <p:spPr>
          <a:xfrm>
            <a:off x="1962146" y="1088232"/>
            <a:ext cx="6538915" cy="4038912"/>
          </a:xfrm>
          <a:prstGeom prst="rect">
            <a:avLst/>
          </a:prstGeom>
        </p:spPr>
      </p:pic>
      <p:sp>
        <p:nvSpPr>
          <p:cNvPr id="5" name="Rectangle 4">
            <a:extLst>
              <a:ext uri="{FF2B5EF4-FFF2-40B4-BE49-F238E27FC236}">
                <a16:creationId xmlns:a16="http://schemas.microsoft.com/office/drawing/2014/main" id="{C31FB075-4B44-48F1-B18D-22C3A439EEF9}"/>
              </a:ext>
            </a:extLst>
          </p:cNvPr>
          <p:cNvSpPr/>
          <p:nvPr/>
        </p:nvSpPr>
        <p:spPr>
          <a:xfrm>
            <a:off x="926306" y="5248209"/>
            <a:ext cx="10339388" cy="1759456"/>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This Revenue Pareto shows the percentage of total running revenue, revenue generated and number of orders for each product id.</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It can be used to identify the contribution of the products towards total revenue.</a:t>
            </a:r>
          </a:p>
        </p:txBody>
      </p:sp>
    </p:spTree>
    <p:extLst>
      <p:ext uri="{BB962C8B-B14F-4D97-AF65-F5344CB8AC3E}">
        <p14:creationId xmlns:p14="http://schemas.microsoft.com/office/powerpoint/2010/main" val="302905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2E8F-7A25-45EF-852E-BF361B7846B4}"/>
              </a:ext>
            </a:extLst>
          </p:cNvPr>
          <p:cNvSpPr>
            <a:spLocks noGrp="1"/>
          </p:cNvSpPr>
          <p:nvPr>
            <p:ph type="title"/>
          </p:nvPr>
        </p:nvSpPr>
        <p:spPr>
          <a:xfrm>
            <a:off x="579276" y="152680"/>
            <a:ext cx="9404723" cy="1400530"/>
          </a:xfrm>
        </p:spPr>
        <p:txBody>
          <a:bodyPr/>
          <a:lstStyle/>
          <a:p>
            <a:r>
              <a:rPr lang="en-IN" sz="2400" b="1" dirty="0"/>
              <a:t>						Market Basket Analysis</a:t>
            </a:r>
            <a:br>
              <a:rPr lang="en-IN" sz="2400" b="1" dirty="0"/>
            </a:br>
            <a:r>
              <a:rPr lang="en-IN" sz="2400" b="1" dirty="0"/>
              <a:t>								</a:t>
            </a:r>
            <a:r>
              <a:rPr lang="en-IN" sz="1800" b="1" dirty="0"/>
              <a:t>Market Basket</a:t>
            </a:r>
            <a:endParaRPr lang="en-IN" sz="2400" dirty="0"/>
          </a:p>
        </p:txBody>
      </p:sp>
      <p:pic>
        <p:nvPicPr>
          <p:cNvPr id="4" name="Content Placeholder 3">
            <a:extLst>
              <a:ext uri="{FF2B5EF4-FFF2-40B4-BE49-F238E27FC236}">
                <a16:creationId xmlns:a16="http://schemas.microsoft.com/office/drawing/2014/main" id="{FA7FC60A-29DB-48EB-A3AF-3EF16BBB6AAD}"/>
              </a:ext>
            </a:extLst>
          </p:cNvPr>
          <p:cNvPicPr>
            <a:picLocks noGrp="1" noChangeAspect="1"/>
          </p:cNvPicPr>
          <p:nvPr>
            <p:ph idx="1"/>
          </p:nvPr>
        </p:nvPicPr>
        <p:blipFill>
          <a:blip r:embed="rId2"/>
          <a:stretch>
            <a:fillRect/>
          </a:stretch>
        </p:blipFill>
        <p:spPr>
          <a:xfrm>
            <a:off x="2362251" y="1071562"/>
            <a:ext cx="6838899" cy="4116599"/>
          </a:xfrm>
          <a:prstGeom prst="rect">
            <a:avLst/>
          </a:prstGeom>
        </p:spPr>
      </p:pic>
      <p:sp>
        <p:nvSpPr>
          <p:cNvPr id="5" name="Rectangle 4">
            <a:extLst>
              <a:ext uri="{FF2B5EF4-FFF2-40B4-BE49-F238E27FC236}">
                <a16:creationId xmlns:a16="http://schemas.microsoft.com/office/drawing/2014/main" id="{68B8C29E-D76A-4F95-8B09-243D1A7E3C8F}"/>
              </a:ext>
            </a:extLst>
          </p:cNvPr>
          <p:cNvSpPr/>
          <p:nvPr/>
        </p:nvSpPr>
        <p:spPr>
          <a:xfrm>
            <a:off x="1009650" y="5302461"/>
            <a:ext cx="10172699" cy="2067233"/>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Market basket analysis is performed to identify the frequently ordered category association.</a:t>
            </a:r>
          </a:p>
          <a:p>
            <a:pPr marL="342900" indent="-342900">
              <a:spcBef>
                <a:spcPts val="1000"/>
              </a:spcBef>
              <a:buClr>
                <a:schemeClr val="bg2">
                  <a:lumMod val="40000"/>
                  <a:lumOff val="60000"/>
                </a:schemeClr>
              </a:buClr>
              <a:buSzPct val="80000"/>
              <a:buFont typeface="Wingdings 3" charset="2"/>
              <a:buChar char=""/>
            </a:pPr>
            <a:r>
              <a:rPr lang="en-US" sz="2000" dirty="0">
                <a:latin typeface="+mj-lt"/>
                <a:ea typeface="+mj-ea"/>
                <a:cs typeface="+mj-cs"/>
              </a:rPr>
              <a:t>Toys are often purchased with various other categories as shown in this Market Basket Analysis.</a:t>
            </a:r>
          </a:p>
        </p:txBody>
      </p:sp>
    </p:spTree>
    <p:extLst>
      <p:ext uri="{BB962C8B-B14F-4D97-AF65-F5344CB8AC3E}">
        <p14:creationId xmlns:p14="http://schemas.microsoft.com/office/powerpoint/2010/main" val="2627756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167</TotalTime>
  <Words>748</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Marketing &amp; Retail Store :  Capstone Project  (C8 Batch - March 2022 – April 2023)</vt:lpstr>
      <vt:lpstr>Introduction</vt:lpstr>
      <vt:lpstr>Objective</vt:lpstr>
      <vt:lpstr>Assumption </vt:lpstr>
      <vt:lpstr>EDA and Visualizations</vt:lpstr>
      <vt:lpstr>Top 20 products based on revenue generated </vt:lpstr>
      <vt:lpstr>Top 20 products based on number of orders placed</vt:lpstr>
      <vt:lpstr>Total number of orders and percentage of total running revenue for each product </vt:lpstr>
      <vt:lpstr>      Market Basket Analysis         Market Basket</vt:lpstr>
      <vt:lpstr>Number of orders per category </vt:lpstr>
      <vt:lpstr>Ideal Category Depth</vt:lpstr>
      <vt:lpstr>Inferences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DELL</dc:creator>
  <cp:lastModifiedBy>DELL</cp:lastModifiedBy>
  <cp:revision>14</cp:revision>
  <dcterms:created xsi:type="dcterms:W3CDTF">2023-04-08T10:23:52Z</dcterms:created>
  <dcterms:modified xsi:type="dcterms:W3CDTF">2023-04-08T20:00:07Z</dcterms:modified>
</cp:coreProperties>
</file>