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8.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9.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0.xml" ContentType="application/vnd.openxmlformats-officedocument.themeOverride+xml"/>
  <Override PartName="/ppt/charts/chart4.xml" ContentType="application/vnd.openxmlformats-officedocument.drawingml.chart+xml"/>
  <Override PartName="/ppt/theme/themeOverride11.xml" ContentType="application/vnd.openxmlformats-officedocument.themeOverr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12.xml" ContentType="application/vnd.openxmlformats-officedocument.themeOverr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76" r:id="rId8"/>
    <p:sldId id="264" r:id="rId9"/>
    <p:sldId id="265" r:id="rId10"/>
    <p:sldId id="266" r:id="rId11"/>
    <p:sldId id="275" r:id="rId12"/>
    <p:sldId id="267" r:id="rId13"/>
    <p:sldId id="268" r:id="rId14"/>
    <p:sldId id="269" r:id="rId15"/>
    <p:sldId id="270" r:id="rId16"/>
    <p:sldId id="271" r:id="rId17"/>
    <p:sldId id="272" r:id="rId18"/>
    <p:sldId id="273" r:id="rId19"/>
    <p:sldId id="274" r:id="rId20"/>
    <p:sldId id="260"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uned\Desktop\Data%20Science%20with%20AI%20ML\Excel\Excel%20Projects%20Data\V2%20Excel%20Project\AstroSage_analysis.xlsb"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uned\Desktop\Data%20Science%20with%20AI%20ML\Excel\Excel%20Projects%20Data\V2%20Excel%20Project\AstroSage_analysis.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uned\Desktop\Data%20Science%20with%20AI%20ML\Excel\Excel%20Projects%20Data\V2%20Excel%20Project\AstroSage_analysis.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oleObject" Target="file:///C:\Users\Juned\Desktop\Data%20Science%20with%20AI%20ML\Excel\Excel%20Projects%20Data\V2%20Excel%20Project\AstroSage_analysis.xlsb"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C:\Users\Juned\Desktop\Data%20Science%20with%20AI%20ML\Excel\Excel%20Projects%20Data\V2%20Excel%20Project\AstroSage_analysis.xlsb"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uned\Desktop\Data%20Science%20with%20AI%20ML\Excel\Excel%20Projects%20Data\V2%20Excel%20Project\AstroSage_analysis.xlsb"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[AstroSage_analysis.xlsb]KPIS DATA!Profit</c:name>
    <c:fmtId val="20"/>
  </c:pivotSource>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b="1" dirty="0"/>
              <a:t>Revenue Generated</a:t>
            </a:r>
          </a:p>
        </c:rich>
      </c:tx>
      <c:layout>
        <c:manualLayout>
          <c:xMode val="edge"/>
          <c:yMode val="edge"/>
          <c:x val="0.28721450758896844"/>
          <c:y val="0.14200475103127197"/>
        </c:manualLayout>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4639325568407924"/>
          <c:y val="0.1130179195494837"/>
          <c:w val="0.7898705826093918"/>
          <c:h val="0.811013620611158"/>
        </c:manualLayout>
      </c:layout>
      <c:bar3DChart>
        <c:barDir val="col"/>
        <c:grouping val="standard"/>
        <c:varyColors val="0"/>
        <c:ser>
          <c:idx val="0"/>
          <c:order val="0"/>
          <c:tx>
            <c:strRef>
              <c:f>'KPIS DATA'!$D$23</c:f>
              <c:strCache>
                <c:ptCount val="1"/>
                <c:pt idx="0">
                  <c:v>Total</c:v>
                </c:pt>
              </c:strCache>
            </c:strRef>
          </c:tx>
          <c:spPr>
            <a:solidFill>
              <a:srgbClr val="FFB030"/>
            </a:solidFill>
            <a:ln>
              <a:noFill/>
            </a:ln>
            <a:effectLst/>
            <a:sp3d/>
          </c:spPr>
          <c:invertIfNegative val="0"/>
          <c:cat>
            <c:strRef>
              <c:f>'KPIS DATA'!$C$24:$C$28</c:f>
              <c:strCache>
                <c:ptCount val="4"/>
                <c:pt idx="0">
                  <c:v>Call</c:v>
                </c:pt>
                <c:pt idx="1">
                  <c:v>Chat</c:v>
                </c:pt>
                <c:pt idx="2">
                  <c:v>Complementary</c:v>
                </c:pt>
                <c:pt idx="3">
                  <c:v>public_live_Call</c:v>
                </c:pt>
              </c:strCache>
            </c:strRef>
          </c:cat>
          <c:val>
            <c:numRef>
              <c:f>'KPIS DATA'!$D$24:$D$28</c:f>
              <c:numCache>
                <c:formatCode>0.00</c:formatCode>
                <c:ptCount val="4"/>
                <c:pt idx="0">
                  <c:v>90721.178499999864</c:v>
                </c:pt>
                <c:pt idx="1">
                  <c:v>24156.041833333293</c:v>
                </c:pt>
                <c:pt idx="2">
                  <c:v>0</c:v>
                </c:pt>
                <c:pt idx="3">
                  <c:v>42.107383333333239</c:v>
                </c:pt>
              </c:numCache>
            </c:numRef>
          </c:val>
          <c:extLst>
            <c:ext xmlns:c16="http://schemas.microsoft.com/office/drawing/2014/chart" uri="{C3380CC4-5D6E-409C-BE32-E72D297353CC}">
              <c16:uniqueId val="{00000000-5187-47BF-8B4E-4D364C9DDE6A}"/>
            </c:ext>
          </c:extLst>
        </c:ser>
        <c:dLbls>
          <c:showLegendKey val="0"/>
          <c:showVal val="0"/>
          <c:showCatName val="0"/>
          <c:showSerName val="0"/>
          <c:showPercent val="0"/>
          <c:showBubbleSize val="0"/>
        </c:dLbls>
        <c:gapWidth val="150"/>
        <c:shape val="box"/>
        <c:axId val="2098917487"/>
        <c:axId val="2098911727"/>
        <c:axId val="2027465983"/>
      </c:bar3DChart>
      <c:catAx>
        <c:axId val="209891748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2098911727"/>
        <c:crosses val="autoZero"/>
        <c:auto val="1"/>
        <c:lblAlgn val="ctr"/>
        <c:lblOffset val="100"/>
        <c:noMultiLvlLbl val="0"/>
      </c:catAx>
      <c:valAx>
        <c:axId val="209891172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98917487"/>
        <c:crosses val="autoZero"/>
        <c:crossBetween val="between"/>
      </c:valAx>
      <c:serAx>
        <c:axId val="2027465983"/>
        <c:scaling>
          <c:orientation val="minMax"/>
        </c:scaling>
        <c:delete val="1"/>
        <c:axPos val="b"/>
        <c:majorTickMark val="none"/>
        <c:minorTickMark val="none"/>
        <c:tickLblPos val="nextTo"/>
        <c:crossAx val="2098911727"/>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[AstroSage_analysis.xlsb]KPIS DATA!DaybyDayVolume</c:name>
    <c:fmtId val="13"/>
  </c:pivotSource>
  <c:chart>
    <c:title>
      <c:tx>
        <c:rich>
          <a:bodyPr rot="0" spcFirstLastPara="1" vertOverflow="ellipsis" vert="horz" wrap="square" anchor="ctr" anchorCtr="1"/>
          <a:lstStyle/>
          <a:p>
            <a:pPr algn="ctr" rtl="0">
              <a:defRPr lang="en-US" sz="1800" b="1" i="0" u="none" strike="noStrike" kern="1200" cap="none" spc="20" baseline="0">
                <a:solidFill>
                  <a:srgbClr val="000000">
                    <a:lumMod val="75000"/>
                    <a:lumOff val="25000"/>
                  </a:srgbClr>
                </a:solidFill>
                <a:latin typeface="+mn-lt"/>
                <a:ea typeface="+mn-ea"/>
                <a:cs typeface="+mn-cs"/>
              </a:defRPr>
            </a:pPr>
            <a:r>
              <a:rPr lang="en-US" sz="1800" b="1" i="0" u="none" strike="noStrike" kern="1200" cap="none" spc="20" baseline="0">
                <a:solidFill>
                  <a:srgbClr val="000000">
                    <a:lumMod val="75000"/>
                    <a:lumOff val="25000"/>
                  </a:srgbClr>
                </a:solidFill>
                <a:latin typeface="+mn-lt"/>
                <a:ea typeface="+mn-ea"/>
                <a:cs typeface="+mn-cs"/>
              </a:rPr>
              <a:t>Day by Day Volume</a:t>
            </a:r>
          </a:p>
        </c:rich>
      </c:tx>
      <c:overlay val="0"/>
      <c:spPr>
        <a:noFill/>
        <a:ln>
          <a:noFill/>
        </a:ln>
        <a:effectLst/>
      </c:spPr>
      <c:txPr>
        <a:bodyPr rot="0" spcFirstLastPara="1" vertOverflow="ellipsis" vert="horz" wrap="square" anchor="ctr" anchorCtr="1"/>
        <a:lstStyle/>
        <a:p>
          <a:pPr algn="ctr" rtl="0">
            <a:defRPr lang="en-US" sz="1800" b="1" i="0" u="none" strike="noStrike" kern="1200" cap="none" spc="20" baseline="0">
              <a:solidFill>
                <a:srgbClr val="000000">
                  <a:lumMod val="75000"/>
                  <a:lumOff val="25000"/>
                </a:srgb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22225" cap="rnd" cmpd="sng" algn="ctr">
            <a:solidFill>
              <a:schemeClr val="accent6"/>
            </a:solidFill>
            <a:round/>
          </a:ln>
          <a:effectLst/>
        </c:spPr>
        <c:marker>
          <c:symbol val="circle"/>
          <c:size val="4"/>
          <c:spPr>
            <a:solidFill>
              <a:schemeClr val="accent6"/>
            </a:solidFill>
            <a:ln w="9525" cap="flat" cmpd="sng" algn="ctr">
              <a:solidFill>
                <a:schemeClr val="accent6"/>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22225" cap="rnd" cmpd="sng" algn="ctr">
            <a:solidFill>
              <a:schemeClr val="accent6"/>
            </a:solidFill>
            <a:round/>
          </a:ln>
          <a:effectLst/>
        </c:spPr>
        <c:marker>
          <c:symbol val="circle"/>
          <c:size val="4"/>
          <c:spPr>
            <a:solidFill>
              <a:schemeClr val="accent6"/>
            </a:solidFill>
            <a:ln w="9525" cap="flat" cmpd="sng" algn="ctr">
              <a:solidFill>
                <a:schemeClr val="accent6"/>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22225" cap="rnd" cmpd="sng" algn="ctr">
            <a:solidFill>
              <a:schemeClr val="accent6"/>
            </a:solidFill>
            <a:round/>
          </a:ln>
          <a:effectLst/>
        </c:spPr>
        <c:marker>
          <c:symbol val="circle"/>
          <c:size val="4"/>
          <c:spPr>
            <a:solidFill>
              <a:schemeClr val="accent6"/>
            </a:solidFill>
            <a:ln w="9525" cap="flat" cmpd="sng" algn="ctr">
              <a:solidFill>
                <a:schemeClr val="accent6"/>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'KPIS DATA'!$K$36</c:f>
              <c:strCache>
                <c:ptCount val="1"/>
                <c:pt idx="0">
                  <c:v>Total</c:v>
                </c:pt>
              </c:strCache>
            </c:strRef>
          </c:tx>
          <c:spPr>
            <a:ln w="22225" cap="rnd" cmpd="sng" algn="ctr">
              <a:solidFill>
                <a:srgbClr val="FFB030"/>
              </a:solidFill>
              <a:round/>
            </a:ln>
            <a:effectLst/>
          </c:spPr>
          <c:marker>
            <c:symbol val="circle"/>
            <c:size val="4"/>
            <c:spPr>
              <a:solidFill>
                <a:srgbClr val="FFB030"/>
              </a:solidFill>
              <a:ln w="9525" cap="flat" cmpd="sng" algn="ctr">
                <a:solidFill>
                  <a:srgbClr val="FFB030"/>
                </a:solidFill>
                <a:round/>
              </a:ln>
              <a:effectLst/>
            </c:spPr>
          </c:marker>
          <c:cat>
            <c:strRef>
              <c:f>'KPIS DATA'!$J$37:$J$71</c:f>
              <c:strCache>
                <c:ptCount val="34"/>
                <c:pt idx="0">
                  <c:v>01-12-2023</c:v>
                </c:pt>
                <c:pt idx="1">
                  <c:v>02-12-2023</c:v>
                </c:pt>
                <c:pt idx="2">
                  <c:v>03-12-2023</c:v>
                </c:pt>
                <c:pt idx="3">
                  <c:v>04-12-2023</c:v>
                </c:pt>
                <c:pt idx="4">
                  <c:v>05-12-2023</c:v>
                </c:pt>
                <c:pt idx="5">
                  <c:v>06-12-2023</c:v>
                </c:pt>
                <c:pt idx="6">
                  <c:v>07-12-2023</c:v>
                </c:pt>
                <c:pt idx="7">
                  <c:v>08-12-2023</c:v>
                </c:pt>
                <c:pt idx="8">
                  <c:v>09-12-2023</c:v>
                </c:pt>
                <c:pt idx="9">
                  <c:v>10-12-2023</c:v>
                </c:pt>
                <c:pt idx="10">
                  <c:v>11-12-2023</c:v>
                </c:pt>
                <c:pt idx="11">
                  <c:v>12-12-2023</c:v>
                </c:pt>
                <c:pt idx="12">
                  <c:v>13-12-2023</c:v>
                </c:pt>
                <c:pt idx="13">
                  <c:v>14-12-2023</c:v>
                </c:pt>
                <c:pt idx="14">
                  <c:v>15-12-2023</c:v>
                </c:pt>
                <c:pt idx="15">
                  <c:v>16-12-2023</c:v>
                </c:pt>
                <c:pt idx="16">
                  <c:v>17-12-2023</c:v>
                </c:pt>
                <c:pt idx="17">
                  <c:v>18-12-2023</c:v>
                </c:pt>
                <c:pt idx="18">
                  <c:v>19-12-2023</c:v>
                </c:pt>
                <c:pt idx="19">
                  <c:v>20-12-2023</c:v>
                </c:pt>
                <c:pt idx="20">
                  <c:v>21-12-2023</c:v>
                </c:pt>
                <c:pt idx="21">
                  <c:v>22-12-2023</c:v>
                </c:pt>
                <c:pt idx="22">
                  <c:v>23-12-2023</c:v>
                </c:pt>
                <c:pt idx="23">
                  <c:v>24-12-2023</c:v>
                </c:pt>
                <c:pt idx="24">
                  <c:v>25-12-2023</c:v>
                </c:pt>
                <c:pt idx="25">
                  <c:v>26-12-2023</c:v>
                </c:pt>
                <c:pt idx="26">
                  <c:v>27-12-2023</c:v>
                </c:pt>
                <c:pt idx="27">
                  <c:v>28-12-2023</c:v>
                </c:pt>
                <c:pt idx="28">
                  <c:v>29-12-2023</c:v>
                </c:pt>
                <c:pt idx="29">
                  <c:v>30-12-2023</c:v>
                </c:pt>
                <c:pt idx="30">
                  <c:v>31-12-2023</c:v>
                </c:pt>
                <c:pt idx="31">
                  <c:v>01-01-2024</c:v>
                </c:pt>
                <c:pt idx="32">
                  <c:v>02-01-2024</c:v>
                </c:pt>
                <c:pt idx="33">
                  <c:v>03-01-2024</c:v>
                </c:pt>
              </c:strCache>
            </c:strRef>
          </c:cat>
          <c:val>
            <c:numRef>
              <c:f>'KPIS DATA'!$K$37:$K$71</c:f>
              <c:numCache>
                <c:formatCode>General</c:formatCode>
                <c:ptCount val="34"/>
                <c:pt idx="0">
                  <c:v>1056</c:v>
                </c:pt>
                <c:pt idx="1">
                  <c:v>1006</c:v>
                </c:pt>
                <c:pt idx="2">
                  <c:v>994</c:v>
                </c:pt>
                <c:pt idx="3">
                  <c:v>931</c:v>
                </c:pt>
                <c:pt idx="4">
                  <c:v>715</c:v>
                </c:pt>
                <c:pt idx="5">
                  <c:v>523</c:v>
                </c:pt>
                <c:pt idx="6">
                  <c:v>531</c:v>
                </c:pt>
                <c:pt idx="7">
                  <c:v>338</c:v>
                </c:pt>
                <c:pt idx="8">
                  <c:v>438</c:v>
                </c:pt>
                <c:pt idx="9">
                  <c:v>594</c:v>
                </c:pt>
                <c:pt idx="10">
                  <c:v>582</c:v>
                </c:pt>
                <c:pt idx="11">
                  <c:v>555</c:v>
                </c:pt>
                <c:pt idx="12">
                  <c:v>619</c:v>
                </c:pt>
                <c:pt idx="13">
                  <c:v>917</c:v>
                </c:pt>
                <c:pt idx="14">
                  <c:v>1324</c:v>
                </c:pt>
                <c:pt idx="15">
                  <c:v>952</c:v>
                </c:pt>
                <c:pt idx="16">
                  <c:v>929</c:v>
                </c:pt>
                <c:pt idx="17">
                  <c:v>1074</c:v>
                </c:pt>
                <c:pt idx="18">
                  <c:v>1046</c:v>
                </c:pt>
                <c:pt idx="19">
                  <c:v>855</c:v>
                </c:pt>
                <c:pt idx="20">
                  <c:v>816</c:v>
                </c:pt>
                <c:pt idx="21">
                  <c:v>775</c:v>
                </c:pt>
                <c:pt idx="22">
                  <c:v>1059</c:v>
                </c:pt>
                <c:pt idx="23">
                  <c:v>1061</c:v>
                </c:pt>
                <c:pt idx="24">
                  <c:v>1098</c:v>
                </c:pt>
                <c:pt idx="25">
                  <c:v>808</c:v>
                </c:pt>
                <c:pt idx="26">
                  <c:v>1001</c:v>
                </c:pt>
                <c:pt idx="27">
                  <c:v>1077</c:v>
                </c:pt>
                <c:pt idx="28">
                  <c:v>1022</c:v>
                </c:pt>
                <c:pt idx="29">
                  <c:v>778</c:v>
                </c:pt>
                <c:pt idx="30">
                  <c:v>1014</c:v>
                </c:pt>
                <c:pt idx="31">
                  <c:v>325</c:v>
                </c:pt>
                <c:pt idx="32">
                  <c:v>845</c:v>
                </c:pt>
                <c:pt idx="33">
                  <c:v>369</c:v>
                </c:pt>
              </c:numCache>
            </c:numRef>
          </c:val>
          <c:smooth val="0"/>
          <c:extLst>
            <c:ext xmlns:c16="http://schemas.microsoft.com/office/drawing/2014/chart" uri="{C3380CC4-5D6E-409C-BE32-E72D297353CC}">
              <c16:uniqueId val="{00000000-0291-4237-829A-A599D2611650}"/>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marker val="1"/>
        <c:smooth val="0"/>
        <c:axId val="2098917967"/>
        <c:axId val="2098922287"/>
      </c:lineChart>
      <c:catAx>
        <c:axId val="2098917967"/>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098922287"/>
        <c:crosses val="autoZero"/>
        <c:auto val="1"/>
        <c:lblAlgn val="ctr"/>
        <c:lblOffset val="100"/>
        <c:noMultiLvlLbl val="0"/>
      </c:catAx>
      <c:valAx>
        <c:axId val="20989222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20989179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[AstroSage_analysis.xlsb]KPIS DATA!Distributionoverhours</c:name>
    <c:fmtId val="19"/>
  </c:pivotSource>
  <c:chart>
    <c:title>
      <c:tx>
        <c:rich>
          <a:bodyPr rot="0" spcFirstLastPara="1" vertOverflow="ellipsis" vert="horz" wrap="square" anchor="ctr" anchorCtr="1"/>
          <a:lstStyle/>
          <a:p>
            <a:pPr algn="ctr" rtl="0">
              <a:defRPr lang="en-US" sz="1800" b="1" i="0" u="none" strike="noStrike" kern="1200" cap="none" spc="20" baseline="0">
                <a:solidFill>
                  <a:srgbClr val="000000">
                    <a:lumMod val="75000"/>
                    <a:lumOff val="25000"/>
                  </a:srgbClr>
                </a:solidFill>
                <a:latin typeface="+mn-lt"/>
                <a:ea typeface="+mn-ea"/>
                <a:cs typeface="+mn-cs"/>
              </a:defRPr>
            </a:pPr>
            <a:r>
              <a:rPr lang="en-US" sz="1800" b="1" i="0" u="none" strike="noStrike" kern="1200" baseline="0">
                <a:solidFill>
                  <a:srgbClr val="000000">
                    <a:lumMod val="75000"/>
                    <a:lumOff val="25000"/>
                  </a:srgbClr>
                </a:solidFill>
                <a:latin typeface="+mn-lt"/>
                <a:ea typeface="+mn-ea"/>
                <a:cs typeface="+mn-cs"/>
              </a:rPr>
              <a:t>Distribution Over Hours</a:t>
            </a:r>
          </a:p>
        </c:rich>
      </c:tx>
      <c:overlay val="0"/>
      <c:spPr>
        <a:noFill/>
        <a:ln>
          <a:noFill/>
        </a:ln>
        <a:effectLst/>
      </c:spPr>
      <c:txPr>
        <a:bodyPr rot="0" spcFirstLastPara="1" vertOverflow="ellipsis" vert="horz" wrap="square" anchor="ctr" anchorCtr="1"/>
        <a:lstStyle/>
        <a:p>
          <a:pPr algn="ctr" rtl="0">
            <a:defRPr lang="en-US" sz="1800" b="1" i="0" u="none" strike="noStrike" kern="1200" cap="none" spc="20" baseline="0">
              <a:solidFill>
                <a:srgbClr val="000000">
                  <a:lumMod val="75000"/>
                  <a:lumOff val="25000"/>
                </a:srgb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'KPIS DATA'!$K$8</c:f>
              <c:strCache>
                <c:ptCount val="1"/>
                <c:pt idx="0">
                  <c:v>Total</c:v>
                </c:pt>
              </c:strCache>
            </c:strRef>
          </c:tx>
          <c:spPr>
            <a:solidFill>
              <a:srgbClr val="FFB030"/>
            </a:solidFill>
            <a:ln w="9525" cap="flat" cmpd="sng" algn="ctr">
              <a:solidFill>
                <a:srgbClr val="FFB030"/>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'KPIS DATA'!$J$9:$J$33</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'KPIS DATA'!$K$9:$K$33</c:f>
              <c:numCache>
                <c:formatCode>General</c:formatCode>
                <c:ptCount val="24"/>
                <c:pt idx="0">
                  <c:v>226</c:v>
                </c:pt>
                <c:pt idx="1">
                  <c:v>304</c:v>
                </c:pt>
                <c:pt idx="2">
                  <c:v>560</c:v>
                </c:pt>
                <c:pt idx="3">
                  <c:v>856</c:v>
                </c:pt>
                <c:pt idx="4">
                  <c:v>1153</c:v>
                </c:pt>
                <c:pt idx="5">
                  <c:v>1438</c:v>
                </c:pt>
                <c:pt idx="6">
                  <c:v>1855</c:v>
                </c:pt>
                <c:pt idx="7">
                  <c:v>1664</c:v>
                </c:pt>
                <c:pt idx="8">
                  <c:v>1875</c:v>
                </c:pt>
                <c:pt idx="9">
                  <c:v>1673</c:v>
                </c:pt>
                <c:pt idx="10">
                  <c:v>1704</c:v>
                </c:pt>
                <c:pt idx="11">
                  <c:v>1472</c:v>
                </c:pt>
                <c:pt idx="12">
                  <c:v>1591</c:v>
                </c:pt>
                <c:pt idx="13">
                  <c:v>1574</c:v>
                </c:pt>
                <c:pt idx="14">
                  <c:v>1673</c:v>
                </c:pt>
                <c:pt idx="15">
                  <c:v>1747</c:v>
                </c:pt>
                <c:pt idx="16">
                  <c:v>1773</c:v>
                </c:pt>
                <c:pt idx="17">
                  <c:v>1443</c:v>
                </c:pt>
                <c:pt idx="18">
                  <c:v>1099</c:v>
                </c:pt>
                <c:pt idx="19">
                  <c:v>912</c:v>
                </c:pt>
                <c:pt idx="20">
                  <c:v>553</c:v>
                </c:pt>
                <c:pt idx="21">
                  <c:v>347</c:v>
                </c:pt>
                <c:pt idx="22">
                  <c:v>268</c:v>
                </c:pt>
                <c:pt idx="23">
                  <c:v>267</c:v>
                </c:pt>
              </c:numCache>
            </c:numRef>
          </c:val>
          <c:extLst>
            <c:ext xmlns:c16="http://schemas.microsoft.com/office/drawing/2014/chart" uri="{C3380CC4-5D6E-409C-BE32-E72D297353CC}">
              <c16:uniqueId val="{00000000-3265-4227-A5DD-120B74DABA04}"/>
            </c:ext>
          </c:extLst>
        </c:ser>
        <c:dLbls>
          <c:dLblPos val="outEnd"/>
          <c:showLegendKey val="0"/>
          <c:showVal val="1"/>
          <c:showCatName val="0"/>
          <c:showSerName val="0"/>
          <c:showPercent val="0"/>
          <c:showBubbleSize val="0"/>
        </c:dLbls>
        <c:gapWidth val="100"/>
        <c:overlap val="-24"/>
        <c:axId val="44990464"/>
        <c:axId val="44981824"/>
      </c:barChart>
      <c:catAx>
        <c:axId val="44990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44981824"/>
        <c:crosses val="autoZero"/>
        <c:auto val="1"/>
        <c:lblAlgn val="ctr"/>
        <c:lblOffset val="100"/>
        <c:noMultiLvlLbl val="0"/>
      </c:catAx>
      <c:valAx>
        <c:axId val="4498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449904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[AstroSage_analysis.xlsb]KPIS DATA!WebsiteChart</c:name>
    <c:fmtId val="21"/>
  </c:pivotSource>
  <c:chart>
    <c:title>
      <c:tx>
        <c:rich>
          <a:bodyPr rot="0" spcFirstLastPara="1" vertOverflow="ellipsis" vert="horz" wrap="square" anchor="ctr" anchorCtr="1"/>
          <a:lstStyle/>
          <a:p>
            <a:pPr>
              <a:defRPr sz="1800" b="1" i="0" u="none" strike="noStrike" kern="1200" cap="all" baseline="0">
                <a:solidFill>
                  <a:schemeClr val="tx1">
                    <a:lumMod val="65000"/>
                    <a:lumOff val="35000"/>
                  </a:schemeClr>
                </a:solidFill>
                <a:latin typeface="+mn-lt"/>
                <a:ea typeface="+mn-ea"/>
                <a:cs typeface="+mn-cs"/>
              </a:defRPr>
            </a:pPr>
            <a:r>
              <a:rPr lang="en-IN" b="1" dirty="0"/>
              <a:t>Website Distribution Chart</a:t>
            </a:r>
          </a:p>
        </c:rich>
      </c:tx>
      <c:overlay val="0"/>
      <c:spPr>
        <a:noFill/>
        <a:ln>
          <a:noFill/>
        </a:ln>
        <a:effectLst/>
      </c:spPr>
    </c:title>
    <c:autoTitleDeleted val="0"/>
    <c:pivotFmts>
      <c:pivotFmt>
        <c:idx val="0"/>
      </c:pivotFmt>
      <c:pivotFmt>
        <c:idx val="1"/>
        <c:dLbl>
          <c:idx val="0"/>
          <c:delete val="1"/>
          <c:extLst>
            <c:ext xmlns:c15="http://schemas.microsoft.com/office/drawing/2012/chart" uri="{CE6537A1-D6FC-4f65-9D91-7224C49458BB}"/>
          </c:extLst>
        </c:dLbl>
      </c:pivotFmt>
      <c:pivotFmt>
        <c:idx val="2"/>
      </c:pivotFmt>
      <c:pivotFmt>
        <c:idx val="3"/>
      </c:pivotFmt>
      <c:pivotFmt>
        <c:idx val="4"/>
      </c:pivotFmt>
      <c:pivotFmt>
        <c:idx val="5"/>
        <c:marker>
          <c:symbol val="none"/>
        </c:marker>
        <c:dLbl>
          <c:idx val="0"/>
          <c:spPr>
            <a:solidFill>
              <a:srgbClr val="FFFFFF">
                <a:alpha val="90000"/>
              </a:srgbClr>
            </a:solidFill>
            <a:ln w="12700" cap="flat" cmpd="sng" algn="ctr">
              <a:solidFill>
                <a:srgbClr val="4F81BD"/>
              </a:solidFill>
              <a:round/>
            </a:ln>
            <a:effectLst>
              <a:outerShdw blurRad="50800" dist="38100" dir="2700000" algn="tl" rotWithShape="0">
                <a:srgbClr val="4F81BD">
                  <a:lumMod val="75000"/>
                  <a:alpha val="40000"/>
                </a:srgb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5="http://schemas.microsoft.com/office/drawing/2012/chart" uri="{CE6537A1-D6FC-4f65-9D91-7224C49458BB}"/>
          </c:extLst>
        </c:dLbl>
      </c:pivotFmt>
      <c:pivotFmt>
        <c:idx val="6"/>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pivotFmt>
      <c:pivotFmt>
        <c:idx val="7"/>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pivotFmt>
      <c:pivotFmt>
        <c:idx val="8"/>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pivotFmt>
      <c:pivotFmt>
        <c:idx val="9"/>
        <c:marker>
          <c:symbol val="none"/>
        </c:marker>
        <c:dLbl>
          <c:idx val="0"/>
          <c:spPr>
            <a:solidFill>
              <a:srgbClr val="FFFFFF">
                <a:alpha val="90000"/>
              </a:srgbClr>
            </a:solidFill>
            <a:ln w="12700" cap="flat" cmpd="sng" algn="ctr">
              <a:solidFill>
                <a:srgbClr val="4F81BD"/>
              </a:solidFill>
              <a:round/>
            </a:ln>
            <a:effectLst>
              <a:outerShdw blurRad="50800" dist="38100" dir="2700000" algn="tl" rotWithShape="0">
                <a:srgbClr val="4F81BD">
                  <a:lumMod val="75000"/>
                  <a:alpha val="40000"/>
                </a:srgb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5="http://schemas.microsoft.com/office/drawing/2012/chart" uri="{CE6537A1-D6FC-4f65-9D91-7224C49458BB}"/>
          </c:extLst>
        </c:dLbl>
      </c:pivotFmt>
      <c:pivotFmt>
        <c:idx val="1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pivotFmt>
      <c:pivotFmt>
        <c:idx val="11"/>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pivotFmt>
      <c:pivotFmt>
        <c:idx val="12"/>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pivotFmt>
      <c:pivotFmt>
        <c:idx val="13"/>
        <c:marker>
          <c:symbol val="none"/>
        </c:marker>
        <c:dLbl>
          <c:idx val="0"/>
          <c:spPr>
            <a:solidFill>
              <a:srgbClr val="FFFFFF">
                <a:alpha val="90000"/>
              </a:srgbClr>
            </a:solidFill>
            <a:ln w="12700" cap="flat" cmpd="sng" algn="ctr">
              <a:solidFill>
                <a:srgbClr val="4F81BD"/>
              </a:solidFill>
              <a:round/>
            </a:ln>
            <a:effectLst>
              <a:outerShdw blurRad="50800" dist="38100" dir="2700000" algn="tl" rotWithShape="0">
                <a:srgbClr val="4F81BD">
                  <a:lumMod val="75000"/>
                  <a:alpha val="40000"/>
                </a:srgb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extLst>
            <c:ext xmlns:c15="http://schemas.microsoft.com/office/drawing/2012/chart" uri="{CE6537A1-D6FC-4f65-9D91-7224C49458BB}"/>
          </c:extLst>
        </c:dLbl>
      </c:pivotFmt>
      <c:pivotFmt>
        <c:idx val="14"/>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pivotFmt>
      <c:pivotFmt>
        <c:idx val="15"/>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pivotFmt>
      <c:pivotFmt>
        <c:idx val="16"/>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'KPIS DATA'!$D$8</c:f>
              <c:strCache>
                <c:ptCount val="1"/>
                <c:pt idx="0">
                  <c:v>Total</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5573-4960-BCD9-CD55F634748B}"/>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5573-4960-BCD9-CD55F634748B}"/>
              </c:ext>
            </c:extLst>
          </c:dPt>
          <c:dPt>
            <c:idx val="2"/>
            <c:bubble3D val="0"/>
            <c:spPr>
              <a:solidFill>
                <a:srgbClr val="FFB030">
                  <a:alpha val="90000"/>
                </a:srgb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5-5573-4960-BCD9-CD55F634748B}"/>
              </c:ext>
            </c:extLst>
          </c:dPt>
          <c:dLbls>
            <c:spPr>
              <a:solidFill>
                <a:srgbClr val="FFFFFF">
                  <a:alpha val="90000"/>
                </a:srgbClr>
              </a:solidFill>
              <a:ln w="12700" cap="flat" cmpd="sng" algn="ctr">
                <a:solidFill>
                  <a:srgbClr val="4F81BD"/>
                </a:solidFill>
                <a:round/>
              </a:ln>
              <a:effectLst>
                <a:outerShdw blurRad="50800" dist="38100" dir="2700000" algn="tl" rotWithShape="0">
                  <a:srgbClr val="4F81BD">
                    <a:lumMod val="75000"/>
                    <a:alpha val="40000"/>
                  </a:srgbClr>
                </a:outerShdw>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'KPIS DATA'!$C$9:$C$12</c:f>
              <c:strCache>
                <c:ptCount val="3"/>
                <c:pt idx="0">
                  <c:v>app</c:v>
                </c:pt>
                <c:pt idx="1">
                  <c:v>dashboard</c:v>
                </c:pt>
                <c:pt idx="2">
                  <c:v>gurucool</c:v>
                </c:pt>
              </c:strCache>
            </c:strRef>
          </c:cat>
          <c:val>
            <c:numRef>
              <c:f>'KPIS DATA'!$D$9:$D$12</c:f>
              <c:numCache>
                <c:formatCode>General</c:formatCode>
                <c:ptCount val="3"/>
                <c:pt idx="0">
                  <c:v>7800</c:v>
                </c:pt>
                <c:pt idx="1">
                  <c:v>2</c:v>
                </c:pt>
                <c:pt idx="2">
                  <c:v>20225</c:v>
                </c:pt>
              </c:numCache>
            </c:numRef>
          </c:val>
          <c:extLst>
            <c:ext xmlns:c16="http://schemas.microsoft.com/office/drawing/2014/chart" uri="{C3380CC4-5D6E-409C-BE32-E72D297353CC}">
              <c16:uniqueId val="{00000006-5573-4960-BCD9-CD55F634748B}"/>
            </c:ext>
          </c:extLst>
        </c:ser>
        <c:dLbls>
          <c:dLblPos val="inEnd"/>
          <c:showLegendKey val="0"/>
          <c:showVal val="0"/>
          <c:showCatName val="1"/>
          <c:showSerName val="0"/>
          <c:showPercent val="0"/>
          <c:showBubbleSize val="0"/>
          <c:showLeaderLines val="1"/>
        </c:dLbls>
      </c:pie3DChart>
      <c:spPr>
        <a:noFill/>
        <a:ln>
          <a:noFill/>
        </a:ln>
        <a:effectLst/>
      </c:spPr>
    </c:plotArea>
    <c:legend>
      <c:legendPos val="r"/>
      <c:legendEntry>
        <c:idx val="0"/>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legendEntry>
      <c:legendEntry>
        <c:idx val="2"/>
        <c:txPr>
          <a:bodyPr rot="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legendEntry>
      <c:layout>
        <c:manualLayout>
          <c:xMode val="edge"/>
          <c:yMode val="edge"/>
          <c:x val="0.75362492940934678"/>
          <c:y val="0.45373847499831754"/>
          <c:w val="0.20150326439445734"/>
          <c:h val="0.21634766807995154"/>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a:softEdge rad="0"/>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[AstroSage_analysis.xlsb]KPIS DATA!Callsamdchat</c:name>
    <c:fmtId val="12"/>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Call and Chat Status</a:t>
            </a:r>
          </a:p>
        </c:rich>
      </c:tx>
      <c:layout>
        <c:manualLayout>
          <c:xMode val="edge"/>
          <c:yMode val="edge"/>
          <c:x val="0.30512768933080447"/>
          <c:y val="4.9193904408229912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9"/>
        <c:spPr>
          <a:solidFill>
            <a:schemeClr val="accent1"/>
          </a:solidFill>
          <a:ln>
            <a:noFill/>
          </a:ln>
          <a:effectLst>
            <a:outerShdw blurRad="254000" sx="102000" sy="102000" algn="ctr" rotWithShape="0">
              <a:prstClr val="black">
                <a:alpha val="20000"/>
              </a:prstClr>
            </a:outerShdw>
          </a:effectLst>
        </c:spPr>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pivotFmt>
      <c:pivotFmt>
        <c:idx val="22"/>
        <c:spPr>
          <a:solidFill>
            <a:schemeClr val="accent1"/>
          </a:solidFill>
          <a:ln>
            <a:noFill/>
          </a:ln>
          <a:effectLst>
            <a:outerShdw blurRad="254000" sx="102000" sy="102000" algn="ctr" rotWithShape="0">
              <a:prstClr val="black">
                <a:alpha val="20000"/>
              </a:prstClr>
            </a:outerShdw>
          </a:effectLst>
        </c:spPr>
      </c:pivotFmt>
    </c:pivotFmts>
    <c:plotArea>
      <c:layout/>
      <c:doughnutChart>
        <c:varyColors val="1"/>
        <c:ser>
          <c:idx val="0"/>
          <c:order val="0"/>
          <c:tx>
            <c:strRef>
              <c:f>'KPIS DATA'!$P$8</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0DE-4796-8BD9-5379A980E1A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0DE-4796-8BD9-5379A980E1AC}"/>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80DE-4796-8BD9-5379A980E1AC}"/>
              </c:ext>
            </c:extLst>
          </c:dPt>
          <c:dPt>
            <c:idx val="3"/>
            <c:bubble3D val="0"/>
            <c:spPr>
              <a:solidFill>
                <a:srgbClr val="FFB030"/>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80DE-4796-8BD9-5379A980E1AC}"/>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80DE-4796-8BD9-5379A980E1AC}"/>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80DE-4796-8BD9-5379A980E1AC}"/>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80DE-4796-8BD9-5379A980E1AC}"/>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multiLvlStrRef>
              <c:f>'KPIS DATA'!$O$9:$O$15</c:f>
              <c:multiLvlStrCache>
                <c:ptCount val="4"/>
                <c:lvl>
                  <c:pt idx="0">
                    <c:v>completed</c:v>
                  </c:pt>
                  <c:pt idx="1">
                    <c:v>Failed</c:v>
                  </c:pt>
                  <c:pt idx="2">
                    <c:v>completed</c:v>
                  </c:pt>
                  <c:pt idx="3">
                    <c:v>Failed</c:v>
                  </c:pt>
                </c:lvl>
                <c:lvl>
                  <c:pt idx="0">
                    <c:v>Call</c:v>
                  </c:pt>
                  <c:pt idx="2">
                    <c:v>Chat</c:v>
                  </c:pt>
                </c:lvl>
              </c:multiLvlStrCache>
            </c:multiLvlStrRef>
          </c:cat>
          <c:val>
            <c:numRef>
              <c:f>'KPIS DATA'!$P$9:$P$15</c:f>
              <c:numCache>
                <c:formatCode>General</c:formatCode>
                <c:ptCount val="4"/>
                <c:pt idx="0">
                  <c:v>3450</c:v>
                </c:pt>
                <c:pt idx="1">
                  <c:v>1185</c:v>
                </c:pt>
                <c:pt idx="2">
                  <c:v>5535</c:v>
                </c:pt>
                <c:pt idx="3">
                  <c:v>7255</c:v>
                </c:pt>
              </c:numCache>
            </c:numRef>
          </c:val>
          <c:extLst>
            <c:ext xmlns:c16="http://schemas.microsoft.com/office/drawing/2014/chart" uri="{C3380CC4-5D6E-409C-BE32-E72D297353CC}">
              <c16:uniqueId val="{0000000E-80DE-4796-8BD9-5379A980E1AC}"/>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72006513784317094"/>
          <c:y val="0.28089159124414165"/>
          <c:w val="0.24564299116378274"/>
          <c:h val="0.44401451646276308"/>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[AstroSage_analysis.xlsb]KPIS DATA!GuruRating</c:name>
    <c:fmtId val="11"/>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028569361319733"/>
          <c:y val="6.1078633028932093E-2"/>
          <c:w val="0.86563148086261732"/>
          <c:h val="0.8694510347447848"/>
        </c:manualLayout>
      </c:layout>
      <c:barChart>
        <c:barDir val="bar"/>
        <c:grouping val="clustered"/>
        <c:varyColors val="0"/>
        <c:ser>
          <c:idx val="0"/>
          <c:order val="0"/>
          <c:tx>
            <c:strRef>
              <c:f>'KPIS DATA'!$D$39</c:f>
              <c:strCache>
                <c:ptCount val="1"/>
                <c:pt idx="0">
                  <c:v>Total</c:v>
                </c:pt>
              </c:strCache>
            </c:strRef>
          </c:tx>
          <c:spPr>
            <a:solidFill>
              <a:srgbClr val="FFB030"/>
            </a:solidFill>
            <a:ln>
              <a:noFill/>
            </a:ln>
            <a:effectLst/>
          </c:spPr>
          <c:invertIfNegative val="0"/>
          <c:cat>
            <c:strRef>
              <c:f>'KPIS DATA'!$C$40:$C$50</c:f>
              <c:strCache>
                <c:ptCount val="10"/>
                <c:pt idx="0">
                  <c:v>Astro Manish S</c:v>
                </c:pt>
                <c:pt idx="1">
                  <c:v>Tarot  Oormika</c:v>
                </c:pt>
                <c:pt idx="2">
                  <c:v>Astro  Trisha</c:v>
                </c:pt>
                <c:pt idx="3">
                  <c:v>Tarot  Diva Poonam</c:v>
                </c:pt>
                <c:pt idx="4">
                  <c:v>Astro  Saraswat</c:v>
                </c:pt>
                <c:pt idx="5">
                  <c:v>Tarot  Ankita</c:v>
                </c:pt>
                <c:pt idx="6">
                  <c:v>Astro Reema</c:v>
                </c:pt>
                <c:pt idx="7">
                  <c:v>Daljit Kaur</c:v>
                </c:pt>
                <c:pt idx="8">
                  <c:v>Tarot  Mystical</c:v>
                </c:pt>
                <c:pt idx="9">
                  <c:v>Astro  Pujaa Rai</c:v>
                </c:pt>
              </c:strCache>
            </c:strRef>
          </c:cat>
          <c:val>
            <c:numRef>
              <c:f>'KPIS DATA'!$D$40:$D$50</c:f>
              <c:numCache>
                <c:formatCode>0.00</c:formatCode>
                <c:ptCount val="10"/>
                <c:pt idx="0">
                  <c:v>5.0487804878048781</c:v>
                </c:pt>
                <c:pt idx="1">
                  <c:v>5.4</c:v>
                </c:pt>
                <c:pt idx="2">
                  <c:v>5.4243243243243242</c:v>
                </c:pt>
                <c:pt idx="3">
                  <c:v>5.4626865671641793</c:v>
                </c:pt>
                <c:pt idx="4">
                  <c:v>5.6111111111111107</c:v>
                </c:pt>
                <c:pt idx="5">
                  <c:v>5.75</c:v>
                </c:pt>
                <c:pt idx="6">
                  <c:v>5.9</c:v>
                </c:pt>
                <c:pt idx="7">
                  <c:v>5.9459459459459456</c:v>
                </c:pt>
                <c:pt idx="8">
                  <c:v>7.5</c:v>
                </c:pt>
                <c:pt idx="9">
                  <c:v>7.5</c:v>
                </c:pt>
              </c:numCache>
            </c:numRef>
          </c:val>
          <c:extLst>
            <c:ext xmlns:c16="http://schemas.microsoft.com/office/drawing/2014/chart" uri="{C3380CC4-5D6E-409C-BE32-E72D297353CC}">
              <c16:uniqueId val="{00000000-F001-4B26-AA4D-98158D5BEBE3}"/>
            </c:ext>
          </c:extLst>
        </c:ser>
        <c:dLbls>
          <c:showLegendKey val="0"/>
          <c:showVal val="0"/>
          <c:showCatName val="0"/>
          <c:showSerName val="0"/>
          <c:showPercent val="0"/>
          <c:showBubbleSize val="0"/>
        </c:dLbls>
        <c:gapWidth val="182"/>
        <c:axId val="1216354880"/>
        <c:axId val="1216355360"/>
      </c:barChart>
      <c:catAx>
        <c:axId val="12163548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6355360"/>
        <c:crosses val="autoZero"/>
        <c:auto val="1"/>
        <c:lblAlgn val="ctr"/>
        <c:lblOffset val="100"/>
        <c:noMultiLvlLbl val="0"/>
      </c:catAx>
      <c:valAx>
        <c:axId val="1216355360"/>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16354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6">
  <a:schemeClr val="accent6"/>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2006B7-5E69-4DD7-B128-23B0BCE03DAC}" type="doc">
      <dgm:prSet loTypeId="urn:microsoft.com/office/officeart/2009/layout/CircleArrowProcess" loCatId="cycle" qsTypeId="urn:microsoft.com/office/officeart/2005/8/quickstyle/3d6" qsCatId="3D" csTypeId="urn:microsoft.com/office/officeart/2005/8/colors/accent5_1" csCatId="accent5" phldr="1"/>
      <dgm:spPr/>
      <dgm:t>
        <a:bodyPr/>
        <a:lstStyle/>
        <a:p>
          <a:endParaRPr lang="en-IN"/>
        </a:p>
      </dgm:t>
    </dgm:pt>
    <dgm:pt modelId="{BDBA7B15-D276-4BDE-9AC8-1967B793E7BB}">
      <dgm:prSet phldrT="[Text]"/>
      <dgm:spPr/>
      <dgm:t>
        <a:bodyPr/>
        <a:lstStyle/>
        <a:p>
          <a:r>
            <a:rPr lang="en-US" dirty="0"/>
            <a:t>Information Gathering</a:t>
          </a:r>
          <a:endParaRPr lang="en-IN" dirty="0"/>
        </a:p>
      </dgm:t>
    </dgm:pt>
    <dgm:pt modelId="{1061692A-895D-426C-8827-6C7B4321D5DE}" type="parTrans" cxnId="{EA59E241-92C9-46F9-8681-05542D829966}">
      <dgm:prSet/>
      <dgm:spPr/>
      <dgm:t>
        <a:bodyPr/>
        <a:lstStyle/>
        <a:p>
          <a:endParaRPr lang="en-IN"/>
        </a:p>
      </dgm:t>
    </dgm:pt>
    <dgm:pt modelId="{F0D8BE3C-6120-46D4-942E-86941FD935C2}" type="sibTrans" cxnId="{EA59E241-92C9-46F9-8681-05542D829966}">
      <dgm:prSet/>
      <dgm:spPr/>
      <dgm:t>
        <a:bodyPr/>
        <a:lstStyle/>
        <a:p>
          <a:endParaRPr lang="en-IN"/>
        </a:p>
      </dgm:t>
    </dgm:pt>
    <dgm:pt modelId="{A4E096EE-A834-4A7A-B044-9E38ECF2AAFC}">
      <dgm:prSet phldrT="[Text]"/>
      <dgm:spPr/>
      <dgm:t>
        <a:bodyPr/>
        <a:lstStyle/>
        <a:p>
          <a:r>
            <a:rPr lang="en-US" dirty="0"/>
            <a:t>Analysis</a:t>
          </a:r>
          <a:endParaRPr lang="en-IN" dirty="0"/>
        </a:p>
      </dgm:t>
    </dgm:pt>
    <dgm:pt modelId="{3B420A22-3301-4DD9-B7F4-B21F43861A9C}" type="parTrans" cxnId="{AE5EE6E2-7A29-498B-8589-C1119826691C}">
      <dgm:prSet/>
      <dgm:spPr/>
      <dgm:t>
        <a:bodyPr/>
        <a:lstStyle/>
        <a:p>
          <a:endParaRPr lang="en-IN"/>
        </a:p>
      </dgm:t>
    </dgm:pt>
    <dgm:pt modelId="{96E5DBD3-CE92-473B-A5BE-99CB32856CCB}" type="sibTrans" cxnId="{AE5EE6E2-7A29-498B-8589-C1119826691C}">
      <dgm:prSet/>
      <dgm:spPr/>
      <dgm:t>
        <a:bodyPr/>
        <a:lstStyle/>
        <a:p>
          <a:endParaRPr lang="en-IN"/>
        </a:p>
      </dgm:t>
    </dgm:pt>
    <dgm:pt modelId="{C41BEE92-15D5-4743-895B-60918FFF1841}">
      <dgm:prSet phldrT="[Text]"/>
      <dgm:spPr/>
      <dgm:t>
        <a:bodyPr/>
        <a:lstStyle/>
        <a:p>
          <a:r>
            <a:rPr lang="en-US" dirty="0"/>
            <a:t>Horoscope</a:t>
          </a:r>
          <a:br>
            <a:rPr lang="en-US" dirty="0"/>
          </a:br>
          <a:r>
            <a:rPr lang="en-US" dirty="0"/>
            <a:t>(Action)</a:t>
          </a:r>
          <a:endParaRPr lang="en-IN" dirty="0"/>
        </a:p>
      </dgm:t>
    </dgm:pt>
    <dgm:pt modelId="{FDB030CC-D15E-4AFF-8F91-3EF96632F67A}" type="parTrans" cxnId="{7812CF06-B9A8-4058-9449-6D44841D0293}">
      <dgm:prSet/>
      <dgm:spPr/>
      <dgm:t>
        <a:bodyPr/>
        <a:lstStyle/>
        <a:p>
          <a:endParaRPr lang="en-IN"/>
        </a:p>
      </dgm:t>
    </dgm:pt>
    <dgm:pt modelId="{2E7790BC-63A4-4C67-9E02-F0E90B334976}" type="sibTrans" cxnId="{7812CF06-B9A8-4058-9449-6D44841D0293}">
      <dgm:prSet/>
      <dgm:spPr/>
      <dgm:t>
        <a:bodyPr/>
        <a:lstStyle/>
        <a:p>
          <a:endParaRPr lang="en-IN"/>
        </a:p>
      </dgm:t>
    </dgm:pt>
    <dgm:pt modelId="{284E0D2C-EB57-4AE0-8402-247828807E6E}" type="pres">
      <dgm:prSet presAssocID="{7E2006B7-5E69-4DD7-B128-23B0BCE03DAC}" presName="Name0" presStyleCnt="0">
        <dgm:presLayoutVars>
          <dgm:chMax val="7"/>
          <dgm:chPref val="7"/>
          <dgm:dir/>
          <dgm:animLvl val="lvl"/>
        </dgm:presLayoutVars>
      </dgm:prSet>
      <dgm:spPr/>
    </dgm:pt>
    <dgm:pt modelId="{CD9B6A00-8C21-4046-BCAE-E8C752AD45B4}" type="pres">
      <dgm:prSet presAssocID="{BDBA7B15-D276-4BDE-9AC8-1967B793E7BB}" presName="Accent1" presStyleCnt="0"/>
      <dgm:spPr/>
    </dgm:pt>
    <dgm:pt modelId="{42F9EE9D-CB9B-4791-B3B8-4E1A24A47CFE}" type="pres">
      <dgm:prSet presAssocID="{BDBA7B15-D276-4BDE-9AC8-1967B793E7BB}" presName="Accent" presStyleLbl="node1" presStyleIdx="0" presStyleCnt="3" custLinFactNeighborX="-18148" custLinFactNeighborY="-14576"/>
      <dgm:spPr>
        <a:solidFill>
          <a:srgbClr val="FFB030"/>
        </a:solidFill>
      </dgm:spPr>
    </dgm:pt>
    <dgm:pt modelId="{CBC529BB-9CA9-4DA0-88D6-B65736DDCFFC}" type="pres">
      <dgm:prSet presAssocID="{BDBA7B15-D276-4BDE-9AC8-1967B793E7BB}" presName="Parent1" presStyleLbl="revTx" presStyleIdx="0" presStyleCnt="3" custLinFactNeighborX="-30198" custLinFactNeighborY="-44383">
        <dgm:presLayoutVars>
          <dgm:chMax val="1"/>
          <dgm:chPref val="1"/>
          <dgm:bulletEnabled val="1"/>
        </dgm:presLayoutVars>
      </dgm:prSet>
      <dgm:spPr/>
    </dgm:pt>
    <dgm:pt modelId="{0B70AC0C-FB54-4397-8895-6853220A7C28}" type="pres">
      <dgm:prSet presAssocID="{A4E096EE-A834-4A7A-B044-9E38ECF2AAFC}" presName="Accent2" presStyleCnt="0"/>
      <dgm:spPr/>
    </dgm:pt>
    <dgm:pt modelId="{5D0E129B-4868-4BD5-BFDD-4C366C41DF9A}" type="pres">
      <dgm:prSet presAssocID="{A4E096EE-A834-4A7A-B044-9E38ECF2AAFC}" presName="Accent" presStyleLbl="node1" presStyleIdx="1" presStyleCnt="3" custLinFactNeighborX="-14952" custLinFactNeighborY="-14576"/>
      <dgm:spPr>
        <a:solidFill>
          <a:srgbClr val="FFB030"/>
        </a:solidFill>
      </dgm:spPr>
    </dgm:pt>
    <dgm:pt modelId="{E009A0B8-807A-4063-9C79-E220648E33F3}" type="pres">
      <dgm:prSet presAssocID="{A4E096EE-A834-4A7A-B044-9E38ECF2AAFC}" presName="Parent2" presStyleLbl="revTx" presStyleIdx="1" presStyleCnt="3" custLinFactNeighborX="-29582" custLinFactNeighborY="-44180">
        <dgm:presLayoutVars>
          <dgm:chMax val="1"/>
          <dgm:chPref val="1"/>
          <dgm:bulletEnabled val="1"/>
        </dgm:presLayoutVars>
      </dgm:prSet>
      <dgm:spPr/>
    </dgm:pt>
    <dgm:pt modelId="{50F7050C-5B87-4E23-8B8E-B3FF217A821E}" type="pres">
      <dgm:prSet presAssocID="{C41BEE92-15D5-4743-895B-60918FFF1841}" presName="Accent3" presStyleCnt="0"/>
      <dgm:spPr/>
    </dgm:pt>
    <dgm:pt modelId="{BF983FD6-20A5-4ED9-A6DF-D334D866C53E}" type="pres">
      <dgm:prSet presAssocID="{C41BEE92-15D5-4743-895B-60918FFF1841}" presName="Accent" presStyleLbl="node1" presStyleIdx="2" presStyleCnt="3" custLinFactNeighborX="-17403" custLinFactNeighborY="-16962"/>
      <dgm:spPr>
        <a:solidFill>
          <a:srgbClr val="FFB030"/>
        </a:solidFill>
      </dgm:spPr>
    </dgm:pt>
    <dgm:pt modelId="{BB988D90-0E7C-472E-9C1D-07EAB43083F6}" type="pres">
      <dgm:prSet presAssocID="{C41BEE92-15D5-4743-895B-60918FFF1841}" presName="Parent3" presStyleLbl="revTx" presStyleIdx="2" presStyleCnt="3" custLinFactNeighborX="-34418" custLinFactNeighborY="-55063">
        <dgm:presLayoutVars>
          <dgm:chMax val="1"/>
          <dgm:chPref val="1"/>
          <dgm:bulletEnabled val="1"/>
        </dgm:presLayoutVars>
      </dgm:prSet>
      <dgm:spPr/>
    </dgm:pt>
  </dgm:ptLst>
  <dgm:cxnLst>
    <dgm:cxn modelId="{7812CF06-B9A8-4058-9449-6D44841D0293}" srcId="{7E2006B7-5E69-4DD7-B128-23B0BCE03DAC}" destId="{C41BEE92-15D5-4743-895B-60918FFF1841}" srcOrd="2" destOrd="0" parTransId="{FDB030CC-D15E-4AFF-8F91-3EF96632F67A}" sibTransId="{2E7790BC-63A4-4C67-9E02-F0E90B334976}"/>
    <dgm:cxn modelId="{AB8A2A21-EC12-456D-80AF-DC021AE7072B}" type="presOf" srcId="{A4E096EE-A834-4A7A-B044-9E38ECF2AAFC}" destId="{E009A0B8-807A-4063-9C79-E220648E33F3}" srcOrd="0" destOrd="0" presId="urn:microsoft.com/office/officeart/2009/layout/CircleArrowProcess"/>
    <dgm:cxn modelId="{6E454D2D-D78F-4B98-A65E-937CF6C5AE99}" type="presOf" srcId="{BDBA7B15-D276-4BDE-9AC8-1967B793E7BB}" destId="{CBC529BB-9CA9-4DA0-88D6-B65736DDCFFC}" srcOrd="0" destOrd="0" presId="urn:microsoft.com/office/officeart/2009/layout/CircleArrowProcess"/>
    <dgm:cxn modelId="{93B50339-DF9C-4090-B494-A5DC2F294D9B}" type="presOf" srcId="{C41BEE92-15D5-4743-895B-60918FFF1841}" destId="{BB988D90-0E7C-472E-9C1D-07EAB43083F6}" srcOrd="0" destOrd="0" presId="urn:microsoft.com/office/officeart/2009/layout/CircleArrowProcess"/>
    <dgm:cxn modelId="{EA59E241-92C9-46F9-8681-05542D829966}" srcId="{7E2006B7-5E69-4DD7-B128-23B0BCE03DAC}" destId="{BDBA7B15-D276-4BDE-9AC8-1967B793E7BB}" srcOrd="0" destOrd="0" parTransId="{1061692A-895D-426C-8827-6C7B4321D5DE}" sibTransId="{F0D8BE3C-6120-46D4-942E-86941FD935C2}"/>
    <dgm:cxn modelId="{AE5EE6E2-7A29-498B-8589-C1119826691C}" srcId="{7E2006B7-5E69-4DD7-B128-23B0BCE03DAC}" destId="{A4E096EE-A834-4A7A-B044-9E38ECF2AAFC}" srcOrd="1" destOrd="0" parTransId="{3B420A22-3301-4DD9-B7F4-B21F43861A9C}" sibTransId="{96E5DBD3-CE92-473B-A5BE-99CB32856CCB}"/>
    <dgm:cxn modelId="{9DF81EED-0FE3-4BB3-A201-E3C61AE6B9CA}" type="presOf" srcId="{7E2006B7-5E69-4DD7-B128-23B0BCE03DAC}" destId="{284E0D2C-EB57-4AE0-8402-247828807E6E}" srcOrd="0" destOrd="0" presId="urn:microsoft.com/office/officeart/2009/layout/CircleArrowProcess"/>
    <dgm:cxn modelId="{51771AF2-059C-47B6-BF8D-EF110D33CFEA}" type="presParOf" srcId="{284E0D2C-EB57-4AE0-8402-247828807E6E}" destId="{CD9B6A00-8C21-4046-BCAE-E8C752AD45B4}" srcOrd="0" destOrd="0" presId="urn:microsoft.com/office/officeart/2009/layout/CircleArrowProcess"/>
    <dgm:cxn modelId="{F501DA3A-DDE8-462B-944C-0418D0069050}" type="presParOf" srcId="{CD9B6A00-8C21-4046-BCAE-E8C752AD45B4}" destId="{42F9EE9D-CB9B-4791-B3B8-4E1A24A47CFE}" srcOrd="0" destOrd="0" presId="urn:microsoft.com/office/officeart/2009/layout/CircleArrowProcess"/>
    <dgm:cxn modelId="{82FC25E2-5382-4994-A129-AA968644DCA4}" type="presParOf" srcId="{284E0D2C-EB57-4AE0-8402-247828807E6E}" destId="{CBC529BB-9CA9-4DA0-88D6-B65736DDCFFC}" srcOrd="1" destOrd="0" presId="urn:microsoft.com/office/officeart/2009/layout/CircleArrowProcess"/>
    <dgm:cxn modelId="{7282A718-54CD-45E6-8AF4-9133FF967AA5}" type="presParOf" srcId="{284E0D2C-EB57-4AE0-8402-247828807E6E}" destId="{0B70AC0C-FB54-4397-8895-6853220A7C28}" srcOrd="2" destOrd="0" presId="urn:microsoft.com/office/officeart/2009/layout/CircleArrowProcess"/>
    <dgm:cxn modelId="{D55310FB-EE5E-4293-96BF-55F930124407}" type="presParOf" srcId="{0B70AC0C-FB54-4397-8895-6853220A7C28}" destId="{5D0E129B-4868-4BD5-BFDD-4C366C41DF9A}" srcOrd="0" destOrd="0" presId="urn:microsoft.com/office/officeart/2009/layout/CircleArrowProcess"/>
    <dgm:cxn modelId="{68AF2FA0-32D8-4E7B-AE42-404A5A95B3D6}" type="presParOf" srcId="{284E0D2C-EB57-4AE0-8402-247828807E6E}" destId="{E009A0B8-807A-4063-9C79-E220648E33F3}" srcOrd="3" destOrd="0" presId="urn:microsoft.com/office/officeart/2009/layout/CircleArrowProcess"/>
    <dgm:cxn modelId="{EF5BEBA4-A596-4665-BCAA-120056CFF178}" type="presParOf" srcId="{284E0D2C-EB57-4AE0-8402-247828807E6E}" destId="{50F7050C-5B87-4E23-8B8E-B3FF217A821E}" srcOrd="4" destOrd="0" presId="urn:microsoft.com/office/officeart/2009/layout/CircleArrowProcess"/>
    <dgm:cxn modelId="{A9337554-6983-4615-AA0C-8610A220E760}" type="presParOf" srcId="{50F7050C-5B87-4E23-8B8E-B3FF217A821E}" destId="{BF983FD6-20A5-4ED9-A6DF-D334D866C53E}" srcOrd="0" destOrd="0" presId="urn:microsoft.com/office/officeart/2009/layout/CircleArrowProcess"/>
    <dgm:cxn modelId="{8C0DCBDE-7BD0-4CB1-A3FF-A72E2B2ED418}" type="presParOf" srcId="{284E0D2C-EB57-4AE0-8402-247828807E6E}" destId="{BB988D90-0E7C-472E-9C1D-07EAB43083F6}" srcOrd="5" destOrd="0" presId="urn:microsoft.com/office/officeart/2009/layout/CircleArrowProcess"/>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2006B7-5E69-4DD7-B128-23B0BCE03DAC}" type="doc">
      <dgm:prSet loTypeId="urn:microsoft.com/office/officeart/2009/layout/CircleArrowProcess" loCatId="cycle" qsTypeId="urn:microsoft.com/office/officeart/2005/8/quickstyle/3d6" qsCatId="3D" csTypeId="urn:microsoft.com/office/officeart/2005/8/colors/accent5_1" csCatId="accent5" phldr="1"/>
      <dgm:spPr/>
      <dgm:t>
        <a:bodyPr/>
        <a:lstStyle/>
        <a:p>
          <a:endParaRPr lang="en-IN"/>
        </a:p>
      </dgm:t>
    </dgm:pt>
    <dgm:pt modelId="{BDBA7B15-D276-4BDE-9AC8-1967B793E7BB}">
      <dgm:prSet phldrT="[Text]"/>
      <dgm:spPr/>
      <dgm:t>
        <a:bodyPr/>
        <a:lstStyle/>
        <a:p>
          <a:r>
            <a:rPr lang="en-US" dirty="0"/>
            <a:t>Information Gathering</a:t>
          </a:r>
          <a:endParaRPr lang="en-IN" dirty="0"/>
        </a:p>
      </dgm:t>
    </dgm:pt>
    <dgm:pt modelId="{1061692A-895D-426C-8827-6C7B4321D5DE}" type="parTrans" cxnId="{EA59E241-92C9-46F9-8681-05542D829966}">
      <dgm:prSet/>
      <dgm:spPr/>
      <dgm:t>
        <a:bodyPr/>
        <a:lstStyle/>
        <a:p>
          <a:endParaRPr lang="en-IN"/>
        </a:p>
      </dgm:t>
    </dgm:pt>
    <dgm:pt modelId="{F0D8BE3C-6120-46D4-942E-86941FD935C2}" type="sibTrans" cxnId="{EA59E241-92C9-46F9-8681-05542D829966}">
      <dgm:prSet/>
      <dgm:spPr/>
      <dgm:t>
        <a:bodyPr/>
        <a:lstStyle/>
        <a:p>
          <a:endParaRPr lang="en-IN"/>
        </a:p>
      </dgm:t>
    </dgm:pt>
    <dgm:pt modelId="{A4E096EE-A834-4A7A-B044-9E38ECF2AAFC}">
      <dgm:prSet phldrT="[Text]"/>
      <dgm:spPr/>
      <dgm:t>
        <a:bodyPr/>
        <a:lstStyle/>
        <a:p>
          <a:r>
            <a:rPr lang="en-US" dirty="0"/>
            <a:t>Analysis</a:t>
          </a:r>
          <a:endParaRPr lang="en-IN" dirty="0"/>
        </a:p>
      </dgm:t>
    </dgm:pt>
    <dgm:pt modelId="{3B420A22-3301-4DD9-B7F4-B21F43861A9C}" type="parTrans" cxnId="{AE5EE6E2-7A29-498B-8589-C1119826691C}">
      <dgm:prSet/>
      <dgm:spPr/>
      <dgm:t>
        <a:bodyPr/>
        <a:lstStyle/>
        <a:p>
          <a:endParaRPr lang="en-IN"/>
        </a:p>
      </dgm:t>
    </dgm:pt>
    <dgm:pt modelId="{96E5DBD3-CE92-473B-A5BE-99CB32856CCB}" type="sibTrans" cxnId="{AE5EE6E2-7A29-498B-8589-C1119826691C}">
      <dgm:prSet/>
      <dgm:spPr/>
      <dgm:t>
        <a:bodyPr/>
        <a:lstStyle/>
        <a:p>
          <a:endParaRPr lang="en-IN"/>
        </a:p>
      </dgm:t>
    </dgm:pt>
    <dgm:pt modelId="{C41BEE92-15D5-4743-895B-60918FFF1841}">
      <dgm:prSet phldrT="[Text]"/>
      <dgm:spPr/>
      <dgm:t>
        <a:bodyPr/>
        <a:lstStyle/>
        <a:p>
          <a:r>
            <a:rPr lang="en-US" dirty="0"/>
            <a:t>Horoscope</a:t>
          </a:r>
          <a:br>
            <a:rPr lang="en-US" dirty="0"/>
          </a:br>
          <a:r>
            <a:rPr lang="en-US" dirty="0"/>
            <a:t>(Action)</a:t>
          </a:r>
          <a:endParaRPr lang="en-IN" dirty="0"/>
        </a:p>
      </dgm:t>
    </dgm:pt>
    <dgm:pt modelId="{FDB030CC-D15E-4AFF-8F91-3EF96632F67A}" type="parTrans" cxnId="{7812CF06-B9A8-4058-9449-6D44841D0293}">
      <dgm:prSet/>
      <dgm:spPr/>
      <dgm:t>
        <a:bodyPr/>
        <a:lstStyle/>
        <a:p>
          <a:endParaRPr lang="en-IN"/>
        </a:p>
      </dgm:t>
    </dgm:pt>
    <dgm:pt modelId="{2E7790BC-63A4-4C67-9E02-F0E90B334976}" type="sibTrans" cxnId="{7812CF06-B9A8-4058-9449-6D44841D0293}">
      <dgm:prSet/>
      <dgm:spPr/>
      <dgm:t>
        <a:bodyPr/>
        <a:lstStyle/>
        <a:p>
          <a:endParaRPr lang="en-IN"/>
        </a:p>
      </dgm:t>
    </dgm:pt>
    <dgm:pt modelId="{284E0D2C-EB57-4AE0-8402-247828807E6E}" type="pres">
      <dgm:prSet presAssocID="{7E2006B7-5E69-4DD7-B128-23B0BCE03DAC}" presName="Name0" presStyleCnt="0">
        <dgm:presLayoutVars>
          <dgm:chMax val="7"/>
          <dgm:chPref val="7"/>
          <dgm:dir/>
          <dgm:animLvl val="lvl"/>
        </dgm:presLayoutVars>
      </dgm:prSet>
      <dgm:spPr/>
    </dgm:pt>
    <dgm:pt modelId="{CD9B6A00-8C21-4046-BCAE-E8C752AD45B4}" type="pres">
      <dgm:prSet presAssocID="{BDBA7B15-D276-4BDE-9AC8-1967B793E7BB}" presName="Accent1" presStyleCnt="0"/>
      <dgm:spPr/>
    </dgm:pt>
    <dgm:pt modelId="{42F9EE9D-CB9B-4791-B3B8-4E1A24A47CFE}" type="pres">
      <dgm:prSet presAssocID="{BDBA7B15-D276-4BDE-9AC8-1967B793E7BB}" presName="Accent" presStyleLbl="node1" presStyleIdx="0" presStyleCnt="3" custLinFactNeighborX="-18148" custLinFactNeighborY="-14576"/>
      <dgm:spPr>
        <a:solidFill>
          <a:srgbClr val="FFB030"/>
        </a:solidFill>
      </dgm:spPr>
    </dgm:pt>
    <dgm:pt modelId="{CBC529BB-9CA9-4DA0-88D6-B65736DDCFFC}" type="pres">
      <dgm:prSet presAssocID="{BDBA7B15-D276-4BDE-9AC8-1967B793E7BB}" presName="Parent1" presStyleLbl="revTx" presStyleIdx="0" presStyleCnt="3" custLinFactNeighborX="-30198" custLinFactNeighborY="-44383">
        <dgm:presLayoutVars>
          <dgm:chMax val="1"/>
          <dgm:chPref val="1"/>
          <dgm:bulletEnabled val="1"/>
        </dgm:presLayoutVars>
      </dgm:prSet>
      <dgm:spPr/>
    </dgm:pt>
    <dgm:pt modelId="{0B70AC0C-FB54-4397-8895-6853220A7C28}" type="pres">
      <dgm:prSet presAssocID="{A4E096EE-A834-4A7A-B044-9E38ECF2AAFC}" presName="Accent2" presStyleCnt="0"/>
      <dgm:spPr/>
    </dgm:pt>
    <dgm:pt modelId="{5D0E129B-4868-4BD5-BFDD-4C366C41DF9A}" type="pres">
      <dgm:prSet presAssocID="{A4E096EE-A834-4A7A-B044-9E38ECF2AAFC}" presName="Accent" presStyleLbl="node1" presStyleIdx="1" presStyleCnt="3" custLinFactNeighborX="-14952" custLinFactNeighborY="-14576"/>
      <dgm:spPr>
        <a:solidFill>
          <a:srgbClr val="FFB030"/>
        </a:solidFill>
      </dgm:spPr>
    </dgm:pt>
    <dgm:pt modelId="{E009A0B8-807A-4063-9C79-E220648E33F3}" type="pres">
      <dgm:prSet presAssocID="{A4E096EE-A834-4A7A-B044-9E38ECF2AAFC}" presName="Parent2" presStyleLbl="revTx" presStyleIdx="1" presStyleCnt="3" custLinFactNeighborX="-29582" custLinFactNeighborY="-44180">
        <dgm:presLayoutVars>
          <dgm:chMax val="1"/>
          <dgm:chPref val="1"/>
          <dgm:bulletEnabled val="1"/>
        </dgm:presLayoutVars>
      </dgm:prSet>
      <dgm:spPr/>
    </dgm:pt>
    <dgm:pt modelId="{50F7050C-5B87-4E23-8B8E-B3FF217A821E}" type="pres">
      <dgm:prSet presAssocID="{C41BEE92-15D5-4743-895B-60918FFF1841}" presName="Accent3" presStyleCnt="0"/>
      <dgm:spPr/>
    </dgm:pt>
    <dgm:pt modelId="{BF983FD6-20A5-4ED9-A6DF-D334D866C53E}" type="pres">
      <dgm:prSet presAssocID="{C41BEE92-15D5-4743-895B-60918FFF1841}" presName="Accent" presStyleLbl="node1" presStyleIdx="2" presStyleCnt="3" custLinFactNeighborX="-17403" custLinFactNeighborY="-16962"/>
      <dgm:spPr>
        <a:solidFill>
          <a:srgbClr val="FFB030"/>
        </a:solidFill>
      </dgm:spPr>
    </dgm:pt>
    <dgm:pt modelId="{BB988D90-0E7C-472E-9C1D-07EAB43083F6}" type="pres">
      <dgm:prSet presAssocID="{C41BEE92-15D5-4743-895B-60918FFF1841}" presName="Parent3" presStyleLbl="revTx" presStyleIdx="2" presStyleCnt="3" custLinFactNeighborX="-34418" custLinFactNeighborY="-55063">
        <dgm:presLayoutVars>
          <dgm:chMax val="1"/>
          <dgm:chPref val="1"/>
          <dgm:bulletEnabled val="1"/>
        </dgm:presLayoutVars>
      </dgm:prSet>
      <dgm:spPr/>
    </dgm:pt>
  </dgm:ptLst>
  <dgm:cxnLst>
    <dgm:cxn modelId="{7812CF06-B9A8-4058-9449-6D44841D0293}" srcId="{7E2006B7-5E69-4DD7-B128-23B0BCE03DAC}" destId="{C41BEE92-15D5-4743-895B-60918FFF1841}" srcOrd="2" destOrd="0" parTransId="{FDB030CC-D15E-4AFF-8F91-3EF96632F67A}" sibTransId="{2E7790BC-63A4-4C67-9E02-F0E90B334976}"/>
    <dgm:cxn modelId="{AB8A2A21-EC12-456D-80AF-DC021AE7072B}" type="presOf" srcId="{A4E096EE-A834-4A7A-B044-9E38ECF2AAFC}" destId="{E009A0B8-807A-4063-9C79-E220648E33F3}" srcOrd="0" destOrd="0" presId="urn:microsoft.com/office/officeart/2009/layout/CircleArrowProcess"/>
    <dgm:cxn modelId="{6E454D2D-D78F-4B98-A65E-937CF6C5AE99}" type="presOf" srcId="{BDBA7B15-D276-4BDE-9AC8-1967B793E7BB}" destId="{CBC529BB-9CA9-4DA0-88D6-B65736DDCFFC}" srcOrd="0" destOrd="0" presId="urn:microsoft.com/office/officeart/2009/layout/CircleArrowProcess"/>
    <dgm:cxn modelId="{93B50339-DF9C-4090-B494-A5DC2F294D9B}" type="presOf" srcId="{C41BEE92-15D5-4743-895B-60918FFF1841}" destId="{BB988D90-0E7C-472E-9C1D-07EAB43083F6}" srcOrd="0" destOrd="0" presId="urn:microsoft.com/office/officeart/2009/layout/CircleArrowProcess"/>
    <dgm:cxn modelId="{EA59E241-92C9-46F9-8681-05542D829966}" srcId="{7E2006B7-5E69-4DD7-B128-23B0BCE03DAC}" destId="{BDBA7B15-D276-4BDE-9AC8-1967B793E7BB}" srcOrd="0" destOrd="0" parTransId="{1061692A-895D-426C-8827-6C7B4321D5DE}" sibTransId="{F0D8BE3C-6120-46D4-942E-86941FD935C2}"/>
    <dgm:cxn modelId="{AE5EE6E2-7A29-498B-8589-C1119826691C}" srcId="{7E2006B7-5E69-4DD7-B128-23B0BCE03DAC}" destId="{A4E096EE-A834-4A7A-B044-9E38ECF2AAFC}" srcOrd="1" destOrd="0" parTransId="{3B420A22-3301-4DD9-B7F4-B21F43861A9C}" sibTransId="{96E5DBD3-CE92-473B-A5BE-99CB32856CCB}"/>
    <dgm:cxn modelId="{9DF81EED-0FE3-4BB3-A201-E3C61AE6B9CA}" type="presOf" srcId="{7E2006B7-5E69-4DD7-B128-23B0BCE03DAC}" destId="{284E0D2C-EB57-4AE0-8402-247828807E6E}" srcOrd="0" destOrd="0" presId="urn:microsoft.com/office/officeart/2009/layout/CircleArrowProcess"/>
    <dgm:cxn modelId="{51771AF2-059C-47B6-BF8D-EF110D33CFEA}" type="presParOf" srcId="{284E0D2C-EB57-4AE0-8402-247828807E6E}" destId="{CD9B6A00-8C21-4046-BCAE-E8C752AD45B4}" srcOrd="0" destOrd="0" presId="urn:microsoft.com/office/officeart/2009/layout/CircleArrowProcess"/>
    <dgm:cxn modelId="{F501DA3A-DDE8-462B-944C-0418D0069050}" type="presParOf" srcId="{CD9B6A00-8C21-4046-BCAE-E8C752AD45B4}" destId="{42F9EE9D-CB9B-4791-B3B8-4E1A24A47CFE}" srcOrd="0" destOrd="0" presId="urn:microsoft.com/office/officeart/2009/layout/CircleArrowProcess"/>
    <dgm:cxn modelId="{82FC25E2-5382-4994-A129-AA968644DCA4}" type="presParOf" srcId="{284E0D2C-EB57-4AE0-8402-247828807E6E}" destId="{CBC529BB-9CA9-4DA0-88D6-B65736DDCFFC}" srcOrd="1" destOrd="0" presId="urn:microsoft.com/office/officeart/2009/layout/CircleArrowProcess"/>
    <dgm:cxn modelId="{7282A718-54CD-45E6-8AF4-9133FF967AA5}" type="presParOf" srcId="{284E0D2C-EB57-4AE0-8402-247828807E6E}" destId="{0B70AC0C-FB54-4397-8895-6853220A7C28}" srcOrd="2" destOrd="0" presId="urn:microsoft.com/office/officeart/2009/layout/CircleArrowProcess"/>
    <dgm:cxn modelId="{D55310FB-EE5E-4293-96BF-55F930124407}" type="presParOf" srcId="{0B70AC0C-FB54-4397-8895-6853220A7C28}" destId="{5D0E129B-4868-4BD5-BFDD-4C366C41DF9A}" srcOrd="0" destOrd="0" presId="urn:microsoft.com/office/officeart/2009/layout/CircleArrowProcess"/>
    <dgm:cxn modelId="{68AF2FA0-32D8-4E7B-AE42-404A5A95B3D6}" type="presParOf" srcId="{284E0D2C-EB57-4AE0-8402-247828807E6E}" destId="{E009A0B8-807A-4063-9C79-E220648E33F3}" srcOrd="3" destOrd="0" presId="urn:microsoft.com/office/officeart/2009/layout/CircleArrowProcess"/>
    <dgm:cxn modelId="{EF5BEBA4-A596-4665-BCAA-120056CFF178}" type="presParOf" srcId="{284E0D2C-EB57-4AE0-8402-247828807E6E}" destId="{50F7050C-5B87-4E23-8B8E-B3FF217A821E}" srcOrd="4" destOrd="0" presId="urn:microsoft.com/office/officeart/2009/layout/CircleArrowProcess"/>
    <dgm:cxn modelId="{A9337554-6983-4615-AA0C-8610A220E760}" type="presParOf" srcId="{50F7050C-5B87-4E23-8B8E-B3FF217A821E}" destId="{BF983FD6-20A5-4ED9-A6DF-D334D866C53E}" srcOrd="0" destOrd="0" presId="urn:microsoft.com/office/officeart/2009/layout/CircleArrowProcess"/>
    <dgm:cxn modelId="{8C0DCBDE-7BD0-4CB1-A3FF-A72E2B2ED418}" type="presParOf" srcId="{284E0D2C-EB57-4AE0-8402-247828807E6E}" destId="{BB988D90-0E7C-472E-9C1D-07EAB43083F6}" srcOrd="5" destOrd="0" presId="urn:microsoft.com/office/officeart/2009/layout/CircleArrowProcess"/>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F9EE9D-CB9B-4791-B3B8-4E1A24A47CFE}">
      <dsp:nvSpPr>
        <dsp:cNvPr id="0" name=""/>
        <dsp:cNvSpPr/>
      </dsp:nvSpPr>
      <dsp:spPr>
        <a:xfrm>
          <a:off x="4613915" y="-364923"/>
          <a:ext cx="2503211" cy="2503592"/>
        </a:xfrm>
        <a:prstGeom prst="circularArrow">
          <a:avLst>
            <a:gd name="adj1" fmla="val 10980"/>
            <a:gd name="adj2" fmla="val 1142322"/>
            <a:gd name="adj3" fmla="val 4500000"/>
            <a:gd name="adj4" fmla="val 10800000"/>
            <a:gd name="adj5" fmla="val 12500"/>
          </a:avLst>
        </a:prstGeom>
        <a:solidFill>
          <a:srgbClr val="FFB030"/>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CBC529BB-9CA9-4DA0-88D6-B65736DDCFFC}">
      <dsp:nvSpPr>
        <dsp:cNvPr id="0" name=""/>
        <dsp:cNvSpPr/>
      </dsp:nvSpPr>
      <dsp:spPr>
        <a:xfrm>
          <a:off x="5201440" y="595266"/>
          <a:ext cx="1390986" cy="69532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Information Gathering</a:t>
          </a:r>
          <a:endParaRPr lang="en-IN" sz="2200" kern="1200" dirty="0"/>
        </a:p>
      </dsp:txBody>
      <dsp:txXfrm>
        <a:off x="5201440" y="595266"/>
        <a:ext cx="1390986" cy="695326"/>
      </dsp:txXfrm>
    </dsp:sp>
    <dsp:sp modelId="{5D0E129B-4868-4BD5-BFDD-4C366C41DF9A}">
      <dsp:nvSpPr>
        <dsp:cNvPr id="0" name=""/>
        <dsp:cNvSpPr/>
      </dsp:nvSpPr>
      <dsp:spPr>
        <a:xfrm>
          <a:off x="3998659" y="1073576"/>
          <a:ext cx="2503211" cy="2503592"/>
        </a:xfrm>
        <a:prstGeom prst="leftCircularArrow">
          <a:avLst>
            <a:gd name="adj1" fmla="val 10980"/>
            <a:gd name="adj2" fmla="val 1142322"/>
            <a:gd name="adj3" fmla="val 6300000"/>
            <a:gd name="adj4" fmla="val 18900000"/>
            <a:gd name="adj5" fmla="val 12500"/>
          </a:avLst>
        </a:prstGeom>
        <a:solidFill>
          <a:srgbClr val="FFB030"/>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E009A0B8-807A-4063-9C79-E220648E33F3}">
      <dsp:nvSpPr>
        <dsp:cNvPr id="0" name=""/>
        <dsp:cNvSpPr/>
      </dsp:nvSpPr>
      <dsp:spPr>
        <a:xfrm>
          <a:off x="4517570" y="2043498"/>
          <a:ext cx="1390986" cy="69532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Analysis</a:t>
          </a:r>
          <a:endParaRPr lang="en-IN" sz="2200" kern="1200" dirty="0"/>
        </a:p>
      </dsp:txBody>
      <dsp:txXfrm>
        <a:off x="4517570" y="2043498"/>
        <a:ext cx="1390986" cy="695326"/>
      </dsp:txXfrm>
    </dsp:sp>
    <dsp:sp modelId="{BF983FD6-20A5-4ED9-A6DF-D334D866C53E}">
      <dsp:nvSpPr>
        <dsp:cNvPr id="0" name=""/>
        <dsp:cNvSpPr/>
      </dsp:nvSpPr>
      <dsp:spPr>
        <a:xfrm>
          <a:off x="4872083" y="2684202"/>
          <a:ext cx="2150646" cy="2151508"/>
        </a:xfrm>
        <a:prstGeom prst="blockArc">
          <a:avLst>
            <a:gd name="adj1" fmla="val 13500000"/>
            <a:gd name="adj2" fmla="val 10800000"/>
            <a:gd name="adj3" fmla="val 12740"/>
          </a:avLst>
        </a:prstGeom>
        <a:solidFill>
          <a:srgbClr val="FFB030"/>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BB988D90-0E7C-472E-9C1D-07EAB43083F6}">
      <dsp:nvSpPr>
        <dsp:cNvPr id="0" name=""/>
        <dsp:cNvSpPr/>
      </dsp:nvSpPr>
      <dsp:spPr>
        <a:xfrm>
          <a:off x="5146031" y="3416727"/>
          <a:ext cx="1390986" cy="69532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Horoscope</a:t>
          </a:r>
          <a:br>
            <a:rPr lang="en-US" sz="2200" kern="1200" dirty="0"/>
          </a:br>
          <a:r>
            <a:rPr lang="en-US" sz="2200" kern="1200" dirty="0"/>
            <a:t>(Action)</a:t>
          </a:r>
          <a:endParaRPr lang="en-IN" sz="2200" kern="1200" dirty="0"/>
        </a:p>
      </dsp:txBody>
      <dsp:txXfrm>
        <a:off x="5146031" y="3416727"/>
        <a:ext cx="1390986" cy="6953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F9EE9D-CB9B-4791-B3B8-4E1A24A47CFE}">
      <dsp:nvSpPr>
        <dsp:cNvPr id="0" name=""/>
        <dsp:cNvSpPr/>
      </dsp:nvSpPr>
      <dsp:spPr>
        <a:xfrm>
          <a:off x="4613915" y="-364923"/>
          <a:ext cx="2503211" cy="2503592"/>
        </a:xfrm>
        <a:prstGeom prst="circularArrow">
          <a:avLst>
            <a:gd name="adj1" fmla="val 10980"/>
            <a:gd name="adj2" fmla="val 1142322"/>
            <a:gd name="adj3" fmla="val 4500000"/>
            <a:gd name="adj4" fmla="val 10800000"/>
            <a:gd name="adj5" fmla="val 12500"/>
          </a:avLst>
        </a:prstGeom>
        <a:solidFill>
          <a:srgbClr val="FFB030"/>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CBC529BB-9CA9-4DA0-88D6-B65736DDCFFC}">
      <dsp:nvSpPr>
        <dsp:cNvPr id="0" name=""/>
        <dsp:cNvSpPr/>
      </dsp:nvSpPr>
      <dsp:spPr>
        <a:xfrm>
          <a:off x="5201440" y="595266"/>
          <a:ext cx="1390986" cy="69532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Information Gathering</a:t>
          </a:r>
          <a:endParaRPr lang="en-IN" sz="2200" kern="1200" dirty="0"/>
        </a:p>
      </dsp:txBody>
      <dsp:txXfrm>
        <a:off x="5201440" y="595266"/>
        <a:ext cx="1390986" cy="695326"/>
      </dsp:txXfrm>
    </dsp:sp>
    <dsp:sp modelId="{5D0E129B-4868-4BD5-BFDD-4C366C41DF9A}">
      <dsp:nvSpPr>
        <dsp:cNvPr id="0" name=""/>
        <dsp:cNvSpPr/>
      </dsp:nvSpPr>
      <dsp:spPr>
        <a:xfrm>
          <a:off x="3998659" y="1073576"/>
          <a:ext cx="2503211" cy="2503592"/>
        </a:xfrm>
        <a:prstGeom prst="leftCircularArrow">
          <a:avLst>
            <a:gd name="adj1" fmla="val 10980"/>
            <a:gd name="adj2" fmla="val 1142322"/>
            <a:gd name="adj3" fmla="val 6300000"/>
            <a:gd name="adj4" fmla="val 18900000"/>
            <a:gd name="adj5" fmla="val 12500"/>
          </a:avLst>
        </a:prstGeom>
        <a:solidFill>
          <a:srgbClr val="FFB030"/>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E009A0B8-807A-4063-9C79-E220648E33F3}">
      <dsp:nvSpPr>
        <dsp:cNvPr id="0" name=""/>
        <dsp:cNvSpPr/>
      </dsp:nvSpPr>
      <dsp:spPr>
        <a:xfrm>
          <a:off x="4517570" y="2043498"/>
          <a:ext cx="1390986" cy="69532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Analysis</a:t>
          </a:r>
          <a:endParaRPr lang="en-IN" sz="2200" kern="1200" dirty="0"/>
        </a:p>
      </dsp:txBody>
      <dsp:txXfrm>
        <a:off x="4517570" y="2043498"/>
        <a:ext cx="1390986" cy="695326"/>
      </dsp:txXfrm>
    </dsp:sp>
    <dsp:sp modelId="{BF983FD6-20A5-4ED9-A6DF-D334D866C53E}">
      <dsp:nvSpPr>
        <dsp:cNvPr id="0" name=""/>
        <dsp:cNvSpPr/>
      </dsp:nvSpPr>
      <dsp:spPr>
        <a:xfrm>
          <a:off x="4872083" y="2684202"/>
          <a:ext cx="2150646" cy="2151508"/>
        </a:xfrm>
        <a:prstGeom prst="blockArc">
          <a:avLst>
            <a:gd name="adj1" fmla="val 13500000"/>
            <a:gd name="adj2" fmla="val 10800000"/>
            <a:gd name="adj3" fmla="val 12740"/>
          </a:avLst>
        </a:prstGeom>
        <a:solidFill>
          <a:srgbClr val="FFB030"/>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BB988D90-0E7C-472E-9C1D-07EAB43083F6}">
      <dsp:nvSpPr>
        <dsp:cNvPr id="0" name=""/>
        <dsp:cNvSpPr/>
      </dsp:nvSpPr>
      <dsp:spPr>
        <a:xfrm>
          <a:off x="5146031" y="3416727"/>
          <a:ext cx="1390986" cy="69532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Horoscope</a:t>
          </a:r>
          <a:br>
            <a:rPr lang="en-US" sz="2200" kern="1200" dirty="0"/>
          </a:br>
          <a:r>
            <a:rPr lang="en-US" sz="2200" kern="1200" dirty="0"/>
            <a:t>(Action)</a:t>
          </a:r>
          <a:endParaRPr lang="en-IN" sz="2200" kern="1200" dirty="0"/>
        </a:p>
      </dsp:txBody>
      <dsp:txXfrm>
        <a:off x="5146031" y="3416727"/>
        <a:ext cx="1390986" cy="695326"/>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511D-A43D-153A-2C05-1F12522CBF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8881CC-9977-78F3-0BCC-F689242625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3D1911-E014-888B-0D72-B5DB60075A17}"/>
              </a:ext>
            </a:extLst>
          </p:cNvPr>
          <p:cNvSpPr>
            <a:spLocks noGrp="1"/>
          </p:cNvSpPr>
          <p:nvPr>
            <p:ph type="dt" sz="half" idx="10"/>
          </p:nvPr>
        </p:nvSpPr>
        <p:spPr/>
        <p:txBody>
          <a:bodyPr/>
          <a:lstStyle/>
          <a:p>
            <a:fld id="{B425B2EF-C266-4862-B6D4-28777299974B}" type="datetimeFigureOut">
              <a:rPr lang="en-IN" smtClean="0"/>
              <a:t>24-02-2025</a:t>
            </a:fld>
            <a:endParaRPr lang="en-IN"/>
          </a:p>
        </p:txBody>
      </p:sp>
      <p:sp>
        <p:nvSpPr>
          <p:cNvPr id="5" name="Footer Placeholder 4">
            <a:extLst>
              <a:ext uri="{FF2B5EF4-FFF2-40B4-BE49-F238E27FC236}">
                <a16:creationId xmlns:a16="http://schemas.microsoft.com/office/drawing/2014/main" id="{BC9ABD69-8119-4914-3C01-DA602A4A55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66DA75-22C8-7208-668D-88C93DCB0740}"/>
              </a:ext>
            </a:extLst>
          </p:cNvPr>
          <p:cNvSpPr>
            <a:spLocks noGrp="1"/>
          </p:cNvSpPr>
          <p:nvPr>
            <p:ph type="sldNum" sz="quarter" idx="12"/>
          </p:nvPr>
        </p:nvSpPr>
        <p:spPr/>
        <p:txBody>
          <a:bodyPr/>
          <a:lstStyle/>
          <a:p>
            <a:fld id="{D5FA46A7-7E0C-41DF-BC2B-430FA7BCEA6B}" type="slidenum">
              <a:rPr lang="en-IN" smtClean="0"/>
              <a:t>‹#›</a:t>
            </a:fld>
            <a:endParaRPr lang="en-IN"/>
          </a:p>
        </p:txBody>
      </p:sp>
    </p:spTree>
    <p:extLst>
      <p:ext uri="{BB962C8B-B14F-4D97-AF65-F5344CB8AC3E}">
        <p14:creationId xmlns:p14="http://schemas.microsoft.com/office/powerpoint/2010/main" val="445882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45AD-563C-AB74-ACB6-39794F6096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ED6498-0429-8802-7A55-B84A33A53D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9EBE7A-40D3-FC55-5536-5F611BB87B59}"/>
              </a:ext>
            </a:extLst>
          </p:cNvPr>
          <p:cNvSpPr>
            <a:spLocks noGrp="1"/>
          </p:cNvSpPr>
          <p:nvPr>
            <p:ph type="dt" sz="half" idx="10"/>
          </p:nvPr>
        </p:nvSpPr>
        <p:spPr/>
        <p:txBody>
          <a:bodyPr/>
          <a:lstStyle/>
          <a:p>
            <a:fld id="{B425B2EF-C266-4862-B6D4-28777299974B}" type="datetimeFigureOut">
              <a:rPr lang="en-IN" smtClean="0"/>
              <a:t>24-02-2025</a:t>
            </a:fld>
            <a:endParaRPr lang="en-IN"/>
          </a:p>
        </p:txBody>
      </p:sp>
      <p:sp>
        <p:nvSpPr>
          <p:cNvPr id="5" name="Footer Placeholder 4">
            <a:extLst>
              <a:ext uri="{FF2B5EF4-FFF2-40B4-BE49-F238E27FC236}">
                <a16:creationId xmlns:a16="http://schemas.microsoft.com/office/drawing/2014/main" id="{D0B2253D-5573-CC0F-0BF6-118C2612BB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057642-2878-2AF4-3B07-2DB97B78C3AD}"/>
              </a:ext>
            </a:extLst>
          </p:cNvPr>
          <p:cNvSpPr>
            <a:spLocks noGrp="1"/>
          </p:cNvSpPr>
          <p:nvPr>
            <p:ph type="sldNum" sz="quarter" idx="12"/>
          </p:nvPr>
        </p:nvSpPr>
        <p:spPr/>
        <p:txBody>
          <a:bodyPr/>
          <a:lstStyle/>
          <a:p>
            <a:fld id="{D5FA46A7-7E0C-41DF-BC2B-430FA7BCEA6B}" type="slidenum">
              <a:rPr lang="en-IN" smtClean="0"/>
              <a:t>‹#›</a:t>
            </a:fld>
            <a:endParaRPr lang="en-IN"/>
          </a:p>
        </p:txBody>
      </p:sp>
    </p:spTree>
    <p:extLst>
      <p:ext uri="{BB962C8B-B14F-4D97-AF65-F5344CB8AC3E}">
        <p14:creationId xmlns:p14="http://schemas.microsoft.com/office/powerpoint/2010/main" val="3111959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3C1866-68A2-FA02-3983-9BE444B50F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8210F3-C788-D1C0-A505-7F52B4B4D5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5A93D3-3498-426E-C99D-667D865E781C}"/>
              </a:ext>
            </a:extLst>
          </p:cNvPr>
          <p:cNvSpPr>
            <a:spLocks noGrp="1"/>
          </p:cNvSpPr>
          <p:nvPr>
            <p:ph type="dt" sz="half" idx="10"/>
          </p:nvPr>
        </p:nvSpPr>
        <p:spPr/>
        <p:txBody>
          <a:bodyPr/>
          <a:lstStyle/>
          <a:p>
            <a:fld id="{B425B2EF-C266-4862-B6D4-28777299974B}" type="datetimeFigureOut">
              <a:rPr lang="en-IN" smtClean="0"/>
              <a:t>24-02-2025</a:t>
            </a:fld>
            <a:endParaRPr lang="en-IN"/>
          </a:p>
        </p:txBody>
      </p:sp>
      <p:sp>
        <p:nvSpPr>
          <p:cNvPr id="5" name="Footer Placeholder 4">
            <a:extLst>
              <a:ext uri="{FF2B5EF4-FFF2-40B4-BE49-F238E27FC236}">
                <a16:creationId xmlns:a16="http://schemas.microsoft.com/office/drawing/2014/main" id="{DD317FA6-D9B7-E134-D02C-DC474D2C3A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EDF1DE-A05E-610C-8786-00CFE77C9B46}"/>
              </a:ext>
            </a:extLst>
          </p:cNvPr>
          <p:cNvSpPr>
            <a:spLocks noGrp="1"/>
          </p:cNvSpPr>
          <p:nvPr>
            <p:ph type="sldNum" sz="quarter" idx="12"/>
          </p:nvPr>
        </p:nvSpPr>
        <p:spPr/>
        <p:txBody>
          <a:bodyPr/>
          <a:lstStyle/>
          <a:p>
            <a:fld id="{D5FA46A7-7E0C-41DF-BC2B-430FA7BCEA6B}" type="slidenum">
              <a:rPr lang="en-IN" smtClean="0"/>
              <a:t>‹#›</a:t>
            </a:fld>
            <a:endParaRPr lang="en-IN"/>
          </a:p>
        </p:txBody>
      </p:sp>
    </p:spTree>
    <p:extLst>
      <p:ext uri="{BB962C8B-B14F-4D97-AF65-F5344CB8AC3E}">
        <p14:creationId xmlns:p14="http://schemas.microsoft.com/office/powerpoint/2010/main" val="2363648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F23B-6EF1-9C1A-1B98-C9D011491A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F3202A-5FEB-2852-EA55-B48C716BFA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742192-A227-D68C-5C42-1479B0C8619F}"/>
              </a:ext>
            </a:extLst>
          </p:cNvPr>
          <p:cNvSpPr>
            <a:spLocks noGrp="1"/>
          </p:cNvSpPr>
          <p:nvPr>
            <p:ph type="dt" sz="half" idx="10"/>
          </p:nvPr>
        </p:nvSpPr>
        <p:spPr/>
        <p:txBody>
          <a:bodyPr/>
          <a:lstStyle/>
          <a:p>
            <a:fld id="{B425B2EF-C266-4862-B6D4-28777299974B}" type="datetimeFigureOut">
              <a:rPr lang="en-IN" smtClean="0"/>
              <a:t>24-02-2025</a:t>
            </a:fld>
            <a:endParaRPr lang="en-IN"/>
          </a:p>
        </p:txBody>
      </p:sp>
      <p:sp>
        <p:nvSpPr>
          <p:cNvPr id="5" name="Footer Placeholder 4">
            <a:extLst>
              <a:ext uri="{FF2B5EF4-FFF2-40B4-BE49-F238E27FC236}">
                <a16:creationId xmlns:a16="http://schemas.microsoft.com/office/drawing/2014/main" id="{58234C4C-9FCA-6C65-74FF-1EF19B3F57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F62E5F-10C8-8E8E-367B-8F60A6EFB249}"/>
              </a:ext>
            </a:extLst>
          </p:cNvPr>
          <p:cNvSpPr>
            <a:spLocks noGrp="1"/>
          </p:cNvSpPr>
          <p:nvPr>
            <p:ph type="sldNum" sz="quarter" idx="12"/>
          </p:nvPr>
        </p:nvSpPr>
        <p:spPr/>
        <p:txBody>
          <a:bodyPr/>
          <a:lstStyle/>
          <a:p>
            <a:fld id="{D5FA46A7-7E0C-41DF-BC2B-430FA7BCEA6B}" type="slidenum">
              <a:rPr lang="en-IN" smtClean="0"/>
              <a:t>‹#›</a:t>
            </a:fld>
            <a:endParaRPr lang="en-IN"/>
          </a:p>
        </p:txBody>
      </p:sp>
    </p:spTree>
    <p:extLst>
      <p:ext uri="{BB962C8B-B14F-4D97-AF65-F5344CB8AC3E}">
        <p14:creationId xmlns:p14="http://schemas.microsoft.com/office/powerpoint/2010/main" val="3612249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520C-334C-80D3-9163-7DBFC81843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CA7ECE-5BD6-51C8-91AB-84EB9A92C1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D24F73-2764-AF89-81AD-CECF63C20432}"/>
              </a:ext>
            </a:extLst>
          </p:cNvPr>
          <p:cNvSpPr>
            <a:spLocks noGrp="1"/>
          </p:cNvSpPr>
          <p:nvPr>
            <p:ph type="dt" sz="half" idx="10"/>
          </p:nvPr>
        </p:nvSpPr>
        <p:spPr/>
        <p:txBody>
          <a:bodyPr/>
          <a:lstStyle/>
          <a:p>
            <a:fld id="{B425B2EF-C266-4862-B6D4-28777299974B}" type="datetimeFigureOut">
              <a:rPr lang="en-IN" smtClean="0"/>
              <a:t>24-02-2025</a:t>
            </a:fld>
            <a:endParaRPr lang="en-IN"/>
          </a:p>
        </p:txBody>
      </p:sp>
      <p:sp>
        <p:nvSpPr>
          <p:cNvPr id="5" name="Footer Placeholder 4">
            <a:extLst>
              <a:ext uri="{FF2B5EF4-FFF2-40B4-BE49-F238E27FC236}">
                <a16:creationId xmlns:a16="http://schemas.microsoft.com/office/drawing/2014/main" id="{304ABE8A-2CAB-2BCB-7BBD-B7F22C3C1D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1E647-E542-B52B-51A0-CA4D3281E3B9}"/>
              </a:ext>
            </a:extLst>
          </p:cNvPr>
          <p:cNvSpPr>
            <a:spLocks noGrp="1"/>
          </p:cNvSpPr>
          <p:nvPr>
            <p:ph type="sldNum" sz="quarter" idx="12"/>
          </p:nvPr>
        </p:nvSpPr>
        <p:spPr/>
        <p:txBody>
          <a:bodyPr/>
          <a:lstStyle/>
          <a:p>
            <a:fld id="{D5FA46A7-7E0C-41DF-BC2B-430FA7BCEA6B}" type="slidenum">
              <a:rPr lang="en-IN" smtClean="0"/>
              <a:t>‹#›</a:t>
            </a:fld>
            <a:endParaRPr lang="en-IN"/>
          </a:p>
        </p:txBody>
      </p:sp>
    </p:spTree>
    <p:extLst>
      <p:ext uri="{BB962C8B-B14F-4D97-AF65-F5344CB8AC3E}">
        <p14:creationId xmlns:p14="http://schemas.microsoft.com/office/powerpoint/2010/main" val="2919959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E686-1C2D-5A3C-3C71-A14F0FA712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1757EC-E817-5B48-71C0-462EB3298A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C189E5-82D3-CD19-1D32-E8EBEEDB41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A1AA28-8AA4-7FDA-08D5-A3A6DD3DAB64}"/>
              </a:ext>
            </a:extLst>
          </p:cNvPr>
          <p:cNvSpPr>
            <a:spLocks noGrp="1"/>
          </p:cNvSpPr>
          <p:nvPr>
            <p:ph type="dt" sz="half" idx="10"/>
          </p:nvPr>
        </p:nvSpPr>
        <p:spPr/>
        <p:txBody>
          <a:bodyPr/>
          <a:lstStyle/>
          <a:p>
            <a:fld id="{B425B2EF-C266-4862-B6D4-28777299974B}" type="datetimeFigureOut">
              <a:rPr lang="en-IN" smtClean="0"/>
              <a:t>24-02-2025</a:t>
            </a:fld>
            <a:endParaRPr lang="en-IN"/>
          </a:p>
        </p:txBody>
      </p:sp>
      <p:sp>
        <p:nvSpPr>
          <p:cNvPr id="6" name="Footer Placeholder 5">
            <a:extLst>
              <a:ext uri="{FF2B5EF4-FFF2-40B4-BE49-F238E27FC236}">
                <a16:creationId xmlns:a16="http://schemas.microsoft.com/office/drawing/2014/main" id="{98FEE336-24D3-4A9C-EF4A-CD79872598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7DCEE2-AAD7-BD9E-A399-00A46AD5CAD0}"/>
              </a:ext>
            </a:extLst>
          </p:cNvPr>
          <p:cNvSpPr>
            <a:spLocks noGrp="1"/>
          </p:cNvSpPr>
          <p:nvPr>
            <p:ph type="sldNum" sz="quarter" idx="12"/>
          </p:nvPr>
        </p:nvSpPr>
        <p:spPr/>
        <p:txBody>
          <a:bodyPr/>
          <a:lstStyle/>
          <a:p>
            <a:fld id="{D5FA46A7-7E0C-41DF-BC2B-430FA7BCEA6B}" type="slidenum">
              <a:rPr lang="en-IN" smtClean="0"/>
              <a:t>‹#›</a:t>
            </a:fld>
            <a:endParaRPr lang="en-IN"/>
          </a:p>
        </p:txBody>
      </p:sp>
    </p:spTree>
    <p:extLst>
      <p:ext uri="{BB962C8B-B14F-4D97-AF65-F5344CB8AC3E}">
        <p14:creationId xmlns:p14="http://schemas.microsoft.com/office/powerpoint/2010/main" val="563038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B77FF-09F6-012D-3B1B-79C4E1DC87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CBAA3A-9216-F969-8EB6-2653AE9903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3EC1FE-D6EE-A81B-F27E-245BAB9042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80A706-FCF9-3754-3702-4BBAF5F9BA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4B1F2A-6439-4F74-6A84-59D103171B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7455D1-4783-AFF0-1003-40DFE425A018}"/>
              </a:ext>
            </a:extLst>
          </p:cNvPr>
          <p:cNvSpPr>
            <a:spLocks noGrp="1"/>
          </p:cNvSpPr>
          <p:nvPr>
            <p:ph type="dt" sz="half" idx="10"/>
          </p:nvPr>
        </p:nvSpPr>
        <p:spPr/>
        <p:txBody>
          <a:bodyPr/>
          <a:lstStyle/>
          <a:p>
            <a:fld id="{B425B2EF-C266-4862-B6D4-28777299974B}" type="datetimeFigureOut">
              <a:rPr lang="en-IN" smtClean="0"/>
              <a:t>24-02-2025</a:t>
            </a:fld>
            <a:endParaRPr lang="en-IN"/>
          </a:p>
        </p:txBody>
      </p:sp>
      <p:sp>
        <p:nvSpPr>
          <p:cNvPr id="8" name="Footer Placeholder 7">
            <a:extLst>
              <a:ext uri="{FF2B5EF4-FFF2-40B4-BE49-F238E27FC236}">
                <a16:creationId xmlns:a16="http://schemas.microsoft.com/office/drawing/2014/main" id="{F46CDEA2-499C-2981-3E23-F486EF8DA63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9BC3EC-FFFB-6C70-DADD-DEA02F89ED9E}"/>
              </a:ext>
            </a:extLst>
          </p:cNvPr>
          <p:cNvSpPr>
            <a:spLocks noGrp="1"/>
          </p:cNvSpPr>
          <p:nvPr>
            <p:ph type="sldNum" sz="quarter" idx="12"/>
          </p:nvPr>
        </p:nvSpPr>
        <p:spPr/>
        <p:txBody>
          <a:bodyPr/>
          <a:lstStyle/>
          <a:p>
            <a:fld id="{D5FA46A7-7E0C-41DF-BC2B-430FA7BCEA6B}" type="slidenum">
              <a:rPr lang="en-IN" smtClean="0"/>
              <a:t>‹#›</a:t>
            </a:fld>
            <a:endParaRPr lang="en-IN"/>
          </a:p>
        </p:txBody>
      </p:sp>
    </p:spTree>
    <p:extLst>
      <p:ext uri="{BB962C8B-B14F-4D97-AF65-F5344CB8AC3E}">
        <p14:creationId xmlns:p14="http://schemas.microsoft.com/office/powerpoint/2010/main" val="1685286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1722D-4919-9F7A-0E6C-C0BF04BFEB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EE25B6-3E2B-337F-0F9E-B0C484C89DA0}"/>
              </a:ext>
            </a:extLst>
          </p:cNvPr>
          <p:cNvSpPr>
            <a:spLocks noGrp="1"/>
          </p:cNvSpPr>
          <p:nvPr>
            <p:ph type="dt" sz="half" idx="10"/>
          </p:nvPr>
        </p:nvSpPr>
        <p:spPr/>
        <p:txBody>
          <a:bodyPr/>
          <a:lstStyle/>
          <a:p>
            <a:fld id="{B425B2EF-C266-4862-B6D4-28777299974B}" type="datetimeFigureOut">
              <a:rPr lang="en-IN" smtClean="0"/>
              <a:t>24-02-2025</a:t>
            </a:fld>
            <a:endParaRPr lang="en-IN"/>
          </a:p>
        </p:txBody>
      </p:sp>
      <p:sp>
        <p:nvSpPr>
          <p:cNvPr id="4" name="Footer Placeholder 3">
            <a:extLst>
              <a:ext uri="{FF2B5EF4-FFF2-40B4-BE49-F238E27FC236}">
                <a16:creationId xmlns:a16="http://schemas.microsoft.com/office/drawing/2014/main" id="{132D1C07-9410-17D9-53A7-BC77B4F7BC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4704A1-4CFA-B5BE-B8D1-BB8C46B5815C}"/>
              </a:ext>
            </a:extLst>
          </p:cNvPr>
          <p:cNvSpPr>
            <a:spLocks noGrp="1"/>
          </p:cNvSpPr>
          <p:nvPr>
            <p:ph type="sldNum" sz="quarter" idx="12"/>
          </p:nvPr>
        </p:nvSpPr>
        <p:spPr/>
        <p:txBody>
          <a:bodyPr/>
          <a:lstStyle/>
          <a:p>
            <a:fld id="{D5FA46A7-7E0C-41DF-BC2B-430FA7BCEA6B}" type="slidenum">
              <a:rPr lang="en-IN" smtClean="0"/>
              <a:t>‹#›</a:t>
            </a:fld>
            <a:endParaRPr lang="en-IN"/>
          </a:p>
        </p:txBody>
      </p:sp>
    </p:spTree>
    <p:extLst>
      <p:ext uri="{BB962C8B-B14F-4D97-AF65-F5344CB8AC3E}">
        <p14:creationId xmlns:p14="http://schemas.microsoft.com/office/powerpoint/2010/main" val="135892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CB13A3-B3AF-2CDF-88C2-AD1EE4B1054F}"/>
              </a:ext>
            </a:extLst>
          </p:cNvPr>
          <p:cNvSpPr>
            <a:spLocks noGrp="1"/>
          </p:cNvSpPr>
          <p:nvPr>
            <p:ph type="dt" sz="half" idx="10"/>
          </p:nvPr>
        </p:nvSpPr>
        <p:spPr/>
        <p:txBody>
          <a:bodyPr/>
          <a:lstStyle/>
          <a:p>
            <a:fld id="{B425B2EF-C266-4862-B6D4-28777299974B}" type="datetimeFigureOut">
              <a:rPr lang="en-IN" smtClean="0"/>
              <a:t>24-02-2025</a:t>
            </a:fld>
            <a:endParaRPr lang="en-IN"/>
          </a:p>
        </p:txBody>
      </p:sp>
      <p:sp>
        <p:nvSpPr>
          <p:cNvPr id="3" name="Footer Placeholder 2">
            <a:extLst>
              <a:ext uri="{FF2B5EF4-FFF2-40B4-BE49-F238E27FC236}">
                <a16:creationId xmlns:a16="http://schemas.microsoft.com/office/drawing/2014/main" id="{47A6997E-C2FE-610C-DA68-E815D9B1F5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FB22AF-4100-9825-7A78-FACCB08A0ECB}"/>
              </a:ext>
            </a:extLst>
          </p:cNvPr>
          <p:cNvSpPr>
            <a:spLocks noGrp="1"/>
          </p:cNvSpPr>
          <p:nvPr>
            <p:ph type="sldNum" sz="quarter" idx="12"/>
          </p:nvPr>
        </p:nvSpPr>
        <p:spPr/>
        <p:txBody>
          <a:bodyPr/>
          <a:lstStyle/>
          <a:p>
            <a:fld id="{D5FA46A7-7E0C-41DF-BC2B-430FA7BCEA6B}" type="slidenum">
              <a:rPr lang="en-IN" smtClean="0"/>
              <a:t>‹#›</a:t>
            </a:fld>
            <a:endParaRPr lang="en-IN"/>
          </a:p>
        </p:txBody>
      </p:sp>
    </p:spTree>
    <p:extLst>
      <p:ext uri="{BB962C8B-B14F-4D97-AF65-F5344CB8AC3E}">
        <p14:creationId xmlns:p14="http://schemas.microsoft.com/office/powerpoint/2010/main" val="2676710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81E8-6D1C-111A-C5A4-31E6373DAF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57DED9-15C4-8087-0C90-76981D41DC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87DA16-B200-9735-9829-09873C8FF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C2FBCC-1D24-A72A-B460-9C91EE5D9447}"/>
              </a:ext>
            </a:extLst>
          </p:cNvPr>
          <p:cNvSpPr>
            <a:spLocks noGrp="1"/>
          </p:cNvSpPr>
          <p:nvPr>
            <p:ph type="dt" sz="half" idx="10"/>
          </p:nvPr>
        </p:nvSpPr>
        <p:spPr/>
        <p:txBody>
          <a:bodyPr/>
          <a:lstStyle/>
          <a:p>
            <a:fld id="{B425B2EF-C266-4862-B6D4-28777299974B}" type="datetimeFigureOut">
              <a:rPr lang="en-IN" smtClean="0"/>
              <a:t>24-02-2025</a:t>
            </a:fld>
            <a:endParaRPr lang="en-IN"/>
          </a:p>
        </p:txBody>
      </p:sp>
      <p:sp>
        <p:nvSpPr>
          <p:cNvPr id="6" name="Footer Placeholder 5">
            <a:extLst>
              <a:ext uri="{FF2B5EF4-FFF2-40B4-BE49-F238E27FC236}">
                <a16:creationId xmlns:a16="http://schemas.microsoft.com/office/drawing/2014/main" id="{BD46E0BE-22F3-0893-0E83-67FBE6F670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AE18F9-E588-733D-125D-14FD0635FE73}"/>
              </a:ext>
            </a:extLst>
          </p:cNvPr>
          <p:cNvSpPr>
            <a:spLocks noGrp="1"/>
          </p:cNvSpPr>
          <p:nvPr>
            <p:ph type="sldNum" sz="quarter" idx="12"/>
          </p:nvPr>
        </p:nvSpPr>
        <p:spPr/>
        <p:txBody>
          <a:bodyPr/>
          <a:lstStyle/>
          <a:p>
            <a:fld id="{D5FA46A7-7E0C-41DF-BC2B-430FA7BCEA6B}" type="slidenum">
              <a:rPr lang="en-IN" smtClean="0"/>
              <a:t>‹#›</a:t>
            </a:fld>
            <a:endParaRPr lang="en-IN"/>
          </a:p>
        </p:txBody>
      </p:sp>
    </p:spTree>
    <p:extLst>
      <p:ext uri="{BB962C8B-B14F-4D97-AF65-F5344CB8AC3E}">
        <p14:creationId xmlns:p14="http://schemas.microsoft.com/office/powerpoint/2010/main" val="3893949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37DD5-2B3F-8E87-8AD0-0DCA92FFC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BEF51F-FD9F-CF2A-19BB-42FB924467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37D280-D6BC-3F0F-E006-684A94046B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81CA67-7853-0EEC-4438-6DA5239041DC}"/>
              </a:ext>
            </a:extLst>
          </p:cNvPr>
          <p:cNvSpPr>
            <a:spLocks noGrp="1"/>
          </p:cNvSpPr>
          <p:nvPr>
            <p:ph type="dt" sz="half" idx="10"/>
          </p:nvPr>
        </p:nvSpPr>
        <p:spPr/>
        <p:txBody>
          <a:bodyPr/>
          <a:lstStyle/>
          <a:p>
            <a:fld id="{B425B2EF-C266-4862-B6D4-28777299974B}" type="datetimeFigureOut">
              <a:rPr lang="en-IN" smtClean="0"/>
              <a:t>24-02-2025</a:t>
            </a:fld>
            <a:endParaRPr lang="en-IN"/>
          </a:p>
        </p:txBody>
      </p:sp>
      <p:sp>
        <p:nvSpPr>
          <p:cNvPr id="6" name="Footer Placeholder 5">
            <a:extLst>
              <a:ext uri="{FF2B5EF4-FFF2-40B4-BE49-F238E27FC236}">
                <a16:creationId xmlns:a16="http://schemas.microsoft.com/office/drawing/2014/main" id="{B86C97D6-4659-B31B-119A-D185ED36F0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5E79EF-579F-A1AA-1D80-EA2A4625E81B}"/>
              </a:ext>
            </a:extLst>
          </p:cNvPr>
          <p:cNvSpPr>
            <a:spLocks noGrp="1"/>
          </p:cNvSpPr>
          <p:nvPr>
            <p:ph type="sldNum" sz="quarter" idx="12"/>
          </p:nvPr>
        </p:nvSpPr>
        <p:spPr/>
        <p:txBody>
          <a:bodyPr/>
          <a:lstStyle/>
          <a:p>
            <a:fld id="{D5FA46A7-7E0C-41DF-BC2B-430FA7BCEA6B}" type="slidenum">
              <a:rPr lang="en-IN" smtClean="0"/>
              <a:t>‹#›</a:t>
            </a:fld>
            <a:endParaRPr lang="en-IN"/>
          </a:p>
        </p:txBody>
      </p:sp>
    </p:spTree>
    <p:extLst>
      <p:ext uri="{BB962C8B-B14F-4D97-AF65-F5344CB8AC3E}">
        <p14:creationId xmlns:p14="http://schemas.microsoft.com/office/powerpoint/2010/main" val="2794233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81CDAF-C8A7-C726-16EE-81AF57F81A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829BCF-7867-C8C0-3780-458C56E3E8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0E260E-6287-4CE0-DED5-D79647A6F2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5B2EF-C266-4862-B6D4-28777299974B}" type="datetimeFigureOut">
              <a:rPr lang="en-IN" smtClean="0"/>
              <a:t>24-02-2025</a:t>
            </a:fld>
            <a:endParaRPr lang="en-IN"/>
          </a:p>
        </p:txBody>
      </p:sp>
      <p:sp>
        <p:nvSpPr>
          <p:cNvPr id="5" name="Footer Placeholder 4">
            <a:extLst>
              <a:ext uri="{FF2B5EF4-FFF2-40B4-BE49-F238E27FC236}">
                <a16:creationId xmlns:a16="http://schemas.microsoft.com/office/drawing/2014/main" id="{0A1D6314-AF7B-77A7-8A1E-513881348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41C5948-64B5-BFDF-D6F4-66752646FA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A46A7-7E0C-41DF-BC2B-430FA7BCEA6B}" type="slidenum">
              <a:rPr lang="en-IN" smtClean="0"/>
              <a:t>‹#›</a:t>
            </a:fld>
            <a:endParaRPr lang="en-IN"/>
          </a:p>
        </p:txBody>
      </p:sp>
    </p:spTree>
    <p:extLst>
      <p:ext uri="{BB962C8B-B14F-4D97-AF65-F5344CB8AC3E}">
        <p14:creationId xmlns:p14="http://schemas.microsoft.com/office/powerpoint/2010/main" val="1725969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649446-6942-7270-F680-51BFDFC7FE41}"/>
              </a:ext>
            </a:extLst>
          </p:cNvPr>
          <p:cNvSpPr txBox="1">
            <a:spLocks/>
          </p:cNvSpPr>
          <p:nvPr/>
        </p:nvSpPr>
        <p:spPr>
          <a:xfrm>
            <a:off x="4201256" y="990259"/>
            <a:ext cx="3508744" cy="1254641"/>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8000" dirty="0" err="1">
                <a:solidFill>
                  <a:srgbClr val="FFB030"/>
                </a:solidFill>
                <a:latin typeface="Gloucester MT Extra Condensed" panose="02030808020601010101" pitchFamily="18" charset="0"/>
              </a:rPr>
              <a:t>AstroSAGE</a:t>
            </a:r>
            <a:endParaRPr lang="en-IN" sz="8000" dirty="0">
              <a:solidFill>
                <a:srgbClr val="FFB030"/>
              </a:solidFill>
              <a:latin typeface="Gloucester MT Extra Condensed" panose="02030808020601010101" pitchFamily="18" charset="0"/>
            </a:endParaRPr>
          </a:p>
        </p:txBody>
      </p:sp>
      <p:sp>
        <p:nvSpPr>
          <p:cNvPr id="5" name="Subtitle 2">
            <a:extLst>
              <a:ext uri="{FF2B5EF4-FFF2-40B4-BE49-F238E27FC236}">
                <a16:creationId xmlns:a16="http://schemas.microsoft.com/office/drawing/2014/main" id="{2CB22656-B8DD-939B-FC3F-920283D7AFFA}"/>
              </a:ext>
            </a:extLst>
          </p:cNvPr>
          <p:cNvSpPr txBox="1">
            <a:spLocks/>
          </p:cNvSpPr>
          <p:nvPr/>
        </p:nvSpPr>
        <p:spPr>
          <a:xfrm>
            <a:off x="7537687" y="3883610"/>
            <a:ext cx="4302124" cy="824221"/>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300" dirty="0">
                <a:ln w="3175" cmpd="sng">
                  <a:noFill/>
                </a:ln>
                <a:solidFill>
                  <a:srgbClr val="FFB030"/>
                </a:solidFill>
                <a:latin typeface="Gloucester MT Extra Condensed" panose="02030808020601010101" pitchFamily="18" charset="0"/>
                <a:ea typeface="+mj-ea"/>
                <a:cs typeface="+mj-cs"/>
              </a:rPr>
              <a:t>Analysis by </a:t>
            </a:r>
            <a:r>
              <a:rPr lang="en-US" sz="7200" dirty="0">
                <a:ln w="3175" cmpd="sng">
                  <a:noFill/>
                </a:ln>
                <a:solidFill>
                  <a:srgbClr val="FFB030"/>
                </a:solidFill>
                <a:latin typeface="Gloucester MT Extra Condensed" panose="02030808020601010101" pitchFamily="18" charset="0"/>
                <a:ea typeface="+mj-ea"/>
                <a:cs typeface="+mj-cs"/>
              </a:rPr>
              <a:t>Juned Shaikh</a:t>
            </a:r>
            <a:endParaRPr lang="en-IN" sz="7200" dirty="0">
              <a:ln w="3175" cmpd="sng">
                <a:noFill/>
              </a:ln>
              <a:solidFill>
                <a:srgbClr val="FFB030"/>
              </a:solidFill>
              <a:latin typeface="Gloucester MT Extra Condensed" panose="02030808020601010101" pitchFamily="18" charset="0"/>
              <a:ea typeface="+mj-ea"/>
              <a:cs typeface="+mj-cs"/>
            </a:endParaRPr>
          </a:p>
        </p:txBody>
      </p:sp>
      <p:pic>
        <p:nvPicPr>
          <p:cNvPr id="6" name="Picture 5">
            <a:extLst>
              <a:ext uri="{FF2B5EF4-FFF2-40B4-BE49-F238E27FC236}">
                <a16:creationId xmlns:a16="http://schemas.microsoft.com/office/drawing/2014/main" id="{62CB5F38-38C0-4281-5D58-47D50EAB2DB5}"/>
              </a:ext>
            </a:extLst>
          </p:cNvPr>
          <p:cNvPicPr>
            <a:picLocks noChangeAspect="1"/>
          </p:cNvPicPr>
          <p:nvPr/>
        </p:nvPicPr>
        <p:blipFill>
          <a:blip r:embed="rId2"/>
          <a:stretch>
            <a:fillRect/>
          </a:stretch>
        </p:blipFill>
        <p:spPr>
          <a:xfrm>
            <a:off x="2937413" y="883780"/>
            <a:ext cx="1263843" cy="1263843"/>
          </a:xfrm>
          <a:prstGeom prst="rect">
            <a:avLst/>
          </a:prstGeom>
        </p:spPr>
      </p:pic>
      <p:sp>
        <p:nvSpPr>
          <p:cNvPr id="7" name="Subtitle 2">
            <a:extLst>
              <a:ext uri="{FF2B5EF4-FFF2-40B4-BE49-F238E27FC236}">
                <a16:creationId xmlns:a16="http://schemas.microsoft.com/office/drawing/2014/main" id="{B1B6A257-7006-51E7-87BB-197966CB2491}"/>
              </a:ext>
            </a:extLst>
          </p:cNvPr>
          <p:cNvSpPr txBox="1">
            <a:spLocks/>
          </p:cNvSpPr>
          <p:nvPr/>
        </p:nvSpPr>
        <p:spPr>
          <a:xfrm>
            <a:off x="7537687" y="4707831"/>
            <a:ext cx="4302124" cy="824221"/>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r>
              <a:rPr lang="en-US" sz="2300" dirty="0">
                <a:ln w="3175" cmpd="sng">
                  <a:noFill/>
                </a:ln>
                <a:solidFill>
                  <a:srgbClr val="FFB030"/>
                </a:solidFill>
                <a:latin typeface="Gloucester MT Extra Condensed" panose="02030808020601010101" pitchFamily="18" charset="0"/>
                <a:ea typeface="+mj-ea"/>
                <a:cs typeface="+mj-cs"/>
              </a:rPr>
              <a:t>19-02-2025</a:t>
            </a:r>
            <a:endParaRPr lang="en-IN" sz="7200" dirty="0">
              <a:ln w="3175" cmpd="sng">
                <a:noFill/>
              </a:ln>
              <a:solidFill>
                <a:srgbClr val="FFB030"/>
              </a:solidFill>
              <a:latin typeface="Gloucester MT Extra Condensed" panose="02030808020601010101" pitchFamily="18" charset="0"/>
              <a:ea typeface="+mj-ea"/>
              <a:cs typeface="+mj-cs"/>
            </a:endParaRPr>
          </a:p>
        </p:txBody>
      </p:sp>
    </p:spTree>
    <p:extLst>
      <p:ext uri="{BB962C8B-B14F-4D97-AF65-F5344CB8AC3E}">
        <p14:creationId xmlns:p14="http://schemas.microsoft.com/office/powerpoint/2010/main" val="3323025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20000"/>
              <a:lumOff val="80000"/>
            </a:schemeClr>
          </a:fgClr>
          <a:bgClr>
            <a:schemeClr val="bg1"/>
          </a:bgClr>
        </a:pattFill>
        <a:effectLst/>
      </p:bgPr>
    </p:bg>
    <p:spTree>
      <p:nvGrpSpPr>
        <p:cNvPr id="1" name="">
          <a:extLst>
            <a:ext uri="{FF2B5EF4-FFF2-40B4-BE49-F238E27FC236}">
              <a16:creationId xmlns:a16="http://schemas.microsoft.com/office/drawing/2014/main" id="{5DFAD065-8B09-CA84-4868-8E74D83FAA92}"/>
            </a:ext>
          </a:extLst>
        </p:cNvPr>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D140182-F486-46C2-BF18-1B805F7311BA}"/>
              </a:ext>
            </a:extLst>
          </p:cNvPr>
          <p:cNvGraphicFramePr>
            <a:graphicFrameLocks/>
          </p:cNvGraphicFramePr>
          <p:nvPr>
            <p:extLst>
              <p:ext uri="{D42A27DB-BD31-4B8C-83A1-F6EECF244321}">
                <p14:modId xmlns:p14="http://schemas.microsoft.com/office/powerpoint/2010/main" val="1423477932"/>
              </p:ext>
            </p:extLst>
          </p:nvPr>
        </p:nvGraphicFramePr>
        <p:xfrm>
          <a:off x="838200" y="2056704"/>
          <a:ext cx="7532914" cy="385354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0DBF3C94-5F08-868A-6CEB-C11AB2E32887}"/>
              </a:ext>
            </a:extLst>
          </p:cNvPr>
          <p:cNvSpPr txBox="1"/>
          <p:nvPr/>
        </p:nvSpPr>
        <p:spPr>
          <a:xfrm>
            <a:off x="8138000" y="1944049"/>
            <a:ext cx="3953482" cy="2219325"/>
          </a:xfrm>
          <a:prstGeom prst="rect">
            <a:avLst/>
          </a:prstGeom>
          <a:noFill/>
        </p:spPr>
        <p:txBody>
          <a:bodyPr wrap="square">
            <a:spAutoFit/>
          </a:bodyPr>
          <a:lstStyle/>
          <a:p>
            <a:pPr>
              <a:lnSpc>
                <a:spcPct val="115000"/>
              </a:lnSpc>
              <a:spcAft>
                <a:spcPts val="1000"/>
              </a:spcAft>
              <a:buClr>
                <a:srgbClr val="FFD93B"/>
              </a:buClr>
              <a:buSzPct val="100000"/>
            </a:pPr>
            <a:r>
              <a:rPr lang="en-GB" sz="2400" b="1" dirty="0"/>
              <a:t>Insights:-</a:t>
            </a:r>
            <a:endParaRPr lang="en-IN" b="1" dirty="0"/>
          </a:p>
          <a:p>
            <a:pPr marL="285750" lvl="1" indent="-285750">
              <a:lnSpc>
                <a:spcPct val="115000"/>
              </a:lnSpc>
              <a:spcAft>
                <a:spcPts val="1000"/>
              </a:spcAft>
              <a:buClr>
                <a:srgbClr val="FFD93B"/>
              </a:buClr>
              <a:buSzPct val="100000"/>
              <a:buFont typeface="Wingdings" panose="05000000000000000000" pitchFamily="2" charset="2"/>
              <a:buChar char="v"/>
            </a:pPr>
            <a:r>
              <a:rPr lang="en-GB" dirty="0"/>
              <a:t>This will help us arrange more agent in shift where the volume is more this will help us reduce the hold time for the user and increase customer satisfaction.</a:t>
            </a:r>
            <a:endParaRPr lang="en-IN" dirty="0"/>
          </a:p>
        </p:txBody>
      </p:sp>
      <p:sp>
        <p:nvSpPr>
          <p:cNvPr id="6" name="Title 1">
            <a:extLst>
              <a:ext uri="{FF2B5EF4-FFF2-40B4-BE49-F238E27FC236}">
                <a16:creationId xmlns:a16="http://schemas.microsoft.com/office/drawing/2014/main" id="{1331CA3E-9F2C-ABEB-86F4-3A9E57956F73}"/>
              </a:ext>
            </a:extLst>
          </p:cNvPr>
          <p:cNvSpPr>
            <a:spLocks noGrp="1"/>
          </p:cNvSpPr>
          <p:nvPr>
            <p:ph type="title"/>
          </p:nvPr>
        </p:nvSpPr>
        <p:spPr>
          <a:xfrm>
            <a:off x="838200" y="365125"/>
            <a:ext cx="10515600" cy="1325563"/>
          </a:xfrm>
          <a:effectLst/>
        </p:spPr>
        <p:txBody>
          <a:bodyPr vert="horz" lIns="91440" tIns="45720" rIns="91440" bIns="45720" rtlCol="0" anchor="ctr">
            <a:normAutofit fontScale="90000"/>
          </a:bodyPr>
          <a:lstStyle/>
          <a:p>
            <a:br>
              <a:rPr lang="en-US" sz="6700" dirty="0">
                <a:solidFill>
                  <a:srgbClr val="FFB030"/>
                </a:solidFill>
                <a:latin typeface="Gloucester MT Extra Condensed" panose="02030808020601010101" pitchFamily="18" charset="0"/>
              </a:rPr>
            </a:br>
            <a:r>
              <a:rPr lang="en-US" sz="6700" dirty="0">
                <a:solidFill>
                  <a:srgbClr val="FFB030"/>
                </a:solidFill>
                <a:latin typeface="Gloucester MT Extra Condensed" panose="02030808020601010101" pitchFamily="18" charset="0"/>
              </a:rPr>
              <a:t>Peek Volume as per hours:</a:t>
            </a:r>
            <a:br>
              <a:rPr lang="en-US" sz="8000" dirty="0">
                <a:solidFill>
                  <a:srgbClr val="FFB030"/>
                </a:solidFill>
                <a:latin typeface="Gloucester MT Extra Condensed" panose="02030808020601010101" pitchFamily="18" charset="0"/>
              </a:rPr>
            </a:br>
            <a:endParaRPr lang="en-IN" sz="8000" dirty="0">
              <a:solidFill>
                <a:srgbClr val="FFB030"/>
              </a:solidFill>
              <a:latin typeface="Gloucester MT Extra Condensed" panose="02030808020601010101" pitchFamily="18" charset="0"/>
            </a:endParaRPr>
          </a:p>
        </p:txBody>
      </p:sp>
    </p:spTree>
    <p:extLst>
      <p:ext uri="{BB962C8B-B14F-4D97-AF65-F5344CB8AC3E}">
        <p14:creationId xmlns:p14="http://schemas.microsoft.com/office/powerpoint/2010/main" val="355306195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20000"/>
              <a:lumOff val="80000"/>
            </a:schemeClr>
          </a:fgClr>
          <a:bgClr>
            <a:schemeClr val="bg1"/>
          </a:bgClr>
        </a:pattFill>
        <a:effectLst/>
      </p:bgPr>
    </p:bg>
    <p:spTree>
      <p:nvGrpSpPr>
        <p:cNvPr id="1" name="">
          <a:extLst>
            <a:ext uri="{FF2B5EF4-FFF2-40B4-BE49-F238E27FC236}">
              <a16:creationId xmlns:a16="http://schemas.microsoft.com/office/drawing/2014/main" id="{5026AF51-E664-FC0D-AB03-981538AF2CA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59BE88D-CD92-ED1A-D494-2655729F13EE}"/>
              </a:ext>
            </a:extLst>
          </p:cNvPr>
          <p:cNvSpPr txBox="1"/>
          <p:nvPr/>
        </p:nvSpPr>
        <p:spPr>
          <a:xfrm>
            <a:off x="7281966" y="1934321"/>
            <a:ext cx="3953482" cy="2347566"/>
          </a:xfrm>
          <a:prstGeom prst="rect">
            <a:avLst/>
          </a:prstGeom>
          <a:noFill/>
        </p:spPr>
        <p:txBody>
          <a:bodyPr wrap="square">
            <a:spAutoFit/>
          </a:bodyPr>
          <a:lstStyle/>
          <a:p>
            <a:pPr>
              <a:lnSpc>
                <a:spcPct val="115000"/>
              </a:lnSpc>
              <a:spcAft>
                <a:spcPts val="1000"/>
              </a:spcAft>
              <a:buClr>
                <a:srgbClr val="FFD93B"/>
              </a:buClr>
              <a:buSzPct val="100000"/>
            </a:pPr>
            <a:r>
              <a:rPr lang="en-GB" sz="2400" b="1" dirty="0"/>
              <a:t>Insights:-</a:t>
            </a:r>
            <a:endParaRPr lang="en-IN" b="1" dirty="0"/>
          </a:p>
          <a:p>
            <a:pPr marL="285750" lvl="1" indent="-285750">
              <a:lnSpc>
                <a:spcPct val="115000"/>
              </a:lnSpc>
              <a:spcAft>
                <a:spcPts val="1000"/>
              </a:spcAft>
              <a:buClr>
                <a:srgbClr val="FFD93B"/>
              </a:buClr>
              <a:buSzPct val="100000"/>
              <a:buFont typeface="Wingdings" panose="05000000000000000000" pitchFamily="2" charset="2"/>
              <a:buChar char="v"/>
            </a:pPr>
            <a:r>
              <a:rPr lang="en-GB" dirty="0"/>
              <a:t>This Pie Chart Help Us understand the Distribution of the User across platform.</a:t>
            </a:r>
          </a:p>
          <a:p>
            <a:pPr marL="285750" lvl="1" indent="-285750">
              <a:lnSpc>
                <a:spcPct val="115000"/>
              </a:lnSpc>
              <a:spcAft>
                <a:spcPts val="1000"/>
              </a:spcAft>
              <a:buClr>
                <a:srgbClr val="FFD93B"/>
              </a:buClr>
              <a:buSzPct val="100000"/>
              <a:buFont typeface="Wingdings" panose="05000000000000000000" pitchFamily="2" charset="2"/>
              <a:buChar char="v"/>
            </a:pPr>
            <a:r>
              <a:rPr lang="en-GB" dirty="0"/>
              <a:t>The </a:t>
            </a:r>
            <a:r>
              <a:rPr lang="en-GB" dirty="0" err="1"/>
              <a:t>Gurucool</a:t>
            </a:r>
            <a:r>
              <a:rPr lang="en-GB" dirty="0"/>
              <a:t> has the Highest User Retention among all</a:t>
            </a:r>
            <a:endParaRPr lang="en-IN" dirty="0"/>
          </a:p>
        </p:txBody>
      </p:sp>
      <p:sp>
        <p:nvSpPr>
          <p:cNvPr id="6" name="Title 1">
            <a:extLst>
              <a:ext uri="{FF2B5EF4-FFF2-40B4-BE49-F238E27FC236}">
                <a16:creationId xmlns:a16="http://schemas.microsoft.com/office/drawing/2014/main" id="{506F7DBF-FDEE-40BD-6B69-F92715A58DEF}"/>
              </a:ext>
            </a:extLst>
          </p:cNvPr>
          <p:cNvSpPr>
            <a:spLocks noGrp="1"/>
          </p:cNvSpPr>
          <p:nvPr>
            <p:ph type="title"/>
          </p:nvPr>
        </p:nvSpPr>
        <p:spPr>
          <a:xfrm>
            <a:off x="838200" y="365125"/>
            <a:ext cx="10515600" cy="1325563"/>
          </a:xfrm>
          <a:effectLst/>
        </p:spPr>
        <p:txBody>
          <a:bodyPr vert="horz" lIns="91440" tIns="45720" rIns="91440" bIns="45720" rtlCol="0" anchor="ctr">
            <a:normAutofit fontScale="90000"/>
          </a:bodyPr>
          <a:lstStyle/>
          <a:p>
            <a:br>
              <a:rPr lang="en-US" sz="6700" dirty="0">
                <a:solidFill>
                  <a:srgbClr val="FFB030"/>
                </a:solidFill>
                <a:latin typeface="Gloucester MT Extra Condensed" panose="02030808020601010101" pitchFamily="18" charset="0"/>
              </a:rPr>
            </a:br>
            <a:r>
              <a:rPr lang="en-US" sz="6700" dirty="0">
                <a:solidFill>
                  <a:srgbClr val="FFB030"/>
                </a:solidFill>
                <a:latin typeface="Gloucester MT Extra Condensed" panose="02030808020601010101" pitchFamily="18" charset="0"/>
              </a:rPr>
              <a:t>Website Distribution:</a:t>
            </a:r>
            <a:br>
              <a:rPr lang="en-US" sz="8000" dirty="0">
                <a:solidFill>
                  <a:srgbClr val="FFB030"/>
                </a:solidFill>
                <a:latin typeface="Gloucester MT Extra Condensed" panose="02030808020601010101" pitchFamily="18" charset="0"/>
              </a:rPr>
            </a:br>
            <a:endParaRPr lang="en-IN" sz="8000" dirty="0">
              <a:solidFill>
                <a:srgbClr val="FFB030"/>
              </a:solidFill>
              <a:latin typeface="Gloucester MT Extra Condensed" panose="02030808020601010101" pitchFamily="18" charset="0"/>
            </a:endParaRPr>
          </a:p>
        </p:txBody>
      </p:sp>
      <p:graphicFrame>
        <p:nvGraphicFramePr>
          <p:cNvPr id="7" name="Chart 6">
            <a:extLst>
              <a:ext uri="{FF2B5EF4-FFF2-40B4-BE49-F238E27FC236}">
                <a16:creationId xmlns:a16="http://schemas.microsoft.com/office/drawing/2014/main" id="{BD270D69-06E3-450B-BF13-C8BDB20DD96C}"/>
              </a:ext>
            </a:extLst>
          </p:cNvPr>
          <p:cNvGraphicFramePr>
            <a:graphicFrameLocks/>
          </p:cNvGraphicFramePr>
          <p:nvPr>
            <p:extLst>
              <p:ext uri="{D42A27DB-BD31-4B8C-83A1-F6EECF244321}">
                <p14:modId xmlns:p14="http://schemas.microsoft.com/office/powerpoint/2010/main" val="948566799"/>
              </p:ext>
            </p:extLst>
          </p:nvPr>
        </p:nvGraphicFramePr>
        <p:xfrm>
          <a:off x="1511692" y="1859703"/>
          <a:ext cx="5084618" cy="37222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042069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20000"/>
              <a:lumOff val="80000"/>
            </a:schemeClr>
          </a:fgClr>
          <a:bgClr>
            <a:schemeClr val="bg1"/>
          </a:bgClr>
        </a:pattFill>
        <a:effectLst/>
      </p:bgPr>
    </p:bg>
    <p:spTree>
      <p:nvGrpSpPr>
        <p:cNvPr id="1" name="">
          <a:extLst>
            <a:ext uri="{FF2B5EF4-FFF2-40B4-BE49-F238E27FC236}">
              <a16:creationId xmlns:a16="http://schemas.microsoft.com/office/drawing/2014/main" id="{F7D49282-A0F8-EB0B-CE97-81469C055EB6}"/>
            </a:ext>
          </a:extLst>
        </p:cNvPr>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4406C26-34E5-4E6E-A5A5-BF68AF359445}"/>
              </a:ext>
            </a:extLst>
          </p:cNvPr>
          <p:cNvGraphicFramePr>
            <a:graphicFrameLocks/>
          </p:cNvGraphicFramePr>
          <p:nvPr>
            <p:extLst>
              <p:ext uri="{D42A27DB-BD31-4B8C-83A1-F6EECF244321}">
                <p14:modId xmlns:p14="http://schemas.microsoft.com/office/powerpoint/2010/main" val="257732962"/>
              </p:ext>
            </p:extLst>
          </p:nvPr>
        </p:nvGraphicFramePr>
        <p:xfrm>
          <a:off x="752677" y="2028425"/>
          <a:ext cx="5219700" cy="3871191"/>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1">
            <a:extLst>
              <a:ext uri="{FF2B5EF4-FFF2-40B4-BE49-F238E27FC236}">
                <a16:creationId xmlns:a16="http://schemas.microsoft.com/office/drawing/2014/main" id="{06B0D789-E2DE-F853-9FA4-7F0497F4F19F}"/>
              </a:ext>
            </a:extLst>
          </p:cNvPr>
          <p:cNvSpPr>
            <a:spLocks noGrp="1"/>
          </p:cNvSpPr>
          <p:nvPr>
            <p:ph type="title"/>
          </p:nvPr>
        </p:nvSpPr>
        <p:spPr>
          <a:xfrm>
            <a:off x="838200" y="365125"/>
            <a:ext cx="10515600" cy="1325563"/>
          </a:xfrm>
          <a:effectLst/>
        </p:spPr>
        <p:txBody>
          <a:bodyPr vert="horz" lIns="91440" tIns="45720" rIns="91440" bIns="45720" rtlCol="0" anchor="ctr">
            <a:normAutofit fontScale="90000"/>
          </a:bodyPr>
          <a:lstStyle/>
          <a:p>
            <a:br>
              <a:rPr lang="en-US" sz="6700" dirty="0">
                <a:solidFill>
                  <a:srgbClr val="FFB030"/>
                </a:solidFill>
                <a:latin typeface="Gloucester MT Extra Condensed" panose="02030808020601010101" pitchFamily="18" charset="0"/>
              </a:rPr>
            </a:br>
            <a:r>
              <a:rPr lang="en-US" sz="6700" dirty="0">
                <a:solidFill>
                  <a:srgbClr val="FFB030"/>
                </a:solidFill>
                <a:latin typeface="Gloucester MT Extra Condensed" panose="02030808020601010101" pitchFamily="18" charset="0"/>
              </a:rPr>
              <a:t>Call /Chat Status of Completion:</a:t>
            </a:r>
            <a:br>
              <a:rPr lang="en-US" sz="8000" dirty="0">
                <a:solidFill>
                  <a:srgbClr val="FFB030"/>
                </a:solidFill>
                <a:latin typeface="Gloucester MT Extra Condensed" panose="02030808020601010101" pitchFamily="18" charset="0"/>
              </a:rPr>
            </a:br>
            <a:endParaRPr lang="en-IN" sz="8000" dirty="0">
              <a:solidFill>
                <a:srgbClr val="FFB030"/>
              </a:solidFill>
              <a:latin typeface="Gloucester MT Extra Condensed" panose="02030808020601010101" pitchFamily="18" charset="0"/>
            </a:endParaRPr>
          </a:p>
        </p:txBody>
      </p:sp>
      <p:sp>
        <p:nvSpPr>
          <p:cNvPr id="6" name="TextBox 5">
            <a:extLst>
              <a:ext uri="{FF2B5EF4-FFF2-40B4-BE49-F238E27FC236}">
                <a16:creationId xmlns:a16="http://schemas.microsoft.com/office/drawing/2014/main" id="{DB93FA7F-B0BE-4554-720D-671C57C1F081}"/>
              </a:ext>
            </a:extLst>
          </p:cNvPr>
          <p:cNvSpPr txBox="1"/>
          <p:nvPr/>
        </p:nvSpPr>
        <p:spPr>
          <a:xfrm>
            <a:off x="6219624" y="2028424"/>
            <a:ext cx="5774579" cy="1710468"/>
          </a:xfrm>
          <a:prstGeom prst="rect">
            <a:avLst/>
          </a:prstGeom>
          <a:noFill/>
        </p:spPr>
        <p:txBody>
          <a:bodyPr wrap="square">
            <a:spAutoFit/>
          </a:bodyPr>
          <a:lstStyle/>
          <a:p>
            <a:pPr>
              <a:lnSpc>
                <a:spcPct val="115000"/>
              </a:lnSpc>
              <a:spcAft>
                <a:spcPts val="1000"/>
              </a:spcAft>
              <a:buClr>
                <a:srgbClr val="FFD93B"/>
              </a:buClr>
              <a:buSzPct val="100000"/>
            </a:pPr>
            <a:r>
              <a:rPr lang="en-GB" sz="2400" b="1" dirty="0"/>
              <a:t>Insights:-</a:t>
            </a:r>
            <a:endParaRPr lang="en-IN" b="1" dirty="0"/>
          </a:p>
          <a:p>
            <a:pPr marL="285750" lvl="1" indent="-285750">
              <a:lnSpc>
                <a:spcPct val="115000"/>
              </a:lnSpc>
              <a:spcAft>
                <a:spcPts val="1000"/>
              </a:spcAft>
              <a:buClr>
                <a:srgbClr val="FFD93B"/>
              </a:buClr>
              <a:buSzPct val="100000"/>
              <a:buFont typeface="Wingdings" panose="05000000000000000000" pitchFamily="2" charset="2"/>
              <a:buChar char="v"/>
            </a:pPr>
            <a:r>
              <a:rPr lang="en-GB" dirty="0"/>
              <a:t>This Pie Chart Help Us understand the Distribution of the User across platform.</a:t>
            </a:r>
          </a:p>
          <a:p>
            <a:pPr marL="285750" lvl="1" indent="-285750">
              <a:lnSpc>
                <a:spcPct val="115000"/>
              </a:lnSpc>
              <a:spcAft>
                <a:spcPts val="1000"/>
              </a:spcAft>
              <a:buClr>
                <a:srgbClr val="FFD93B"/>
              </a:buClr>
              <a:buSzPct val="100000"/>
              <a:buFont typeface="Wingdings" panose="05000000000000000000" pitchFamily="2" charset="2"/>
              <a:buChar char="v"/>
            </a:pPr>
            <a:r>
              <a:rPr lang="en-GB" dirty="0"/>
              <a:t>The </a:t>
            </a:r>
            <a:r>
              <a:rPr lang="en-GB" dirty="0" err="1"/>
              <a:t>Gurucool</a:t>
            </a:r>
            <a:r>
              <a:rPr lang="en-GB" dirty="0"/>
              <a:t> has the Highest User Retention among all</a:t>
            </a:r>
            <a:endParaRPr lang="en-IN" dirty="0"/>
          </a:p>
        </p:txBody>
      </p:sp>
    </p:spTree>
    <p:extLst>
      <p:ext uri="{BB962C8B-B14F-4D97-AF65-F5344CB8AC3E}">
        <p14:creationId xmlns:p14="http://schemas.microsoft.com/office/powerpoint/2010/main" val="1544009826"/>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20000"/>
              <a:lumOff val="80000"/>
            </a:schemeClr>
          </a:fgClr>
          <a:bgClr>
            <a:schemeClr val="bg1"/>
          </a:bgClr>
        </a:pattFill>
        <a:effectLst/>
      </p:bgPr>
    </p:bg>
    <p:spTree>
      <p:nvGrpSpPr>
        <p:cNvPr id="1" name="">
          <a:extLst>
            <a:ext uri="{FF2B5EF4-FFF2-40B4-BE49-F238E27FC236}">
              <a16:creationId xmlns:a16="http://schemas.microsoft.com/office/drawing/2014/main" id="{4D93675B-6E61-6D85-4FCC-89595735BB76}"/>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9F10827-5BBF-1C09-3742-7AA29C7AB5F0}"/>
              </a:ext>
            </a:extLst>
          </p:cNvPr>
          <p:cNvSpPr txBox="1">
            <a:spLocks/>
          </p:cNvSpPr>
          <p:nvPr/>
        </p:nvSpPr>
        <p:spPr>
          <a:xfrm>
            <a:off x="838200" y="365125"/>
            <a:ext cx="10515600" cy="1325563"/>
          </a:xfrm>
          <a:prstGeom prst="rect">
            <a:avLst/>
          </a:prstGeom>
          <a:effectLst/>
        </p:spPr>
        <p:txBody>
          <a:bodyPr vert="horz" lIns="91440" tIns="45720" rIns="91440" bIns="45720" rtlCol="0" anchor="ctr">
            <a:noAutofit/>
          </a:bodyPr>
          <a:lstStyle>
            <a:lvl1pPr>
              <a:lnSpc>
                <a:spcPct val="90000"/>
              </a:lnSpc>
              <a:spcBef>
                <a:spcPct val="0"/>
              </a:spcBef>
              <a:buNone/>
              <a:defRPr sz="6700">
                <a:solidFill>
                  <a:srgbClr val="FFB030"/>
                </a:solidFill>
                <a:latin typeface="Gloucester MT Extra Condensed" panose="02030808020601010101" pitchFamily="18" charset="0"/>
                <a:ea typeface="+mj-ea"/>
                <a:cs typeface="+mj-cs"/>
              </a:defRPr>
            </a:lvl1pPr>
          </a:lstStyle>
          <a:p>
            <a:br>
              <a:rPr lang="en-US" sz="7200" dirty="0"/>
            </a:br>
            <a:r>
              <a:rPr lang="en-US" sz="7200" dirty="0"/>
              <a:t>Top Performing Gurus:</a:t>
            </a:r>
            <a:br>
              <a:rPr lang="en-US" sz="7200" dirty="0"/>
            </a:br>
            <a:endParaRPr lang="en-IN" sz="7200" dirty="0"/>
          </a:p>
        </p:txBody>
      </p:sp>
      <p:sp>
        <p:nvSpPr>
          <p:cNvPr id="6" name="TextBox 5">
            <a:extLst>
              <a:ext uri="{FF2B5EF4-FFF2-40B4-BE49-F238E27FC236}">
                <a16:creationId xmlns:a16="http://schemas.microsoft.com/office/drawing/2014/main" id="{46285ECE-D6AE-75A9-36E8-265502B2962C}"/>
              </a:ext>
            </a:extLst>
          </p:cNvPr>
          <p:cNvSpPr txBox="1"/>
          <p:nvPr/>
        </p:nvSpPr>
        <p:spPr>
          <a:xfrm>
            <a:off x="742951" y="4873557"/>
            <a:ext cx="9908836" cy="1710468"/>
          </a:xfrm>
          <a:prstGeom prst="rect">
            <a:avLst/>
          </a:prstGeom>
          <a:noFill/>
        </p:spPr>
        <p:txBody>
          <a:bodyPr wrap="square">
            <a:spAutoFit/>
          </a:bodyPr>
          <a:lstStyle/>
          <a:p>
            <a:pPr>
              <a:lnSpc>
                <a:spcPct val="115000"/>
              </a:lnSpc>
              <a:spcAft>
                <a:spcPts val="1000"/>
              </a:spcAft>
              <a:buClr>
                <a:srgbClr val="FFD93B"/>
              </a:buClr>
              <a:buSzPct val="100000"/>
            </a:pPr>
            <a:r>
              <a:rPr lang="en-GB" sz="2400" b="1" dirty="0"/>
              <a:t>Insights:-</a:t>
            </a:r>
            <a:endParaRPr lang="en-IN" b="1" dirty="0"/>
          </a:p>
          <a:p>
            <a:pPr marL="285750" lvl="1" indent="-285750">
              <a:lnSpc>
                <a:spcPct val="115000"/>
              </a:lnSpc>
              <a:spcAft>
                <a:spcPts val="1000"/>
              </a:spcAft>
              <a:buClr>
                <a:srgbClr val="FFD93B"/>
              </a:buClr>
              <a:buSzPct val="100000"/>
              <a:buFont typeface="Wingdings" panose="05000000000000000000" pitchFamily="2" charset="2"/>
              <a:buChar char="v"/>
            </a:pPr>
            <a:r>
              <a:rPr lang="en-GB" dirty="0"/>
              <a:t>The Bar Graphs give the insights of the top performing gurus that will help us to set the expectation on the performance of the rest of the team.</a:t>
            </a:r>
          </a:p>
          <a:p>
            <a:pPr marL="285750" lvl="1" indent="-285750">
              <a:lnSpc>
                <a:spcPct val="115000"/>
              </a:lnSpc>
              <a:spcAft>
                <a:spcPts val="1000"/>
              </a:spcAft>
              <a:buClr>
                <a:srgbClr val="FFD93B"/>
              </a:buClr>
              <a:buSzPct val="100000"/>
              <a:buFont typeface="Wingdings" panose="05000000000000000000" pitchFamily="2" charset="2"/>
              <a:buChar char="v"/>
            </a:pPr>
            <a:r>
              <a:rPr lang="en-GB" dirty="0"/>
              <a:t>This will help to provide proper training to the non-performing employee by the top </a:t>
            </a:r>
            <a:r>
              <a:rPr lang="en-GB" dirty="0" err="1"/>
              <a:t>performers’s</a:t>
            </a:r>
            <a:endParaRPr lang="en-IN" dirty="0"/>
          </a:p>
        </p:txBody>
      </p:sp>
      <p:graphicFrame>
        <p:nvGraphicFramePr>
          <p:cNvPr id="8" name="Chart 7">
            <a:extLst>
              <a:ext uri="{FF2B5EF4-FFF2-40B4-BE49-F238E27FC236}">
                <a16:creationId xmlns:a16="http://schemas.microsoft.com/office/drawing/2014/main" id="{E1816358-2C31-417F-A4CB-F87A47099F0A}"/>
              </a:ext>
            </a:extLst>
          </p:cNvPr>
          <p:cNvGraphicFramePr>
            <a:graphicFrameLocks/>
          </p:cNvGraphicFramePr>
          <p:nvPr>
            <p:extLst>
              <p:ext uri="{D42A27DB-BD31-4B8C-83A1-F6EECF244321}">
                <p14:modId xmlns:p14="http://schemas.microsoft.com/office/powerpoint/2010/main" val="3996307904"/>
              </p:ext>
            </p:extLst>
          </p:nvPr>
        </p:nvGraphicFramePr>
        <p:xfrm>
          <a:off x="567582" y="1546698"/>
          <a:ext cx="10006384" cy="33268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3140580"/>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20000"/>
              <a:lumOff val="80000"/>
            </a:schemeClr>
          </a:fgClr>
          <a:bgClr>
            <a:schemeClr val="bg1"/>
          </a:bgClr>
        </a:pattFill>
        <a:effectLst/>
      </p:bgPr>
    </p:bg>
    <p:spTree>
      <p:nvGrpSpPr>
        <p:cNvPr id="1" name="">
          <a:extLst>
            <a:ext uri="{FF2B5EF4-FFF2-40B4-BE49-F238E27FC236}">
              <a16:creationId xmlns:a16="http://schemas.microsoft.com/office/drawing/2014/main" id="{2B14412C-4E22-A410-0168-F0908AB4FB63}"/>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9E6C7E-BD82-03B9-C306-D184E4A94B1C}"/>
              </a:ext>
            </a:extLst>
          </p:cNvPr>
          <p:cNvPicPr>
            <a:picLocks noGrp="1" noChangeAspect="1"/>
          </p:cNvPicPr>
          <p:nvPr>
            <p:ph idx="1"/>
          </p:nvPr>
        </p:nvPicPr>
        <p:blipFill>
          <a:blip r:embed="rId3"/>
          <a:stretch>
            <a:fillRect/>
          </a:stretch>
        </p:blipFill>
        <p:spPr>
          <a:xfrm>
            <a:off x="838200" y="1896538"/>
            <a:ext cx="10515600" cy="3847307"/>
          </a:xfrm>
        </p:spPr>
      </p:pic>
      <p:sp>
        <p:nvSpPr>
          <p:cNvPr id="6" name="Title 1">
            <a:extLst>
              <a:ext uri="{FF2B5EF4-FFF2-40B4-BE49-F238E27FC236}">
                <a16:creationId xmlns:a16="http://schemas.microsoft.com/office/drawing/2014/main" id="{B6029D5C-34BC-339F-780A-31DE2DBFA6C7}"/>
              </a:ext>
            </a:extLst>
          </p:cNvPr>
          <p:cNvSpPr txBox="1">
            <a:spLocks/>
          </p:cNvSpPr>
          <p:nvPr/>
        </p:nvSpPr>
        <p:spPr>
          <a:xfrm>
            <a:off x="838200" y="365125"/>
            <a:ext cx="10515600" cy="1325563"/>
          </a:xfrm>
          <a:prstGeom prst="rect">
            <a:avLst/>
          </a:prstGeom>
          <a:effectLst/>
        </p:spPr>
        <p:txBody>
          <a:bodyPr vert="horz" lIns="91440" tIns="45720" rIns="91440" bIns="45720" rtlCol="0" anchor="ctr">
            <a:noAutofit/>
          </a:bodyPr>
          <a:lstStyle>
            <a:lvl1pPr>
              <a:lnSpc>
                <a:spcPct val="90000"/>
              </a:lnSpc>
              <a:spcBef>
                <a:spcPct val="0"/>
              </a:spcBef>
              <a:buNone/>
              <a:defRPr sz="6700">
                <a:solidFill>
                  <a:srgbClr val="FFB030"/>
                </a:solidFill>
                <a:latin typeface="Gloucester MT Extra Condensed" panose="02030808020601010101" pitchFamily="18" charset="0"/>
                <a:ea typeface="+mj-ea"/>
                <a:cs typeface="+mj-cs"/>
              </a:defRPr>
            </a:lvl1pPr>
          </a:lstStyle>
          <a:p>
            <a:br>
              <a:rPr lang="en-US" sz="7200" dirty="0"/>
            </a:br>
            <a:r>
              <a:rPr lang="en-US" sz="7200" dirty="0"/>
              <a:t>Dashboard:</a:t>
            </a:r>
            <a:br>
              <a:rPr lang="en-US" sz="7200" dirty="0"/>
            </a:br>
            <a:endParaRPr lang="en-IN" sz="7200" dirty="0"/>
          </a:p>
        </p:txBody>
      </p:sp>
    </p:spTree>
    <p:extLst>
      <p:ext uri="{BB962C8B-B14F-4D97-AF65-F5344CB8AC3E}">
        <p14:creationId xmlns:p14="http://schemas.microsoft.com/office/powerpoint/2010/main" val="223823549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20000"/>
              <a:lumOff val="80000"/>
            </a:schemeClr>
          </a:fgClr>
          <a:bgClr>
            <a:schemeClr val="bg1"/>
          </a:bgClr>
        </a:pattFill>
        <a:effectLst/>
      </p:bgPr>
    </p:bg>
    <p:spTree>
      <p:nvGrpSpPr>
        <p:cNvPr id="1" name="">
          <a:extLst>
            <a:ext uri="{FF2B5EF4-FFF2-40B4-BE49-F238E27FC236}">
              <a16:creationId xmlns:a16="http://schemas.microsoft.com/office/drawing/2014/main" id="{1BC558A3-D716-FB70-D601-42E82A5FBC6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7F45BD6-9134-384D-B9D9-57DAE6705D73}"/>
              </a:ext>
            </a:extLst>
          </p:cNvPr>
          <p:cNvSpPr txBox="1">
            <a:spLocks/>
          </p:cNvSpPr>
          <p:nvPr/>
        </p:nvSpPr>
        <p:spPr>
          <a:xfrm>
            <a:off x="685801" y="179175"/>
            <a:ext cx="10131425" cy="1455738"/>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a:solidFill>
                  <a:srgbClr val="FFB030"/>
                </a:solidFill>
                <a:latin typeface="Gloucester MT Extra Condensed" panose="02030808020601010101" pitchFamily="18" charset="0"/>
              </a:rPr>
              <a:t>CONCLUSION:</a:t>
            </a:r>
            <a:endParaRPr lang="en-IN" sz="8000" dirty="0">
              <a:solidFill>
                <a:srgbClr val="FFB030"/>
              </a:solidFill>
              <a:latin typeface="Gloucester MT Extra Condensed" panose="02030808020601010101" pitchFamily="18" charset="0"/>
            </a:endParaRPr>
          </a:p>
        </p:txBody>
      </p:sp>
      <p:sp>
        <p:nvSpPr>
          <p:cNvPr id="5" name="Content Placeholder 6">
            <a:extLst>
              <a:ext uri="{FF2B5EF4-FFF2-40B4-BE49-F238E27FC236}">
                <a16:creationId xmlns:a16="http://schemas.microsoft.com/office/drawing/2014/main" id="{848A06CC-9963-8947-797D-6E0EF8B2566F}"/>
              </a:ext>
            </a:extLst>
          </p:cNvPr>
          <p:cNvSpPr>
            <a:spLocks noGrp="1"/>
          </p:cNvSpPr>
          <p:nvPr>
            <p:ph idx="1"/>
          </p:nvPr>
        </p:nvSpPr>
        <p:spPr>
          <a:xfrm>
            <a:off x="685801" y="1470982"/>
            <a:ext cx="10131425" cy="4991303"/>
          </a:xfrm>
          <a:noFill/>
        </p:spPr>
        <p:txBody>
          <a:bodyPr wrap="square">
            <a:spAutoFit/>
          </a:bodyPr>
          <a:lstStyle/>
          <a:p>
            <a:pPr marL="0" indent="0">
              <a:lnSpc>
                <a:spcPct val="115000"/>
              </a:lnSpc>
              <a:spcAft>
                <a:spcPts val="1000"/>
              </a:spcAft>
              <a:buClr>
                <a:srgbClr val="FFD93B"/>
              </a:buClr>
              <a:buSzPct val="100000"/>
              <a:buNone/>
            </a:pPr>
            <a:r>
              <a:rPr lang="en-IN" sz="2400" b="1" dirty="0"/>
              <a:t>Recommendation:- (Solutions)</a:t>
            </a:r>
          </a:p>
          <a:p>
            <a:pPr marL="285750" lvl="1">
              <a:lnSpc>
                <a:spcPct val="115000"/>
              </a:lnSpc>
              <a:buClr>
                <a:srgbClr val="FFD93B"/>
              </a:buClr>
              <a:buFont typeface="Wingdings" panose="05000000000000000000" pitchFamily="2" charset="2"/>
              <a:buChar char="v"/>
            </a:pPr>
            <a:r>
              <a:rPr lang="en-IN" sz="1800" dirty="0"/>
              <a:t>To Solve the Call/Chat Failure and Incompletion we should invest in a good CRM and Calling System with IVR. So Agent can make a track of failed calls/chats and can manage it more efficiently and this will also make a slight improvement in the customer satisfaction rate.</a:t>
            </a:r>
          </a:p>
          <a:p>
            <a:pPr marL="285750" lvl="1">
              <a:lnSpc>
                <a:spcPct val="115000"/>
              </a:lnSpc>
              <a:buClr>
                <a:srgbClr val="FFD93B"/>
              </a:buClr>
              <a:buFont typeface="Wingdings" panose="05000000000000000000" pitchFamily="2" charset="2"/>
              <a:buChar char="v"/>
            </a:pPr>
            <a:r>
              <a:rPr lang="en-IN" sz="1800" dirty="0"/>
              <a:t>Invest in a good Calling system / Work Force Management system will improve the Agent Cases per day count so this will also track the Performance of the Agent thus management can track the agent performance and KPI’s</a:t>
            </a:r>
          </a:p>
          <a:p>
            <a:pPr marL="285750" lvl="1">
              <a:lnSpc>
                <a:spcPct val="115000"/>
              </a:lnSpc>
              <a:buClr>
                <a:srgbClr val="FFD93B"/>
              </a:buClr>
              <a:buFont typeface="Wingdings" panose="05000000000000000000" pitchFamily="2" charset="2"/>
              <a:buChar char="v"/>
            </a:pPr>
            <a:r>
              <a:rPr lang="en-IN" sz="1800" dirty="0"/>
              <a:t> A CRM System can also be used to provide knowledge base articles to the user to handle the client more effectively and improve repetitive call ration so the sales will also improve drastically.</a:t>
            </a:r>
          </a:p>
          <a:p>
            <a:pPr marL="285750" lvl="1">
              <a:lnSpc>
                <a:spcPct val="115000"/>
              </a:lnSpc>
              <a:buClr>
                <a:srgbClr val="FFD93B"/>
              </a:buClr>
              <a:buFont typeface="Wingdings" panose="05000000000000000000" pitchFamily="2" charset="2"/>
              <a:buChar char="v"/>
            </a:pPr>
            <a:r>
              <a:rPr lang="en-IN" sz="1800" dirty="0"/>
              <a:t>Investment in a Training System so agents will be on track with the market and organizational trends. To handle client in more professional manner to increase sales and improve overall rating for the organization.</a:t>
            </a:r>
          </a:p>
          <a:p>
            <a:pPr marL="0">
              <a:lnSpc>
                <a:spcPct val="115000"/>
              </a:lnSpc>
              <a:buClr>
                <a:srgbClr val="FFD93B"/>
              </a:buClr>
            </a:pPr>
            <a:endParaRPr lang="en-IN" sz="2400" dirty="0"/>
          </a:p>
        </p:txBody>
      </p:sp>
    </p:spTree>
    <p:extLst>
      <p:ext uri="{BB962C8B-B14F-4D97-AF65-F5344CB8AC3E}">
        <p14:creationId xmlns:p14="http://schemas.microsoft.com/office/powerpoint/2010/main" val="417854082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D48E92-F8C9-5B68-B6AF-49784ACECE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E3097C-A957-BEC8-3812-7A9302D3AA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DA3AF7-AD60-A1BE-B6F1-4E9F601A9F6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85538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0FDDD-3288-F1DA-F453-5BF4A25229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5D8F55-3DBA-7565-7F0C-295CB268DB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6E710C-1697-9587-C0DF-DB6E9909FCF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31684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A3CEB-98AB-376F-50CA-C31EB385B9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50ECB4-BBEC-7BE8-FDF7-127D562C98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2CE7DF-694F-52E6-D223-09AE1FC07B5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30652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152F8-094A-3711-FC90-03ECF77520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0DCBD7-6633-AA21-ED59-45650F5DE7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355DEF-76F7-C117-BE02-CB7301274E3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12176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4" name="Content Placeholder 10">
            <a:extLst>
              <a:ext uri="{FF2B5EF4-FFF2-40B4-BE49-F238E27FC236}">
                <a16:creationId xmlns:a16="http://schemas.microsoft.com/office/drawing/2014/main" id="{AA468D58-1339-DA98-47C1-4926DAAC305C}"/>
              </a:ext>
            </a:extLst>
          </p:cNvPr>
          <p:cNvSpPr>
            <a:spLocks noGrp="1"/>
          </p:cNvSpPr>
          <p:nvPr>
            <p:ph idx="1"/>
          </p:nvPr>
        </p:nvSpPr>
        <p:spPr>
          <a:xfrm>
            <a:off x="7152322" y="2166408"/>
            <a:ext cx="4386263" cy="3941022"/>
          </a:xfrm>
          <a:ln>
            <a:noFill/>
          </a:ln>
        </p:spPr>
        <p:txBody>
          <a:bodyPr>
            <a:normAutofit fontScale="92500" lnSpcReduction="20000"/>
          </a:bodyPr>
          <a:lstStyle/>
          <a:p>
            <a:pPr marL="0" indent="0">
              <a:buNone/>
            </a:pPr>
            <a:br>
              <a:rPr lang="en-US" b="0" i="1" dirty="0">
                <a:effectLst/>
              </a:rPr>
            </a:br>
            <a:r>
              <a:rPr lang="en-US" sz="2300" i="1" dirty="0"/>
              <a:t>Welcome to </a:t>
            </a:r>
            <a:r>
              <a:rPr lang="en-US" sz="2300" i="1" dirty="0" err="1"/>
              <a:t>AstroSage</a:t>
            </a:r>
            <a:r>
              <a:rPr lang="en-US" sz="2300" i="1" dirty="0"/>
              <a:t>! Your abode to every form of online astrology consultation. From Vedic astrology to KP system, and everything in between, including Birth chart, Numerology, Palmistry, Tarot Reading, Aura Reading, Vastu, Spiritual Healing, Online Horoscopes, Chinese Astrology, Western Astrology, Vedic Astrology, Zodiac readings (both Sun and Moon signs) and more. Consult the best astrologers of India for instant free astrology online consultation and seek solutions to your problems.</a:t>
            </a:r>
            <a:endParaRPr lang="en-IN" sz="2300" i="1" dirty="0"/>
          </a:p>
        </p:txBody>
      </p:sp>
      <p:pic>
        <p:nvPicPr>
          <p:cNvPr id="5" name="Picture 4">
            <a:extLst>
              <a:ext uri="{FF2B5EF4-FFF2-40B4-BE49-F238E27FC236}">
                <a16:creationId xmlns:a16="http://schemas.microsoft.com/office/drawing/2014/main" id="{38C07E03-748C-5A37-CEBD-C50A9A81163B}"/>
              </a:ext>
            </a:extLst>
          </p:cNvPr>
          <p:cNvPicPr>
            <a:picLocks noChangeAspect="1"/>
          </p:cNvPicPr>
          <p:nvPr/>
        </p:nvPicPr>
        <p:blipFill>
          <a:blip r:embed="rId3"/>
          <a:stretch>
            <a:fillRect/>
          </a:stretch>
        </p:blipFill>
        <p:spPr>
          <a:xfrm>
            <a:off x="8549640" y="670560"/>
            <a:ext cx="1348740" cy="1348740"/>
          </a:xfrm>
          <a:prstGeom prst="rect">
            <a:avLst/>
          </a:prstGeom>
        </p:spPr>
      </p:pic>
      <p:sp>
        <p:nvSpPr>
          <p:cNvPr id="6" name="Rectangle: Rounded Corners 5">
            <a:extLst>
              <a:ext uri="{FF2B5EF4-FFF2-40B4-BE49-F238E27FC236}">
                <a16:creationId xmlns:a16="http://schemas.microsoft.com/office/drawing/2014/main" id="{BBF43D5A-06FC-BA70-6A99-7BE5C5298872}"/>
              </a:ext>
            </a:extLst>
          </p:cNvPr>
          <p:cNvSpPr/>
          <p:nvPr/>
        </p:nvSpPr>
        <p:spPr>
          <a:xfrm>
            <a:off x="6989445" y="2246418"/>
            <a:ext cx="4549140" cy="4114800"/>
          </a:xfrm>
          <a:prstGeom prst="roundRect">
            <a:avLst/>
          </a:prstGeom>
          <a:noFill/>
          <a:ln>
            <a:solidFill>
              <a:srgbClr val="FFB03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DB7C6A7E-0048-2218-CF51-225B55A6B07B}"/>
              </a:ext>
            </a:extLst>
          </p:cNvPr>
          <p:cNvSpPr/>
          <p:nvPr/>
        </p:nvSpPr>
        <p:spPr>
          <a:xfrm>
            <a:off x="990845" y="2246418"/>
            <a:ext cx="4549140" cy="4114800"/>
          </a:xfrm>
          <a:prstGeom prst="roundRect">
            <a:avLst/>
          </a:prstGeom>
          <a:noFill/>
          <a:ln>
            <a:solidFill>
              <a:srgbClr val="FFB03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8" name="Title 1">
            <a:extLst>
              <a:ext uri="{FF2B5EF4-FFF2-40B4-BE49-F238E27FC236}">
                <a16:creationId xmlns:a16="http://schemas.microsoft.com/office/drawing/2014/main" id="{70537659-D857-3FDC-6C21-54EF85D22C62}"/>
              </a:ext>
            </a:extLst>
          </p:cNvPr>
          <p:cNvSpPr txBox="1">
            <a:spLocks/>
          </p:cNvSpPr>
          <p:nvPr/>
        </p:nvSpPr>
        <p:spPr>
          <a:xfrm>
            <a:off x="1491151" y="910249"/>
            <a:ext cx="3548528" cy="1109051"/>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a:solidFill>
                  <a:srgbClr val="FFB030"/>
                </a:solidFill>
                <a:latin typeface="Gloucester MT Extra Condensed" panose="02030808020601010101" pitchFamily="18" charset="0"/>
              </a:rPr>
              <a:t>ASTROLOGY</a:t>
            </a:r>
            <a:endParaRPr lang="en-IN" sz="8000" dirty="0">
              <a:solidFill>
                <a:srgbClr val="FFB030"/>
              </a:solidFill>
              <a:latin typeface="Gloucester MT Extra Condensed" panose="02030808020601010101" pitchFamily="18" charset="0"/>
            </a:endParaRPr>
          </a:p>
        </p:txBody>
      </p:sp>
      <p:sp>
        <p:nvSpPr>
          <p:cNvPr id="9" name="Content Placeholder 10">
            <a:extLst>
              <a:ext uri="{FF2B5EF4-FFF2-40B4-BE49-F238E27FC236}">
                <a16:creationId xmlns:a16="http://schemas.microsoft.com/office/drawing/2014/main" id="{71696DA5-CE56-AA2D-394D-626B519BD7BE}"/>
              </a:ext>
            </a:extLst>
          </p:cNvPr>
          <p:cNvSpPr txBox="1">
            <a:spLocks/>
          </p:cNvSpPr>
          <p:nvPr/>
        </p:nvSpPr>
        <p:spPr>
          <a:xfrm>
            <a:off x="1072283" y="2515815"/>
            <a:ext cx="4386263" cy="2823210"/>
          </a:xfrm>
          <a:prstGeom prst="rect">
            <a:avLst/>
          </a:prstGeom>
          <a:ln>
            <a:noFill/>
          </a:ln>
        </p:spPr>
        <p:txBody>
          <a:bodyPr vert="horz" lIns="91440" tIns="45720" rIns="91440" bIns="45720" rtlCol="0" anchor="ctr">
            <a:normAutofit/>
          </a:bodyPr>
          <a:lstStyle>
            <a:lvl1pPr indent="0">
              <a:spcBef>
                <a:spcPts val="0"/>
              </a:spcBef>
              <a:spcAft>
                <a:spcPts val="1000"/>
              </a:spcAft>
              <a:buClr>
                <a:schemeClr val="tx1"/>
              </a:buClr>
              <a:buSzPct val="100000"/>
              <a:buFont typeface="Arial"/>
              <a:buNone/>
              <a:defRPr b="0" i="1" cap="none">
                <a:effectLst/>
              </a:defRPr>
            </a:lvl1pPr>
            <a:lvl2pPr marL="742950" indent="-285750">
              <a:spcBef>
                <a:spcPts val="0"/>
              </a:spcBef>
              <a:spcAft>
                <a:spcPts val="1000"/>
              </a:spcAft>
              <a:buClr>
                <a:schemeClr val="tx1"/>
              </a:buClr>
              <a:buSzPct val="100000"/>
              <a:buFont typeface="Arial"/>
              <a:buChar char="•"/>
              <a:defRPr sz="1600" cap="none">
                <a:effectLst/>
              </a:defRPr>
            </a:lvl2pPr>
            <a:lvl3pPr marL="1200150" indent="-285750">
              <a:spcBef>
                <a:spcPts val="0"/>
              </a:spcBef>
              <a:spcAft>
                <a:spcPts val="1000"/>
              </a:spcAft>
              <a:buClr>
                <a:schemeClr val="tx1"/>
              </a:buClr>
              <a:buSzPct val="100000"/>
              <a:buFont typeface="Arial"/>
              <a:buChar char="•"/>
              <a:defRPr sz="1400" cap="none">
                <a:effectLst/>
              </a:defRPr>
            </a:lvl3pPr>
            <a:lvl4pPr marL="1543050" indent="-171450">
              <a:spcBef>
                <a:spcPts val="0"/>
              </a:spcBef>
              <a:spcAft>
                <a:spcPts val="1000"/>
              </a:spcAft>
              <a:buClr>
                <a:schemeClr val="tx1"/>
              </a:buClr>
              <a:buSzPct val="100000"/>
              <a:buFont typeface="Arial"/>
              <a:buChar char="•"/>
              <a:defRPr sz="1200" cap="none">
                <a:effectLst/>
              </a:defRPr>
            </a:lvl4pPr>
            <a:lvl5pPr marL="2000250" indent="-171450">
              <a:spcBef>
                <a:spcPts val="0"/>
              </a:spcBef>
              <a:spcAft>
                <a:spcPts val="1000"/>
              </a:spcAft>
              <a:buClr>
                <a:schemeClr val="tx1"/>
              </a:buClr>
              <a:buSzPct val="100000"/>
              <a:buFont typeface="Arial"/>
              <a:buChar char="•"/>
              <a:defRPr sz="1200" cap="none">
                <a:effectLst/>
              </a:defRPr>
            </a:lvl5pPr>
            <a:lvl6pPr marL="2514600" indent="-228600">
              <a:spcBef>
                <a:spcPts val="0"/>
              </a:spcBef>
              <a:spcAft>
                <a:spcPts val="1000"/>
              </a:spcAft>
              <a:buClr>
                <a:schemeClr val="tx1"/>
              </a:buClr>
              <a:buSzPct val="100000"/>
              <a:buFont typeface="Arial"/>
              <a:buChar char="•"/>
              <a:defRPr sz="1200" cap="none">
                <a:effectLst/>
              </a:defRPr>
            </a:lvl6pPr>
            <a:lvl7pPr marL="2971800" indent="-228600">
              <a:spcBef>
                <a:spcPts val="0"/>
              </a:spcBef>
              <a:spcAft>
                <a:spcPts val="1000"/>
              </a:spcAft>
              <a:buClr>
                <a:schemeClr val="tx1"/>
              </a:buClr>
              <a:buSzPct val="100000"/>
              <a:buFont typeface="Arial"/>
              <a:buChar char="•"/>
              <a:defRPr sz="1200" cap="none">
                <a:effectLst/>
              </a:defRPr>
            </a:lvl7pPr>
            <a:lvl8pPr marL="3429000" indent="-228600">
              <a:spcBef>
                <a:spcPts val="0"/>
              </a:spcBef>
              <a:spcAft>
                <a:spcPts val="1000"/>
              </a:spcAft>
              <a:buClr>
                <a:schemeClr val="tx1"/>
              </a:buClr>
              <a:buSzPct val="100000"/>
              <a:buFont typeface="Arial"/>
              <a:buChar char="•"/>
              <a:defRPr sz="1200" cap="none">
                <a:effectLst/>
              </a:defRPr>
            </a:lvl8pPr>
            <a:lvl9pPr marL="3886200" indent="-228600">
              <a:spcBef>
                <a:spcPts val="0"/>
              </a:spcBef>
              <a:spcAft>
                <a:spcPts val="1000"/>
              </a:spcAft>
              <a:buClr>
                <a:schemeClr val="tx1"/>
              </a:buClr>
              <a:buSzPct val="100000"/>
              <a:buFont typeface="Arial"/>
              <a:buChar char="•"/>
              <a:defRPr sz="1200" cap="none">
                <a:effectLst/>
              </a:defRPr>
            </a:lvl9pPr>
          </a:lstStyle>
          <a:p>
            <a:r>
              <a:rPr lang="en-US" dirty="0"/>
              <a:t>Astrology is a method of predicting mundane events based upon the assumption that the celestial bodies—particularly the planets and the stars considered in their arbitrary combinations or configurations (called constellations)—in some way either determine or indicate changes in the sublunar world</a:t>
            </a:r>
            <a:endParaRPr lang="en-IN" dirty="0"/>
          </a:p>
        </p:txBody>
      </p:sp>
    </p:spTree>
    <p:extLst>
      <p:ext uri="{BB962C8B-B14F-4D97-AF65-F5344CB8AC3E}">
        <p14:creationId xmlns:p14="http://schemas.microsoft.com/office/powerpoint/2010/main" val="251275410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20000"/>
              <a:lumOff val="80000"/>
            </a:schemeClr>
          </a:fgClr>
          <a:bgClr>
            <a:schemeClr val="bg1"/>
          </a:bgClr>
        </a:pattFill>
        <a:effectLst/>
      </p:bgPr>
    </p:bg>
    <p:spTree>
      <p:nvGrpSpPr>
        <p:cNvPr id="1" name="">
          <a:extLst>
            <a:ext uri="{FF2B5EF4-FFF2-40B4-BE49-F238E27FC236}">
              <a16:creationId xmlns:a16="http://schemas.microsoft.com/office/drawing/2014/main" id="{99ABCBE0-32E0-2AA6-FF21-2CAC4F0BF0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15022C-A3B3-27E1-94D9-B44FC31C72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756F53-6FD9-DF6F-0327-C99C0BAC0D3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6584920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20000"/>
              <a:lumOff val="80000"/>
            </a:schemeClr>
          </a:fgClr>
          <a:bgClr>
            <a:schemeClr val="bg1"/>
          </a:bgClr>
        </a:pattFill>
        <a:effectLst/>
      </p:bgPr>
    </p:bg>
    <p:spTree>
      <p:nvGrpSpPr>
        <p:cNvPr id="1" name="">
          <a:extLst>
            <a:ext uri="{FF2B5EF4-FFF2-40B4-BE49-F238E27FC236}">
              <a16:creationId xmlns:a16="http://schemas.microsoft.com/office/drawing/2014/main" id="{1F72DE4E-FF5E-8286-B0A1-9633F1AC95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937F72-F0B5-F3FF-088E-077C3B02884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55E3F9-2D13-55DF-2070-B6C22368AFE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4956127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EB685FF-95BE-38A8-C4B8-C943476042CE}"/>
              </a:ext>
            </a:extLst>
          </p:cNvPr>
          <p:cNvSpPr>
            <a:spLocks noGrp="1"/>
          </p:cNvSpPr>
          <p:nvPr>
            <p:ph type="title"/>
          </p:nvPr>
        </p:nvSpPr>
        <p:spPr>
          <a:xfrm>
            <a:off x="1167447" y="338666"/>
            <a:ext cx="8639493" cy="1456267"/>
          </a:xfrm>
          <a:effectLst/>
        </p:spPr>
        <p:txBody>
          <a:bodyPr vert="horz" lIns="91440" tIns="45720" rIns="91440" bIns="45720" rtlCol="0" anchor="ctr">
            <a:normAutofit/>
          </a:bodyPr>
          <a:lstStyle/>
          <a:p>
            <a:r>
              <a:rPr lang="en-US" sz="8000" dirty="0">
                <a:solidFill>
                  <a:srgbClr val="FFB030"/>
                </a:solidFill>
                <a:latin typeface="Gloucester MT Extra Condensed" panose="02030808020601010101" pitchFamily="18" charset="0"/>
              </a:rPr>
              <a:t>How ASTROSAGE Work’s ?</a:t>
            </a:r>
            <a:endParaRPr lang="en-IN" sz="8000" dirty="0">
              <a:solidFill>
                <a:srgbClr val="FFB030"/>
              </a:solidFill>
              <a:latin typeface="Gloucester MT Extra Condensed" panose="02030808020601010101" pitchFamily="18" charset="0"/>
            </a:endParaRPr>
          </a:p>
        </p:txBody>
      </p:sp>
      <p:graphicFrame>
        <p:nvGraphicFramePr>
          <p:cNvPr id="8" name="Content Placeholder 12">
            <a:extLst>
              <a:ext uri="{FF2B5EF4-FFF2-40B4-BE49-F238E27FC236}">
                <a16:creationId xmlns:a16="http://schemas.microsoft.com/office/drawing/2014/main" id="{77F70A27-3B8A-59D1-6E05-1E83AFFDF405}"/>
              </a:ext>
            </a:extLst>
          </p:cNvPr>
          <p:cNvGraphicFramePr>
            <a:graphicFrameLocks noGrp="1"/>
          </p:cNvGraphicFramePr>
          <p:nvPr>
            <p:ph idx="1"/>
            <p:extLst>
              <p:ext uri="{D42A27DB-BD31-4B8C-83A1-F6EECF244321}">
                <p14:modId xmlns:p14="http://schemas.microsoft.com/office/powerpoint/2010/main" val="1837656840"/>
              </p:ext>
            </p:extLst>
          </p:nvPr>
        </p:nvGraphicFramePr>
        <p:xfrm>
          <a:off x="91440" y="1657350"/>
          <a:ext cx="11944350" cy="5200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344AA599-6415-B04E-225A-FB83F71FDE50}"/>
              </a:ext>
            </a:extLst>
          </p:cNvPr>
          <p:cNvSpPr txBox="1"/>
          <p:nvPr/>
        </p:nvSpPr>
        <p:spPr>
          <a:xfrm>
            <a:off x="449580" y="3796010"/>
            <a:ext cx="3611880" cy="1200329"/>
          </a:xfrm>
          <a:prstGeom prst="rect">
            <a:avLst/>
          </a:prstGeom>
          <a:noFill/>
        </p:spPr>
        <p:txBody>
          <a:bodyPr wrap="square" rtlCol="0">
            <a:spAutoFit/>
          </a:bodyPr>
          <a:lstStyle/>
          <a:p>
            <a:r>
              <a:rPr lang="en-US" dirty="0"/>
              <a:t>We do analysis on the data provided by the user with the large data set to provide accurate Horoscope Predictions.</a:t>
            </a:r>
            <a:endParaRPr lang="en-IN" dirty="0"/>
          </a:p>
        </p:txBody>
      </p:sp>
      <p:sp>
        <p:nvSpPr>
          <p:cNvPr id="10" name="Title 1">
            <a:extLst>
              <a:ext uri="{FF2B5EF4-FFF2-40B4-BE49-F238E27FC236}">
                <a16:creationId xmlns:a16="http://schemas.microsoft.com/office/drawing/2014/main" id="{8549156E-F406-4F56-66BB-177AB1B768B9}"/>
              </a:ext>
            </a:extLst>
          </p:cNvPr>
          <p:cNvSpPr txBox="1">
            <a:spLocks/>
          </p:cNvSpPr>
          <p:nvPr/>
        </p:nvSpPr>
        <p:spPr>
          <a:xfrm>
            <a:off x="1167447" y="338666"/>
            <a:ext cx="8639493" cy="1456267"/>
          </a:xfrm>
          <a:prstGeom prst="rect">
            <a:avLst/>
          </a:prstGeom>
          <a:effectLst/>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8000" dirty="0">
                <a:solidFill>
                  <a:srgbClr val="FFB030"/>
                </a:solidFill>
                <a:latin typeface="Gloucester MT Extra Condensed" panose="02030808020601010101" pitchFamily="18" charset="0"/>
              </a:rPr>
              <a:t>How ASTROSAGE W</a:t>
            </a:r>
            <a:endParaRPr lang="en-IN" sz="8000" dirty="0">
              <a:solidFill>
                <a:srgbClr val="FFB030"/>
              </a:solidFill>
              <a:latin typeface="Gloucester MT Extra Condensed" panose="02030808020601010101" pitchFamily="18" charset="0"/>
            </a:endParaRPr>
          </a:p>
        </p:txBody>
      </p:sp>
      <p:graphicFrame>
        <p:nvGraphicFramePr>
          <p:cNvPr id="11" name="Content Placeholder 12">
            <a:extLst>
              <a:ext uri="{FF2B5EF4-FFF2-40B4-BE49-F238E27FC236}">
                <a16:creationId xmlns:a16="http://schemas.microsoft.com/office/drawing/2014/main" id="{0AB4B858-DA43-B2B6-CCE4-21B58F2E47DF}"/>
              </a:ext>
            </a:extLst>
          </p:cNvPr>
          <p:cNvGraphicFramePr>
            <a:graphicFrameLocks/>
          </p:cNvGraphicFramePr>
          <p:nvPr>
            <p:extLst>
              <p:ext uri="{D42A27DB-BD31-4B8C-83A1-F6EECF244321}">
                <p14:modId xmlns:p14="http://schemas.microsoft.com/office/powerpoint/2010/main" val="1489762380"/>
              </p:ext>
            </p:extLst>
          </p:nvPr>
        </p:nvGraphicFramePr>
        <p:xfrm>
          <a:off x="91440" y="1657350"/>
          <a:ext cx="11944350" cy="52006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2" name="TextBox 11">
            <a:extLst>
              <a:ext uri="{FF2B5EF4-FFF2-40B4-BE49-F238E27FC236}">
                <a16:creationId xmlns:a16="http://schemas.microsoft.com/office/drawing/2014/main" id="{DE2BFA99-F911-A3F3-599D-4BBD7F8DB5CD}"/>
              </a:ext>
            </a:extLst>
          </p:cNvPr>
          <p:cNvSpPr txBox="1"/>
          <p:nvPr/>
        </p:nvSpPr>
        <p:spPr>
          <a:xfrm>
            <a:off x="7406640" y="2754630"/>
            <a:ext cx="3611880" cy="923330"/>
          </a:xfrm>
          <a:prstGeom prst="rect">
            <a:avLst/>
          </a:prstGeom>
          <a:noFill/>
        </p:spPr>
        <p:txBody>
          <a:bodyPr wrap="square" rtlCol="0">
            <a:spAutoFit/>
          </a:bodyPr>
          <a:lstStyle/>
          <a:p>
            <a:r>
              <a:rPr lang="en-US" dirty="0"/>
              <a:t>Once you called us we gather the information like </a:t>
            </a:r>
            <a:r>
              <a:rPr lang="en-US" b="1" i="0" dirty="0">
                <a:effectLst/>
                <a:latin typeface="Google Sans"/>
              </a:rPr>
              <a:t>date, time, and place of birth.</a:t>
            </a:r>
            <a:endParaRPr lang="en-IN" b="1" dirty="0"/>
          </a:p>
        </p:txBody>
      </p:sp>
      <p:sp>
        <p:nvSpPr>
          <p:cNvPr id="13" name="TextBox 12">
            <a:extLst>
              <a:ext uri="{FF2B5EF4-FFF2-40B4-BE49-F238E27FC236}">
                <a16:creationId xmlns:a16="http://schemas.microsoft.com/office/drawing/2014/main" id="{64601908-982E-72C3-EED2-3A0E79855980}"/>
              </a:ext>
            </a:extLst>
          </p:cNvPr>
          <p:cNvSpPr txBox="1"/>
          <p:nvPr/>
        </p:nvSpPr>
        <p:spPr>
          <a:xfrm>
            <a:off x="449580" y="3796010"/>
            <a:ext cx="3611880" cy="1200329"/>
          </a:xfrm>
          <a:prstGeom prst="rect">
            <a:avLst/>
          </a:prstGeom>
          <a:noFill/>
        </p:spPr>
        <p:txBody>
          <a:bodyPr wrap="square" rtlCol="0">
            <a:spAutoFit/>
          </a:bodyPr>
          <a:lstStyle/>
          <a:p>
            <a:r>
              <a:rPr lang="en-US" dirty="0"/>
              <a:t>We do analysis on the data provided by the user with the large data set to provide accurate Horoscope Predictions.</a:t>
            </a:r>
            <a:endParaRPr lang="en-IN" dirty="0"/>
          </a:p>
        </p:txBody>
      </p:sp>
      <p:sp>
        <p:nvSpPr>
          <p:cNvPr id="14" name="TextBox 13">
            <a:extLst>
              <a:ext uri="{FF2B5EF4-FFF2-40B4-BE49-F238E27FC236}">
                <a16:creationId xmlns:a16="http://schemas.microsoft.com/office/drawing/2014/main" id="{94E7EDFD-9F70-A3A6-60B1-6F42075CC982}"/>
              </a:ext>
            </a:extLst>
          </p:cNvPr>
          <p:cNvSpPr txBox="1"/>
          <p:nvPr/>
        </p:nvSpPr>
        <p:spPr>
          <a:xfrm>
            <a:off x="7780020" y="5179463"/>
            <a:ext cx="3611880" cy="923330"/>
          </a:xfrm>
          <a:prstGeom prst="rect">
            <a:avLst/>
          </a:prstGeom>
          <a:noFill/>
        </p:spPr>
        <p:txBody>
          <a:bodyPr wrap="square" rtlCol="0">
            <a:spAutoFit/>
          </a:bodyPr>
          <a:lstStyle/>
          <a:p>
            <a:r>
              <a:rPr lang="en-US" dirty="0"/>
              <a:t>Once the Horoscope is Determine we guide user with the Do’s and Don’t as per the </a:t>
            </a:r>
            <a:r>
              <a:rPr lang="en-US" dirty="0" err="1"/>
              <a:t>Kundli</a:t>
            </a:r>
            <a:r>
              <a:rPr lang="en-US" dirty="0"/>
              <a:t> of the user</a:t>
            </a:r>
            <a:endParaRPr lang="en-IN" dirty="0"/>
          </a:p>
        </p:txBody>
      </p:sp>
    </p:spTree>
    <p:extLst>
      <p:ext uri="{BB962C8B-B14F-4D97-AF65-F5344CB8AC3E}">
        <p14:creationId xmlns:p14="http://schemas.microsoft.com/office/powerpoint/2010/main" val="1494790931"/>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20000"/>
              <a:lumOff val="80000"/>
            </a:schemeClr>
          </a:fgClr>
          <a:bgClr>
            <a:schemeClr val="bg1"/>
          </a:bgClr>
        </a:pattFill>
        <a:effectLst/>
      </p:bgPr>
    </p:bg>
    <p:spTree>
      <p:nvGrpSpPr>
        <p:cNvPr id="1" name="">
          <a:extLst>
            <a:ext uri="{FF2B5EF4-FFF2-40B4-BE49-F238E27FC236}">
              <a16:creationId xmlns:a16="http://schemas.microsoft.com/office/drawing/2014/main" id="{EA3B2F03-6793-D24E-F56F-1B57C120FA8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C37FF61-4B8A-D90E-901E-C7EBF2920485}"/>
              </a:ext>
            </a:extLst>
          </p:cNvPr>
          <p:cNvSpPr>
            <a:spLocks noGrp="1"/>
          </p:cNvSpPr>
          <p:nvPr>
            <p:ph type="title"/>
          </p:nvPr>
        </p:nvSpPr>
        <p:spPr>
          <a:xfrm>
            <a:off x="685802" y="609600"/>
            <a:ext cx="6732268" cy="1456267"/>
          </a:xfrm>
          <a:effectLst/>
        </p:spPr>
        <p:txBody>
          <a:bodyPr vert="horz" lIns="91440" tIns="45720" rIns="91440" bIns="45720" rtlCol="0" anchor="ctr">
            <a:noAutofit/>
          </a:bodyPr>
          <a:lstStyle/>
          <a:p>
            <a:r>
              <a:rPr lang="en-US" sz="6000" dirty="0">
                <a:solidFill>
                  <a:srgbClr val="FFB030"/>
                </a:solidFill>
                <a:latin typeface="Gloucester MT Extra Condensed" panose="02030808020601010101" pitchFamily="18" charset="0"/>
              </a:rPr>
              <a:t>ASTROSAGE</a:t>
            </a:r>
            <a:br>
              <a:rPr lang="en-US" sz="6000" dirty="0">
                <a:solidFill>
                  <a:srgbClr val="FFB030"/>
                </a:solidFill>
                <a:latin typeface="Gloucester MT Extra Condensed" panose="02030808020601010101" pitchFamily="18" charset="0"/>
              </a:rPr>
            </a:br>
            <a:r>
              <a:rPr lang="en-US" sz="6000" dirty="0">
                <a:solidFill>
                  <a:srgbClr val="FFB030"/>
                </a:solidFill>
                <a:latin typeface="Gloucester MT Extra Condensed" panose="02030808020601010101" pitchFamily="18" charset="0"/>
              </a:rPr>
              <a:t>DATA Overview</a:t>
            </a:r>
            <a:endParaRPr lang="en-IN" sz="6000" dirty="0">
              <a:solidFill>
                <a:srgbClr val="FFB030"/>
              </a:solidFill>
              <a:latin typeface="Gloucester MT Extra Condensed" panose="02030808020601010101" pitchFamily="18" charset="0"/>
            </a:endParaRPr>
          </a:p>
        </p:txBody>
      </p:sp>
      <p:sp>
        <p:nvSpPr>
          <p:cNvPr id="5" name="Content Placeholder 6">
            <a:extLst>
              <a:ext uri="{FF2B5EF4-FFF2-40B4-BE49-F238E27FC236}">
                <a16:creationId xmlns:a16="http://schemas.microsoft.com/office/drawing/2014/main" id="{E64FFCA4-9224-A18A-AC79-0426599FB005}"/>
              </a:ext>
            </a:extLst>
          </p:cNvPr>
          <p:cNvSpPr>
            <a:spLocks noGrp="1"/>
          </p:cNvSpPr>
          <p:nvPr>
            <p:ph idx="1"/>
          </p:nvPr>
        </p:nvSpPr>
        <p:spPr>
          <a:xfrm>
            <a:off x="685802" y="2480310"/>
            <a:ext cx="7315199" cy="2714259"/>
          </a:xfrm>
        </p:spPr>
        <p:txBody>
          <a:bodyPr>
            <a:normAutofit/>
          </a:bodyPr>
          <a:lstStyle/>
          <a:p>
            <a:pPr>
              <a:buClr>
                <a:srgbClr val="FFD93B"/>
              </a:buClr>
              <a:buFont typeface="Wingdings" panose="05000000000000000000" pitchFamily="2" charset="2"/>
              <a:buChar char="v"/>
            </a:pPr>
            <a:r>
              <a:rPr lang="en-US" sz="1800" dirty="0"/>
              <a:t>Number of Active User : 10344, Reflecting the broad network of user we have and impact we are creating in there lives</a:t>
            </a:r>
          </a:p>
          <a:p>
            <a:pPr>
              <a:buClr>
                <a:srgbClr val="FFD93B"/>
              </a:buClr>
              <a:buFont typeface="Wingdings" panose="05000000000000000000" pitchFamily="2" charset="2"/>
              <a:buChar char="v"/>
            </a:pPr>
            <a:r>
              <a:rPr lang="en-US" sz="1800" dirty="0"/>
              <a:t>Number of Guru’s : 131, Make sure to provide accurate information and handle client swiftly.</a:t>
            </a:r>
          </a:p>
          <a:p>
            <a:pPr>
              <a:buClr>
                <a:srgbClr val="FFD93B"/>
              </a:buClr>
              <a:buFont typeface="Wingdings" panose="05000000000000000000" pitchFamily="2" charset="2"/>
              <a:buChar char="v"/>
            </a:pPr>
            <a:r>
              <a:rPr lang="en-US" sz="1800" dirty="0"/>
              <a:t>Geographical Coverage : Service Reaches 28 States and 365 Cities in India, Shows Nation Wide Penetration.</a:t>
            </a:r>
            <a:endParaRPr lang="en-IN" sz="1800" dirty="0"/>
          </a:p>
        </p:txBody>
      </p:sp>
    </p:spTree>
    <p:extLst>
      <p:ext uri="{BB962C8B-B14F-4D97-AF65-F5344CB8AC3E}">
        <p14:creationId xmlns:p14="http://schemas.microsoft.com/office/powerpoint/2010/main" val="278408036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20000"/>
              <a:lumOff val="80000"/>
            </a:schemeClr>
          </a:fgClr>
          <a:bgClr>
            <a:schemeClr val="bg1"/>
          </a:bgClr>
        </a:pattFill>
        <a:effectLst/>
      </p:bgPr>
    </p:bg>
    <p:spTree>
      <p:nvGrpSpPr>
        <p:cNvPr id="1" name="">
          <a:extLst>
            <a:ext uri="{FF2B5EF4-FFF2-40B4-BE49-F238E27FC236}">
              <a16:creationId xmlns:a16="http://schemas.microsoft.com/office/drawing/2014/main" id="{FBF419B1-7A4A-9FBC-D375-AE7B8BEC1996}"/>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5C16982-3864-C2AB-3D2E-04A00F19395C}"/>
              </a:ext>
            </a:extLst>
          </p:cNvPr>
          <p:cNvSpPr>
            <a:spLocks noGrp="1"/>
          </p:cNvSpPr>
          <p:nvPr>
            <p:ph type="title"/>
          </p:nvPr>
        </p:nvSpPr>
        <p:spPr>
          <a:xfrm>
            <a:off x="685800" y="609600"/>
            <a:ext cx="5223509" cy="1455738"/>
          </a:xfrm>
          <a:effectLst/>
        </p:spPr>
        <p:txBody>
          <a:bodyPr vert="horz" lIns="91440" tIns="45720" rIns="91440" bIns="45720" rtlCol="0" anchor="ctr">
            <a:noAutofit/>
          </a:bodyPr>
          <a:lstStyle/>
          <a:p>
            <a:r>
              <a:rPr lang="en-US" sz="6000" dirty="0">
                <a:solidFill>
                  <a:srgbClr val="FFB030"/>
                </a:solidFill>
                <a:latin typeface="Gloucester MT Extra Condensed" panose="02030808020601010101" pitchFamily="18" charset="0"/>
              </a:rPr>
              <a:t>ASTROSAGE</a:t>
            </a:r>
            <a:br>
              <a:rPr lang="en-US" sz="6000" dirty="0">
                <a:solidFill>
                  <a:srgbClr val="FFB030"/>
                </a:solidFill>
                <a:latin typeface="Gloucester MT Extra Condensed" panose="02030808020601010101" pitchFamily="18" charset="0"/>
              </a:rPr>
            </a:br>
            <a:r>
              <a:rPr lang="en-US" sz="6000" dirty="0">
                <a:solidFill>
                  <a:srgbClr val="FFB030"/>
                </a:solidFill>
                <a:latin typeface="Gloucester MT Extra Condensed" panose="02030808020601010101" pitchFamily="18" charset="0"/>
              </a:rPr>
              <a:t>DATA Cleaning</a:t>
            </a:r>
            <a:endParaRPr lang="en-IN" sz="6000" dirty="0">
              <a:solidFill>
                <a:srgbClr val="FFB030"/>
              </a:solidFill>
              <a:latin typeface="Gloucester MT Extra Condensed" panose="02030808020601010101" pitchFamily="18" charset="0"/>
            </a:endParaRPr>
          </a:p>
        </p:txBody>
      </p:sp>
      <p:sp>
        <p:nvSpPr>
          <p:cNvPr id="6" name="Content Placeholder 6">
            <a:extLst>
              <a:ext uri="{FF2B5EF4-FFF2-40B4-BE49-F238E27FC236}">
                <a16:creationId xmlns:a16="http://schemas.microsoft.com/office/drawing/2014/main" id="{B98C3536-7786-B857-A0F4-3A6D475DEB6F}"/>
              </a:ext>
            </a:extLst>
          </p:cNvPr>
          <p:cNvSpPr>
            <a:spLocks noGrp="1"/>
          </p:cNvSpPr>
          <p:nvPr>
            <p:ph idx="1"/>
          </p:nvPr>
        </p:nvSpPr>
        <p:spPr>
          <a:xfrm>
            <a:off x="811531" y="2420197"/>
            <a:ext cx="8035289" cy="3649133"/>
          </a:xfrm>
        </p:spPr>
        <p:txBody>
          <a:bodyPr vert="horz" lIns="91440" tIns="45720" rIns="91440" bIns="45720" rtlCol="0" anchor="ctr">
            <a:normAutofit/>
          </a:bodyPr>
          <a:lstStyle/>
          <a:p>
            <a:pPr>
              <a:buClr>
                <a:srgbClr val="FFD93B"/>
              </a:buClr>
              <a:buFont typeface="Wingdings" panose="05000000000000000000" pitchFamily="2" charset="2"/>
              <a:buChar char="v"/>
            </a:pPr>
            <a:r>
              <a:rPr lang="en-US" sz="2000" dirty="0"/>
              <a:t>Removing Duplicate in order for accurate analysis of Raw Data to get Accurate Results.</a:t>
            </a:r>
          </a:p>
          <a:p>
            <a:pPr>
              <a:buClr>
                <a:srgbClr val="FFD93B"/>
              </a:buClr>
              <a:buFont typeface="Wingdings" panose="05000000000000000000" pitchFamily="2" charset="2"/>
              <a:buChar char="v"/>
            </a:pPr>
            <a:r>
              <a:rPr lang="en-US" sz="2000" dirty="0"/>
              <a:t>Missing Value are replaced with the Average or with the valid format in the required column to maintain the data consistency and accuracy.</a:t>
            </a:r>
          </a:p>
          <a:p>
            <a:pPr>
              <a:buClr>
                <a:srgbClr val="FFD93B"/>
              </a:buClr>
              <a:buFont typeface="Wingdings" panose="05000000000000000000" pitchFamily="2" charset="2"/>
              <a:buChar char="v"/>
            </a:pPr>
            <a:r>
              <a:rPr lang="en-US" sz="2000" dirty="0"/>
              <a:t>This Data-Set allows in-dept understanding of </a:t>
            </a:r>
            <a:r>
              <a:rPr lang="en-US" sz="2000" b="1" dirty="0"/>
              <a:t>ASTROSAGE </a:t>
            </a:r>
            <a:r>
              <a:rPr lang="en-US" sz="2000" dirty="0"/>
              <a:t>market presence and operational scope.</a:t>
            </a:r>
          </a:p>
          <a:p>
            <a:pPr>
              <a:buClr>
                <a:srgbClr val="FFD93B"/>
              </a:buClr>
              <a:buFont typeface="Wingdings" panose="05000000000000000000" pitchFamily="2" charset="2"/>
              <a:buChar char="v"/>
            </a:pPr>
            <a:r>
              <a:rPr lang="en-US" sz="2000" dirty="0"/>
              <a:t>High Quality Data is crucial for analyzing sales trends, customer behavior , and agents performance.</a:t>
            </a:r>
          </a:p>
          <a:p>
            <a:pPr>
              <a:buClr>
                <a:srgbClr val="FFD93B"/>
              </a:buClr>
              <a:buFont typeface="Wingdings" panose="05000000000000000000" pitchFamily="2" charset="2"/>
              <a:buChar char="v"/>
            </a:pPr>
            <a:r>
              <a:rPr lang="en-US" sz="2000" dirty="0"/>
              <a:t>Insights from user demographics and order volumes are key to optimizing marketing strategies and expanding product offerings.</a:t>
            </a:r>
            <a:endParaRPr lang="en-IN" sz="2000" dirty="0"/>
          </a:p>
        </p:txBody>
      </p:sp>
    </p:spTree>
    <p:extLst>
      <p:ext uri="{BB962C8B-B14F-4D97-AF65-F5344CB8AC3E}">
        <p14:creationId xmlns:p14="http://schemas.microsoft.com/office/powerpoint/2010/main" val="136725744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20000"/>
              <a:lumOff val="80000"/>
            </a:schemeClr>
          </a:fgClr>
          <a:bgClr>
            <a:schemeClr val="bg1"/>
          </a:bgClr>
        </a:pattFill>
        <a:effectLst/>
      </p:bgPr>
    </p:bg>
    <p:spTree>
      <p:nvGrpSpPr>
        <p:cNvPr id="1" name="">
          <a:extLst>
            <a:ext uri="{FF2B5EF4-FFF2-40B4-BE49-F238E27FC236}">
              <a16:creationId xmlns:a16="http://schemas.microsoft.com/office/drawing/2014/main" id="{491DB112-7170-9F85-0747-921E32A5DA04}"/>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656EF6CB-31A9-CA5C-E164-F0D8BBA426E8}"/>
              </a:ext>
            </a:extLst>
          </p:cNvPr>
          <p:cNvSpPr>
            <a:spLocks noGrp="1"/>
          </p:cNvSpPr>
          <p:nvPr>
            <p:ph type="title"/>
          </p:nvPr>
        </p:nvSpPr>
        <p:spPr>
          <a:xfrm>
            <a:off x="685801" y="609600"/>
            <a:ext cx="8108003" cy="1456267"/>
          </a:xfrm>
          <a:effectLst/>
        </p:spPr>
        <p:txBody>
          <a:bodyPr vert="horz" lIns="91440" tIns="45720" rIns="91440" bIns="45720" rtlCol="0" anchor="ctr">
            <a:noAutofit/>
          </a:bodyPr>
          <a:lstStyle/>
          <a:p>
            <a:r>
              <a:rPr lang="en-US" sz="6000" dirty="0">
                <a:solidFill>
                  <a:srgbClr val="FFB030"/>
                </a:solidFill>
                <a:latin typeface="Gloucester MT Extra Condensed" panose="02030808020601010101" pitchFamily="18" charset="0"/>
              </a:rPr>
              <a:t>ANALYTICAL APPROCH and TOOLS </a:t>
            </a:r>
            <a:br>
              <a:rPr lang="en-US" sz="6000" dirty="0">
                <a:solidFill>
                  <a:srgbClr val="FFB030"/>
                </a:solidFill>
                <a:latin typeface="Gloucester MT Extra Condensed" panose="02030808020601010101" pitchFamily="18" charset="0"/>
              </a:rPr>
            </a:br>
            <a:r>
              <a:rPr lang="en-US" sz="6000" dirty="0">
                <a:solidFill>
                  <a:srgbClr val="FFB030"/>
                </a:solidFill>
                <a:latin typeface="Gloucester MT Extra Condensed" panose="02030808020601010101" pitchFamily="18" charset="0"/>
              </a:rPr>
              <a:t>USED:</a:t>
            </a:r>
            <a:endParaRPr lang="en-IN" sz="6000" dirty="0">
              <a:solidFill>
                <a:srgbClr val="FFB030"/>
              </a:solidFill>
              <a:latin typeface="Gloucester MT Extra Condensed" panose="02030808020601010101" pitchFamily="18" charset="0"/>
            </a:endParaRPr>
          </a:p>
        </p:txBody>
      </p:sp>
      <p:sp>
        <p:nvSpPr>
          <p:cNvPr id="9" name="Content Placeholder 7">
            <a:extLst>
              <a:ext uri="{FF2B5EF4-FFF2-40B4-BE49-F238E27FC236}">
                <a16:creationId xmlns:a16="http://schemas.microsoft.com/office/drawing/2014/main" id="{71A3AE49-0490-823B-DC08-C332A852F055}"/>
              </a:ext>
            </a:extLst>
          </p:cNvPr>
          <p:cNvSpPr>
            <a:spLocks noGrp="1"/>
          </p:cNvSpPr>
          <p:nvPr>
            <p:ph idx="1"/>
          </p:nvPr>
        </p:nvSpPr>
        <p:spPr>
          <a:xfrm>
            <a:off x="685801" y="2411730"/>
            <a:ext cx="9624059" cy="3657600"/>
          </a:xfrm>
        </p:spPr>
        <p:txBody>
          <a:bodyPr vert="horz" lIns="91440" tIns="45720" rIns="91440" bIns="45720" rtlCol="0" anchor="ctr">
            <a:normAutofit/>
          </a:bodyPr>
          <a:lstStyle/>
          <a:p>
            <a:pPr>
              <a:buClr>
                <a:srgbClr val="FFD93B"/>
              </a:buClr>
              <a:buFont typeface="Wingdings" panose="05000000000000000000" pitchFamily="2" charset="2"/>
              <a:buChar char="v"/>
            </a:pPr>
            <a:r>
              <a:rPr lang="en-US" sz="2000" dirty="0"/>
              <a:t>Data Cleaning: Utilized Functions Like TRIM, CLEAN and Remove Duplicates to ensure data accuracy.</a:t>
            </a:r>
          </a:p>
          <a:p>
            <a:pPr>
              <a:buClr>
                <a:srgbClr val="FFD93B"/>
              </a:buClr>
              <a:buFont typeface="Wingdings" panose="05000000000000000000" pitchFamily="2" charset="2"/>
              <a:buChar char="v"/>
            </a:pPr>
            <a:r>
              <a:rPr lang="en-US" sz="2000" dirty="0"/>
              <a:t>Data Enrichment: Enhanced the dataset with additional variables using VLOOKUP to across reference external data source.</a:t>
            </a:r>
          </a:p>
          <a:p>
            <a:pPr>
              <a:buClr>
                <a:srgbClr val="FFD93B"/>
              </a:buClr>
              <a:buFont typeface="Wingdings" panose="05000000000000000000" pitchFamily="2" charset="2"/>
              <a:buChar char="v"/>
            </a:pPr>
            <a:r>
              <a:rPr lang="en-US" sz="2000" dirty="0"/>
              <a:t>Descriptive Analysis: Employed PivotTables for summarizing key metrics and identifying sales patterns across  different regions and product categories.</a:t>
            </a:r>
          </a:p>
          <a:p>
            <a:pPr>
              <a:buClr>
                <a:srgbClr val="FFD93B"/>
              </a:buClr>
              <a:buFont typeface="Wingdings" panose="05000000000000000000" pitchFamily="2" charset="2"/>
              <a:buChar char="v"/>
            </a:pPr>
            <a:r>
              <a:rPr lang="en-US" sz="2000" dirty="0"/>
              <a:t>Customer Segmentation: Applied SORT and FILTER functions to classify customers based on purchasing behavior and demographics.</a:t>
            </a:r>
          </a:p>
          <a:p>
            <a:pPr>
              <a:buClr>
                <a:srgbClr val="FFD93B"/>
              </a:buClr>
              <a:buFont typeface="Wingdings" panose="05000000000000000000" pitchFamily="2" charset="2"/>
              <a:buChar char="v"/>
            </a:pPr>
            <a:r>
              <a:rPr lang="en-US" sz="2000" dirty="0"/>
              <a:t>Visualizations: Created dynamic charts and dashboards for data representation, enabling interactive data exploration.</a:t>
            </a:r>
            <a:endParaRPr lang="en-IN" sz="2000" dirty="0"/>
          </a:p>
        </p:txBody>
      </p:sp>
    </p:spTree>
    <p:extLst>
      <p:ext uri="{BB962C8B-B14F-4D97-AF65-F5344CB8AC3E}">
        <p14:creationId xmlns:p14="http://schemas.microsoft.com/office/powerpoint/2010/main" val="5366430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20000"/>
              <a:lumOff val="80000"/>
            </a:schemeClr>
          </a:fgClr>
          <a:bgClr>
            <a:schemeClr val="bg1"/>
          </a:bgClr>
        </a:pattFill>
        <a:effectLst/>
      </p:bgPr>
    </p:bg>
    <p:spTree>
      <p:nvGrpSpPr>
        <p:cNvPr id="1" name="">
          <a:extLst>
            <a:ext uri="{FF2B5EF4-FFF2-40B4-BE49-F238E27FC236}">
              <a16:creationId xmlns:a16="http://schemas.microsoft.com/office/drawing/2014/main" id="{ACFA3A8B-8A8F-B71A-8E6C-981C6CB021CD}"/>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EF55AB7F-0C2C-044E-FF6D-42E33241B88D}"/>
              </a:ext>
            </a:extLst>
          </p:cNvPr>
          <p:cNvSpPr>
            <a:spLocks noGrp="1"/>
          </p:cNvSpPr>
          <p:nvPr>
            <p:ph type="title"/>
          </p:nvPr>
        </p:nvSpPr>
        <p:spPr>
          <a:xfrm>
            <a:off x="685801" y="609600"/>
            <a:ext cx="8108003" cy="1456267"/>
          </a:xfrm>
          <a:effectLst/>
        </p:spPr>
        <p:txBody>
          <a:bodyPr vert="horz" lIns="91440" tIns="45720" rIns="91440" bIns="45720" rtlCol="0" anchor="ctr">
            <a:noAutofit/>
          </a:bodyPr>
          <a:lstStyle/>
          <a:p>
            <a:r>
              <a:rPr lang="en-US" sz="6000" dirty="0">
                <a:solidFill>
                  <a:srgbClr val="FFB030"/>
                </a:solidFill>
                <a:latin typeface="Gloucester MT Extra Condensed" panose="02030808020601010101" pitchFamily="18" charset="0"/>
              </a:rPr>
              <a:t>Problem Statement:</a:t>
            </a:r>
            <a:endParaRPr lang="en-IN" sz="6000" dirty="0">
              <a:solidFill>
                <a:srgbClr val="FFB030"/>
              </a:solidFill>
              <a:latin typeface="Gloucester MT Extra Condensed" panose="02030808020601010101" pitchFamily="18" charset="0"/>
            </a:endParaRPr>
          </a:p>
        </p:txBody>
      </p:sp>
      <p:sp>
        <p:nvSpPr>
          <p:cNvPr id="9" name="Content Placeholder 7">
            <a:extLst>
              <a:ext uri="{FF2B5EF4-FFF2-40B4-BE49-F238E27FC236}">
                <a16:creationId xmlns:a16="http://schemas.microsoft.com/office/drawing/2014/main" id="{B75074CF-81FD-6DCE-8BA5-F9DD13C90876}"/>
              </a:ext>
            </a:extLst>
          </p:cNvPr>
          <p:cNvSpPr>
            <a:spLocks noGrp="1"/>
          </p:cNvSpPr>
          <p:nvPr>
            <p:ph idx="1"/>
          </p:nvPr>
        </p:nvSpPr>
        <p:spPr>
          <a:xfrm>
            <a:off x="685801" y="2009284"/>
            <a:ext cx="9624059" cy="1858713"/>
          </a:xfrm>
        </p:spPr>
        <p:txBody>
          <a:bodyPr vert="horz" lIns="91440" tIns="45720" rIns="91440" bIns="45720" rtlCol="0" anchor="ctr">
            <a:normAutofit/>
          </a:bodyPr>
          <a:lstStyle/>
          <a:p>
            <a:pPr>
              <a:buClr>
                <a:srgbClr val="FFD93B"/>
              </a:buClr>
              <a:buFont typeface="Wingdings" panose="05000000000000000000" pitchFamily="2" charset="2"/>
              <a:buChar char="v"/>
            </a:pPr>
            <a:r>
              <a:rPr lang="en-US" sz="2000" dirty="0"/>
              <a:t>What metrics should be included in the final dashboard to provide a comprehensive view of call center performance and guide investment decisions.</a:t>
            </a:r>
          </a:p>
          <a:p>
            <a:pPr>
              <a:buClr>
                <a:srgbClr val="FFD93B"/>
              </a:buClr>
              <a:buFont typeface="Wingdings" panose="05000000000000000000" pitchFamily="2" charset="2"/>
              <a:buChar char="v"/>
            </a:pPr>
            <a:r>
              <a:rPr lang="en-US" sz="2000" dirty="0"/>
              <a:t>How would you allocate a 1 crore rupee investment to optimize operational efficiency, enhance customer satisfaction, and boost profitability, and what analysis-based recommendations would you offer to support this.</a:t>
            </a:r>
          </a:p>
        </p:txBody>
      </p:sp>
    </p:spTree>
    <p:extLst>
      <p:ext uri="{BB962C8B-B14F-4D97-AF65-F5344CB8AC3E}">
        <p14:creationId xmlns:p14="http://schemas.microsoft.com/office/powerpoint/2010/main" val="158202610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20000"/>
              <a:lumOff val="80000"/>
            </a:schemeClr>
          </a:fgClr>
          <a:bgClr>
            <a:schemeClr val="bg1"/>
          </a:bgClr>
        </a:pattFill>
        <a:effectLst/>
      </p:bgPr>
    </p:bg>
    <p:spTree>
      <p:nvGrpSpPr>
        <p:cNvPr id="1" name="">
          <a:extLst>
            <a:ext uri="{FF2B5EF4-FFF2-40B4-BE49-F238E27FC236}">
              <a16:creationId xmlns:a16="http://schemas.microsoft.com/office/drawing/2014/main" id="{7C1B0F70-6C41-4194-5F5F-C00A564D4FC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08C2613-370F-A82D-96CA-F407FE140BA6}"/>
              </a:ext>
            </a:extLst>
          </p:cNvPr>
          <p:cNvSpPr>
            <a:spLocks noGrp="1"/>
          </p:cNvSpPr>
          <p:nvPr>
            <p:ph type="title"/>
          </p:nvPr>
        </p:nvSpPr>
        <p:spPr>
          <a:xfrm>
            <a:off x="685800" y="275917"/>
            <a:ext cx="10131425" cy="1455738"/>
          </a:xfrm>
          <a:effectLst/>
        </p:spPr>
        <p:txBody>
          <a:bodyPr vert="horz" lIns="91440" tIns="45720" rIns="91440" bIns="45720" rtlCol="0" anchor="ctr">
            <a:normAutofit/>
          </a:bodyPr>
          <a:lstStyle/>
          <a:p>
            <a:r>
              <a:rPr lang="en-US" sz="8000" dirty="0">
                <a:solidFill>
                  <a:srgbClr val="FFB030"/>
                </a:solidFill>
                <a:latin typeface="Gloucester MT Extra Condensed" panose="02030808020601010101" pitchFamily="18" charset="0"/>
              </a:rPr>
              <a:t>Revenue Generated </a:t>
            </a:r>
            <a:endParaRPr lang="en-IN" sz="8000" dirty="0">
              <a:solidFill>
                <a:srgbClr val="FFB030"/>
              </a:solidFill>
              <a:latin typeface="Gloucester MT Extra Condensed" panose="02030808020601010101" pitchFamily="18" charset="0"/>
            </a:endParaRPr>
          </a:p>
        </p:txBody>
      </p:sp>
      <p:graphicFrame>
        <p:nvGraphicFramePr>
          <p:cNvPr id="5" name="Content Placeholder 12">
            <a:extLst>
              <a:ext uri="{FF2B5EF4-FFF2-40B4-BE49-F238E27FC236}">
                <a16:creationId xmlns:a16="http://schemas.microsoft.com/office/drawing/2014/main" id="{3E539908-C06E-D444-B58F-1FE3013301CA}"/>
              </a:ext>
            </a:extLst>
          </p:cNvPr>
          <p:cNvGraphicFramePr>
            <a:graphicFrameLocks noGrp="1"/>
          </p:cNvGraphicFramePr>
          <p:nvPr>
            <p:ph idx="1"/>
            <p:extLst>
              <p:ext uri="{D42A27DB-BD31-4B8C-83A1-F6EECF244321}">
                <p14:modId xmlns:p14="http://schemas.microsoft.com/office/powerpoint/2010/main" val="2004796377"/>
              </p:ext>
            </p:extLst>
          </p:nvPr>
        </p:nvGraphicFramePr>
        <p:xfrm>
          <a:off x="685800" y="1648372"/>
          <a:ext cx="4226668" cy="2417791"/>
        </p:xfrm>
        <a:graphic>
          <a:graphicData uri="http://schemas.openxmlformats.org/drawingml/2006/table">
            <a:tbl>
              <a:tblPr firstRow="1" firstCol="1" bandRow="1">
                <a:tableStyleId>{5A111915-BE36-4E01-A7E5-04B1672EAD32}</a:tableStyleId>
              </a:tblPr>
              <a:tblGrid>
                <a:gridCol w="2057400">
                  <a:extLst>
                    <a:ext uri="{9D8B030D-6E8A-4147-A177-3AD203B41FA5}">
                      <a16:colId xmlns:a16="http://schemas.microsoft.com/office/drawing/2014/main" val="914306049"/>
                    </a:ext>
                  </a:extLst>
                </a:gridCol>
                <a:gridCol w="2169268">
                  <a:extLst>
                    <a:ext uri="{9D8B030D-6E8A-4147-A177-3AD203B41FA5}">
                      <a16:colId xmlns:a16="http://schemas.microsoft.com/office/drawing/2014/main" val="2574888879"/>
                    </a:ext>
                  </a:extLst>
                </a:gridCol>
              </a:tblGrid>
              <a:tr h="704076">
                <a:tc>
                  <a:txBody>
                    <a:bodyPr/>
                    <a:lstStyle/>
                    <a:p>
                      <a:pPr>
                        <a:lnSpc>
                          <a:spcPct val="115000"/>
                        </a:lnSpc>
                        <a:spcAft>
                          <a:spcPts val="800"/>
                        </a:spcAft>
                      </a:pPr>
                      <a:r>
                        <a:rPr lang="en-IN" sz="2000" kern="0" dirty="0">
                          <a:effectLst/>
                        </a:rPr>
                        <a:t>Row Labels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IN" sz="2000" kern="0" dirty="0">
                          <a:effectLst/>
                        </a:rPr>
                        <a:t>Sum of Profit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948935"/>
                  </a:ext>
                </a:extLst>
              </a:tr>
              <a:tr h="342743">
                <a:tc>
                  <a:txBody>
                    <a:bodyPr/>
                    <a:lstStyle/>
                    <a:p>
                      <a:pPr>
                        <a:lnSpc>
                          <a:spcPct val="115000"/>
                        </a:lnSpc>
                        <a:spcAft>
                          <a:spcPts val="800"/>
                        </a:spcAft>
                      </a:pPr>
                      <a:r>
                        <a:rPr lang="en-IN" sz="2000" kern="0" dirty="0">
                          <a:effectLst/>
                        </a:rPr>
                        <a:t>Call</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000" b="0" i="0" u="none" strike="noStrike">
                          <a:solidFill>
                            <a:srgbClr val="000000"/>
                          </a:solidFill>
                          <a:effectLst/>
                          <a:latin typeface="Calibri" panose="020F0502020204030204" pitchFamily="34" charset="0"/>
                        </a:rPr>
                        <a:t>90721.18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9123564"/>
                  </a:ext>
                </a:extLst>
              </a:tr>
              <a:tr h="342743">
                <a:tc>
                  <a:txBody>
                    <a:bodyPr/>
                    <a:lstStyle/>
                    <a:p>
                      <a:pPr>
                        <a:lnSpc>
                          <a:spcPct val="115000"/>
                        </a:lnSpc>
                        <a:spcAft>
                          <a:spcPts val="800"/>
                        </a:spcAft>
                      </a:pPr>
                      <a:r>
                        <a:rPr lang="en-IN" sz="2000" kern="0">
                          <a:effectLst/>
                        </a:rPr>
                        <a:t>Chat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000" b="0" i="0" u="none" strike="noStrike">
                          <a:solidFill>
                            <a:srgbClr val="000000"/>
                          </a:solidFill>
                          <a:effectLst/>
                          <a:latin typeface="Calibri" panose="020F0502020204030204" pitchFamily="34" charset="0"/>
                        </a:rPr>
                        <a:t>24156.04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2025113"/>
                  </a:ext>
                </a:extLst>
              </a:tr>
              <a:tr h="342743">
                <a:tc>
                  <a:txBody>
                    <a:bodyPr/>
                    <a:lstStyle/>
                    <a:p>
                      <a:pPr>
                        <a:lnSpc>
                          <a:spcPct val="115000"/>
                        </a:lnSpc>
                        <a:spcAft>
                          <a:spcPts val="800"/>
                        </a:spcAft>
                      </a:pPr>
                      <a:r>
                        <a:rPr lang="en-IN" sz="2000" kern="0" dirty="0">
                          <a:effectLst/>
                        </a:rPr>
                        <a:t>Complementary</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000" b="0" i="0" u="none" strike="noStrike">
                          <a:solidFill>
                            <a:srgbClr val="000000"/>
                          </a:solidFill>
                          <a:effectLst/>
                          <a:latin typeface="Calibri" panose="020F0502020204030204" pitchFamily="34" charset="0"/>
                        </a:rPr>
                        <a:t>0.00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0393905"/>
                  </a:ext>
                </a:extLst>
              </a:tr>
              <a:tr h="342743">
                <a:tc>
                  <a:txBody>
                    <a:bodyPr/>
                    <a:lstStyle/>
                    <a:p>
                      <a:pPr>
                        <a:lnSpc>
                          <a:spcPct val="115000"/>
                        </a:lnSpc>
                        <a:spcAft>
                          <a:spcPts val="800"/>
                        </a:spcAft>
                      </a:pPr>
                      <a:r>
                        <a:rPr lang="en-IN" sz="2000" kern="0">
                          <a:effectLst/>
                        </a:rPr>
                        <a:t>public_live_Call</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2000" b="0" i="0" u="none" strike="noStrike">
                          <a:solidFill>
                            <a:srgbClr val="000000"/>
                          </a:solidFill>
                          <a:effectLst/>
                          <a:latin typeface="Calibri" panose="020F0502020204030204" pitchFamily="34" charset="0"/>
                        </a:rPr>
                        <a:t>42.11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4148490"/>
                  </a:ext>
                </a:extLst>
              </a:tr>
              <a:tr h="342743">
                <a:tc>
                  <a:txBody>
                    <a:bodyPr/>
                    <a:lstStyle/>
                    <a:p>
                      <a:pPr>
                        <a:lnSpc>
                          <a:spcPct val="115000"/>
                        </a:lnSpc>
                        <a:spcAft>
                          <a:spcPts val="800"/>
                        </a:spcAft>
                      </a:pPr>
                      <a:r>
                        <a:rPr lang="en-IN" sz="2000" kern="0" dirty="0">
                          <a:effectLst/>
                        </a:rPr>
                        <a:t>Grand Total</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fontAlgn="b"/>
                      <a:r>
                        <a:rPr lang="en-IN" sz="2000" b="1" i="0" u="none" strike="noStrike" dirty="0">
                          <a:solidFill>
                            <a:srgbClr val="000000"/>
                          </a:solidFill>
                          <a:effectLst/>
                          <a:latin typeface="Calibri" panose="020F0502020204030204" pitchFamily="34" charset="0"/>
                        </a:rPr>
                        <a:t>114919.33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3220007271"/>
                  </a:ext>
                </a:extLst>
              </a:tr>
            </a:tbl>
          </a:graphicData>
        </a:graphic>
      </p:graphicFrame>
      <p:graphicFrame>
        <p:nvGraphicFramePr>
          <p:cNvPr id="6" name="Chart 5">
            <a:extLst>
              <a:ext uri="{FF2B5EF4-FFF2-40B4-BE49-F238E27FC236}">
                <a16:creationId xmlns:a16="http://schemas.microsoft.com/office/drawing/2014/main" id="{38D350DD-25ED-978E-66D7-93235C2E5979}"/>
              </a:ext>
            </a:extLst>
          </p:cNvPr>
          <p:cNvGraphicFramePr>
            <a:graphicFrameLocks/>
          </p:cNvGraphicFramePr>
          <p:nvPr>
            <p:extLst>
              <p:ext uri="{D42A27DB-BD31-4B8C-83A1-F6EECF244321}">
                <p14:modId xmlns:p14="http://schemas.microsoft.com/office/powerpoint/2010/main" val="1695641049"/>
              </p:ext>
            </p:extLst>
          </p:nvPr>
        </p:nvGraphicFramePr>
        <p:xfrm>
          <a:off x="5586618" y="1332953"/>
          <a:ext cx="5083629" cy="4056170"/>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39707EE8-C8DD-5A8B-7923-AAD39833166A}"/>
              </a:ext>
            </a:extLst>
          </p:cNvPr>
          <p:cNvSpPr txBox="1"/>
          <p:nvPr/>
        </p:nvSpPr>
        <p:spPr>
          <a:xfrm>
            <a:off x="488816" y="4757283"/>
            <a:ext cx="6094378" cy="1263679"/>
          </a:xfrm>
          <a:prstGeom prst="rect">
            <a:avLst/>
          </a:prstGeom>
          <a:noFill/>
        </p:spPr>
        <p:txBody>
          <a:bodyPr wrap="square">
            <a:spAutoFit/>
          </a:bodyPr>
          <a:lstStyle/>
          <a:p>
            <a:pPr>
              <a:lnSpc>
                <a:spcPct val="115000"/>
              </a:lnSpc>
              <a:spcAft>
                <a:spcPts val="1000"/>
              </a:spcAft>
              <a:buClr>
                <a:srgbClr val="FFD93B"/>
              </a:buClr>
              <a:buSzPct val="100000"/>
            </a:pPr>
            <a:r>
              <a:rPr lang="en-GB" sz="2400" b="1" dirty="0"/>
              <a:t>Insights:-</a:t>
            </a:r>
            <a:endParaRPr lang="en-IN" b="1" dirty="0"/>
          </a:p>
          <a:p>
            <a:pPr marL="285750" lvl="1" indent="-285750">
              <a:lnSpc>
                <a:spcPct val="115000"/>
              </a:lnSpc>
              <a:spcAft>
                <a:spcPts val="1000"/>
              </a:spcAft>
              <a:buClr>
                <a:srgbClr val="FFD93B"/>
              </a:buClr>
              <a:buSzPct val="100000"/>
              <a:buFont typeface="Wingdings" panose="05000000000000000000" pitchFamily="2" charset="2"/>
              <a:buChar char="v"/>
            </a:pPr>
            <a:r>
              <a:rPr lang="en-GB" dirty="0"/>
              <a:t>The Revenue Generated from Calls is higher as compared to Chat and other sources.</a:t>
            </a:r>
            <a:endParaRPr lang="en-IN" dirty="0"/>
          </a:p>
        </p:txBody>
      </p:sp>
    </p:spTree>
    <p:extLst>
      <p:ext uri="{BB962C8B-B14F-4D97-AF65-F5344CB8AC3E}">
        <p14:creationId xmlns:p14="http://schemas.microsoft.com/office/powerpoint/2010/main" val="427767302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25">
          <a:fgClr>
            <a:schemeClr val="accent2">
              <a:lumMod val="20000"/>
              <a:lumOff val="80000"/>
            </a:schemeClr>
          </a:fgClr>
          <a:bgClr>
            <a:schemeClr val="bg1"/>
          </a:bgClr>
        </a:pattFill>
        <a:effectLst/>
      </p:bgPr>
    </p:bg>
    <p:spTree>
      <p:nvGrpSpPr>
        <p:cNvPr id="1" name="">
          <a:extLst>
            <a:ext uri="{FF2B5EF4-FFF2-40B4-BE49-F238E27FC236}">
              <a16:creationId xmlns:a16="http://schemas.microsoft.com/office/drawing/2014/main" id="{F143EC6F-0B38-8B70-EE57-CFE7299CC53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FE2036A-D928-63ED-EBDA-81D5D34E4FBE}"/>
              </a:ext>
            </a:extLst>
          </p:cNvPr>
          <p:cNvSpPr>
            <a:spLocks noGrp="1"/>
          </p:cNvSpPr>
          <p:nvPr>
            <p:ph type="title"/>
          </p:nvPr>
        </p:nvSpPr>
        <p:spPr>
          <a:xfrm>
            <a:off x="685801" y="609600"/>
            <a:ext cx="5520446" cy="1141380"/>
          </a:xfrm>
          <a:effectLst/>
        </p:spPr>
        <p:txBody>
          <a:bodyPr vert="horz" lIns="91440" tIns="45720" rIns="91440" bIns="45720" rtlCol="0" anchor="ctr">
            <a:normAutofit fontScale="90000"/>
          </a:bodyPr>
          <a:lstStyle/>
          <a:p>
            <a:br>
              <a:rPr lang="en-US" sz="6700" dirty="0">
                <a:solidFill>
                  <a:srgbClr val="FFB030"/>
                </a:solidFill>
                <a:latin typeface="Gloucester MT Extra Condensed" panose="02030808020601010101" pitchFamily="18" charset="0"/>
              </a:rPr>
            </a:br>
            <a:r>
              <a:rPr lang="en-US" sz="6700" dirty="0">
                <a:solidFill>
                  <a:srgbClr val="FFB030"/>
                </a:solidFill>
                <a:latin typeface="Gloucester MT Extra Condensed" panose="02030808020601010101" pitchFamily="18" charset="0"/>
              </a:rPr>
              <a:t>DAY by DAY Volume:</a:t>
            </a:r>
            <a:br>
              <a:rPr lang="en-US" sz="8000" dirty="0">
                <a:solidFill>
                  <a:srgbClr val="FFB030"/>
                </a:solidFill>
                <a:latin typeface="Gloucester MT Extra Condensed" panose="02030808020601010101" pitchFamily="18" charset="0"/>
              </a:rPr>
            </a:br>
            <a:endParaRPr lang="en-IN" sz="8000" dirty="0">
              <a:solidFill>
                <a:srgbClr val="FFB030"/>
              </a:solidFill>
              <a:latin typeface="Gloucester MT Extra Condensed" panose="02030808020601010101" pitchFamily="18" charset="0"/>
            </a:endParaRPr>
          </a:p>
        </p:txBody>
      </p:sp>
      <p:graphicFrame>
        <p:nvGraphicFramePr>
          <p:cNvPr id="7" name="Chart 6">
            <a:extLst>
              <a:ext uri="{FF2B5EF4-FFF2-40B4-BE49-F238E27FC236}">
                <a16:creationId xmlns:a16="http://schemas.microsoft.com/office/drawing/2014/main" id="{B401DCB8-6A47-4564-A87A-44C464D5F951}"/>
              </a:ext>
            </a:extLst>
          </p:cNvPr>
          <p:cNvGraphicFramePr>
            <a:graphicFrameLocks/>
          </p:cNvGraphicFramePr>
          <p:nvPr>
            <p:extLst>
              <p:ext uri="{D42A27DB-BD31-4B8C-83A1-F6EECF244321}">
                <p14:modId xmlns:p14="http://schemas.microsoft.com/office/powerpoint/2010/main" val="1137345576"/>
              </p:ext>
            </p:extLst>
          </p:nvPr>
        </p:nvGraphicFramePr>
        <p:xfrm>
          <a:off x="528766" y="1750980"/>
          <a:ext cx="7554687" cy="3644736"/>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5DEEDDA3-A512-78A5-2151-F1198767AF92}"/>
              </a:ext>
            </a:extLst>
          </p:cNvPr>
          <p:cNvSpPr txBox="1"/>
          <p:nvPr/>
        </p:nvSpPr>
        <p:spPr>
          <a:xfrm>
            <a:off x="7846169" y="1846772"/>
            <a:ext cx="4345831" cy="1900777"/>
          </a:xfrm>
          <a:prstGeom prst="rect">
            <a:avLst/>
          </a:prstGeom>
          <a:noFill/>
        </p:spPr>
        <p:txBody>
          <a:bodyPr wrap="square">
            <a:spAutoFit/>
          </a:bodyPr>
          <a:lstStyle/>
          <a:p>
            <a:pPr>
              <a:lnSpc>
                <a:spcPct val="115000"/>
              </a:lnSpc>
              <a:spcAft>
                <a:spcPts val="1000"/>
              </a:spcAft>
              <a:buClr>
                <a:srgbClr val="FFD93B"/>
              </a:buClr>
              <a:buSzPct val="100000"/>
            </a:pPr>
            <a:r>
              <a:rPr lang="en-GB" sz="2400" b="1" dirty="0"/>
              <a:t>Insights:-</a:t>
            </a:r>
            <a:endParaRPr lang="en-IN" b="1" dirty="0"/>
          </a:p>
          <a:p>
            <a:pPr marL="285750" lvl="1" indent="-285750">
              <a:lnSpc>
                <a:spcPct val="115000"/>
              </a:lnSpc>
              <a:spcAft>
                <a:spcPts val="1000"/>
              </a:spcAft>
              <a:buClr>
                <a:srgbClr val="FFD93B"/>
              </a:buClr>
              <a:buSzPct val="100000"/>
              <a:buFont typeface="Wingdings" panose="05000000000000000000" pitchFamily="2" charset="2"/>
              <a:buChar char="v"/>
            </a:pPr>
            <a:r>
              <a:rPr lang="en-GB" dirty="0"/>
              <a:t>Day by Day Volume show the frequency of the volume managed by guru. So we can effectively manage holidays and planed leaves for our agents. </a:t>
            </a:r>
            <a:endParaRPr lang="en-IN" dirty="0"/>
          </a:p>
        </p:txBody>
      </p:sp>
    </p:spTree>
    <p:extLst>
      <p:ext uri="{BB962C8B-B14F-4D97-AF65-F5344CB8AC3E}">
        <p14:creationId xmlns:p14="http://schemas.microsoft.com/office/powerpoint/2010/main" val="138748303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2115</TotalTime>
  <Words>973</Words>
  <Application>Microsoft Office PowerPoint</Application>
  <PresentationFormat>Widescreen</PresentationFormat>
  <Paragraphs>82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Arial</vt:lpstr>
      <vt:lpstr>Calibri</vt:lpstr>
      <vt:lpstr>Calibri Light</vt:lpstr>
      <vt:lpstr>Gloucester MT Extra Condensed</vt:lpstr>
      <vt:lpstr>Google Sans</vt:lpstr>
      <vt:lpstr>Wingdings</vt:lpstr>
      <vt:lpstr>Office Theme</vt:lpstr>
      <vt:lpstr>PowerPoint Presentation</vt:lpstr>
      <vt:lpstr>PowerPoint Presentation</vt:lpstr>
      <vt:lpstr>How ASTROSAGE Work’s ?</vt:lpstr>
      <vt:lpstr>ASTROSAGE DATA Overview</vt:lpstr>
      <vt:lpstr>ASTROSAGE DATA Cleaning</vt:lpstr>
      <vt:lpstr>ANALYTICAL APPROCH and TOOLS  USED:</vt:lpstr>
      <vt:lpstr>Problem Statement:</vt:lpstr>
      <vt:lpstr>Revenue Generated </vt:lpstr>
      <vt:lpstr> DAY by DAY Volume: </vt:lpstr>
      <vt:lpstr> Peek Volume as per hours: </vt:lpstr>
      <vt:lpstr> Website Distribution: </vt:lpstr>
      <vt:lpstr> Call /Chat Status of Completion: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JUNED SHAIKH</dc:creator>
  <cp:lastModifiedBy>JUNED SHAIKH</cp:lastModifiedBy>
  <cp:revision>4</cp:revision>
  <dcterms:created xsi:type="dcterms:W3CDTF">2025-02-19T10:45:25Z</dcterms:created>
  <dcterms:modified xsi:type="dcterms:W3CDTF">2025-02-24T10:01:35Z</dcterms:modified>
</cp:coreProperties>
</file>