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4" r:id="rId8"/>
    <p:sldId id="263" r:id="rId9"/>
    <p:sldId id="265" r:id="rId10"/>
    <p:sldId id="262" r:id="rId11"/>
    <p:sldId id="268" r:id="rId12"/>
    <p:sldId id="267" r:id="rId13"/>
    <p:sldId id="266"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030"/>
    <a:srgbClr val="FFD93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6" d="100"/>
          <a:sy n="56" d="100"/>
        </p:scale>
        <p:origin x="106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006B7-5E69-4DD7-B128-23B0BCE03DAC}" type="doc">
      <dgm:prSet loTypeId="urn:microsoft.com/office/officeart/2009/layout/CircleArrowProcess" loCatId="cycle" qsTypeId="urn:microsoft.com/office/officeart/2005/8/quickstyle/3d6" qsCatId="3D" csTypeId="urn:microsoft.com/office/officeart/2005/8/colors/accent5_1" csCatId="accent5" phldr="1"/>
      <dgm:spPr/>
      <dgm:t>
        <a:bodyPr/>
        <a:lstStyle/>
        <a:p>
          <a:endParaRPr lang="en-IN"/>
        </a:p>
      </dgm:t>
    </dgm:pt>
    <dgm:pt modelId="{BDBA7B15-D276-4BDE-9AC8-1967B793E7BB}">
      <dgm:prSet phldrT="[Text]"/>
      <dgm:spPr/>
      <dgm:t>
        <a:bodyPr/>
        <a:lstStyle/>
        <a:p>
          <a:r>
            <a:rPr lang="en-US" dirty="0"/>
            <a:t>Information Gathering</a:t>
          </a:r>
          <a:endParaRPr lang="en-IN" dirty="0"/>
        </a:p>
      </dgm:t>
    </dgm:pt>
    <dgm:pt modelId="{1061692A-895D-426C-8827-6C7B4321D5DE}" type="parTrans" cxnId="{EA59E241-92C9-46F9-8681-05542D829966}">
      <dgm:prSet/>
      <dgm:spPr/>
      <dgm:t>
        <a:bodyPr/>
        <a:lstStyle/>
        <a:p>
          <a:endParaRPr lang="en-IN"/>
        </a:p>
      </dgm:t>
    </dgm:pt>
    <dgm:pt modelId="{F0D8BE3C-6120-46D4-942E-86941FD935C2}" type="sibTrans" cxnId="{EA59E241-92C9-46F9-8681-05542D829966}">
      <dgm:prSet/>
      <dgm:spPr/>
      <dgm:t>
        <a:bodyPr/>
        <a:lstStyle/>
        <a:p>
          <a:endParaRPr lang="en-IN"/>
        </a:p>
      </dgm:t>
    </dgm:pt>
    <dgm:pt modelId="{A4E096EE-A834-4A7A-B044-9E38ECF2AAFC}">
      <dgm:prSet phldrT="[Text]"/>
      <dgm:spPr/>
      <dgm:t>
        <a:bodyPr/>
        <a:lstStyle/>
        <a:p>
          <a:r>
            <a:rPr lang="en-US" dirty="0"/>
            <a:t>Analysis</a:t>
          </a:r>
          <a:endParaRPr lang="en-IN" dirty="0"/>
        </a:p>
      </dgm:t>
    </dgm:pt>
    <dgm:pt modelId="{3B420A22-3301-4DD9-B7F4-B21F43861A9C}" type="parTrans" cxnId="{AE5EE6E2-7A29-498B-8589-C1119826691C}">
      <dgm:prSet/>
      <dgm:spPr/>
      <dgm:t>
        <a:bodyPr/>
        <a:lstStyle/>
        <a:p>
          <a:endParaRPr lang="en-IN"/>
        </a:p>
      </dgm:t>
    </dgm:pt>
    <dgm:pt modelId="{96E5DBD3-CE92-473B-A5BE-99CB32856CCB}" type="sibTrans" cxnId="{AE5EE6E2-7A29-498B-8589-C1119826691C}">
      <dgm:prSet/>
      <dgm:spPr/>
      <dgm:t>
        <a:bodyPr/>
        <a:lstStyle/>
        <a:p>
          <a:endParaRPr lang="en-IN"/>
        </a:p>
      </dgm:t>
    </dgm:pt>
    <dgm:pt modelId="{C41BEE92-15D5-4743-895B-60918FFF1841}">
      <dgm:prSet phldrT="[Text]"/>
      <dgm:spPr/>
      <dgm:t>
        <a:bodyPr/>
        <a:lstStyle/>
        <a:p>
          <a:r>
            <a:rPr lang="en-US" dirty="0"/>
            <a:t>Horoscope</a:t>
          </a:r>
          <a:br>
            <a:rPr lang="en-US" dirty="0"/>
          </a:br>
          <a:r>
            <a:rPr lang="en-US" dirty="0"/>
            <a:t>(Action)</a:t>
          </a:r>
          <a:endParaRPr lang="en-IN" dirty="0"/>
        </a:p>
      </dgm:t>
    </dgm:pt>
    <dgm:pt modelId="{FDB030CC-D15E-4AFF-8F91-3EF96632F67A}" type="parTrans" cxnId="{7812CF06-B9A8-4058-9449-6D44841D0293}">
      <dgm:prSet/>
      <dgm:spPr/>
      <dgm:t>
        <a:bodyPr/>
        <a:lstStyle/>
        <a:p>
          <a:endParaRPr lang="en-IN"/>
        </a:p>
      </dgm:t>
    </dgm:pt>
    <dgm:pt modelId="{2E7790BC-63A4-4C67-9E02-F0E90B334976}" type="sibTrans" cxnId="{7812CF06-B9A8-4058-9449-6D44841D0293}">
      <dgm:prSet/>
      <dgm:spPr/>
      <dgm:t>
        <a:bodyPr/>
        <a:lstStyle/>
        <a:p>
          <a:endParaRPr lang="en-IN"/>
        </a:p>
      </dgm:t>
    </dgm:pt>
    <dgm:pt modelId="{284E0D2C-EB57-4AE0-8402-247828807E6E}" type="pres">
      <dgm:prSet presAssocID="{7E2006B7-5E69-4DD7-B128-23B0BCE03DAC}" presName="Name0" presStyleCnt="0">
        <dgm:presLayoutVars>
          <dgm:chMax val="7"/>
          <dgm:chPref val="7"/>
          <dgm:dir/>
          <dgm:animLvl val="lvl"/>
        </dgm:presLayoutVars>
      </dgm:prSet>
      <dgm:spPr/>
    </dgm:pt>
    <dgm:pt modelId="{CD9B6A00-8C21-4046-BCAE-E8C752AD45B4}" type="pres">
      <dgm:prSet presAssocID="{BDBA7B15-D276-4BDE-9AC8-1967B793E7BB}" presName="Accent1" presStyleCnt="0"/>
      <dgm:spPr/>
    </dgm:pt>
    <dgm:pt modelId="{42F9EE9D-CB9B-4791-B3B8-4E1A24A47CFE}" type="pres">
      <dgm:prSet presAssocID="{BDBA7B15-D276-4BDE-9AC8-1967B793E7BB}" presName="Accent" presStyleLbl="node1" presStyleIdx="0" presStyleCnt="3" custLinFactNeighborX="-18148" custLinFactNeighborY="-14576"/>
      <dgm:spPr>
        <a:solidFill>
          <a:srgbClr val="FFB030"/>
        </a:solidFill>
      </dgm:spPr>
    </dgm:pt>
    <dgm:pt modelId="{CBC529BB-9CA9-4DA0-88D6-B65736DDCFFC}" type="pres">
      <dgm:prSet presAssocID="{BDBA7B15-D276-4BDE-9AC8-1967B793E7BB}" presName="Parent1" presStyleLbl="revTx" presStyleIdx="0" presStyleCnt="3" custLinFactNeighborX="-30198" custLinFactNeighborY="-44383">
        <dgm:presLayoutVars>
          <dgm:chMax val="1"/>
          <dgm:chPref val="1"/>
          <dgm:bulletEnabled val="1"/>
        </dgm:presLayoutVars>
      </dgm:prSet>
      <dgm:spPr/>
    </dgm:pt>
    <dgm:pt modelId="{0B70AC0C-FB54-4397-8895-6853220A7C28}" type="pres">
      <dgm:prSet presAssocID="{A4E096EE-A834-4A7A-B044-9E38ECF2AAFC}" presName="Accent2" presStyleCnt="0"/>
      <dgm:spPr/>
    </dgm:pt>
    <dgm:pt modelId="{5D0E129B-4868-4BD5-BFDD-4C366C41DF9A}" type="pres">
      <dgm:prSet presAssocID="{A4E096EE-A834-4A7A-B044-9E38ECF2AAFC}" presName="Accent" presStyleLbl="node1" presStyleIdx="1" presStyleCnt="3" custLinFactNeighborX="-14952" custLinFactNeighborY="-14576"/>
      <dgm:spPr>
        <a:solidFill>
          <a:srgbClr val="FFB030"/>
        </a:solidFill>
      </dgm:spPr>
    </dgm:pt>
    <dgm:pt modelId="{E009A0B8-807A-4063-9C79-E220648E33F3}" type="pres">
      <dgm:prSet presAssocID="{A4E096EE-A834-4A7A-B044-9E38ECF2AAFC}" presName="Parent2" presStyleLbl="revTx" presStyleIdx="1" presStyleCnt="3" custLinFactNeighborX="-29582" custLinFactNeighborY="-44180">
        <dgm:presLayoutVars>
          <dgm:chMax val="1"/>
          <dgm:chPref val="1"/>
          <dgm:bulletEnabled val="1"/>
        </dgm:presLayoutVars>
      </dgm:prSet>
      <dgm:spPr/>
    </dgm:pt>
    <dgm:pt modelId="{50F7050C-5B87-4E23-8B8E-B3FF217A821E}" type="pres">
      <dgm:prSet presAssocID="{C41BEE92-15D5-4743-895B-60918FFF1841}" presName="Accent3" presStyleCnt="0"/>
      <dgm:spPr/>
    </dgm:pt>
    <dgm:pt modelId="{BF983FD6-20A5-4ED9-A6DF-D334D866C53E}" type="pres">
      <dgm:prSet presAssocID="{C41BEE92-15D5-4743-895B-60918FFF1841}" presName="Accent" presStyleLbl="node1" presStyleIdx="2" presStyleCnt="3" custLinFactNeighborX="-17403" custLinFactNeighborY="-16962"/>
      <dgm:spPr>
        <a:solidFill>
          <a:srgbClr val="FFB030"/>
        </a:solidFill>
      </dgm:spPr>
    </dgm:pt>
    <dgm:pt modelId="{BB988D90-0E7C-472E-9C1D-07EAB43083F6}" type="pres">
      <dgm:prSet presAssocID="{C41BEE92-15D5-4743-895B-60918FFF1841}" presName="Parent3" presStyleLbl="revTx" presStyleIdx="2" presStyleCnt="3" custLinFactNeighborX="-34418" custLinFactNeighborY="-55063">
        <dgm:presLayoutVars>
          <dgm:chMax val="1"/>
          <dgm:chPref val="1"/>
          <dgm:bulletEnabled val="1"/>
        </dgm:presLayoutVars>
      </dgm:prSet>
      <dgm:spPr/>
    </dgm:pt>
  </dgm:ptLst>
  <dgm:cxnLst>
    <dgm:cxn modelId="{7812CF06-B9A8-4058-9449-6D44841D0293}" srcId="{7E2006B7-5E69-4DD7-B128-23B0BCE03DAC}" destId="{C41BEE92-15D5-4743-895B-60918FFF1841}" srcOrd="2" destOrd="0" parTransId="{FDB030CC-D15E-4AFF-8F91-3EF96632F67A}" sibTransId="{2E7790BC-63A4-4C67-9E02-F0E90B334976}"/>
    <dgm:cxn modelId="{AB8A2A21-EC12-456D-80AF-DC021AE7072B}" type="presOf" srcId="{A4E096EE-A834-4A7A-B044-9E38ECF2AAFC}" destId="{E009A0B8-807A-4063-9C79-E220648E33F3}" srcOrd="0" destOrd="0" presId="urn:microsoft.com/office/officeart/2009/layout/CircleArrowProcess"/>
    <dgm:cxn modelId="{6E454D2D-D78F-4B98-A65E-937CF6C5AE99}" type="presOf" srcId="{BDBA7B15-D276-4BDE-9AC8-1967B793E7BB}" destId="{CBC529BB-9CA9-4DA0-88D6-B65736DDCFFC}" srcOrd="0" destOrd="0" presId="urn:microsoft.com/office/officeart/2009/layout/CircleArrowProcess"/>
    <dgm:cxn modelId="{93B50339-DF9C-4090-B494-A5DC2F294D9B}" type="presOf" srcId="{C41BEE92-15D5-4743-895B-60918FFF1841}" destId="{BB988D90-0E7C-472E-9C1D-07EAB43083F6}" srcOrd="0" destOrd="0" presId="urn:microsoft.com/office/officeart/2009/layout/CircleArrowProcess"/>
    <dgm:cxn modelId="{EA59E241-92C9-46F9-8681-05542D829966}" srcId="{7E2006B7-5E69-4DD7-B128-23B0BCE03DAC}" destId="{BDBA7B15-D276-4BDE-9AC8-1967B793E7BB}" srcOrd="0" destOrd="0" parTransId="{1061692A-895D-426C-8827-6C7B4321D5DE}" sibTransId="{F0D8BE3C-6120-46D4-942E-86941FD935C2}"/>
    <dgm:cxn modelId="{AE5EE6E2-7A29-498B-8589-C1119826691C}" srcId="{7E2006B7-5E69-4DD7-B128-23B0BCE03DAC}" destId="{A4E096EE-A834-4A7A-B044-9E38ECF2AAFC}" srcOrd="1" destOrd="0" parTransId="{3B420A22-3301-4DD9-B7F4-B21F43861A9C}" sibTransId="{96E5DBD3-CE92-473B-A5BE-99CB32856CCB}"/>
    <dgm:cxn modelId="{9DF81EED-0FE3-4BB3-A201-E3C61AE6B9CA}" type="presOf" srcId="{7E2006B7-5E69-4DD7-B128-23B0BCE03DAC}" destId="{284E0D2C-EB57-4AE0-8402-247828807E6E}" srcOrd="0" destOrd="0" presId="urn:microsoft.com/office/officeart/2009/layout/CircleArrowProcess"/>
    <dgm:cxn modelId="{51771AF2-059C-47B6-BF8D-EF110D33CFEA}" type="presParOf" srcId="{284E0D2C-EB57-4AE0-8402-247828807E6E}" destId="{CD9B6A00-8C21-4046-BCAE-E8C752AD45B4}" srcOrd="0" destOrd="0" presId="urn:microsoft.com/office/officeart/2009/layout/CircleArrowProcess"/>
    <dgm:cxn modelId="{F501DA3A-DDE8-462B-944C-0418D0069050}" type="presParOf" srcId="{CD9B6A00-8C21-4046-BCAE-E8C752AD45B4}" destId="{42F9EE9D-CB9B-4791-B3B8-4E1A24A47CFE}" srcOrd="0" destOrd="0" presId="urn:microsoft.com/office/officeart/2009/layout/CircleArrowProcess"/>
    <dgm:cxn modelId="{82FC25E2-5382-4994-A129-AA968644DCA4}" type="presParOf" srcId="{284E0D2C-EB57-4AE0-8402-247828807E6E}" destId="{CBC529BB-9CA9-4DA0-88D6-B65736DDCFFC}" srcOrd="1" destOrd="0" presId="urn:microsoft.com/office/officeart/2009/layout/CircleArrowProcess"/>
    <dgm:cxn modelId="{7282A718-54CD-45E6-8AF4-9133FF967AA5}" type="presParOf" srcId="{284E0D2C-EB57-4AE0-8402-247828807E6E}" destId="{0B70AC0C-FB54-4397-8895-6853220A7C28}" srcOrd="2" destOrd="0" presId="urn:microsoft.com/office/officeart/2009/layout/CircleArrowProcess"/>
    <dgm:cxn modelId="{D55310FB-EE5E-4293-96BF-55F930124407}" type="presParOf" srcId="{0B70AC0C-FB54-4397-8895-6853220A7C28}" destId="{5D0E129B-4868-4BD5-BFDD-4C366C41DF9A}" srcOrd="0" destOrd="0" presId="urn:microsoft.com/office/officeart/2009/layout/CircleArrowProcess"/>
    <dgm:cxn modelId="{68AF2FA0-32D8-4E7B-AE42-404A5A95B3D6}" type="presParOf" srcId="{284E0D2C-EB57-4AE0-8402-247828807E6E}" destId="{E009A0B8-807A-4063-9C79-E220648E33F3}" srcOrd="3" destOrd="0" presId="urn:microsoft.com/office/officeart/2009/layout/CircleArrowProcess"/>
    <dgm:cxn modelId="{EF5BEBA4-A596-4665-BCAA-120056CFF178}" type="presParOf" srcId="{284E0D2C-EB57-4AE0-8402-247828807E6E}" destId="{50F7050C-5B87-4E23-8B8E-B3FF217A821E}" srcOrd="4" destOrd="0" presId="urn:microsoft.com/office/officeart/2009/layout/CircleArrowProcess"/>
    <dgm:cxn modelId="{A9337554-6983-4615-AA0C-8610A220E760}" type="presParOf" srcId="{50F7050C-5B87-4E23-8B8E-B3FF217A821E}" destId="{BF983FD6-20A5-4ED9-A6DF-D334D866C53E}" srcOrd="0" destOrd="0" presId="urn:microsoft.com/office/officeart/2009/layout/CircleArrowProcess"/>
    <dgm:cxn modelId="{8C0DCBDE-7BD0-4CB1-A3FF-A72E2B2ED418}" type="presParOf" srcId="{284E0D2C-EB57-4AE0-8402-247828807E6E}" destId="{BB988D90-0E7C-472E-9C1D-07EAB43083F6}" srcOrd="5" destOrd="0" presId="urn:microsoft.com/office/officeart/2009/layout/CircleArrowProcess"/>
  </dgm:cxnLst>
  <dgm:bg>
    <a:noFill/>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9EE9D-CB9B-4791-B3B8-4E1A24A47CFE}">
      <dsp:nvSpPr>
        <dsp:cNvPr id="0" name=""/>
        <dsp:cNvSpPr/>
      </dsp:nvSpPr>
      <dsp:spPr>
        <a:xfrm>
          <a:off x="4613915" y="-364923"/>
          <a:ext cx="2503211" cy="2503592"/>
        </a:xfrm>
        <a:prstGeom prst="circularArrow">
          <a:avLst>
            <a:gd name="adj1" fmla="val 10980"/>
            <a:gd name="adj2" fmla="val 1142322"/>
            <a:gd name="adj3" fmla="val 4500000"/>
            <a:gd name="adj4" fmla="val 10800000"/>
            <a:gd name="adj5" fmla="val 12500"/>
          </a:avLst>
        </a:prstGeom>
        <a:solidFill>
          <a:srgbClr val="FFB030"/>
        </a:solidFill>
        <a:ln>
          <a:no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CBC529BB-9CA9-4DA0-88D6-B65736DDCFFC}">
      <dsp:nvSpPr>
        <dsp:cNvPr id="0" name=""/>
        <dsp:cNvSpPr/>
      </dsp:nvSpPr>
      <dsp:spPr>
        <a:xfrm>
          <a:off x="5201440" y="595266"/>
          <a:ext cx="1390986" cy="6953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Information Gathering</a:t>
          </a:r>
          <a:endParaRPr lang="en-IN" sz="2200" kern="1200" dirty="0"/>
        </a:p>
      </dsp:txBody>
      <dsp:txXfrm>
        <a:off x="5201440" y="595266"/>
        <a:ext cx="1390986" cy="695326"/>
      </dsp:txXfrm>
    </dsp:sp>
    <dsp:sp modelId="{5D0E129B-4868-4BD5-BFDD-4C366C41DF9A}">
      <dsp:nvSpPr>
        <dsp:cNvPr id="0" name=""/>
        <dsp:cNvSpPr/>
      </dsp:nvSpPr>
      <dsp:spPr>
        <a:xfrm>
          <a:off x="3998659" y="1073576"/>
          <a:ext cx="2503211" cy="2503592"/>
        </a:xfrm>
        <a:prstGeom prst="leftCircularArrow">
          <a:avLst>
            <a:gd name="adj1" fmla="val 10980"/>
            <a:gd name="adj2" fmla="val 1142322"/>
            <a:gd name="adj3" fmla="val 6300000"/>
            <a:gd name="adj4" fmla="val 18900000"/>
            <a:gd name="adj5" fmla="val 12500"/>
          </a:avLst>
        </a:prstGeom>
        <a:solidFill>
          <a:srgbClr val="FFB030"/>
        </a:solidFill>
        <a:ln>
          <a:no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E009A0B8-807A-4063-9C79-E220648E33F3}">
      <dsp:nvSpPr>
        <dsp:cNvPr id="0" name=""/>
        <dsp:cNvSpPr/>
      </dsp:nvSpPr>
      <dsp:spPr>
        <a:xfrm>
          <a:off x="4517570" y="2043498"/>
          <a:ext cx="1390986" cy="6953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Analysis</a:t>
          </a:r>
          <a:endParaRPr lang="en-IN" sz="2200" kern="1200" dirty="0"/>
        </a:p>
      </dsp:txBody>
      <dsp:txXfrm>
        <a:off x="4517570" y="2043498"/>
        <a:ext cx="1390986" cy="695326"/>
      </dsp:txXfrm>
    </dsp:sp>
    <dsp:sp modelId="{BF983FD6-20A5-4ED9-A6DF-D334D866C53E}">
      <dsp:nvSpPr>
        <dsp:cNvPr id="0" name=""/>
        <dsp:cNvSpPr/>
      </dsp:nvSpPr>
      <dsp:spPr>
        <a:xfrm>
          <a:off x="4872083" y="2684202"/>
          <a:ext cx="2150646" cy="2151508"/>
        </a:xfrm>
        <a:prstGeom prst="blockArc">
          <a:avLst>
            <a:gd name="adj1" fmla="val 13500000"/>
            <a:gd name="adj2" fmla="val 10800000"/>
            <a:gd name="adj3" fmla="val 12740"/>
          </a:avLst>
        </a:prstGeom>
        <a:solidFill>
          <a:srgbClr val="FFB030"/>
        </a:solidFill>
        <a:ln>
          <a:noFill/>
        </a:ln>
        <a:effectLst>
          <a:outerShdw blurRad="50800" dist="38100" dir="5400000" rotWithShape="0">
            <a:srgbClr val="000000">
              <a:alpha val="35000"/>
            </a:srgbClr>
          </a:outerShdw>
        </a:effectLst>
        <a:sp3d prstMaterial="plastic">
          <a:bevelT w="50800" h="50800"/>
          <a:bevelB w="50800" h="50800"/>
        </a:sp3d>
      </dsp:spPr>
      <dsp:style>
        <a:lnRef idx="0">
          <a:scrgbClr r="0" g="0" b="0"/>
        </a:lnRef>
        <a:fillRef idx="1">
          <a:scrgbClr r="0" g="0" b="0"/>
        </a:fillRef>
        <a:effectRef idx="2">
          <a:scrgbClr r="0" g="0" b="0"/>
        </a:effectRef>
        <a:fontRef idx="minor">
          <a:schemeClr val="lt1"/>
        </a:fontRef>
      </dsp:style>
    </dsp:sp>
    <dsp:sp modelId="{BB988D90-0E7C-472E-9C1D-07EAB43083F6}">
      <dsp:nvSpPr>
        <dsp:cNvPr id="0" name=""/>
        <dsp:cNvSpPr/>
      </dsp:nvSpPr>
      <dsp:spPr>
        <a:xfrm>
          <a:off x="5146031" y="3416727"/>
          <a:ext cx="1390986" cy="695326"/>
        </a:xfrm>
        <a:prstGeom prst="rect">
          <a:avLst/>
        </a:prstGeom>
        <a:solidFill>
          <a:schemeClr val="lt1">
            <a:alpha val="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US" sz="2200" kern="1200" dirty="0"/>
            <a:t>Horoscope</a:t>
          </a:r>
          <a:br>
            <a:rPr lang="en-US" sz="2200" kern="1200" dirty="0"/>
          </a:br>
          <a:r>
            <a:rPr lang="en-US" sz="2200" kern="1200" dirty="0"/>
            <a:t>(Action)</a:t>
          </a:r>
          <a:endParaRPr lang="en-IN" sz="2200" kern="1200" dirty="0"/>
        </a:p>
      </dsp:txBody>
      <dsp:txXfrm>
        <a:off x="5146031" y="3416727"/>
        <a:ext cx="1390986" cy="695326"/>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6">
  <dgm:title val=""/>
  <dgm:desc val=""/>
  <dgm:catLst>
    <dgm:cat type="3D" pri="11600"/>
  </dgm:catLst>
  <dgm:scene3d>
    <a:camera prst="perspectiveRelaxedModerately" zoom="92000"/>
    <a:lightRig rig="balanced" dir="t">
      <a:rot lat="0" lon="0" rev="12700000"/>
    </a:lightRig>
  </dgm:scene3d>
  <dgm:styleLbl name="node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z="-54000" prstMaterial="plastic">
      <a:bevelT w="50800" h="50800"/>
      <a:bevelB w="50800" h="50800"/>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z="-2540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fgSibTrans2D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54080" prstMaterial="plastic">
      <a:bevelT w="25400" h="25400"/>
      <a:bevelB w="25400" h="25400"/>
    </dgm:sp3d>
    <dgm:txPr/>
    <dgm:style>
      <a:lnRef idx="1">
        <a:scrgbClr r="0" g="0" b="0"/>
      </a:lnRef>
      <a:fillRef idx="1">
        <a:scrgbClr r="0" g="0" b="0"/>
      </a:fillRef>
      <a:effectRef idx="2">
        <a:scrgbClr r="0" g="0" b="0"/>
      </a:effectRef>
      <a:fontRef idx="minor">
        <a:schemeClr val="lt1"/>
      </a:fontRef>
    </dgm:style>
  </dgm:styleLbl>
  <dgm:styleLbl name="sibTrans1D1">
    <dgm:scene3d>
      <a:camera prst="orthographicFront"/>
      <a:lightRig rig="threePt" dir="t"/>
    </dgm:scene3d>
    <dgm:sp3d z="-25400" prstMaterial="plastic"/>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75000" prstMaterial="plastic"/>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3">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2D4">
    <dgm:scene3d>
      <a:camera prst="orthographicFront"/>
      <a:lightRig rig="threePt" dir="t"/>
    </dgm:scene3d>
    <dgm:sp3d z="-25400" prstMaterial="plastic">
      <a:bevelT w="25400" h="25400"/>
      <a:bevelB w="25400" h="25400"/>
    </dgm:sp3d>
    <dgm:txPr/>
    <dgm:style>
      <a:lnRef idx="0">
        <a:scrgbClr r="0" g="0" b="0"/>
      </a:lnRef>
      <a:fillRef idx="1">
        <a:scrgbClr r="0" g="0" b="0"/>
      </a:fillRef>
      <a:effectRef idx="2">
        <a:scrgbClr r="0" g="0" b="0"/>
      </a:effectRef>
      <a:fontRef idx="minor">
        <a:schemeClr val="lt1"/>
      </a:fontRef>
    </dgm:style>
  </dgm:styleLbl>
  <dgm:styleLbl name="parChTrans1D1">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2">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3">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parChTrans1D4">
    <dgm:scene3d>
      <a:camera prst="orthographicFront"/>
      <a:lightRig rig="threePt" dir="t"/>
    </dgm:scene3d>
    <dgm:sp3d z="-25400" prstMaterial="plastic"/>
    <dgm:txPr/>
    <dgm:style>
      <a:lnRef idx="2">
        <a:scrgbClr r="0" g="0" b="0"/>
      </a:lnRef>
      <a:fillRef idx="0">
        <a:scrgbClr r="0" g="0" b="0"/>
      </a:fillRef>
      <a:effectRef idx="0">
        <a:scrgbClr r="0" g="0" b="0"/>
      </a:effectRef>
      <a:fontRef idx="minor">
        <a:schemeClr val="tx1"/>
      </a:fontRef>
    </dgm:style>
  </dgm:styleLbl>
  <dgm:styleLbl name="fgAcc1">
    <dgm:scene3d>
      <a:camera prst="orthographicFront"/>
      <a:lightRig rig="threePt" dir="t"/>
    </dgm:scene3d>
    <dgm:sp3d z="50080" prstMaterial="plastic">
      <a:bevelT w="25400" h="25400"/>
      <a:bevelB w="25400" h="25400"/>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prstMaterial="plastic">
      <a:bevelT w="50800" h="50800"/>
      <a:bevelB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prstMaterial="plastic">
      <a:bevelT w="25400" h="25400"/>
      <a:bevelB w="25400" h="254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152400" prstMaterial="plastic">
      <a:bevelT w="25400" h="25400"/>
      <a:bevelB w="25400" h="254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dgm:scene3d>
    <dgm:sp3d z="50080" prstMaterial="plastic">
      <a:bevelT w="25400" h="25400"/>
      <a:bevelB w="25400" h="25400"/>
    </dgm:sp3d>
    <dgm:txPr/>
    <dgm:style>
      <a:lnRef idx="0">
        <a:scrgbClr r="0" g="0" b="0"/>
      </a:lnRef>
      <a:fillRef idx="1">
        <a:scrgbClr r="0" g="0" b="0"/>
      </a:fillRef>
      <a:effectRef idx="2">
        <a:scrgbClr r="0" g="0" b="0"/>
      </a:effectRef>
      <a:fontRef idx="minor"/>
    </dgm:style>
  </dgm:styleLbl>
  <dgm:styleLbl name="alignAccFollowNode1">
    <dgm:scene3d>
      <a:camera prst="orthographicFront"/>
      <a:lightRig rig="threePt" dir="t"/>
    </dgm:scene3d>
    <dgm:sp3d prstMaterial="plastic">
      <a:bevelT w="25400" h="25400"/>
      <a:bevelB w="25400" h="25400"/>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152400" prstMaterial="plastic">
      <a:bevelT w="25400" h="25400"/>
      <a:bevelB w="25400" h="25400"/>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0080" prstMaterial="plastic">
      <a:bevelT w="25400" h="25400"/>
      <a:bevelB w="25400" h="25400"/>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52400" prstMaterial="plastic">
      <a:bevelT w="25400" h="25400"/>
      <a:bevelB w="25400" h="25400"/>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prstMaterial="plastic">
      <a:bevelT w="50800" h="50800"/>
      <a:bevelB w="50800" h="50800"/>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z="-10400" extrusionH="12700" prstMaterial="plastic"/>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0080" prstMaterial="plastic">
      <a:bevelT w="50800" h="50800"/>
      <a:bevelB w="50800" h="50800"/>
    </dgm:sp3d>
    <dgm:txPr/>
    <dgm:style>
      <a:lnRef idx="0">
        <a:scrgbClr r="0" g="0" b="0"/>
      </a:lnRef>
      <a:fillRef idx="1">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1">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1/21/2025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2552A-99B5-0236-A5EA-D1CDB1AD3A7A}"/>
              </a:ext>
            </a:extLst>
          </p:cNvPr>
          <p:cNvSpPr>
            <a:spLocks noGrp="1"/>
          </p:cNvSpPr>
          <p:nvPr>
            <p:ph type="ctrTitle"/>
          </p:nvPr>
        </p:nvSpPr>
        <p:spPr>
          <a:xfrm>
            <a:off x="4921102" y="990259"/>
            <a:ext cx="3508744" cy="1254641"/>
          </a:xfrm>
        </p:spPr>
        <p:txBody>
          <a:bodyPr>
            <a:normAutofit fontScale="90000"/>
          </a:bodyPr>
          <a:lstStyle/>
          <a:p>
            <a:r>
              <a:rPr lang="en-US" sz="8000" dirty="0" err="1">
                <a:solidFill>
                  <a:srgbClr val="FFB030"/>
                </a:solidFill>
                <a:latin typeface="Gloucester MT Extra Condensed" panose="02030808020601010101" pitchFamily="18" charset="0"/>
              </a:rPr>
              <a:t>AstroSAGE</a:t>
            </a:r>
            <a:endParaRPr lang="en-IN" sz="8000" dirty="0">
              <a:solidFill>
                <a:srgbClr val="FFB030"/>
              </a:solidFill>
              <a:latin typeface="Gloucester MT Extra Condensed" panose="02030808020601010101" pitchFamily="18" charset="0"/>
            </a:endParaRPr>
          </a:p>
        </p:txBody>
      </p:sp>
      <p:sp>
        <p:nvSpPr>
          <p:cNvPr id="3" name="Subtitle 2">
            <a:extLst>
              <a:ext uri="{FF2B5EF4-FFF2-40B4-BE49-F238E27FC236}">
                <a16:creationId xmlns:a16="http://schemas.microsoft.com/office/drawing/2014/main" id="{9CEB87AC-B9FF-BF8A-C2C9-EA7029AA1BEB}"/>
              </a:ext>
            </a:extLst>
          </p:cNvPr>
          <p:cNvSpPr>
            <a:spLocks noGrp="1"/>
          </p:cNvSpPr>
          <p:nvPr>
            <p:ph type="subTitle" idx="1"/>
          </p:nvPr>
        </p:nvSpPr>
        <p:spPr>
          <a:xfrm>
            <a:off x="7537687" y="3883610"/>
            <a:ext cx="4302124" cy="824221"/>
          </a:xfrm>
        </p:spPr>
        <p:txBody>
          <a:bodyPr>
            <a:normAutofit fontScale="77500" lnSpcReduction="20000"/>
          </a:bodyPr>
          <a:lstStyle/>
          <a:p>
            <a:r>
              <a:rPr lang="en-US" sz="2300" dirty="0">
                <a:ln w="3175" cmpd="sng">
                  <a:noFill/>
                </a:ln>
                <a:solidFill>
                  <a:srgbClr val="FFB030"/>
                </a:solidFill>
                <a:latin typeface="Gloucester MT Extra Condensed" panose="02030808020601010101" pitchFamily="18" charset="0"/>
                <a:ea typeface="+mj-ea"/>
                <a:cs typeface="+mj-cs"/>
              </a:rPr>
              <a:t>Analysis by </a:t>
            </a:r>
            <a:r>
              <a:rPr lang="en-US" sz="7200" dirty="0">
                <a:ln w="3175" cmpd="sng">
                  <a:noFill/>
                </a:ln>
                <a:solidFill>
                  <a:srgbClr val="FFB030"/>
                </a:solidFill>
                <a:latin typeface="Gloucester MT Extra Condensed" panose="02030808020601010101" pitchFamily="18" charset="0"/>
                <a:ea typeface="+mj-ea"/>
                <a:cs typeface="+mj-cs"/>
              </a:rPr>
              <a:t>Juned </a:t>
            </a:r>
            <a:r>
              <a:rPr lang="en-US" sz="7200" dirty="0" err="1">
                <a:ln w="3175" cmpd="sng">
                  <a:noFill/>
                </a:ln>
                <a:solidFill>
                  <a:srgbClr val="FFB030"/>
                </a:solidFill>
                <a:latin typeface="Gloucester MT Extra Condensed" panose="02030808020601010101" pitchFamily="18" charset="0"/>
                <a:ea typeface="+mj-ea"/>
                <a:cs typeface="+mj-cs"/>
              </a:rPr>
              <a:t>ShAIKH</a:t>
            </a:r>
            <a:endParaRPr lang="en-IN" sz="7200" dirty="0">
              <a:ln w="3175" cmpd="sng">
                <a:noFill/>
              </a:ln>
              <a:solidFill>
                <a:srgbClr val="FFB030"/>
              </a:solidFill>
              <a:latin typeface="Gloucester MT Extra Condensed" panose="02030808020601010101" pitchFamily="18" charset="0"/>
              <a:ea typeface="+mj-ea"/>
              <a:cs typeface="+mj-cs"/>
            </a:endParaRPr>
          </a:p>
        </p:txBody>
      </p:sp>
      <p:pic>
        <p:nvPicPr>
          <p:cNvPr id="6" name="Picture 5">
            <a:extLst>
              <a:ext uri="{FF2B5EF4-FFF2-40B4-BE49-F238E27FC236}">
                <a16:creationId xmlns:a16="http://schemas.microsoft.com/office/drawing/2014/main" id="{38200BA4-EA8F-0A3A-EC08-FE6B1859851E}"/>
              </a:ext>
            </a:extLst>
          </p:cNvPr>
          <p:cNvPicPr>
            <a:picLocks noChangeAspect="1"/>
          </p:cNvPicPr>
          <p:nvPr/>
        </p:nvPicPr>
        <p:blipFill>
          <a:blip r:embed="rId2"/>
          <a:stretch>
            <a:fillRect/>
          </a:stretch>
        </p:blipFill>
        <p:spPr>
          <a:xfrm>
            <a:off x="3657259" y="990259"/>
            <a:ext cx="1263843" cy="1263843"/>
          </a:xfrm>
          <a:prstGeom prst="rect">
            <a:avLst/>
          </a:prstGeom>
        </p:spPr>
      </p:pic>
      <p:sp>
        <p:nvSpPr>
          <p:cNvPr id="9" name="Subtitle 2">
            <a:extLst>
              <a:ext uri="{FF2B5EF4-FFF2-40B4-BE49-F238E27FC236}">
                <a16:creationId xmlns:a16="http://schemas.microsoft.com/office/drawing/2014/main" id="{74AB36FA-AD5F-526F-F1D6-ADEBB9645C0D}"/>
              </a:ext>
            </a:extLst>
          </p:cNvPr>
          <p:cNvSpPr txBox="1">
            <a:spLocks/>
          </p:cNvSpPr>
          <p:nvPr/>
        </p:nvSpPr>
        <p:spPr>
          <a:xfrm>
            <a:off x="7537687" y="4707831"/>
            <a:ext cx="4302124" cy="824221"/>
          </a:xfrm>
          <a:prstGeom prst="rect">
            <a:avLst/>
          </a:prstGeom>
        </p:spPr>
        <p:txBody>
          <a:bodyPr vert="horz" lIns="91440" tIns="45720" rIns="91440" bIns="45720" rtlCol="0" anchor="t">
            <a:normAutofit/>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r>
              <a:rPr lang="en-US" sz="2300" dirty="0">
                <a:ln w="3175" cmpd="sng">
                  <a:noFill/>
                </a:ln>
                <a:solidFill>
                  <a:srgbClr val="FFB030"/>
                </a:solidFill>
                <a:latin typeface="Gloucester MT Extra Condensed" panose="02030808020601010101" pitchFamily="18" charset="0"/>
                <a:ea typeface="+mj-ea"/>
                <a:cs typeface="+mj-cs"/>
              </a:rPr>
              <a:t>14-01-2025</a:t>
            </a:r>
            <a:endParaRPr lang="en-IN" sz="7200" dirty="0">
              <a:ln w="3175" cmpd="sng">
                <a:noFill/>
              </a:ln>
              <a:solidFill>
                <a:srgbClr val="FFB030"/>
              </a:solidFill>
              <a:latin typeface="Gloucester MT Extra Condensed" panose="02030808020601010101" pitchFamily="18" charset="0"/>
              <a:ea typeface="+mj-ea"/>
              <a:cs typeface="+mj-cs"/>
            </a:endParaRPr>
          </a:p>
        </p:txBody>
      </p:sp>
    </p:spTree>
    <p:extLst>
      <p:ext uri="{BB962C8B-B14F-4D97-AF65-F5344CB8AC3E}">
        <p14:creationId xmlns:p14="http://schemas.microsoft.com/office/powerpoint/2010/main" val="560477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9A9C4-DA2A-C990-F3A5-86D6A6517FA0}"/>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600335C1-6AE5-677C-2DF5-B3E5A9437DAE}"/>
              </a:ext>
            </a:extLst>
          </p:cNvPr>
          <p:cNvPicPr>
            <a:picLocks noChangeAspect="1"/>
          </p:cNvPicPr>
          <p:nvPr/>
        </p:nvPicPr>
        <p:blipFill>
          <a:blip r:embed="rId2"/>
          <a:stretch>
            <a:fillRect/>
          </a:stretch>
        </p:blipFill>
        <p:spPr>
          <a:xfrm rot="16965473" flipV="1">
            <a:off x="3863340" y="-232209"/>
            <a:ext cx="697230" cy="697230"/>
          </a:xfrm>
          <a:prstGeom prst="rect">
            <a:avLst/>
          </a:prstGeom>
        </p:spPr>
      </p:pic>
      <p:pic>
        <p:nvPicPr>
          <p:cNvPr id="19" name="Content Placeholder 4">
            <a:extLst>
              <a:ext uri="{FF2B5EF4-FFF2-40B4-BE49-F238E27FC236}">
                <a16:creationId xmlns:a16="http://schemas.microsoft.com/office/drawing/2014/main" id="{609E2CF4-371A-0313-CFA8-C57192822304}"/>
              </a:ext>
            </a:extLst>
          </p:cNvPr>
          <p:cNvPicPr>
            <a:picLocks noChangeAspect="1"/>
          </p:cNvPicPr>
          <p:nvPr/>
        </p:nvPicPr>
        <p:blipFill>
          <a:blip r:embed="rId3"/>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7CDFFB9C-ABBB-0CBC-53C5-829BCFF2ACA5}"/>
              </a:ext>
            </a:extLst>
          </p:cNvPr>
          <p:cNvPicPr>
            <a:picLocks noChangeAspect="1"/>
          </p:cNvPicPr>
          <p:nvPr/>
        </p:nvPicPr>
        <p:blipFill>
          <a:blip r:embed="rId4"/>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84407F04-684E-4D30-32B6-96755F4E7C1A}"/>
              </a:ext>
            </a:extLst>
          </p:cNvPr>
          <p:cNvPicPr>
            <a:picLocks noChangeAspect="1"/>
          </p:cNvPicPr>
          <p:nvPr/>
        </p:nvPicPr>
        <p:blipFill>
          <a:blip r:embed="rId5"/>
          <a:stretch>
            <a:fillRect/>
          </a:stretch>
        </p:blipFill>
        <p:spPr>
          <a:xfrm>
            <a:off x="11346179" y="1040553"/>
            <a:ext cx="594360" cy="594360"/>
          </a:xfrm>
          <a:prstGeom prst="rect">
            <a:avLst/>
          </a:prstGeom>
        </p:spPr>
      </p:pic>
      <p:sp>
        <p:nvSpPr>
          <p:cNvPr id="3" name="Title 1">
            <a:extLst>
              <a:ext uri="{FF2B5EF4-FFF2-40B4-BE49-F238E27FC236}">
                <a16:creationId xmlns:a16="http://schemas.microsoft.com/office/drawing/2014/main" id="{9DDCDF23-9124-AD0F-2D46-A767584E7031}"/>
              </a:ext>
            </a:extLst>
          </p:cNvPr>
          <p:cNvSpPr txBox="1">
            <a:spLocks noGrp="1"/>
          </p:cNvSpPr>
          <p:nvPr>
            <p:ph type="title"/>
          </p:nvPr>
        </p:nvSpPr>
        <p:spPr>
          <a:xfrm>
            <a:off x="685800" y="571764"/>
            <a:ext cx="10131425" cy="1714236"/>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rgbClr val="FFB030"/>
                </a:solidFill>
                <a:latin typeface="Gloucester MT Extra Condensed" panose="02030808020601010101" pitchFamily="18" charset="0"/>
              </a:rPr>
              <a:t>Call </a:t>
            </a:r>
            <a:r>
              <a:rPr lang="en-US" sz="8000" dirty="0" err="1">
                <a:solidFill>
                  <a:srgbClr val="FFB030"/>
                </a:solidFill>
                <a:latin typeface="Gloucester MT Extra Condensed" panose="02030808020601010101" pitchFamily="18" charset="0"/>
              </a:rPr>
              <a:t>HandeLING</a:t>
            </a:r>
            <a:r>
              <a:rPr lang="en-US" sz="8000" dirty="0">
                <a:solidFill>
                  <a:srgbClr val="FFB030"/>
                </a:solidFill>
                <a:latin typeface="Gloucester MT Extra Condensed" panose="02030808020601010101" pitchFamily="18" charset="0"/>
              </a:rPr>
              <a:t> By </a:t>
            </a:r>
            <a:r>
              <a:rPr lang="en-US" sz="8000" dirty="0" err="1">
                <a:solidFill>
                  <a:srgbClr val="FFB030"/>
                </a:solidFill>
                <a:latin typeface="Gloucester MT Extra Condensed" panose="02030808020601010101" pitchFamily="18" charset="0"/>
              </a:rPr>
              <a:t>GuRUS</a:t>
            </a:r>
            <a:br>
              <a:rPr lang="en-US" sz="8000" dirty="0">
                <a:solidFill>
                  <a:srgbClr val="FFB030"/>
                </a:solidFill>
                <a:latin typeface="Gloucester MT Extra Condensed" panose="02030808020601010101" pitchFamily="18" charset="0"/>
              </a:rPr>
            </a:br>
            <a:endParaRPr lang="en-IN" sz="8000" dirty="0">
              <a:solidFill>
                <a:srgbClr val="FFB030"/>
              </a:solidFill>
              <a:latin typeface="Gloucester MT Extra Condensed" panose="02030808020601010101" pitchFamily="18" charset="0"/>
            </a:endParaRPr>
          </a:p>
        </p:txBody>
      </p:sp>
      <p:pic>
        <p:nvPicPr>
          <p:cNvPr id="4" name="Content Placeholder 3">
            <a:extLst>
              <a:ext uri="{FF2B5EF4-FFF2-40B4-BE49-F238E27FC236}">
                <a16:creationId xmlns:a16="http://schemas.microsoft.com/office/drawing/2014/main" id="{8992D466-27F3-B5EF-3EA1-69312CC0F474}"/>
              </a:ext>
            </a:extLst>
          </p:cNvPr>
          <p:cNvPicPr>
            <a:picLocks noGrp="1" noChangeAspect="1"/>
          </p:cNvPicPr>
          <p:nvPr>
            <p:ph idx="1"/>
          </p:nvPr>
        </p:nvPicPr>
        <p:blipFill>
          <a:blip r:embed="rId6"/>
          <a:stretch>
            <a:fillRect/>
          </a:stretch>
        </p:blipFill>
        <p:spPr>
          <a:xfrm>
            <a:off x="811531" y="1337733"/>
            <a:ext cx="7465799" cy="3649662"/>
          </a:xfrm>
          <a:prstGeom prst="rect">
            <a:avLst/>
          </a:prstGeom>
        </p:spPr>
      </p:pic>
      <p:sp>
        <p:nvSpPr>
          <p:cNvPr id="6" name="TextBox 5">
            <a:extLst>
              <a:ext uri="{FF2B5EF4-FFF2-40B4-BE49-F238E27FC236}">
                <a16:creationId xmlns:a16="http://schemas.microsoft.com/office/drawing/2014/main" id="{088C0F81-D077-8195-E9F2-9F38E115C6F8}"/>
              </a:ext>
            </a:extLst>
          </p:cNvPr>
          <p:cNvSpPr txBox="1"/>
          <p:nvPr/>
        </p:nvSpPr>
        <p:spPr>
          <a:xfrm>
            <a:off x="8284211" y="1765386"/>
            <a:ext cx="3907789" cy="2794355"/>
          </a:xfrm>
          <a:prstGeom prst="rect">
            <a:avLst/>
          </a:prstGeom>
          <a:noFill/>
        </p:spPr>
        <p:txBody>
          <a:bodyPr wrap="square">
            <a:spAutoFit/>
          </a:bodyPr>
          <a:lstStyle/>
          <a:p>
            <a:pPr>
              <a:lnSpc>
                <a:spcPct val="115000"/>
              </a:lnSpc>
              <a:spcAft>
                <a:spcPts val="1000"/>
              </a:spcAft>
              <a:buClr>
                <a:srgbClr val="FFD93B"/>
              </a:buClr>
              <a:buSzPct val="100000"/>
            </a:pPr>
            <a:r>
              <a:rPr lang="en-GB" sz="2400" dirty="0"/>
              <a:t>Insights:-</a:t>
            </a:r>
            <a:endParaRPr lang="en-IN"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The Agent per call/chats is with the limit that is 24.98</a:t>
            </a:r>
            <a:endParaRPr lang="en-IN"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The Number of Failed chat is higher 25.89%</a:t>
            </a:r>
            <a:endParaRPr lang="en-IN"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The Number of Incomplete chat is also higher at 23.70%</a:t>
            </a:r>
            <a:endParaRPr lang="en-IN" dirty="0"/>
          </a:p>
        </p:txBody>
      </p:sp>
    </p:spTree>
    <p:extLst>
      <p:ext uri="{BB962C8B-B14F-4D97-AF65-F5344CB8AC3E}">
        <p14:creationId xmlns:p14="http://schemas.microsoft.com/office/powerpoint/2010/main" val="2169356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FAE40-09B8-A9CB-8E67-989D586B3C0D}"/>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B809A549-D404-58FD-D146-53DDAF78FFC4}"/>
              </a:ext>
            </a:extLst>
          </p:cNvPr>
          <p:cNvPicPr>
            <a:picLocks noChangeAspect="1"/>
          </p:cNvPicPr>
          <p:nvPr/>
        </p:nvPicPr>
        <p:blipFill>
          <a:blip r:embed="rId2"/>
          <a:stretch>
            <a:fillRect/>
          </a:stretch>
        </p:blipFill>
        <p:spPr>
          <a:xfrm rot="16965473" flipV="1">
            <a:off x="3863340" y="-232209"/>
            <a:ext cx="697230" cy="697230"/>
          </a:xfrm>
          <a:prstGeom prst="rect">
            <a:avLst/>
          </a:prstGeom>
        </p:spPr>
      </p:pic>
      <p:sp>
        <p:nvSpPr>
          <p:cNvPr id="7" name="Content Placeholder 6">
            <a:extLst>
              <a:ext uri="{FF2B5EF4-FFF2-40B4-BE49-F238E27FC236}">
                <a16:creationId xmlns:a16="http://schemas.microsoft.com/office/drawing/2014/main" id="{08609087-DE49-2FA1-AD4E-67753C0F7E83}"/>
              </a:ext>
            </a:extLst>
          </p:cNvPr>
          <p:cNvSpPr>
            <a:spLocks noGrp="1"/>
          </p:cNvSpPr>
          <p:nvPr>
            <p:ph idx="1"/>
          </p:nvPr>
        </p:nvSpPr>
        <p:spPr/>
        <p:txBody>
          <a:bodyPr>
            <a:normAutofit fontScale="77500" lnSpcReduction="20000"/>
          </a:bodyPr>
          <a:lstStyle/>
          <a:p>
            <a:pPr marL="0" lvl="0" indent="0">
              <a:lnSpc>
                <a:spcPct val="115000"/>
              </a:lnSpc>
              <a:buClr>
                <a:srgbClr val="FFD93B"/>
              </a:buClr>
              <a:buNone/>
            </a:pPr>
            <a:r>
              <a:rPr lang="en-IN" sz="3100" dirty="0"/>
              <a:t> Recommendation:-</a:t>
            </a:r>
          </a:p>
          <a:p>
            <a:pPr marL="285750" lvl="1">
              <a:lnSpc>
                <a:spcPct val="115000"/>
              </a:lnSpc>
              <a:buClr>
                <a:srgbClr val="FFD93B"/>
              </a:buClr>
              <a:buFont typeface="Wingdings" panose="05000000000000000000" pitchFamily="2" charset="2"/>
              <a:buChar char="v"/>
            </a:pPr>
            <a:r>
              <a:rPr lang="en-IN" sz="2600" b="1" dirty="0"/>
              <a:t>Interactive Voice Response (IVR) Systems:-</a:t>
            </a:r>
            <a:br>
              <a:rPr lang="en-IN" sz="1800" dirty="0"/>
            </a:br>
            <a:r>
              <a:rPr lang="en-IN" sz="1800" dirty="0"/>
              <a:t>We can introduce IVR system in order to guide user properly to the GURU as per the option  selection </a:t>
            </a:r>
            <a:r>
              <a:rPr lang="en-IN" sz="1800" dirty="0" err="1"/>
              <a:t>eg</a:t>
            </a:r>
            <a:r>
              <a:rPr lang="en-IN" sz="1800" dirty="0"/>
              <a:t>:- Language Selection, </a:t>
            </a:r>
            <a:r>
              <a:rPr lang="en-IN" sz="2100" dirty="0"/>
              <a:t>Problem Selection.</a:t>
            </a:r>
          </a:p>
          <a:p>
            <a:pPr marL="285750" lvl="1">
              <a:lnSpc>
                <a:spcPct val="115000"/>
              </a:lnSpc>
              <a:buClr>
                <a:srgbClr val="FFD93B"/>
              </a:buClr>
              <a:buFont typeface="Wingdings" panose="05000000000000000000" pitchFamily="2" charset="2"/>
              <a:buChar char="v"/>
            </a:pPr>
            <a:r>
              <a:rPr lang="en-IN" sz="2600" b="1" dirty="0"/>
              <a:t>Workforce Management Tools:-</a:t>
            </a:r>
            <a:br>
              <a:rPr lang="en-IN" sz="1800" dirty="0"/>
            </a:br>
            <a:r>
              <a:rPr lang="en-IN" sz="1800" dirty="0"/>
              <a:t>We can optimize our work force login adherence with the WMT tool so if we manage people as per the peek and or upward trends</a:t>
            </a:r>
          </a:p>
          <a:p>
            <a:pPr marL="285750" lvl="1">
              <a:lnSpc>
                <a:spcPct val="115000"/>
              </a:lnSpc>
              <a:buClr>
                <a:srgbClr val="FFD93B"/>
              </a:buClr>
              <a:buFont typeface="Wingdings" panose="05000000000000000000" pitchFamily="2" charset="2"/>
              <a:buChar char="v"/>
            </a:pPr>
            <a:r>
              <a:rPr lang="en-IN" sz="2600" b="1" dirty="0"/>
              <a:t>Customer Relationship Management (CRM) Systems:-</a:t>
            </a:r>
            <a:br>
              <a:rPr lang="en-IN" sz="1800" dirty="0"/>
            </a:br>
            <a:r>
              <a:rPr lang="en-IN" dirty="0"/>
              <a:t>We can invest in good CRM systems so it will easier for the Agents to work on the assigned cases and improve overall efficiency and attend more call/chats and reduce failed/unattended calls/chats.</a:t>
            </a:r>
          </a:p>
          <a:p>
            <a:pPr marL="285750" lvl="1">
              <a:lnSpc>
                <a:spcPct val="115000"/>
              </a:lnSpc>
              <a:buClr>
                <a:srgbClr val="FFD93B"/>
              </a:buClr>
              <a:buFont typeface="Wingdings" panose="05000000000000000000" pitchFamily="2" charset="2"/>
              <a:buChar char="v"/>
            </a:pPr>
            <a:r>
              <a:rPr lang="en-IN" sz="2600" dirty="0"/>
              <a:t>Quality Monitoring and Training Tools:-</a:t>
            </a:r>
            <a:br>
              <a:rPr lang="en-IN" sz="1800" dirty="0"/>
            </a:br>
            <a:r>
              <a:rPr lang="en-IN" dirty="0"/>
              <a:t>A good Quality Monitoring and Training Tools will help to segregate task accordingly and will also train agent as per the system requirements.</a:t>
            </a:r>
          </a:p>
          <a:p>
            <a:endParaRPr lang="en-IN" dirty="0"/>
          </a:p>
        </p:txBody>
      </p:sp>
      <p:pic>
        <p:nvPicPr>
          <p:cNvPr id="19" name="Content Placeholder 4">
            <a:extLst>
              <a:ext uri="{FF2B5EF4-FFF2-40B4-BE49-F238E27FC236}">
                <a16:creationId xmlns:a16="http://schemas.microsoft.com/office/drawing/2014/main" id="{ECE89BF2-94E1-4961-A93B-BE68F5F25364}"/>
              </a:ext>
            </a:extLst>
          </p:cNvPr>
          <p:cNvPicPr>
            <a:picLocks noChangeAspect="1"/>
          </p:cNvPicPr>
          <p:nvPr/>
        </p:nvPicPr>
        <p:blipFill>
          <a:blip r:embed="rId3"/>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C77C7825-6E88-7834-6B34-059BE8123595}"/>
              </a:ext>
            </a:extLst>
          </p:cNvPr>
          <p:cNvPicPr>
            <a:picLocks noChangeAspect="1"/>
          </p:cNvPicPr>
          <p:nvPr/>
        </p:nvPicPr>
        <p:blipFill>
          <a:blip r:embed="rId4"/>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767CE8DA-5D78-8457-86DB-70742AC36DE5}"/>
              </a:ext>
            </a:extLst>
          </p:cNvPr>
          <p:cNvPicPr>
            <a:picLocks noChangeAspect="1"/>
          </p:cNvPicPr>
          <p:nvPr/>
        </p:nvPicPr>
        <p:blipFill>
          <a:blip r:embed="rId5"/>
          <a:stretch>
            <a:fillRect/>
          </a:stretch>
        </p:blipFill>
        <p:spPr>
          <a:xfrm>
            <a:off x="11346179" y="1040553"/>
            <a:ext cx="594360" cy="594360"/>
          </a:xfrm>
          <a:prstGeom prst="rect">
            <a:avLst/>
          </a:prstGeom>
        </p:spPr>
      </p:pic>
      <p:sp>
        <p:nvSpPr>
          <p:cNvPr id="4" name="Title 1">
            <a:extLst>
              <a:ext uri="{FF2B5EF4-FFF2-40B4-BE49-F238E27FC236}">
                <a16:creationId xmlns:a16="http://schemas.microsoft.com/office/drawing/2014/main" id="{3F46AAA6-89A8-4F32-604E-3438A50AB866}"/>
              </a:ext>
            </a:extLst>
          </p:cNvPr>
          <p:cNvSpPr txBox="1">
            <a:spLocks noGrp="1"/>
          </p:cNvSpPr>
          <p:nvPr>
            <p:ph type="title"/>
          </p:nvPr>
        </p:nvSpPr>
        <p:spPr>
          <a:xfrm>
            <a:off x="685800" y="533400"/>
            <a:ext cx="10131425" cy="1101513"/>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rgbClr val="FFB030"/>
                </a:solidFill>
                <a:latin typeface="Gloucester MT Extra Condensed" panose="02030808020601010101" pitchFamily="18" charset="0"/>
              </a:rPr>
              <a:t>TECHNOLOGY/ TOOL </a:t>
            </a:r>
            <a:br>
              <a:rPr lang="en-US" sz="8000" dirty="0">
                <a:solidFill>
                  <a:srgbClr val="FFB030"/>
                </a:solidFill>
                <a:latin typeface="Gloucester MT Extra Condensed" panose="02030808020601010101" pitchFamily="18" charset="0"/>
              </a:rPr>
            </a:br>
            <a:r>
              <a:rPr lang="en-US" sz="3100" dirty="0">
                <a:solidFill>
                  <a:srgbClr val="FFB030"/>
                </a:solidFill>
                <a:latin typeface="Gloucester MT Extra Condensed" panose="02030808020601010101" pitchFamily="18" charset="0"/>
              </a:rPr>
              <a:t>TO IMPROVE Operation Performance</a:t>
            </a:r>
            <a:endParaRPr lang="en-IN" sz="8000" dirty="0">
              <a:solidFill>
                <a:srgbClr val="FFB030"/>
              </a:solidFill>
              <a:latin typeface="Gloucester MT Extra Condensed" panose="02030808020601010101" pitchFamily="18" charset="0"/>
            </a:endParaRPr>
          </a:p>
        </p:txBody>
      </p:sp>
    </p:spTree>
    <p:extLst>
      <p:ext uri="{BB962C8B-B14F-4D97-AF65-F5344CB8AC3E}">
        <p14:creationId xmlns:p14="http://schemas.microsoft.com/office/powerpoint/2010/main" val="34147031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FC81AD-BB07-6A23-DE70-2D633F2DFADA}"/>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66B18D7D-A80D-E2EB-C8EA-CD748DF86AFB}"/>
              </a:ext>
            </a:extLst>
          </p:cNvPr>
          <p:cNvPicPr>
            <a:picLocks noChangeAspect="1"/>
          </p:cNvPicPr>
          <p:nvPr/>
        </p:nvPicPr>
        <p:blipFill>
          <a:blip r:embed="rId2"/>
          <a:stretch>
            <a:fillRect/>
          </a:stretch>
        </p:blipFill>
        <p:spPr>
          <a:xfrm rot="16965473" flipV="1">
            <a:off x="3863340" y="-232209"/>
            <a:ext cx="697230" cy="697230"/>
          </a:xfrm>
          <a:prstGeom prst="rect">
            <a:avLst/>
          </a:prstGeom>
        </p:spPr>
      </p:pic>
      <p:pic>
        <p:nvPicPr>
          <p:cNvPr id="19" name="Content Placeholder 4">
            <a:extLst>
              <a:ext uri="{FF2B5EF4-FFF2-40B4-BE49-F238E27FC236}">
                <a16:creationId xmlns:a16="http://schemas.microsoft.com/office/drawing/2014/main" id="{0165D96C-CD43-E4BB-1DDF-FFFB2CE3DD73}"/>
              </a:ext>
            </a:extLst>
          </p:cNvPr>
          <p:cNvPicPr>
            <a:picLocks noChangeAspect="1"/>
          </p:cNvPicPr>
          <p:nvPr/>
        </p:nvPicPr>
        <p:blipFill>
          <a:blip r:embed="rId3"/>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321C325B-FBDD-9493-B4AA-57E246EC4E35}"/>
              </a:ext>
            </a:extLst>
          </p:cNvPr>
          <p:cNvPicPr>
            <a:picLocks noChangeAspect="1"/>
          </p:cNvPicPr>
          <p:nvPr/>
        </p:nvPicPr>
        <p:blipFill>
          <a:blip r:embed="rId4"/>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2BA89C9F-4DE8-05BC-527A-2DFB976A54AB}"/>
              </a:ext>
            </a:extLst>
          </p:cNvPr>
          <p:cNvPicPr>
            <a:picLocks noChangeAspect="1"/>
          </p:cNvPicPr>
          <p:nvPr/>
        </p:nvPicPr>
        <p:blipFill>
          <a:blip r:embed="rId5"/>
          <a:stretch>
            <a:fillRect/>
          </a:stretch>
        </p:blipFill>
        <p:spPr>
          <a:xfrm>
            <a:off x="11346179" y="1040553"/>
            <a:ext cx="594360" cy="594360"/>
          </a:xfrm>
          <a:prstGeom prst="rect">
            <a:avLst/>
          </a:prstGeom>
        </p:spPr>
      </p:pic>
      <p:pic>
        <p:nvPicPr>
          <p:cNvPr id="3" name="Content Placeholder 2">
            <a:extLst>
              <a:ext uri="{FF2B5EF4-FFF2-40B4-BE49-F238E27FC236}">
                <a16:creationId xmlns:a16="http://schemas.microsoft.com/office/drawing/2014/main" id="{42A67BA7-8372-A370-BA51-E5EA880B61C0}"/>
              </a:ext>
            </a:extLst>
          </p:cNvPr>
          <p:cNvPicPr>
            <a:picLocks noGrp="1" noChangeAspect="1"/>
          </p:cNvPicPr>
          <p:nvPr>
            <p:ph idx="1"/>
          </p:nvPr>
        </p:nvPicPr>
        <p:blipFill>
          <a:blip r:embed="rId6"/>
          <a:stretch>
            <a:fillRect/>
          </a:stretch>
        </p:blipFill>
        <p:spPr>
          <a:xfrm>
            <a:off x="811531" y="2284095"/>
            <a:ext cx="8905875" cy="2619375"/>
          </a:xfrm>
          <a:prstGeom prst="rect">
            <a:avLst/>
          </a:prstGeom>
        </p:spPr>
      </p:pic>
      <p:sp>
        <p:nvSpPr>
          <p:cNvPr id="4" name="Title 1">
            <a:extLst>
              <a:ext uri="{FF2B5EF4-FFF2-40B4-BE49-F238E27FC236}">
                <a16:creationId xmlns:a16="http://schemas.microsoft.com/office/drawing/2014/main" id="{4F612BF6-03EE-D28B-963B-818684C4E6FC}"/>
              </a:ext>
            </a:extLst>
          </p:cNvPr>
          <p:cNvSpPr txBox="1">
            <a:spLocks noGrp="1"/>
          </p:cNvSpPr>
          <p:nvPr>
            <p:ph type="title"/>
          </p:nvPr>
        </p:nvSpPr>
        <p:spPr>
          <a:xfrm>
            <a:off x="685800" y="609600"/>
            <a:ext cx="10131425" cy="1455738"/>
          </a:xfrm>
          <a:prstGeom prst="rect">
            <a:avLst/>
          </a:prstGeom>
          <a:effectLst/>
        </p:spPr>
        <p:txBody>
          <a:bodyPr vert="horz" lIns="91440" tIns="45720" rIns="91440" bIns="45720" rtlCol="0" anchor="ctr">
            <a:normAutofit fontScale="9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rgbClr val="FFB030"/>
                </a:solidFill>
                <a:latin typeface="Gloucester MT Extra Condensed" panose="02030808020601010101" pitchFamily="18" charset="0"/>
              </a:rPr>
              <a:t>HANDLING cases FLOW</a:t>
            </a:r>
            <a:br>
              <a:rPr lang="en-US" sz="8000" dirty="0">
                <a:solidFill>
                  <a:srgbClr val="FFB030"/>
                </a:solidFill>
                <a:latin typeface="Gloucester MT Extra Condensed" panose="02030808020601010101" pitchFamily="18" charset="0"/>
              </a:rPr>
            </a:br>
            <a:r>
              <a:rPr lang="en-US" sz="3100" dirty="0">
                <a:solidFill>
                  <a:srgbClr val="FFB030"/>
                </a:solidFill>
                <a:latin typeface="Gloucester MT Extra Condensed" panose="02030808020601010101" pitchFamily="18" charset="0"/>
              </a:rPr>
              <a:t>FROCATING VALUES</a:t>
            </a:r>
            <a:endParaRPr lang="en-IN" sz="8000" dirty="0">
              <a:solidFill>
                <a:srgbClr val="FFB030"/>
              </a:solidFill>
              <a:latin typeface="Gloucester MT Extra Condensed" panose="02030808020601010101" pitchFamily="18" charset="0"/>
            </a:endParaRPr>
          </a:p>
        </p:txBody>
      </p:sp>
      <p:sp>
        <p:nvSpPr>
          <p:cNvPr id="5" name="TextBox 4">
            <a:extLst>
              <a:ext uri="{FF2B5EF4-FFF2-40B4-BE49-F238E27FC236}">
                <a16:creationId xmlns:a16="http://schemas.microsoft.com/office/drawing/2014/main" id="{38D7D424-CA30-181A-43FE-B7BB0A0A762A}"/>
              </a:ext>
            </a:extLst>
          </p:cNvPr>
          <p:cNvSpPr txBox="1"/>
          <p:nvPr/>
        </p:nvSpPr>
        <p:spPr>
          <a:xfrm>
            <a:off x="1214754" y="5082414"/>
            <a:ext cx="10131425" cy="1263679"/>
          </a:xfrm>
          <a:prstGeom prst="rect">
            <a:avLst/>
          </a:prstGeom>
          <a:noFill/>
        </p:spPr>
        <p:txBody>
          <a:bodyPr wrap="square">
            <a:spAutoFit/>
          </a:bodyPr>
          <a:lstStyle/>
          <a:p>
            <a:pPr>
              <a:lnSpc>
                <a:spcPct val="115000"/>
              </a:lnSpc>
              <a:spcAft>
                <a:spcPts val="1000"/>
              </a:spcAft>
              <a:buClr>
                <a:srgbClr val="FFD93B"/>
              </a:buClr>
              <a:buSzPct val="100000"/>
            </a:pPr>
            <a:r>
              <a:rPr lang="en-GB" sz="2400" dirty="0"/>
              <a:t>Insights:-</a:t>
            </a:r>
            <a:endParaRPr lang="en-IN" dirty="0"/>
          </a:p>
          <a:p>
            <a:pPr marL="285750" lvl="1" indent="-285750">
              <a:lnSpc>
                <a:spcPct val="115000"/>
              </a:lnSpc>
              <a:spcAft>
                <a:spcPts val="1000"/>
              </a:spcAft>
              <a:buClr>
                <a:srgbClr val="FFD93B"/>
              </a:buClr>
              <a:buSzPct val="100000"/>
              <a:buFont typeface="Wingdings" panose="05000000000000000000" pitchFamily="2" charset="2"/>
              <a:buChar char="v"/>
            </a:pPr>
            <a:r>
              <a:rPr lang="en-GB" dirty="0"/>
              <a:t>If we provide right training to the agent then we can achieve the forecasted result if the average cases per agent per increases we can handle the peek season pretty smoothly</a:t>
            </a:r>
            <a:endParaRPr lang="en-IN" dirty="0"/>
          </a:p>
        </p:txBody>
      </p:sp>
    </p:spTree>
    <p:extLst>
      <p:ext uri="{BB962C8B-B14F-4D97-AF65-F5344CB8AC3E}">
        <p14:creationId xmlns:p14="http://schemas.microsoft.com/office/powerpoint/2010/main" val="16839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2963A-091F-F16E-69FB-22EA7F85FB16}"/>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F6961890-5270-60C1-8A39-CA1A8CBD9796}"/>
              </a:ext>
            </a:extLst>
          </p:cNvPr>
          <p:cNvPicPr>
            <a:picLocks noChangeAspect="1"/>
          </p:cNvPicPr>
          <p:nvPr/>
        </p:nvPicPr>
        <p:blipFill>
          <a:blip r:embed="rId2"/>
          <a:stretch>
            <a:fillRect/>
          </a:stretch>
        </p:blipFill>
        <p:spPr>
          <a:xfrm rot="16965473" flipV="1">
            <a:off x="3863340" y="-232209"/>
            <a:ext cx="697230" cy="697230"/>
          </a:xfrm>
          <a:prstGeom prst="rect">
            <a:avLst/>
          </a:prstGeom>
        </p:spPr>
      </p:pic>
      <p:pic>
        <p:nvPicPr>
          <p:cNvPr id="19" name="Content Placeholder 4">
            <a:extLst>
              <a:ext uri="{FF2B5EF4-FFF2-40B4-BE49-F238E27FC236}">
                <a16:creationId xmlns:a16="http://schemas.microsoft.com/office/drawing/2014/main" id="{FA66017B-1D96-63BB-44E3-B5F03FDE9320}"/>
              </a:ext>
            </a:extLst>
          </p:cNvPr>
          <p:cNvPicPr>
            <a:picLocks noChangeAspect="1"/>
          </p:cNvPicPr>
          <p:nvPr/>
        </p:nvPicPr>
        <p:blipFill>
          <a:blip r:embed="rId3"/>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B06ED3EA-5FFE-03FA-D7BF-DDC9C2B0CF41}"/>
              </a:ext>
            </a:extLst>
          </p:cNvPr>
          <p:cNvPicPr>
            <a:picLocks noChangeAspect="1"/>
          </p:cNvPicPr>
          <p:nvPr/>
        </p:nvPicPr>
        <p:blipFill>
          <a:blip r:embed="rId4"/>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BDF8F16B-7DCE-D003-9CBE-547AF75AD3ED}"/>
              </a:ext>
            </a:extLst>
          </p:cNvPr>
          <p:cNvPicPr>
            <a:picLocks noChangeAspect="1"/>
          </p:cNvPicPr>
          <p:nvPr/>
        </p:nvPicPr>
        <p:blipFill>
          <a:blip r:embed="rId5"/>
          <a:stretch>
            <a:fillRect/>
          </a:stretch>
        </p:blipFill>
        <p:spPr>
          <a:xfrm>
            <a:off x="11346179" y="1040553"/>
            <a:ext cx="594360" cy="594360"/>
          </a:xfrm>
          <a:prstGeom prst="rect">
            <a:avLst/>
          </a:prstGeom>
        </p:spPr>
      </p:pic>
      <p:sp>
        <p:nvSpPr>
          <p:cNvPr id="3" name="Title 1">
            <a:extLst>
              <a:ext uri="{FF2B5EF4-FFF2-40B4-BE49-F238E27FC236}">
                <a16:creationId xmlns:a16="http://schemas.microsoft.com/office/drawing/2014/main" id="{6EDCBD41-AF62-CF28-7E88-6AB71388C1B3}"/>
              </a:ext>
            </a:extLst>
          </p:cNvPr>
          <p:cNvSpPr txBox="1">
            <a:spLocks/>
          </p:cNvSpPr>
          <p:nvPr/>
        </p:nvSpPr>
        <p:spPr>
          <a:xfrm>
            <a:off x="685800" y="686329"/>
            <a:ext cx="10131425" cy="145573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rgbClr val="FFB030"/>
                </a:solidFill>
                <a:latin typeface="Gloucester MT Extra Condensed" panose="02030808020601010101" pitchFamily="18" charset="0"/>
              </a:rPr>
              <a:t>DASHBOARD</a:t>
            </a:r>
            <a:endParaRPr lang="en-IN" sz="8000" dirty="0">
              <a:solidFill>
                <a:srgbClr val="FFB030"/>
              </a:solidFill>
              <a:latin typeface="Gloucester MT Extra Condensed" panose="02030808020601010101" pitchFamily="18" charset="0"/>
            </a:endParaRPr>
          </a:p>
        </p:txBody>
      </p:sp>
      <p:pic>
        <p:nvPicPr>
          <p:cNvPr id="8" name="Content Placeholder 7">
            <a:extLst>
              <a:ext uri="{FF2B5EF4-FFF2-40B4-BE49-F238E27FC236}">
                <a16:creationId xmlns:a16="http://schemas.microsoft.com/office/drawing/2014/main" id="{16363235-3C99-239E-10AF-EC532CCCB509}"/>
              </a:ext>
            </a:extLst>
          </p:cNvPr>
          <p:cNvPicPr>
            <a:picLocks noGrp="1" noChangeAspect="1"/>
          </p:cNvPicPr>
          <p:nvPr>
            <p:ph idx="1"/>
          </p:nvPr>
        </p:nvPicPr>
        <p:blipFill>
          <a:blip r:embed="rId6">
            <a:extLst>
              <a:ext uri="{28A0092B-C50C-407E-A947-70E740481C1C}">
                <a14:useLocalDpi xmlns:a14="http://schemas.microsoft.com/office/drawing/2010/main" val="0"/>
              </a:ext>
            </a:extLst>
          </a:blip>
          <a:stretch>
            <a:fillRect/>
          </a:stretch>
        </p:blipFill>
        <p:spPr>
          <a:xfrm>
            <a:off x="811531" y="2142067"/>
            <a:ext cx="8065037" cy="3649662"/>
          </a:xfrm>
          <a:prstGeom prst="rect">
            <a:avLst/>
          </a:prstGeom>
        </p:spPr>
      </p:pic>
    </p:spTree>
    <p:extLst>
      <p:ext uri="{BB962C8B-B14F-4D97-AF65-F5344CB8AC3E}">
        <p14:creationId xmlns:p14="http://schemas.microsoft.com/office/powerpoint/2010/main" val="200442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5181A-7BB6-613A-8765-C7243B2AD33C}"/>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CFD5D65E-9AA6-524C-CE46-DD92334DEA8D}"/>
              </a:ext>
            </a:extLst>
          </p:cNvPr>
          <p:cNvPicPr>
            <a:picLocks noChangeAspect="1"/>
          </p:cNvPicPr>
          <p:nvPr/>
        </p:nvPicPr>
        <p:blipFill>
          <a:blip r:embed="rId2"/>
          <a:stretch>
            <a:fillRect/>
          </a:stretch>
        </p:blipFill>
        <p:spPr>
          <a:xfrm rot="16965473" flipV="1">
            <a:off x="3863340" y="-232209"/>
            <a:ext cx="697230" cy="697230"/>
          </a:xfrm>
          <a:prstGeom prst="rect">
            <a:avLst/>
          </a:prstGeom>
        </p:spPr>
      </p:pic>
      <p:sp>
        <p:nvSpPr>
          <p:cNvPr id="7" name="Content Placeholder 6">
            <a:extLst>
              <a:ext uri="{FF2B5EF4-FFF2-40B4-BE49-F238E27FC236}">
                <a16:creationId xmlns:a16="http://schemas.microsoft.com/office/drawing/2014/main" id="{CA3492A6-942F-C7E3-1A79-99802B1A9476}"/>
              </a:ext>
            </a:extLst>
          </p:cNvPr>
          <p:cNvSpPr>
            <a:spLocks noGrp="1"/>
          </p:cNvSpPr>
          <p:nvPr>
            <p:ph idx="1"/>
          </p:nvPr>
        </p:nvSpPr>
        <p:spPr>
          <a:xfrm>
            <a:off x="685801" y="1470982"/>
            <a:ext cx="10131425" cy="4991303"/>
          </a:xfrm>
          <a:noFill/>
        </p:spPr>
        <p:txBody>
          <a:bodyPr wrap="square">
            <a:spAutoFit/>
          </a:bodyPr>
          <a:lstStyle/>
          <a:p>
            <a:pPr marL="0" indent="0">
              <a:lnSpc>
                <a:spcPct val="115000"/>
              </a:lnSpc>
              <a:buClr>
                <a:srgbClr val="FFD93B"/>
              </a:buClr>
              <a:buNone/>
            </a:pPr>
            <a:r>
              <a:rPr lang="en-IN" sz="2000" dirty="0"/>
              <a:t>Recommendation:- (Solutions)</a:t>
            </a:r>
          </a:p>
          <a:p>
            <a:pPr marL="285750" lvl="1">
              <a:lnSpc>
                <a:spcPct val="115000"/>
              </a:lnSpc>
              <a:buClr>
                <a:srgbClr val="FFD93B"/>
              </a:buClr>
              <a:buFont typeface="Wingdings" panose="05000000000000000000" pitchFamily="2" charset="2"/>
              <a:buChar char="v"/>
            </a:pPr>
            <a:r>
              <a:rPr lang="en-IN" sz="1800" dirty="0"/>
              <a:t>To Solve the Call/Chat Failure and Incompletion we should invest in a good CRM and Calling System with IVR. So Agent can make a track of failed calls/chats and can manage it more efficiently and this will also make a slight improvement in the customer satisfaction rate.</a:t>
            </a:r>
          </a:p>
          <a:p>
            <a:pPr marL="285750" lvl="1">
              <a:lnSpc>
                <a:spcPct val="115000"/>
              </a:lnSpc>
              <a:buClr>
                <a:srgbClr val="FFD93B"/>
              </a:buClr>
              <a:buFont typeface="Wingdings" panose="05000000000000000000" pitchFamily="2" charset="2"/>
              <a:buChar char="v"/>
            </a:pPr>
            <a:r>
              <a:rPr lang="en-IN" sz="1800" dirty="0"/>
              <a:t>Invest in a good Calling system / Work Force Management system will improve the Agent Cases per day count so this will also track the Performance of the Agent thus management can track the agent performance and KPI’s</a:t>
            </a:r>
          </a:p>
          <a:p>
            <a:pPr marL="285750" lvl="1">
              <a:lnSpc>
                <a:spcPct val="115000"/>
              </a:lnSpc>
              <a:buClr>
                <a:srgbClr val="FFD93B"/>
              </a:buClr>
              <a:buFont typeface="Wingdings" panose="05000000000000000000" pitchFamily="2" charset="2"/>
              <a:buChar char="v"/>
            </a:pPr>
            <a:r>
              <a:rPr lang="en-IN" sz="1800" dirty="0"/>
              <a:t> A CRM System can also be used to provide knowledge base articles to the user to handle the client more effectively and improve repetitive call ration so the sales will also improve drastically.</a:t>
            </a:r>
          </a:p>
          <a:p>
            <a:pPr marL="285750" lvl="1">
              <a:lnSpc>
                <a:spcPct val="115000"/>
              </a:lnSpc>
              <a:buClr>
                <a:srgbClr val="FFD93B"/>
              </a:buClr>
              <a:buFont typeface="Wingdings" panose="05000000000000000000" pitchFamily="2" charset="2"/>
              <a:buChar char="v"/>
            </a:pPr>
            <a:r>
              <a:rPr lang="en-IN" sz="1800" dirty="0"/>
              <a:t>Investment in a Training System so agents will be on track with the market and organizational trends. To handle client in more professional manner to increase sales and improve overall rating for the organization.</a:t>
            </a:r>
          </a:p>
          <a:p>
            <a:pPr marL="0">
              <a:lnSpc>
                <a:spcPct val="115000"/>
              </a:lnSpc>
              <a:buClr>
                <a:srgbClr val="FFD93B"/>
              </a:buClr>
            </a:pPr>
            <a:endParaRPr lang="en-IN" sz="2400" dirty="0"/>
          </a:p>
        </p:txBody>
      </p:sp>
      <p:pic>
        <p:nvPicPr>
          <p:cNvPr id="19" name="Content Placeholder 4">
            <a:extLst>
              <a:ext uri="{FF2B5EF4-FFF2-40B4-BE49-F238E27FC236}">
                <a16:creationId xmlns:a16="http://schemas.microsoft.com/office/drawing/2014/main" id="{E3532EC2-8F09-2458-CEF7-6B72EEC1D55D}"/>
              </a:ext>
            </a:extLst>
          </p:cNvPr>
          <p:cNvPicPr>
            <a:picLocks noChangeAspect="1"/>
          </p:cNvPicPr>
          <p:nvPr/>
        </p:nvPicPr>
        <p:blipFill>
          <a:blip r:embed="rId3"/>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BCCEE201-BB6B-1041-F42D-928378EAAAC0}"/>
              </a:ext>
            </a:extLst>
          </p:cNvPr>
          <p:cNvPicPr>
            <a:picLocks noChangeAspect="1"/>
          </p:cNvPicPr>
          <p:nvPr/>
        </p:nvPicPr>
        <p:blipFill>
          <a:blip r:embed="rId4"/>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70C410B6-2EE1-76FA-CBE5-E529D119CF4F}"/>
              </a:ext>
            </a:extLst>
          </p:cNvPr>
          <p:cNvPicPr>
            <a:picLocks noChangeAspect="1"/>
          </p:cNvPicPr>
          <p:nvPr/>
        </p:nvPicPr>
        <p:blipFill>
          <a:blip r:embed="rId5"/>
          <a:stretch>
            <a:fillRect/>
          </a:stretch>
        </p:blipFill>
        <p:spPr>
          <a:xfrm>
            <a:off x="11346179" y="1040553"/>
            <a:ext cx="594360" cy="594360"/>
          </a:xfrm>
          <a:prstGeom prst="rect">
            <a:avLst/>
          </a:prstGeom>
        </p:spPr>
      </p:pic>
      <p:sp>
        <p:nvSpPr>
          <p:cNvPr id="3" name="Title 1">
            <a:extLst>
              <a:ext uri="{FF2B5EF4-FFF2-40B4-BE49-F238E27FC236}">
                <a16:creationId xmlns:a16="http://schemas.microsoft.com/office/drawing/2014/main" id="{DABDDBF4-3616-F010-5498-F8B0F762A162}"/>
              </a:ext>
            </a:extLst>
          </p:cNvPr>
          <p:cNvSpPr txBox="1">
            <a:spLocks/>
          </p:cNvSpPr>
          <p:nvPr/>
        </p:nvSpPr>
        <p:spPr>
          <a:xfrm>
            <a:off x="685801" y="179175"/>
            <a:ext cx="10131425" cy="1455738"/>
          </a:xfrm>
          <a:prstGeom prst="rect">
            <a:avLst/>
          </a:prstGeom>
          <a:effectLst/>
        </p:spPr>
        <p:txBody>
          <a:bodyPr vert="horz" lIns="91440" tIns="45720" rIns="91440" bIns="45720" rtlCol="0" anchor="ctr">
            <a:normAutofit fontScale="975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rgbClr val="FFB030"/>
                </a:solidFill>
                <a:latin typeface="Gloucester MT Extra Condensed" panose="02030808020601010101" pitchFamily="18" charset="0"/>
              </a:rPr>
              <a:t>CONCLUSION</a:t>
            </a:r>
            <a:endParaRPr lang="en-IN" sz="8000" dirty="0">
              <a:solidFill>
                <a:srgbClr val="FFB030"/>
              </a:solidFill>
              <a:latin typeface="Gloucester MT Extra Condensed" panose="02030808020601010101" pitchFamily="18" charset="0"/>
            </a:endParaRPr>
          </a:p>
        </p:txBody>
      </p:sp>
    </p:spTree>
    <p:extLst>
      <p:ext uri="{BB962C8B-B14F-4D97-AF65-F5344CB8AC3E}">
        <p14:creationId xmlns:p14="http://schemas.microsoft.com/office/powerpoint/2010/main" val="3429665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6AE5DFFD-016E-97A0-25C0-6B9133EA4B4B}"/>
              </a:ext>
            </a:extLst>
          </p:cNvPr>
          <p:cNvSpPr>
            <a:spLocks noGrp="1"/>
          </p:cNvSpPr>
          <p:nvPr>
            <p:ph idx="1"/>
          </p:nvPr>
        </p:nvSpPr>
        <p:spPr>
          <a:xfrm>
            <a:off x="7152322" y="2166408"/>
            <a:ext cx="4386263" cy="3941022"/>
          </a:xfrm>
          <a:ln>
            <a:noFill/>
          </a:ln>
        </p:spPr>
        <p:txBody>
          <a:bodyPr>
            <a:normAutofit/>
          </a:bodyPr>
          <a:lstStyle/>
          <a:p>
            <a:pPr marL="0" indent="0">
              <a:buNone/>
            </a:pPr>
            <a:br>
              <a:rPr lang="en-US" b="0" i="1" dirty="0">
                <a:effectLst/>
              </a:rPr>
            </a:br>
            <a:r>
              <a:rPr lang="en-US" b="0" i="1" dirty="0">
                <a:effectLst/>
              </a:rPr>
              <a:t>Welcome to </a:t>
            </a:r>
            <a:r>
              <a:rPr lang="en-US" b="0" i="1" dirty="0" err="1">
                <a:effectLst/>
              </a:rPr>
              <a:t>AstroSage</a:t>
            </a:r>
            <a:r>
              <a:rPr lang="en-US" b="0" i="1" dirty="0">
                <a:effectLst/>
              </a:rPr>
              <a:t>! Your abode to every form of online astrology consultation. From Vedic astrology to KP system, and everything in between, including Birth chart, Numerology, Palmistry, Tarot Reading, Aura Reading, Vastu, Spiritual Healing, Online Horoscopes, Chinese Astrology, Western Astrology, Vedic Astrology, Zodiac readings (both Sun and Moon signs) and more. Consult the best astrologers of India for instant free astrology online consultation and seek solutions to your problems.</a:t>
            </a:r>
            <a:endParaRPr lang="en-IN" i="1" dirty="0"/>
          </a:p>
        </p:txBody>
      </p:sp>
      <p:pic>
        <p:nvPicPr>
          <p:cNvPr id="13" name="Picture 12">
            <a:extLst>
              <a:ext uri="{FF2B5EF4-FFF2-40B4-BE49-F238E27FC236}">
                <a16:creationId xmlns:a16="http://schemas.microsoft.com/office/drawing/2014/main" id="{26300E0D-B8EF-3178-61AD-47142DC73689}"/>
              </a:ext>
            </a:extLst>
          </p:cNvPr>
          <p:cNvPicPr>
            <a:picLocks noChangeAspect="1"/>
          </p:cNvPicPr>
          <p:nvPr/>
        </p:nvPicPr>
        <p:blipFill>
          <a:blip r:embed="rId2"/>
          <a:stretch>
            <a:fillRect/>
          </a:stretch>
        </p:blipFill>
        <p:spPr>
          <a:xfrm>
            <a:off x="8549640" y="670560"/>
            <a:ext cx="1348740" cy="1348740"/>
          </a:xfrm>
          <a:prstGeom prst="rect">
            <a:avLst/>
          </a:prstGeom>
        </p:spPr>
      </p:pic>
      <p:sp>
        <p:nvSpPr>
          <p:cNvPr id="14" name="Rectangle: Rounded Corners 13">
            <a:extLst>
              <a:ext uri="{FF2B5EF4-FFF2-40B4-BE49-F238E27FC236}">
                <a16:creationId xmlns:a16="http://schemas.microsoft.com/office/drawing/2014/main" id="{ADB4E9C7-F8E2-C470-5D27-070AFA7A751D}"/>
              </a:ext>
            </a:extLst>
          </p:cNvPr>
          <p:cNvSpPr/>
          <p:nvPr/>
        </p:nvSpPr>
        <p:spPr>
          <a:xfrm>
            <a:off x="6989445" y="2246418"/>
            <a:ext cx="4549140" cy="4114800"/>
          </a:xfrm>
          <a:prstGeom prst="roundRect">
            <a:avLst/>
          </a:prstGeom>
          <a:noFill/>
          <a:ln>
            <a:solidFill>
              <a:srgbClr val="FFB03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5" name="Rectangle: Rounded Corners 14">
            <a:extLst>
              <a:ext uri="{FF2B5EF4-FFF2-40B4-BE49-F238E27FC236}">
                <a16:creationId xmlns:a16="http://schemas.microsoft.com/office/drawing/2014/main" id="{40938271-1B66-367D-DC88-8A858A781AA3}"/>
              </a:ext>
            </a:extLst>
          </p:cNvPr>
          <p:cNvSpPr/>
          <p:nvPr/>
        </p:nvSpPr>
        <p:spPr>
          <a:xfrm>
            <a:off x="1301115" y="2246418"/>
            <a:ext cx="4549140" cy="4114800"/>
          </a:xfrm>
          <a:prstGeom prst="roundRect">
            <a:avLst/>
          </a:prstGeom>
          <a:noFill/>
          <a:ln>
            <a:solidFill>
              <a:srgbClr val="FFB03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16" name="Title 1">
            <a:extLst>
              <a:ext uri="{FF2B5EF4-FFF2-40B4-BE49-F238E27FC236}">
                <a16:creationId xmlns:a16="http://schemas.microsoft.com/office/drawing/2014/main" id="{840B964E-D369-0F6C-5BD0-240916261CB1}"/>
              </a:ext>
            </a:extLst>
          </p:cNvPr>
          <p:cNvSpPr txBox="1">
            <a:spLocks/>
          </p:cNvSpPr>
          <p:nvPr/>
        </p:nvSpPr>
        <p:spPr>
          <a:xfrm>
            <a:off x="1801421" y="910249"/>
            <a:ext cx="3548528" cy="1109051"/>
          </a:xfrm>
          <a:prstGeom prst="rect">
            <a:avLst/>
          </a:prstGeom>
          <a:effectLst/>
        </p:spPr>
        <p:txBody>
          <a:bodyPr vert="horz" lIns="91440" tIns="45720" rIns="91440" bIns="45720" rtlCol="0" anchor="ctr">
            <a:normAutofit fontScale="90000" lnSpcReduction="1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rgbClr val="FFB030"/>
                </a:solidFill>
                <a:latin typeface="Gloucester MT Extra Condensed" panose="02030808020601010101" pitchFamily="18" charset="0"/>
              </a:rPr>
              <a:t>ASTROLOGY</a:t>
            </a:r>
            <a:endParaRPr lang="en-IN" sz="8000" dirty="0">
              <a:solidFill>
                <a:srgbClr val="FFB030"/>
              </a:solidFill>
              <a:latin typeface="Gloucester MT Extra Condensed" panose="02030808020601010101" pitchFamily="18" charset="0"/>
            </a:endParaRPr>
          </a:p>
        </p:txBody>
      </p:sp>
      <p:sp>
        <p:nvSpPr>
          <p:cNvPr id="20" name="Content Placeholder 10">
            <a:extLst>
              <a:ext uri="{FF2B5EF4-FFF2-40B4-BE49-F238E27FC236}">
                <a16:creationId xmlns:a16="http://schemas.microsoft.com/office/drawing/2014/main" id="{4AA5C63C-96CD-01D7-A1EC-6BCABA3E65AF}"/>
              </a:ext>
            </a:extLst>
          </p:cNvPr>
          <p:cNvSpPr txBox="1">
            <a:spLocks/>
          </p:cNvSpPr>
          <p:nvPr/>
        </p:nvSpPr>
        <p:spPr>
          <a:xfrm>
            <a:off x="1463992" y="2457450"/>
            <a:ext cx="4386263" cy="2823210"/>
          </a:xfrm>
          <a:prstGeom prst="rect">
            <a:avLst/>
          </a:prstGeom>
          <a:ln>
            <a:noFill/>
          </a:ln>
        </p:spPr>
        <p:txBody>
          <a:bodyPr vert="horz" lIns="91440" tIns="45720" rIns="91440" bIns="45720" rtlCol="0" anchor="ctr">
            <a:normAutofit/>
          </a:bodyPr>
          <a:lstStyle>
            <a:lvl1pPr indent="0">
              <a:spcBef>
                <a:spcPts val="0"/>
              </a:spcBef>
              <a:spcAft>
                <a:spcPts val="1000"/>
              </a:spcAft>
              <a:buClr>
                <a:schemeClr val="tx1"/>
              </a:buClr>
              <a:buSzPct val="100000"/>
              <a:buFont typeface="Arial"/>
              <a:buNone/>
              <a:defRPr b="0" i="1" cap="none">
                <a:effectLst/>
              </a:defRPr>
            </a:lvl1pPr>
            <a:lvl2pPr marL="742950" indent="-285750">
              <a:spcBef>
                <a:spcPts val="0"/>
              </a:spcBef>
              <a:spcAft>
                <a:spcPts val="1000"/>
              </a:spcAft>
              <a:buClr>
                <a:schemeClr val="tx1"/>
              </a:buClr>
              <a:buSzPct val="100000"/>
              <a:buFont typeface="Arial"/>
              <a:buChar char="•"/>
              <a:defRPr sz="1600" cap="none">
                <a:effectLst/>
              </a:defRPr>
            </a:lvl2pPr>
            <a:lvl3pPr marL="1200150" indent="-285750">
              <a:spcBef>
                <a:spcPts val="0"/>
              </a:spcBef>
              <a:spcAft>
                <a:spcPts val="1000"/>
              </a:spcAft>
              <a:buClr>
                <a:schemeClr val="tx1"/>
              </a:buClr>
              <a:buSzPct val="100000"/>
              <a:buFont typeface="Arial"/>
              <a:buChar char="•"/>
              <a:defRPr sz="1400" cap="none">
                <a:effectLst/>
              </a:defRPr>
            </a:lvl3pPr>
            <a:lvl4pPr marL="1543050" indent="-171450">
              <a:spcBef>
                <a:spcPts val="0"/>
              </a:spcBef>
              <a:spcAft>
                <a:spcPts val="1000"/>
              </a:spcAft>
              <a:buClr>
                <a:schemeClr val="tx1"/>
              </a:buClr>
              <a:buSzPct val="100000"/>
              <a:buFont typeface="Arial"/>
              <a:buChar char="•"/>
              <a:defRPr sz="1200" cap="none">
                <a:effectLst/>
              </a:defRPr>
            </a:lvl4pPr>
            <a:lvl5pPr marL="2000250" indent="-171450">
              <a:spcBef>
                <a:spcPts val="0"/>
              </a:spcBef>
              <a:spcAft>
                <a:spcPts val="1000"/>
              </a:spcAft>
              <a:buClr>
                <a:schemeClr val="tx1"/>
              </a:buClr>
              <a:buSzPct val="100000"/>
              <a:buFont typeface="Arial"/>
              <a:buChar char="•"/>
              <a:defRPr sz="1200" cap="none">
                <a:effectLst/>
              </a:defRPr>
            </a:lvl5pPr>
            <a:lvl6pPr marL="2514600" indent="-228600">
              <a:spcBef>
                <a:spcPts val="0"/>
              </a:spcBef>
              <a:spcAft>
                <a:spcPts val="1000"/>
              </a:spcAft>
              <a:buClr>
                <a:schemeClr val="tx1"/>
              </a:buClr>
              <a:buSzPct val="100000"/>
              <a:buFont typeface="Arial"/>
              <a:buChar char="•"/>
              <a:defRPr sz="1200" cap="none">
                <a:effectLst/>
              </a:defRPr>
            </a:lvl6pPr>
            <a:lvl7pPr marL="2971800" indent="-228600">
              <a:spcBef>
                <a:spcPts val="0"/>
              </a:spcBef>
              <a:spcAft>
                <a:spcPts val="1000"/>
              </a:spcAft>
              <a:buClr>
                <a:schemeClr val="tx1"/>
              </a:buClr>
              <a:buSzPct val="100000"/>
              <a:buFont typeface="Arial"/>
              <a:buChar char="•"/>
              <a:defRPr sz="1200" cap="none">
                <a:effectLst/>
              </a:defRPr>
            </a:lvl7pPr>
            <a:lvl8pPr marL="3429000" indent="-228600">
              <a:spcBef>
                <a:spcPts val="0"/>
              </a:spcBef>
              <a:spcAft>
                <a:spcPts val="1000"/>
              </a:spcAft>
              <a:buClr>
                <a:schemeClr val="tx1"/>
              </a:buClr>
              <a:buSzPct val="100000"/>
              <a:buFont typeface="Arial"/>
              <a:buChar char="•"/>
              <a:defRPr sz="1200" cap="none">
                <a:effectLst/>
              </a:defRPr>
            </a:lvl8pPr>
            <a:lvl9pPr marL="3886200" indent="-228600">
              <a:spcBef>
                <a:spcPts val="0"/>
              </a:spcBef>
              <a:spcAft>
                <a:spcPts val="1000"/>
              </a:spcAft>
              <a:buClr>
                <a:schemeClr val="tx1"/>
              </a:buClr>
              <a:buSzPct val="100000"/>
              <a:buFont typeface="Arial"/>
              <a:buChar char="•"/>
              <a:defRPr sz="1200" cap="none">
                <a:effectLst/>
              </a:defRPr>
            </a:lvl9pPr>
          </a:lstStyle>
          <a:p>
            <a:r>
              <a:rPr lang="en-US" dirty="0"/>
              <a:t>Astrology is a method of predicting mundane events based upon the assumption that the celestial bodies—particularly the planets and the stars considered in their arbitrary combinations or configurations (called constellations)—in some way either determine or indicate changes in the sublunar world</a:t>
            </a:r>
            <a:endParaRPr lang="en-IN" dirty="0"/>
          </a:p>
        </p:txBody>
      </p:sp>
    </p:spTree>
    <p:extLst>
      <p:ext uri="{BB962C8B-B14F-4D97-AF65-F5344CB8AC3E}">
        <p14:creationId xmlns:p14="http://schemas.microsoft.com/office/powerpoint/2010/main" val="411514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3E837-7133-4CE6-A8BA-D38EFE3824DD}"/>
              </a:ext>
            </a:extLst>
          </p:cNvPr>
          <p:cNvSpPr>
            <a:spLocks noGrp="1"/>
          </p:cNvSpPr>
          <p:nvPr>
            <p:ph type="title"/>
          </p:nvPr>
        </p:nvSpPr>
        <p:spPr>
          <a:xfrm>
            <a:off x="1167447" y="338666"/>
            <a:ext cx="8639493" cy="1456267"/>
          </a:xfrm>
          <a:effectLst/>
        </p:spPr>
        <p:txBody>
          <a:bodyPr vert="horz" lIns="91440" tIns="45720" rIns="91440" bIns="45720" rtlCol="0" anchor="ctr">
            <a:normAutofit/>
          </a:bodyPr>
          <a:lstStyle/>
          <a:p>
            <a:r>
              <a:rPr lang="en-US" sz="8000" dirty="0">
                <a:solidFill>
                  <a:srgbClr val="FFB030"/>
                </a:solidFill>
                <a:latin typeface="Gloucester MT Extra Condensed" panose="02030808020601010101" pitchFamily="18" charset="0"/>
              </a:rPr>
              <a:t>How ASTROSAGE WORK’s ?</a:t>
            </a:r>
            <a:endParaRPr lang="en-IN" sz="8000" dirty="0">
              <a:solidFill>
                <a:srgbClr val="FFB030"/>
              </a:solidFill>
              <a:latin typeface="Gloucester MT Extra Condensed" panose="02030808020601010101" pitchFamily="18" charset="0"/>
            </a:endParaRPr>
          </a:p>
        </p:txBody>
      </p:sp>
      <p:graphicFrame>
        <p:nvGraphicFramePr>
          <p:cNvPr id="13" name="Content Placeholder 12">
            <a:extLst>
              <a:ext uri="{FF2B5EF4-FFF2-40B4-BE49-F238E27FC236}">
                <a16:creationId xmlns:a16="http://schemas.microsoft.com/office/drawing/2014/main" id="{3F4EC353-82F4-D67C-D47E-93C7AD4591E8}"/>
              </a:ext>
            </a:extLst>
          </p:cNvPr>
          <p:cNvGraphicFramePr>
            <a:graphicFrameLocks noGrp="1"/>
          </p:cNvGraphicFramePr>
          <p:nvPr>
            <p:ph idx="1"/>
            <p:extLst>
              <p:ext uri="{D42A27DB-BD31-4B8C-83A1-F6EECF244321}">
                <p14:modId xmlns:p14="http://schemas.microsoft.com/office/powerpoint/2010/main" val="1279501306"/>
              </p:ext>
            </p:extLst>
          </p:nvPr>
        </p:nvGraphicFramePr>
        <p:xfrm>
          <a:off x="91440" y="1657350"/>
          <a:ext cx="11944350" cy="5200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TextBox 13">
            <a:extLst>
              <a:ext uri="{FF2B5EF4-FFF2-40B4-BE49-F238E27FC236}">
                <a16:creationId xmlns:a16="http://schemas.microsoft.com/office/drawing/2014/main" id="{38352215-A777-E3E8-BE92-F31AAB8BF42E}"/>
              </a:ext>
            </a:extLst>
          </p:cNvPr>
          <p:cNvSpPr txBox="1"/>
          <p:nvPr/>
        </p:nvSpPr>
        <p:spPr>
          <a:xfrm>
            <a:off x="7406640" y="2754630"/>
            <a:ext cx="3611880" cy="923330"/>
          </a:xfrm>
          <a:prstGeom prst="rect">
            <a:avLst/>
          </a:prstGeom>
          <a:noFill/>
        </p:spPr>
        <p:txBody>
          <a:bodyPr wrap="square" rtlCol="0">
            <a:spAutoFit/>
          </a:bodyPr>
          <a:lstStyle/>
          <a:p>
            <a:r>
              <a:rPr lang="en-US" dirty="0"/>
              <a:t>Once you called us we gather the information like </a:t>
            </a:r>
            <a:r>
              <a:rPr lang="en-US" b="1" i="0" dirty="0">
                <a:effectLst/>
                <a:latin typeface="Google Sans"/>
              </a:rPr>
              <a:t>date, time, and place of birth.</a:t>
            </a:r>
            <a:endParaRPr lang="en-IN" b="1" dirty="0"/>
          </a:p>
        </p:txBody>
      </p:sp>
      <p:sp>
        <p:nvSpPr>
          <p:cNvPr id="22" name="TextBox 21">
            <a:extLst>
              <a:ext uri="{FF2B5EF4-FFF2-40B4-BE49-F238E27FC236}">
                <a16:creationId xmlns:a16="http://schemas.microsoft.com/office/drawing/2014/main" id="{62AB252F-AD3A-F3BF-44B2-C3AE1D6EEE06}"/>
              </a:ext>
            </a:extLst>
          </p:cNvPr>
          <p:cNvSpPr txBox="1"/>
          <p:nvPr/>
        </p:nvSpPr>
        <p:spPr>
          <a:xfrm>
            <a:off x="449580" y="3796010"/>
            <a:ext cx="3611880" cy="1200329"/>
          </a:xfrm>
          <a:prstGeom prst="rect">
            <a:avLst/>
          </a:prstGeom>
          <a:noFill/>
        </p:spPr>
        <p:txBody>
          <a:bodyPr wrap="square" rtlCol="0">
            <a:spAutoFit/>
          </a:bodyPr>
          <a:lstStyle/>
          <a:p>
            <a:r>
              <a:rPr lang="en-US" dirty="0"/>
              <a:t>We do analysis on the data provided by the user with the large data set to provide accurate Horoscope Predictions.</a:t>
            </a:r>
            <a:endParaRPr lang="en-IN" dirty="0"/>
          </a:p>
        </p:txBody>
      </p:sp>
      <p:sp>
        <p:nvSpPr>
          <p:cNvPr id="23" name="TextBox 22">
            <a:extLst>
              <a:ext uri="{FF2B5EF4-FFF2-40B4-BE49-F238E27FC236}">
                <a16:creationId xmlns:a16="http://schemas.microsoft.com/office/drawing/2014/main" id="{AB7633E9-47C2-BC3B-6FAD-C13BA4EFA3F9}"/>
              </a:ext>
            </a:extLst>
          </p:cNvPr>
          <p:cNvSpPr txBox="1"/>
          <p:nvPr/>
        </p:nvSpPr>
        <p:spPr>
          <a:xfrm>
            <a:off x="7780020" y="5179463"/>
            <a:ext cx="3611880" cy="923330"/>
          </a:xfrm>
          <a:prstGeom prst="rect">
            <a:avLst/>
          </a:prstGeom>
          <a:noFill/>
        </p:spPr>
        <p:txBody>
          <a:bodyPr wrap="square" rtlCol="0">
            <a:spAutoFit/>
          </a:bodyPr>
          <a:lstStyle/>
          <a:p>
            <a:r>
              <a:rPr lang="en-US" dirty="0"/>
              <a:t>Once the Horoscope is Determine we guide user with the Do’s and Don’t as per the </a:t>
            </a:r>
            <a:r>
              <a:rPr lang="en-US" dirty="0" err="1"/>
              <a:t>Kundli</a:t>
            </a:r>
            <a:r>
              <a:rPr lang="en-US" dirty="0"/>
              <a:t> of the user</a:t>
            </a:r>
            <a:endParaRPr lang="en-IN" dirty="0"/>
          </a:p>
        </p:txBody>
      </p:sp>
    </p:spTree>
    <p:extLst>
      <p:ext uri="{BB962C8B-B14F-4D97-AF65-F5344CB8AC3E}">
        <p14:creationId xmlns:p14="http://schemas.microsoft.com/office/powerpoint/2010/main" val="488280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36DA5A8D-845E-D6D5-8A6D-575240223DEE}"/>
              </a:ext>
            </a:extLst>
          </p:cNvPr>
          <p:cNvPicPr>
            <a:picLocks noChangeAspect="1"/>
          </p:cNvPicPr>
          <p:nvPr/>
        </p:nvPicPr>
        <p:blipFill>
          <a:blip r:embed="rId2"/>
          <a:stretch>
            <a:fillRect/>
          </a:stretch>
        </p:blipFill>
        <p:spPr>
          <a:xfrm>
            <a:off x="5795211" y="4453890"/>
            <a:ext cx="3589020" cy="3589020"/>
          </a:xfrm>
          <a:prstGeom prst="rect">
            <a:avLst/>
          </a:prstGeom>
        </p:spPr>
      </p:pic>
      <p:pic>
        <p:nvPicPr>
          <p:cNvPr id="16" name="Picture 15">
            <a:extLst>
              <a:ext uri="{FF2B5EF4-FFF2-40B4-BE49-F238E27FC236}">
                <a16:creationId xmlns:a16="http://schemas.microsoft.com/office/drawing/2014/main" id="{AA487DD9-7168-FEBD-F2CF-90D4D14225DA}"/>
              </a:ext>
            </a:extLst>
          </p:cNvPr>
          <p:cNvPicPr>
            <a:picLocks noChangeAspect="1"/>
          </p:cNvPicPr>
          <p:nvPr/>
        </p:nvPicPr>
        <p:blipFill>
          <a:blip r:embed="rId3"/>
          <a:stretch>
            <a:fillRect/>
          </a:stretch>
        </p:blipFill>
        <p:spPr>
          <a:xfrm rot="16965473" flipV="1">
            <a:off x="5863590" y="396441"/>
            <a:ext cx="697230" cy="697230"/>
          </a:xfrm>
          <a:prstGeom prst="rect">
            <a:avLst/>
          </a:prstGeom>
        </p:spPr>
      </p:pic>
      <p:sp>
        <p:nvSpPr>
          <p:cNvPr id="2" name="Title 1">
            <a:extLst>
              <a:ext uri="{FF2B5EF4-FFF2-40B4-BE49-F238E27FC236}">
                <a16:creationId xmlns:a16="http://schemas.microsoft.com/office/drawing/2014/main" id="{24A02B68-6586-077F-BD3A-CD896B77EBEB}"/>
              </a:ext>
            </a:extLst>
          </p:cNvPr>
          <p:cNvSpPr>
            <a:spLocks noGrp="1"/>
          </p:cNvSpPr>
          <p:nvPr>
            <p:ph type="title"/>
          </p:nvPr>
        </p:nvSpPr>
        <p:spPr>
          <a:xfrm>
            <a:off x="685802" y="609600"/>
            <a:ext cx="6732268" cy="1456267"/>
          </a:xfrm>
          <a:effectLst/>
        </p:spPr>
        <p:txBody>
          <a:bodyPr vert="horz" lIns="91440" tIns="45720" rIns="91440" bIns="45720" rtlCol="0" anchor="ctr">
            <a:normAutofit fontScale="90000"/>
          </a:bodyPr>
          <a:lstStyle/>
          <a:p>
            <a:r>
              <a:rPr lang="en-US" sz="8000" dirty="0">
                <a:solidFill>
                  <a:srgbClr val="FFB030"/>
                </a:solidFill>
                <a:latin typeface="Gloucester MT Extra Condensed" panose="02030808020601010101" pitchFamily="18" charset="0"/>
              </a:rPr>
              <a:t>ASTROSAGE</a:t>
            </a:r>
            <a:br>
              <a:rPr lang="en-US" sz="8000" dirty="0">
                <a:solidFill>
                  <a:srgbClr val="FFB030"/>
                </a:solidFill>
                <a:latin typeface="Gloucester MT Extra Condensed" panose="02030808020601010101" pitchFamily="18" charset="0"/>
              </a:rPr>
            </a:br>
            <a:r>
              <a:rPr lang="en-US" sz="8000" dirty="0">
                <a:solidFill>
                  <a:srgbClr val="FFB030"/>
                </a:solidFill>
                <a:latin typeface="Gloucester MT Extra Condensed" panose="02030808020601010101" pitchFamily="18" charset="0"/>
              </a:rPr>
              <a:t>DATA Overview</a:t>
            </a:r>
            <a:endParaRPr lang="en-IN" sz="8000" dirty="0">
              <a:solidFill>
                <a:srgbClr val="FFB030"/>
              </a:solidFill>
              <a:latin typeface="Gloucester MT Extra Condensed" panose="02030808020601010101" pitchFamily="18" charset="0"/>
            </a:endParaRPr>
          </a:p>
        </p:txBody>
      </p:sp>
      <p:sp>
        <p:nvSpPr>
          <p:cNvPr id="7" name="Content Placeholder 6">
            <a:extLst>
              <a:ext uri="{FF2B5EF4-FFF2-40B4-BE49-F238E27FC236}">
                <a16:creationId xmlns:a16="http://schemas.microsoft.com/office/drawing/2014/main" id="{8EBC9FEE-E831-E582-452B-603534B6A542}"/>
              </a:ext>
            </a:extLst>
          </p:cNvPr>
          <p:cNvSpPr>
            <a:spLocks noGrp="1"/>
          </p:cNvSpPr>
          <p:nvPr>
            <p:ph idx="1"/>
          </p:nvPr>
        </p:nvSpPr>
        <p:spPr>
          <a:xfrm>
            <a:off x="685802" y="2480311"/>
            <a:ext cx="7315199" cy="2251710"/>
          </a:xfrm>
        </p:spPr>
        <p:txBody>
          <a:bodyPr/>
          <a:lstStyle/>
          <a:p>
            <a:pPr>
              <a:buClr>
                <a:srgbClr val="FFD93B"/>
              </a:buClr>
              <a:buFont typeface="Wingdings" panose="05000000000000000000" pitchFamily="2" charset="2"/>
              <a:buChar char="v"/>
            </a:pPr>
            <a:r>
              <a:rPr lang="en-US" dirty="0"/>
              <a:t>Number of Active User : 10344, Reflecting the broad network of user we have and impact we are creating in there lives</a:t>
            </a:r>
          </a:p>
          <a:p>
            <a:pPr>
              <a:buClr>
                <a:srgbClr val="FFD93B"/>
              </a:buClr>
              <a:buFont typeface="Wingdings" panose="05000000000000000000" pitchFamily="2" charset="2"/>
              <a:buChar char="v"/>
            </a:pPr>
            <a:r>
              <a:rPr lang="en-US" dirty="0"/>
              <a:t>Number of Guru’s : 131, Make sure to provide accurate information and handle client swiftly.</a:t>
            </a:r>
          </a:p>
          <a:p>
            <a:pPr>
              <a:buClr>
                <a:srgbClr val="FFD93B"/>
              </a:buClr>
              <a:buFont typeface="Wingdings" panose="05000000000000000000" pitchFamily="2" charset="2"/>
              <a:buChar char="v"/>
            </a:pPr>
            <a:r>
              <a:rPr lang="en-US" dirty="0"/>
              <a:t>Geographical Coverage : Service Reaches 28 States and 365 Cities in India, Shows Nation Wide Penetration.</a:t>
            </a:r>
            <a:endParaRPr lang="en-IN" dirty="0"/>
          </a:p>
        </p:txBody>
      </p:sp>
      <p:pic>
        <p:nvPicPr>
          <p:cNvPr id="19" name="Content Placeholder 4">
            <a:extLst>
              <a:ext uri="{FF2B5EF4-FFF2-40B4-BE49-F238E27FC236}">
                <a16:creationId xmlns:a16="http://schemas.microsoft.com/office/drawing/2014/main" id="{660F40CC-330C-A065-746D-A0FB72C682F8}"/>
              </a:ext>
            </a:extLst>
          </p:cNvPr>
          <p:cNvPicPr>
            <a:picLocks noChangeAspect="1"/>
          </p:cNvPicPr>
          <p:nvPr/>
        </p:nvPicPr>
        <p:blipFill>
          <a:blip r:embed="rId4"/>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EC4FC086-240D-61A7-7E5C-CC6C18D39224}"/>
              </a:ext>
            </a:extLst>
          </p:cNvPr>
          <p:cNvPicPr>
            <a:picLocks noChangeAspect="1"/>
          </p:cNvPicPr>
          <p:nvPr/>
        </p:nvPicPr>
        <p:blipFill>
          <a:blip r:embed="rId5"/>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D4F5D333-FA90-ACCC-17DF-1B5CB532F76D}"/>
              </a:ext>
            </a:extLst>
          </p:cNvPr>
          <p:cNvPicPr>
            <a:picLocks noChangeAspect="1"/>
          </p:cNvPicPr>
          <p:nvPr/>
        </p:nvPicPr>
        <p:blipFill>
          <a:blip r:embed="rId6"/>
          <a:stretch>
            <a:fillRect/>
          </a:stretch>
        </p:blipFill>
        <p:spPr>
          <a:xfrm>
            <a:off x="11346179" y="1040553"/>
            <a:ext cx="594360" cy="594360"/>
          </a:xfrm>
          <a:prstGeom prst="rect">
            <a:avLst/>
          </a:prstGeom>
        </p:spPr>
      </p:pic>
    </p:spTree>
    <p:extLst>
      <p:ext uri="{BB962C8B-B14F-4D97-AF65-F5344CB8AC3E}">
        <p14:creationId xmlns:p14="http://schemas.microsoft.com/office/powerpoint/2010/main" val="1031473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6B689-9EC4-03ED-B203-4F1B7DFBAB3C}"/>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C14846D1-26E4-8200-19AD-4049C22B37AE}"/>
              </a:ext>
            </a:extLst>
          </p:cNvPr>
          <p:cNvPicPr>
            <a:picLocks noChangeAspect="1"/>
          </p:cNvPicPr>
          <p:nvPr/>
        </p:nvPicPr>
        <p:blipFill>
          <a:blip r:embed="rId2"/>
          <a:stretch>
            <a:fillRect/>
          </a:stretch>
        </p:blipFill>
        <p:spPr>
          <a:xfrm rot="16965473" flipV="1">
            <a:off x="3863340" y="-232209"/>
            <a:ext cx="697230" cy="697230"/>
          </a:xfrm>
          <a:prstGeom prst="rect">
            <a:avLst/>
          </a:prstGeom>
        </p:spPr>
      </p:pic>
      <p:sp>
        <p:nvSpPr>
          <p:cNvPr id="7" name="Content Placeholder 6">
            <a:extLst>
              <a:ext uri="{FF2B5EF4-FFF2-40B4-BE49-F238E27FC236}">
                <a16:creationId xmlns:a16="http://schemas.microsoft.com/office/drawing/2014/main" id="{23840A54-391E-5B41-1F25-0352A6F5ADCA}"/>
              </a:ext>
            </a:extLst>
          </p:cNvPr>
          <p:cNvSpPr>
            <a:spLocks noGrp="1"/>
          </p:cNvSpPr>
          <p:nvPr>
            <p:ph idx="1"/>
          </p:nvPr>
        </p:nvSpPr>
        <p:spPr>
          <a:xfrm>
            <a:off x="811531" y="2420197"/>
            <a:ext cx="8035289" cy="3649133"/>
          </a:xfrm>
        </p:spPr>
        <p:txBody>
          <a:bodyPr vert="horz" lIns="91440" tIns="45720" rIns="91440" bIns="45720" rtlCol="0" anchor="ctr">
            <a:normAutofit/>
          </a:bodyPr>
          <a:lstStyle/>
          <a:p>
            <a:pPr>
              <a:buClr>
                <a:srgbClr val="FFD93B"/>
              </a:buClr>
              <a:buFont typeface="Wingdings" panose="05000000000000000000" pitchFamily="2" charset="2"/>
              <a:buChar char="v"/>
            </a:pPr>
            <a:r>
              <a:rPr lang="en-US" dirty="0"/>
              <a:t>Removing Duplicate in order for accurate analysis of Raw Data to get Accurate Results.</a:t>
            </a:r>
          </a:p>
          <a:p>
            <a:pPr>
              <a:buClr>
                <a:srgbClr val="FFD93B"/>
              </a:buClr>
              <a:buFont typeface="Wingdings" panose="05000000000000000000" pitchFamily="2" charset="2"/>
              <a:buChar char="v"/>
            </a:pPr>
            <a:r>
              <a:rPr lang="en-US" dirty="0"/>
              <a:t>Missing Value are replaced with the Average or with the valid format in the required column to maintain the data consistency and accuracy.</a:t>
            </a:r>
          </a:p>
          <a:p>
            <a:pPr>
              <a:buClr>
                <a:srgbClr val="FFD93B"/>
              </a:buClr>
              <a:buFont typeface="Wingdings" panose="05000000000000000000" pitchFamily="2" charset="2"/>
              <a:buChar char="v"/>
            </a:pPr>
            <a:r>
              <a:rPr lang="en-US" dirty="0"/>
              <a:t>This Data-Set allows in-dept understanding of </a:t>
            </a:r>
            <a:r>
              <a:rPr lang="en-US" b="1" dirty="0"/>
              <a:t>ASTROSAGE </a:t>
            </a:r>
            <a:r>
              <a:rPr lang="en-US" dirty="0"/>
              <a:t>market presence and operational scope.</a:t>
            </a:r>
          </a:p>
          <a:p>
            <a:pPr>
              <a:buClr>
                <a:srgbClr val="FFD93B"/>
              </a:buClr>
              <a:buFont typeface="Wingdings" panose="05000000000000000000" pitchFamily="2" charset="2"/>
              <a:buChar char="v"/>
            </a:pPr>
            <a:r>
              <a:rPr lang="en-US" dirty="0"/>
              <a:t>High Quality Data is crucial for analyzing sales trends, customer behavior , and agents performance.</a:t>
            </a:r>
          </a:p>
          <a:p>
            <a:pPr>
              <a:buClr>
                <a:srgbClr val="FFD93B"/>
              </a:buClr>
              <a:buFont typeface="Wingdings" panose="05000000000000000000" pitchFamily="2" charset="2"/>
              <a:buChar char="v"/>
            </a:pPr>
            <a:r>
              <a:rPr lang="en-US" dirty="0"/>
              <a:t>Insights from user demographics and order volumes are key to optimizing marketing strategies and expanding product offerings.</a:t>
            </a:r>
            <a:endParaRPr lang="en-IN" dirty="0"/>
          </a:p>
        </p:txBody>
      </p:sp>
      <p:pic>
        <p:nvPicPr>
          <p:cNvPr id="19" name="Content Placeholder 4">
            <a:extLst>
              <a:ext uri="{FF2B5EF4-FFF2-40B4-BE49-F238E27FC236}">
                <a16:creationId xmlns:a16="http://schemas.microsoft.com/office/drawing/2014/main" id="{E1ED5319-C028-D4AC-878F-CD885B0A1F73}"/>
              </a:ext>
            </a:extLst>
          </p:cNvPr>
          <p:cNvPicPr>
            <a:picLocks noChangeAspect="1"/>
          </p:cNvPicPr>
          <p:nvPr/>
        </p:nvPicPr>
        <p:blipFill>
          <a:blip r:embed="rId3"/>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267B23C3-7811-F817-B48B-671BA1F0519E}"/>
              </a:ext>
            </a:extLst>
          </p:cNvPr>
          <p:cNvPicPr>
            <a:picLocks noChangeAspect="1"/>
          </p:cNvPicPr>
          <p:nvPr/>
        </p:nvPicPr>
        <p:blipFill>
          <a:blip r:embed="rId4"/>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506C9B57-5B07-9E9E-F267-68E202C7017A}"/>
              </a:ext>
            </a:extLst>
          </p:cNvPr>
          <p:cNvPicPr>
            <a:picLocks noChangeAspect="1"/>
          </p:cNvPicPr>
          <p:nvPr/>
        </p:nvPicPr>
        <p:blipFill>
          <a:blip r:embed="rId5"/>
          <a:stretch>
            <a:fillRect/>
          </a:stretch>
        </p:blipFill>
        <p:spPr>
          <a:xfrm>
            <a:off x="11346179" y="1040553"/>
            <a:ext cx="594360" cy="594360"/>
          </a:xfrm>
          <a:prstGeom prst="rect">
            <a:avLst/>
          </a:prstGeom>
        </p:spPr>
      </p:pic>
      <p:sp>
        <p:nvSpPr>
          <p:cNvPr id="3" name="Title 1">
            <a:extLst>
              <a:ext uri="{FF2B5EF4-FFF2-40B4-BE49-F238E27FC236}">
                <a16:creationId xmlns:a16="http://schemas.microsoft.com/office/drawing/2014/main" id="{7157D2AE-670F-173C-DCA4-9B61CDBBDD04}"/>
              </a:ext>
            </a:extLst>
          </p:cNvPr>
          <p:cNvSpPr>
            <a:spLocks noGrp="1"/>
          </p:cNvSpPr>
          <p:nvPr>
            <p:ph type="title"/>
          </p:nvPr>
        </p:nvSpPr>
        <p:spPr>
          <a:xfrm>
            <a:off x="685800" y="609600"/>
            <a:ext cx="5223509" cy="1455738"/>
          </a:xfrm>
          <a:effectLst/>
        </p:spPr>
        <p:txBody>
          <a:bodyPr vert="horz" lIns="91440" tIns="45720" rIns="91440" bIns="45720" rtlCol="0" anchor="ctr">
            <a:normAutofit fontScale="90000"/>
          </a:bodyPr>
          <a:lstStyle/>
          <a:p>
            <a:r>
              <a:rPr lang="en-US" sz="8000" dirty="0">
                <a:solidFill>
                  <a:srgbClr val="FFB030"/>
                </a:solidFill>
                <a:latin typeface="Gloucester MT Extra Condensed" panose="02030808020601010101" pitchFamily="18" charset="0"/>
              </a:rPr>
              <a:t>ASTROSAGE</a:t>
            </a:r>
            <a:br>
              <a:rPr lang="en-US" sz="8000" dirty="0">
                <a:solidFill>
                  <a:srgbClr val="FFB030"/>
                </a:solidFill>
                <a:latin typeface="Gloucester MT Extra Condensed" panose="02030808020601010101" pitchFamily="18" charset="0"/>
              </a:rPr>
            </a:br>
            <a:r>
              <a:rPr lang="en-US" sz="8000" dirty="0">
                <a:solidFill>
                  <a:srgbClr val="FFB030"/>
                </a:solidFill>
                <a:latin typeface="Gloucester MT Extra Condensed" panose="02030808020601010101" pitchFamily="18" charset="0"/>
              </a:rPr>
              <a:t>DATA Cleaning</a:t>
            </a:r>
            <a:endParaRPr lang="en-IN" sz="8000" dirty="0">
              <a:solidFill>
                <a:srgbClr val="FFB030"/>
              </a:solidFill>
              <a:latin typeface="Gloucester MT Extra Condensed" panose="02030808020601010101" pitchFamily="18" charset="0"/>
            </a:endParaRPr>
          </a:p>
        </p:txBody>
      </p:sp>
      <p:pic>
        <p:nvPicPr>
          <p:cNvPr id="4" name="Content Placeholder 3">
            <a:extLst>
              <a:ext uri="{FF2B5EF4-FFF2-40B4-BE49-F238E27FC236}">
                <a16:creationId xmlns:a16="http://schemas.microsoft.com/office/drawing/2014/main" id="{7786A2FF-B349-96CA-E2EE-1111338F9561}"/>
              </a:ext>
            </a:extLst>
          </p:cNvPr>
          <p:cNvPicPr>
            <a:picLocks noChangeAspect="1"/>
          </p:cNvPicPr>
          <p:nvPr/>
        </p:nvPicPr>
        <p:blipFill>
          <a:blip r:embed="rId6"/>
          <a:stretch>
            <a:fillRect/>
          </a:stretch>
        </p:blipFill>
        <p:spPr>
          <a:xfrm rot="18677668">
            <a:off x="8203089" y="4347529"/>
            <a:ext cx="3649662" cy="3649662"/>
          </a:xfrm>
          <a:prstGeom prst="rect">
            <a:avLst/>
          </a:prstGeom>
        </p:spPr>
      </p:pic>
    </p:spTree>
    <p:extLst>
      <p:ext uri="{BB962C8B-B14F-4D97-AF65-F5344CB8AC3E}">
        <p14:creationId xmlns:p14="http://schemas.microsoft.com/office/powerpoint/2010/main" val="272665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D97E4-1C6E-7977-F12F-B4928CD73D16}"/>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835D6CB2-A615-86E1-3C75-F3EC54DF5508}"/>
              </a:ext>
            </a:extLst>
          </p:cNvPr>
          <p:cNvPicPr>
            <a:picLocks noChangeAspect="1"/>
          </p:cNvPicPr>
          <p:nvPr/>
        </p:nvPicPr>
        <p:blipFill>
          <a:blip r:embed="rId2"/>
          <a:stretch>
            <a:fillRect/>
          </a:stretch>
        </p:blipFill>
        <p:spPr>
          <a:xfrm rot="16965473" flipV="1">
            <a:off x="3863340" y="-232209"/>
            <a:ext cx="697230" cy="697230"/>
          </a:xfrm>
          <a:prstGeom prst="rect">
            <a:avLst/>
          </a:prstGeom>
        </p:spPr>
      </p:pic>
      <p:sp>
        <p:nvSpPr>
          <p:cNvPr id="2" name="Title 1">
            <a:extLst>
              <a:ext uri="{FF2B5EF4-FFF2-40B4-BE49-F238E27FC236}">
                <a16:creationId xmlns:a16="http://schemas.microsoft.com/office/drawing/2014/main" id="{E683A0A0-2C62-C5A6-B63A-3B6F0D7DC9D0}"/>
              </a:ext>
            </a:extLst>
          </p:cNvPr>
          <p:cNvSpPr>
            <a:spLocks noGrp="1"/>
          </p:cNvSpPr>
          <p:nvPr>
            <p:ph type="title"/>
          </p:nvPr>
        </p:nvSpPr>
        <p:spPr>
          <a:effectLst/>
        </p:spPr>
        <p:txBody>
          <a:bodyPr vert="horz" lIns="91440" tIns="45720" rIns="91440" bIns="45720" rtlCol="0" anchor="ctr">
            <a:normAutofit fontScale="90000"/>
          </a:bodyPr>
          <a:lstStyle/>
          <a:p>
            <a:r>
              <a:rPr lang="en-US" sz="8000" dirty="0">
                <a:solidFill>
                  <a:srgbClr val="FFB030"/>
                </a:solidFill>
                <a:latin typeface="Gloucester MT Extra Condensed" panose="02030808020601010101" pitchFamily="18" charset="0"/>
              </a:rPr>
              <a:t>ANALYTICAL APPROCH and TOOLS USED:</a:t>
            </a:r>
            <a:endParaRPr lang="en-IN" sz="8000" dirty="0">
              <a:solidFill>
                <a:srgbClr val="FFB030"/>
              </a:solidFill>
              <a:latin typeface="Gloucester MT Extra Condensed" panose="02030808020601010101" pitchFamily="18" charset="0"/>
            </a:endParaRPr>
          </a:p>
        </p:txBody>
      </p:sp>
      <p:pic>
        <p:nvPicPr>
          <p:cNvPr id="19" name="Content Placeholder 4">
            <a:extLst>
              <a:ext uri="{FF2B5EF4-FFF2-40B4-BE49-F238E27FC236}">
                <a16:creationId xmlns:a16="http://schemas.microsoft.com/office/drawing/2014/main" id="{B5AF99EE-E04D-2584-CC7A-566BE874D723}"/>
              </a:ext>
            </a:extLst>
          </p:cNvPr>
          <p:cNvPicPr>
            <a:picLocks noChangeAspect="1"/>
          </p:cNvPicPr>
          <p:nvPr/>
        </p:nvPicPr>
        <p:blipFill>
          <a:blip r:embed="rId3"/>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8A3C0086-1DF3-E75A-E33D-949D16C82333}"/>
              </a:ext>
            </a:extLst>
          </p:cNvPr>
          <p:cNvPicPr>
            <a:picLocks noChangeAspect="1"/>
          </p:cNvPicPr>
          <p:nvPr/>
        </p:nvPicPr>
        <p:blipFill>
          <a:blip r:embed="rId4"/>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5F955C4A-818D-6BDC-F9D8-1F592AEA4A9B}"/>
              </a:ext>
            </a:extLst>
          </p:cNvPr>
          <p:cNvPicPr>
            <a:picLocks noChangeAspect="1"/>
          </p:cNvPicPr>
          <p:nvPr/>
        </p:nvPicPr>
        <p:blipFill>
          <a:blip r:embed="rId5"/>
          <a:stretch>
            <a:fillRect/>
          </a:stretch>
        </p:blipFill>
        <p:spPr>
          <a:xfrm>
            <a:off x="11346179" y="1040553"/>
            <a:ext cx="594360" cy="594360"/>
          </a:xfrm>
          <a:prstGeom prst="rect">
            <a:avLst/>
          </a:prstGeom>
        </p:spPr>
      </p:pic>
      <p:sp>
        <p:nvSpPr>
          <p:cNvPr id="8" name="Content Placeholder 7">
            <a:extLst>
              <a:ext uri="{FF2B5EF4-FFF2-40B4-BE49-F238E27FC236}">
                <a16:creationId xmlns:a16="http://schemas.microsoft.com/office/drawing/2014/main" id="{519985D2-3E32-9EEC-43A3-749721AA4AB8}"/>
              </a:ext>
            </a:extLst>
          </p:cNvPr>
          <p:cNvSpPr>
            <a:spLocks noGrp="1"/>
          </p:cNvSpPr>
          <p:nvPr>
            <p:ph idx="1"/>
          </p:nvPr>
        </p:nvSpPr>
        <p:spPr>
          <a:xfrm>
            <a:off x="685801" y="2411730"/>
            <a:ext cx="9624059" cy="3657600"/>
          </a:xfrm>
        </p:spPr>
        <p:txBody>
          <a:bodyPr vert="horz" lIns="91440" tIns="45720" rIns="91440" bIns="45720" rtlCol="0" anchor="ctr">
            <a:normAutofit/>
          </a:bodyPr>
          <a:lstStyle/>
          <a:p>
            <a:pPr>
              <a:buClr>
                <a:srgbClr val="FFD93B"/>
              </a:buClr>
              <a:buFont typeface="Wingdings" panose="05000000000000000000" pitchFamily="2" charset="2"/>
              <a:buChar char="v"/>
            </a:pPr>
            <a:r>
              <a:rPr lang="en-US" dirty="0"/>
              <a:t>Data Cleaning: Utilized Functions Like TRIM, CLEAN and Remove Duplicates to ensure data accuracy.</a:t>
            </a:r>
          </a:p>
          <a:p>
            <a:pPr>
              <a:buClr>
                <a:srgbClr val="FFD93B"/>
              </a:buClr>
              <a:buFont typeface="Wingdings" panose="05000000000000000000" pitchFamily="2" charset="2"/>
              <a:buChar char="v"/>
            </a:pPr>
            <a:r>
              <a:rPr lang="en-US" dirty="0"/>
              <a:t>Data Enrichment: Enhanced the dataset with additional variables using VLOOKUP to across reference external data source.</a:t>
            </a:r>
          </a:p>
          <a:p>
            <a:pPr>
              <a:buClr>
                <a:srgbClr val="FFD93B"/>
              </a:buClr>
              <a:buFont typeface="Wingdings" panose="05000000000000000000" pitchFamily="2" charset="2"/>
              <a:buChar char="v"/>
            </a:pPr>
            <a:r>
              <a:rPr lang="en-US" dirty="0"/>
              <a:t>Descriptive Analysis: Employed PivotTables for summarizing key metrics and identifying sales patterns across  different regions and product categories.</a:t>
            </a:r>
          </a:p>
          <a:p>
            <a:pPr>
              <a:buClr>
                <a:srgbClr val="FFD93B"/>
              </a:buClr>
              <a:buFont typeface="Wingdings" panose="05000000000000000000" pitchFamily="2" charset="2"/>
              <a:buChar char="v"/>
            </a:pPr>
            <a:r>
              <a:rPr lang="en-US" dirty="0"/>
              <a:t>Customer Segmentation: Applied SORT and FILTER functions to classify customers based on purchasing behavior and demographics.</a:t>
            </a:r>
          </a:p>
          <a:p>
            <a:pPr>
              <a:buClr>
                <a:srgbClr val="FFD93B"/>
              </a:buClr>
              <a:buFont typeface="Wingdings" panose="05000000000000000000" pitchFamily="2" charset="2"/>
              <a:buChar char="v"/>
            </a:pPr>
            <a:r>
              <a:rPr lang="en-US" dirty="0"/>
              <a:t>Visualizations: Created dynamic charts and dashboards for data representation, enabling interactive data exploration.</a:t>
            </a:r>
            <a:endParaRPr lang="en-IN" dirty="0"/>
          </a:p>
        </p:txBody>
      </p:sp>
    </p:spTree>
    <p:extLst>
      <p:ext uri="{BB962C8B-B14F-4D97-AF65-F5344CB8AC3E}">
        <p14:creationId xmlns:p14="http://schemas.microsoft.com/office/powerpoint/2010/main" val="1291449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3120E-A1E6-D377-CEB3-59CD76527DEC}"/>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0602C0C0-F8C3-6369-D82B-01199210E65F}"/>
              </a:ext>
            </a:extLst>
          </p:cNvPr>
          <p:cNvPicPr>
            <a:picLocks noChangeAspect="1"/>
          </p:cNvPicPr>
          <p:nvPr/>
        </p:nvPicPr>
        <p:blipFill>
          <a:blip r:embed="rId2"/>
          <a:stretch>
            <a:fillRect/>
          </a:stretch>
        </p:blipFill>
        <p:spPr>
          <a:xfrm rot="16965473" flipV="1">
            <a:off x="3863340" y="-232209"/>
            <a:ext cx="697230" cy="697230"/>
          </a:xfrm>
          <a:prstGeom prst="rect">
            <a:avLst/>
          </a:prstGeom>
        </p:spPr>
      </p:pic>
      <p:pic>
        <p:nvPicPr>
          <p:cNvPr id="19" name="Content Placeholder 4">
            <a:extLst>
              <a:ext uri="{FF2B5EF4-FFF2-40B4-BE49-F238E27FC236}">
                <a16:creationId xmlns:a16="http://schemas.microsoft.com/office/drawing/2014/main" id="{1EC23FAD-222D-1B78-9664-62A87E0AC7A7}"/>
              </a:ext>
            </a:extLst>
          </p:cNvPr>
          <p:cNvPicPr>
            <a:picLocks noChangeAspect="1"/>
          </p:cNvPicPr>
          <p:nvPr/>
        </p:nvPicPr>
        <p:blipFill>
          <a:blip r:embed="rId3"/>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D0FC5D67-0B38-C917-E0E2-4A77E8FF6E81}"/>
              </a:ext>
            </a:extLst>
          </p:cNvPr>
          <p:cNvPicPr>
            <a:picLocks noChangeAspect="1"/>
          </p:cNvPicPr>
          <p:nvPr/>
        </p:nvPicPr>
        <p:blipFill>
          <a:blip r:embed="rId4"/>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973FA261-1254-C29F-13C9-C6B588FC3986}"/>
              </a:ext>
            </a:extLst>
          </p:cNvPr>
          <p:cNvPicPr>
            <a:picLocks noChangeAspect="1"/>
          </p:cNvPicPr>
          <p:nvPr/>
        </p:nvPicPr>
        <p:blipFill>
          <a:blip r:embed="rId5"/>
          <a:stretch>
            <a:fillRect/>
          </a:stretch>
        </p:blipFill>
        <p:spPr>
          <a:xfrm>
            <a:off x="11346179" y="1040553"/>
            <a:ext cx="594360" cy="594360"/>
          </a:xfrm>
          <a:prstGeom prst="rect">
            <a:avLst/>
          </a:prstGeom>
        </p:spPr>
      </p:pic>
      <p:sp>
        <p:nvSpPr>
          <p:cNvPr id="3" name="Title 1">
            <a:extLst>
              <a:ext uri="{FF2B5EF4-FFF2-40B4-BE49-F238E27FC236}">
                <a16:creationId xmlns:a16="http://schemas.microsoft.com/office/drawing/2014/main" id="{23BD073F-7224-76D0-35A6-C752790ABF9E}"/>
              </a:ext>
            </a:extLst>
          </p:cNvPr>
          <p:cNvSpPr>
            <a:spLocks noGrp="1"/>
          </p:cNvSpPr>
          <p:nvPr>
            <p:ph type="title"/>
          </p:nvPr>
        </p:nvSpPr>
        <p:spPr>
          <a:xfrm>
            <a:off x="685800" y="275917"/>
            <a:ext cx="10131425" cy="1455738"/>
          </a:xfrm>
          <a:effectLst/>
        </p:spPr>
        <p:txBody>
          <a:bodyPr vert="horz" lIns="91440" tIns="45720" rIns="91440" bIns="45720" rtlCol="0" anchor="ctr">
            <a:normAutofit/>
          </a:bodyPr>
          <a:lstStyle/>
          <a:p>
            <a:r>
              <a:rPr lang="en-US" sz="8000" dirty="0">
                <a:solidFill>
                  <a:srgbClr val="FFB030"/>
                </a:solidFill>
                <a:latin typeface="Gloucester MT Extra Condensed" panose="02030808020601010101" pitchFamily="18" charset="0"/>
              </a:rPr>
              <a:t>Sales Generated </a:t>
            </a:r>
            <a:endParaRPr lang="en-IN" sz="8000" dirty="0">
              <a:solidFill>
                <a:srgbClr val="FFB030"/>
              </a:solidFill>
              <a:latin typeface="Gloucester MT Extra Condensed" panose="02030808020601010101" pitchFamily="18" charset="0"/>
            </a:endParaRPr>
          </a:p>
        </p:txBody>
      </p:sp>
      <p:graphicFrame>
        <p:nvGraphicFramePr>
          <p:cNvPr id="13" name="Content Placeholder 12">
            <a:extLst>
              <a:ext uri="{FF2B5EF4-FFF2-40B4-BE49-F238E27FC236}">
                <a16:creationId xmlns:a16="http://schemas.microsoft.com/office/drawing/2014/main" id="{557CF3E1-1697-7F55-23A9-8F134B158069}"/>
              </a:ext>
            </a:extLst>
          </p:cNvPr>
          <p:cNvGraphicFramePr>
            <a:graphicFrameLocks noGrp="1"/>
          </p:cNvGraphicFramePr>
          <p:nvPr>
            <p:ph idx="1"/>
            <p:extLst>
              <p:ext uri="{D42A27DB-BD31-4B8C-83A1-F6EECF244321}">
                <p14:modId xmlns:p14="http://schemas.microsoft.com/office/powerpoint/2010/main" val="1924309807"/>
              </p:ext>
            </p:extLst>
          </p:nvPr>
        </p:nvGraphicFramePr>
        <p:xfrm>
          <a:off x="811530" y="2446041"/>
          <a:ext cx="4194810" cy="2682517"/>
        </p:xfrm>
        <a:graphic>
          <a:graphicData uri="http://schemas.openxmlformats.org/drawingml/2006/table">
            <a:tbl>
              <a:tblPr firstRow="1" firstCol="1" bandRow="1">
                <a:tableStyleId>{5A111915-BE36-4E01-A7E5-04B1672EAD32}</a:tableStyleId>
              </a:tblPr>
              <a:tblGrid>
                <a:gridCol w="1921676">
                  <a:extLst>
                    <a:ext uri="{9D8B030D-6E8A-4147-A177-3AD203B41FA5}">
                      <a16:colId xmlns:a16="http://schemas.microsoft.com/office/drawing/2014/main" val="914306049"/>
                    </a:ext>
                  </a:extLst>
                </a:gridCol>
                <a:gridCol w="2273134">
                  <a:extLst>
                    <a:ext uri="{9D8B030D-6E8A-4147-A177-3AD203B41FA5}">
                      <a16:colId xmlns:a16="http://schemas.microsoft.com/office/drawing/2014/main" val="2574888879"/>
                    </a:ext>
                  </a:extLst>
                </a:gridCol>
              </a:tblGrid>
              <a:tr h="513175">
                <a:tc>
                  <a:txBody>
                    <a:bodyPr/>
                    <a:lstStyle/>
                    <a:p>
                      <a:pPr>
                        <a:lnSpc>
                          <a:spcPct val="115000"/>
                        </a:lnSpc>
                        <a:spcAft>
                          <a:spcPts val="800"/>
                        </a:spcAft>
                      </a:pPr>
                      <a:r>
                        <a:rPr lang="en-IN" sz="2000" kern="0" dirty="0">
                          <a:effectLst/>
                        </a:rPr>
                        <a:t>Row Labels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2000" kern="0" dirty="0">
                          <a:effectLst/>
                        </a:rPr>
                        <a:t>Sum of amount</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948935"/>
                  </a:ext>
                </a:extLst>
              </a:tr>
              <a:tr h="426869">
                <a:tc>
                  <a:txBody>
                    <a:bodyPr/>
                    <a:lstStyle/>
                    <a:p>
                      <a:pPr>
                        <a:lnSpc>
                          <a:spcPct val="115000"/>
                        </a:lnSpc>
                        <a:spcAft>
                          <a:spcPts val="800"/>
                        </a:spcAft>
                      </a:pPr>
                      <a:r>
                        <a:rPr lang="en-IN" sz="2000" kern="0" dirty="0">
                          <a:effectLst/>
                        </a:rPr>
                        <a:t>Call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en-IN" sz="2000" kern="0">
                          <a:effectLst/>
                        </a:rPr>
                        <a:t>168520.6183</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9123564"/>
                  </a:ext>
                </a:extLst>
              </a:tr>
              <a:tr h="426869">
                <a:tc>
                  <a:txBody>
                    <a:bodyPr/>
                    <a:lstStyle/>
                    <a:p>
                      <a:pPr>
                        <a:lnSpc>
                          <a:spcPct val="115000"/>
                        </a:lnSpc>
                        <a:spcAft>
                          <a:spcPts val="800"/>
                        </a:spcAft>
                      </a:pPr>
                      <a:r>
                        <a:rPr lang="en-IN" sz="2000" kern="0">
                          <a:effectLst/>
                        </a:rPr>
                        <a:t>Chat</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en-IN" sz="2000" kern="0" dirty="0">
                          <a:effectLst/>
                        </a:rPr>
                        <a:t>45494.68333</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025113"/>
                  </a:ext>
                </a:extLst>
              </a:tr>
              <a:tr h="461866">
                <a:tc>
                  <a:txBody>
                    <a:bodyPr/>
                    <a:lstStyle/>
                    <a:p>
                      <a:pPr>
                        <a:lnSpc>
                          <a:spcPct val="115000"/>
                        </a:lnSpc>
                        <a:spcAft>
                          <a:spcPts val="800"/>
                        </a:spcAft>
                      </a:pPr>
                      <a:r>
                        <a:rPr lang="en-IN" sz="2000" kern="0" dirty="0">
                          <a:effectLst/>
                        </a:rPr>
                        <a:t>Complementary</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en-IN" sz="2000" kern="0" dirty="0">
                          <a:effectLst/>
                        </a:rPr>
                        <a:t>0.00</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20393905"/>
                  </a:ext>
                </a:extLst>
              </a:tr>
              <a:tr h="426869">
                <a:tc>
                  <a:txBody>
                    <a:bodyPr/>
                    <a:lstStyle/>
                    <a:p>
                      <a:pPr>
                        <a:lnSpc>
                          <a:spcPct val="115000"/>
                        </a:lnSpc>
                        <a:spcAft>
                          <a:spcPts val="800"/>
                        </a:spcAft>
                      </a:pPr>
                      <a:r>
                        <a:rPr lang="en-IN" sz="2000" kern="0">
                          <a:effectLst/>
                        </a:rPr>
                        <a:t>public_live_Call</a:t>
                      </a:r>
                      <a:endParaRPr lang="en-IN" sz="24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en-IN" sz="2000" kern="0" dirty="0">
                          <a:effectLst/>
                        </a:rPr>
                        <a:t>50.597</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4148490"/>
                  </a:ext>
                </a:extLst>
              </a:tr>
              <a:tr h="426869">
                <a:tc>
                  <a:txBody>
                    <a:bodyPr/>
                    <a:lstStyle/>
                    <a:p>
                      <a:pPr>
                        <a:lnSpc>
                          <a:spcPct val="115000"/>
                        </a:lnSpc>
                        <a:spcAft>
                          <a:spcPts val="800"/>
                        </a:spcAft>
                      </a:pPr>
                      <a:r>
                        <a:rPr lang="en-IN" sz="2000" kern="0" dirty="0">
                          <a:effectLst/>
                        </a:rPr>
                        <a:t>Grand Total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a:lnSpc>
                          <a:spcPct val="115000"/>
                        </a:lnSpc>
                        <a:spcAft>
                          <a:spcPts val="800"/>
                        </a:spcAft>
                      </a:pPr>
                      <a:r>
                        <a:rPr lang="en-IN" sz="2000" kern="0" dirty="0">
                          <a:effectLst/>
                        </a:rPr>
                        <a:t>214065.8987</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3220007271"/>
                  </a:ext>
                </a:extLst>
              </a:tr>
            </a:tbl>
          </a:graphicData>
        </a:graphic>
      </p:graphicFrame>
    </p:spTree>
    <p:extLst>
      <p:ext uri="{BB962C8B-B14F-4D97-AF65-F5344CB8AC3E}">
        <p14:creationId xmlns:p14="http://schemas.microsoft.com/office/powerpoint/2010/main" val="29870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8AFC8-DC2D-351A-0625-26C16DDC4260}"/>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869FEBDC-EFCD-6E19-EB84-B766406284EB}"/>
              </a:ext>
            </a:extLst>
          </p:cNvPr>
          <p:cNvPicPr>
            <a:picLocks noChangeAspect="1"/>
          </p:cNvPicPr>
          <p:nvPr/>
        </p:nvPicPr>
        <p:blipFill>
          <a:blip r:embed="rId2"/>
          <a:stretch>
            <a:fillRect/>
          </a:stretch>
        </p:blipFill>
        <p:spPr>
          <a:xfrm>
            <a:off x="22861" y="6069330"/>
            <a:ext cx="788670" cy="788670"/>
          </a:xfrm>
          <a:prstGeom prst="rect">
            <a:avLst/>
          </a:prstGeom>
        </p:spPr>
      </p:pic>
      <p:pic>
        <p:nvPicPr>
          <p:cNvPr id="16" name="Picture 15">
            <a:extLst>
              <a:ext uri="{FF2B5EF4-FFF2-40B4-BE49-F238E27FC236}">
                <a16:creationId xmlns:a16="http://schemas.microsoft.com/office/drawing/2014/main" id="{CF743166-BD1D-2D84-9284-1AC45ADCA45D}"/>
              </a:ext>
            </a:extLst>
          </p:cNvPr>
          <p:cNvPicPr>
            <a:picLocks noChangeAspect="1"/>
          </p:cNvPicPr>
          <p:nvPr/>
        </p:nvPicPr>
        <p:blipFill>
          <a:blip r:embed="rId3"/>
          <a:stretch>
            <a:fillRect/>
          </a:stretch>
        </p:blipFill>
        <p:spPr>
          <a:xfrm rot="16965473" flipV="1">
            <a:off x="3863340" y="-232209"/>
            <a:ext cx="697230" cy="697230"/>
          </a:xfrm>
          <a:prstGeom prst="rect">
            <a:avLst/>
          </a:prstGeom>
        </p:spPr>
      </p:pic>
      <p:pic>
        <p:nvPicPr>
          <p:cNvPr id="5" name="Content Placeholder 4">
            <a:extLst>
              <a:ext uri="{FF2B5EF4-FFF2-40B4-BE49-F238E27FC236}">
                <a16:creationId xmlns:a16="http://schemas.microsoft.com/office/drawing/2014/main" id="{751DB290-68EB-F0F3-C67E-D5FFC22E4A77}"/>
              </a:ext>
            </a:extLst>
          </p:cNvPr>
          <p:cNvPicPr>
            <a:picLocks noGrp="1" noChangeAspect="1"/>
          </p:cNvPicPr>
          <p:nvPr>
            <p:ph idx="1"/>
          </p:nvPr>
        </p:nvPicPr>
        <p:blipFill>
          <a:blip r:embed="rId4"/>
          <a:stretch>
            <a:fillRect/>
          </a:stretch>
        </p:blipFill>
        <p:spPr>
          <a:xfrm>
            <a:off x="565950" y="1634913"/>
            <a:ext cx="10643069" cy="4821734"/>
          </a:xfrm>
        </p:spPr>
      </p:pic>
      <p:pic>
        <p:nvPicPr>
          <p:cNvPr id="19" name="Content Placeholder 4">
            <a:extLst>
              <a:ext uri="{FF2B5EF4-FFF2-40B4-BE49-F238E27FC236}">
                <a16:creationId xmlns:a16="http://schemas.microsoft.com/office/drawing/2014/main" id="{D141683C-5505-50DE-102A-164B0317161B}"/>
              </a:ext>
            </a:extLst>
          </p:cNvPr>
          <p:cNvPicPr>
            <a:picLocks noChangeAspect="1"/>
          </p:cNvPicPr>
          <p:nvPr/>
        </p:nvPicPr>
        <p:blipFill>
          <a:blip r:embed="rId5"/>
          <a:stretch>
            <a:fillRect/>
          </a:stretch>
        </p:blipFill>
        <p:spPr>
          <a:xfrm>
            <a:off x="11209019" y="4606290"/>
            <a:ext cx="594360" cy="594360"/>
          </a:xfrm>
          <a:prstGeom prst="rect">
            <a:avLst/>
          </a:prstGeom>
        </p:spPr>
      </p:pic>
      <p:pic>
        <p:nvPicPr>
          <p:cNvPr id="14" name="Picture 13">
            <a:extLst>
              <a:ext uri="{FF2B5EF4-FFF2-40B4-BE49-F238E27FC236}">
                <a16:creationId xmlns:a16="http://schemas.microsoft.com/office/drawing/2014/main" id="{57EB4A4A-03B1-315B-A683-495F4E132B77}"/>
              </a:ext>
            </a:extLst>
          </p:cNvPr>
          <p:cNvPicPr>
            <a:picLocks noChangeAspect="1"/>
          </p:cNvPicPr>
          <p:nvPr/>
        </p:nvPicPr>
        <p:blipFill>
          <a:blip r:embed="rId6"/>
          <a:stretch>
            <a:fillRect/>
          </a:stretch>
        </p:blipFill>
        <p:spPr>
          <a:xfrm>
            <a:off x="11346179" y="1040553"/>
            <a:ext cx="594360" cy="594360"/>
          </a:xfrm>
          <a:prstGeom prst="rect">
            <a:avLst/>
          </a:prstGeom>
        </p:spPr>
      </p:pic>
      <p:sp>
        <p:nvSpPr>
          <p:cNvPr id="3" name="Title 1">
            <a:extLst>
              <a:ext uri="{FF2B5EF4-FFF2-40B4-BE49-F238E27FC236}">
                <a16:creationId xmlns:a16="http://schemas.microsoft.com/office/drawing/2014/main" id="{05106A0C-3385-CDFD-A54D-049BD3965C96}"/>
              </a:ext>
            </a:extLst>
          </p:cNvPr>
          <p:cNvSpPr>
            <a:spLocks noGrp="1"/>
          </p:cNvSpPr>
          <p:nvPr>
            <p:ph type="title"/>
          </p:nvPr>
        </p:nvSpPr>
        <p:spPr>
          <a:xfrm>
            <a:off x="685800" y="609600"/>
            <a:ext cx="10131425" cy="1455738"/>
          </a:xfrm>
          <a:effectLst/>
        </p:spPr>
        <p:txBody>
          <a:bodyPr vert="horz" lIns="91440" tIns="45720" rIns="91440" bIns="45720" rtlCol="0" anchor="ctr">
            <a:normAutofit fontScale="90000"/>
          </a:bodyPr>
          <a:lstStyle/>
          <a:p>
            <a:r>
              <a:rPr lang="en-US" sz="8000" dirty="0">
                <a:solidFill>
                  <a:srgbClr val="FFB030"/>
                </a:solidFill>
                <a:latin typeface="Gloucester MT Extra Condensed" panose="02030808020601010101" pitchFamily="18" charset="0"/>
              </a:rPr>
              <a:t>Call / Chat Volume:</a:t>
            </a:r>
            <a:br>
              <a:rPr lang="en-US" sz="8000" dirty="0">
                <a:solidFill>
                  <a:srgbClr val="FFB030"/>
                </a:solidFill>
                <a:latin typeface="Gloucester MT Extra Condensed" panose="02030808020601010101" pitchFamily="18" charset="0"/>
              </a:rPr>
            </a:br>
            <a:endParaRPr lang="en-IN" sz="8000" dirty="0">
              <a:solidFill>
                <a:srgbClr val="FFB030"/>
              </a:solidFill>
              <a:latin typeface="Gloucester MT Extra Condensed" panose="02030808020601010101" pitchFamily="18" charset="0"/>
            </a:endParaRPr>
          </a:p>
        </p:txBody>
      </p:sp>
      <p:sp>
        <p:nvSpPr>
          <p:cNvPr id="6" name="TextBox 5">
            <a:extLst>
              <a:ext uri="{FF2B5EF4-FFF2-40B4-BE49-F238E27FC236}">
                <a16:creationId xmlns:a16="http://schemas.microsoft.com/office/drawing/2014/main" id="{8CE8AA53-7D65-447C-F7FC-A195808B34A3}"/>
              </a:ext>
            </a:extLst>
          </p:cNvPr>
          <p:cNvSpPr txBox="1"/>
          <p:nvPr/>
        </p:nvSpPr>
        <p:spPr>
          <a:xfrm>
            <a:off x="1188719" y="1896682"/>
            <a:ext cx="3440230" cy="523220"/>
          </a:xfrm>
          <a:prstGeom prst="rect">
            <a:avLst/>
          </a:prstGeom>
          <a:noFill/>
        </p:spPr>
        <p:txBody>
          <a:bodyPr wrap="square" rtlCol="0">
            <a:spAutoFit/>
          </a:bodyPr>
          <a:lstStyle/>
          <a:p>
            <a:r>
              <a:rPr lang="en-US" sz="2800" dirty="0">
                <a:solidFill>
                  <a:schemeClr val="bg1"/>
                </a:solidFill>
                <a:latin typeface="Gloucester MT Extra Condensed" panose="02030808020601010101" pitchFamily="18" charset="0"/>
              </a:rPr>
              <a:t>Red is Chat and Blue is Call</a:t>
            </a:r>
            <a:endParaRPr lang="en-IN" sz="2800" dirty="0">
              <a:solidFill>
                <a:schemeClr val="bg1"/>
              </a:solidFill>
            </a:endParaRPr>
          </a:p>
        </p:txBody>
      </p:sp>
    </p:spTree>
    <p:extLst>
      <p:ext uri="{BB962C8B-B14F-4D97-AF65-F5344CB8AC3E}">
        <p14:creationId xmlns:p14="http://schemas.microsoft.com/office/powerpoint/2010/main" val="3175698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60CDD-3D90-82D1-6F94-F3BF95E7C459}"/>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D710EB13-35E1-812D-78D0-D84F5FCE724F}"/>
              </a:ext>
            </a:extLst>
          </p:cNvPr>
          <p:cNvPicPr>
            <a:picLocks noChangeAspect="1"/>
          </p:cNvPicPr>
          <p:nvPr/>
        </p:nvPicPr>
        <p:blipFill>
          <a:blip r:embed="rId2"/>
          <a:stretch>
            <a:fillRect/>
          </a:stretch>
        </p:blipFill>
        <p:spPr>
          <a:xfrm rot="16965473" flipV="1">
            <a:off x="3863340" y="-232209"/>
            <a:ext cx="697230" cy="697230"/>
          </a:xfrm>
          <a:prstGeom prst="rect">
            <a:avLst/>
          </a:prstGeom>
        </p:spPr>
      </p:pic>
      <p:pic>
        <p:nvPicPr>
          <p:cNvPr id="19" name="Content Placeholder 4">
            <a:extLst>
              <a:ext uri="{FF2B5EF4-FFF2-40B4-BE49-F238E27FC236}">
                <a16:creationId xmlns:a16="http://schemas.microsoft.com/office/drawing/2014/main" id="{6CFB3142-52E8-0E26-72B4-B445D629A689}"/>
              </a:ext>
            </a:extLst>
          </p:cNvPr>
          <p:cNvPicPr>
            <a:picLocks noChangeAspect="1"/>
          </p:cNvPicPr>
          <p:nvPr/>
        </p:nvPicPr>
        <p:blipFill>
          <a:blip r:embed="rId3"/>
          <a:stretch>
            <a:fillRect/>
          </a:stretch>
        </p:blipFill>
        <p:spPr>
          <a:xfrm>
            <a:off x="11209019" y="4606290"/>
            <a:ext cx="594360" cy="594360"/>
          </a:xfrm>
          <a:prstGeom prst="rect">
            <a:avLst/>
          </a:prstGeom>
        </p:spPr>
      </p:pic>
      <p:pic>
        <p:nvPicPr>
          <p:cNvPr id="10" name="Picture 9">
            <a:extLst>
              <a:ext uri="{FF2B5EF4-FFF2-40B4-BE49-F238E27FC236}">
                <a16:creationId xmlns:a16="http://schemas.microsoft.com/office/drawing/2014/main" id="{FEBE602B-19F7-7371-2578-6C09E2C652ED}"/>
              </a:ext>
            </a:extLst>
          </p:cNvPr>
          <p:cNvPicPr>
            <a:picLocks noChangeAspect="1"/>
          </p:cNvPicPr>
          <p:nvPr/>
        </p:nvPicPr>
        <p:blipFill>
          <a:blip r:embed="rId4"/>
          <a:stretch>
            <a:fillRect/>
          </a:stretch>
        </p:blipFill>
        <p:spPr>
          <a:xfrm>
            <a:off x="22861" y="6069330"/>
            <a:ext cx="788670" cy="788670"/>
          </a:xfrm>
          <a:prstGeom prst="rect">
            <a:avLst/>
          </a:prstGeom>
        </p:spPr>
      </p:pic>
      <p:pic>
        <p:nvPicPr>
          <p:cNvPr id="14" name="Picture 13">
            <a:extLst>
              <a:ext uri="{FF2B5EF4-FFF2-40B4-BE49-F238E27FC236}">
                <a16:creationId xmlns:a16="http://schemas.microsoft.com/office/drawing/2014/main" id="{35CE415C-A583-51D6-1832-C050A168A15D}"/>
              </a:ext>
            </a:extLst>
          </p:cNvPr>
          <p:cNvPicPr>
            <a:picLocks noChangeAspect="1"/>
          </p:cNvPicPr>
          <p:nvPr/>
        </p:nvPicPr>
        <p:blipFill>
          <a:blip r:embed="rId5"/>
          <a:stretch>
            <a:fillRect/>
          </a:stretch>
        </p:blipFill>
        <p:spPr>
          <a:xfrm>
            <a:off x="11346179" y="1040553"/>
            <a:ext cx="594360" cy="594360"/>
          </a:xfrm>
          <a:prstGeom prst="rect">
            <a:avLst/>
          </a:prstGeom>
        </p:spPr>
      </p:pic>
      <p:sp>
        <p:nvSpPr>
          <p:cNvPr id="6" name="Title 1">
            <a:extLst>
              <a:ext uri="{FF2B5EF4-FFF2-40B4-BE49-F238E27FC236}">
                <a16:creationId xmlns:a16="http://schemas.microsoft.com/office/drawing/2014/main" id="{5823163D-FCA3-4A93-6F2A-6FE9FFB55D6B}"/>
              </a:ext>
            </a:extLst>
          </p:cNvPr>
          <p:cNvSpPr txBox="1">
            <a:spLocks/>
          </p:cNvSpPr>
          <p:nvPr/>
        </p:nvSpPr>
        <p:spPr>
          <a:xfrm>
            <a:off x="685800" y="609600"/>
            <a:ext cx="10131425" cy="1455738"/>
          </a:xfrm>
          <a:prstGeom prst="rect">
            <a:avLst/>
          </a:prstGeom>
          <a:effectLst/>
        </p:spPr>
        <p:txBody>
          <a:bodyPr vert="horz" lIns="91440" tIns="45720" rIns="91440" bIns="45720" rtlCol="0" anchor="ctr">
            <a:normAutofit fontScale="85000" lnSpcReduction="20000"/>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8000" dirty="0">
                <a:solidFill>
                  <a:srgbClr val="FFB030"/>
                </a:solidFill>
                <a:latin typeface="Gloucester MT Extra Condensed" panose="02030808020601010101" pitchFamily="18" charset="0"/>
              </a:rPr>
              <a:t>AVERAGE CUSTOMER SATISFACTION </a:t>
            </a:r>
            <a:br>
              <a:rPr lang="en-US" sz="8000" dirty="0">
                <a:solidFill>
                  <a:srgbClr val="FFB030"/>
                </a:solidFill>
                <a:latin typeface="Gloucester MT Extra Condensed" panose="02030808020601010101" pitchFamily="18" charset="0"/>
              </a:rPr>
            </a:br>
            <a:r>
              <a:rPr lang="en-US" sz="4600" dirty="0">
                <a:solidFill>
                  <a:srgbClr val="FFB030"/>
                </a:solidFill>
                <a:latin typeface="Gloucester MT Extra Condensed" panose="02030808020601010101" pitchFamily="18" charset="0"/>
              </a:rPr>
              <a:t>SCORE BY MONTH </a:t>
            </a:r>
            <a:endParaRPr lang="en-IN" sz="8000" dirty="0">
              <a:solidFill>
                <a:srgbClr val="FFB030"/>
              </a:solidFill>
              <a:latin typeface="Gloucester MT Extra Condensed" panose="02030808020601010101" pitchFamily="18" charset="0"/>
            </a:endParaRPr>
          </a:p>
        </p:txBody>
      </p:sp>
      <p:graphicFrame>
        <p:nvGraphicFramePr>
          <p:cNvPr id="15" name="Content Placeholder 12">
            <a:extLst>
              <a:ext uri="{FF2B5EF4-FFF2-40B4-BE49-F238E27FC236}">
                <a16:creationId xmlns:a16="http://schemas.microsoft.com/office/drawing/2014/main" id="{0E5C02CB-C145-B072-44C2-1C68C39F52C5}"/>
              </a:ext>
            </a:extLst>
          </p:cNvPr>
          <p:cNvGraphicFramePr>
            <a:graphicFrameLocks noGrp="1"/>
          </p:cNvGraphicFramePr>
          <p:nvPr>
            <p:ph idx="1"/>
            <p:extLst>
              <p:ext uri="{D42A27DB-BD31-4B8C-83A1-F6EECF244321}">
                <p14:modId xmlns:p14="http://schemas.microsoft.com/office/powerpoint/2010/main" val="2897283549"/>
              </p:ext>
            </p:extLst>
          </p:nvPr>
        </p:nvGraphicFramePr>
        <p:xfrm>
          <a:off x="1223010" y="2726075"/>
          <a:ext cx="4194810" cy="1793782"/>
        </p:xfrm>
        <a:graphic>
          <a:graphicData uri="http://schemas.openxmlformats.org/drawingml/2006/table">
            <a:tbl>
              <a:tblPr firstRow="1" firstCol="1" bandRow="1">
                <a:tableStyleId>{5A111915-BE36-4E01-A7E5-04B1672EAD32}</a:tableStyleId>
              </a:tblPr>
              <a:tblGrid>
                <a:gridCol w="1921676">
                  <a:extLst>
                    <a:ext uri="{9D8B030D-6E8A-4147-A177-3AD203B41FA5}">
                      <a16:colId xmlns:a16="http://schemas.microsoft.com/office/drawing/2014/main" val="914306049"/>
                    </a:ext>
                  </a:extLst>
                </a:gridCol>
                <a:gridCol w="2273134">
                  <a:extLst>
                    <a:ext uri="{9D8B030D-6E8A-4147-A177-3AD203B41FA5}">
                      <a16:colId xmlns:a16="http://schemas.microsoft.com/office/drawing/2014/main" val="2574888879"/>
                    </a:ext>
                  </a:extLst>
                </a:gridCol>
              </a:tblGrid>
              <a:tr h="513175">
                <a:tc>
                  <a:txBody>
                    <a:bodyPr/>
                    <a:lstStyle/>
                    <a:p>
                      <a:pPr>
                        <a:lnSpc>
                          <a:spcPct val="115000"/>
                        </a:lnSpc>
                        <a:spcAft>
                          <a:spcPts val="800"/>
                        </a:spcAft>
                      </a:pPr>
                      <a:r>
                        <a:rPr lang="en-IN" sz="1800" b="1" kern="1200" dirty="0">
                          <a:solidFill>
                            <a:schemeClr val="bg1"/>
                          </a:solidFill>
                          <a:effectLst/>
                          <a:latin typeface="+mn-lt"/>
                          <a:ea typeface="+mn-ea"/>
                          <a:cs typeface="+mn-cs"/>
                        </a:rPr>
                        <a:t>Months</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nSpc>
                          <a:spcPct val="115000"/>
                        </a:lnSpc>
                        <a:spcAft>
                          <a:spcPts val="800"/>
                        </a:spcAft>
                      </a:pPr>
                      <a:r>
                        <a:rPr lang="en-IN" sz="1800" b="1" kern="1200" dirty="0">
                          <a:solidFill>
                            <a:schemeClr val="bg1"/>
                          </a:solidFill>
                          <a:effectLst/>
                          <a:latin typeface="+mn-lt"/>
                          <a:ea typeface="+mn-ea"/>
                          <a:cs typeface="+mn-cs"/>
                        </a:rPr>
                        <a:t>Average of rating</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948935"/>
                  </a:ext>
                </a:extLst>
              </a:tr>
              <a:tr h="426869">
                <a:tc>
                  <a:txBody>
                    <a:bodyPr/>
                    <a:lstStyle/>
                    <a:p>
                      <a:pPr>
                        <a:lnSpc>
                          <a:spcPct val="115000"/>
                        </a:lnSpc>
                        <a:spcAft>
                          <a:spcPts val="800"/>
                        </a:spcAft>
                      </a:pPr>
                      <a:r>
                        <a:rPr lang="en-IN" sz="1800" b="1" kern="1200" dirty="0">
                          <a:solidFill>
                            <a:schemeClr val="tx1"/>
                          </a:solidFill>
                          <a:effectLst/>
                          <a:latin typeface="+mn-lt"/>
                          <a:ea typeface="+mn-ea"/>
                          <a:cs typeface="+mn-cs"/>
                        </a:rPr>
                        <a:t>Jan </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en-IN" sz="1800" kern="1200" dirty="0">
                          <a:solidFill>
                            <a:schemeClr val="tx1"/>
                          </a:solidFill>
                          <a:effectLst/>
                          <a:latin typeface="+mn-lt"/>
                          <a:ea typeface="+mn-ea"/>
                          <a:cs typeface="+mn-cs"/>
                        </a:rPr>
                        <a:t>2.676413255</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59123564"/>
                  </a:ext>
                </a:extLst>
              </a:tr>
              <a:tr h="426869">
                <a:tc>
                  <a:txBody>
                    <a:bodyPr/>
                    <a:lstStyle/>
                    <a:p>
                      <a:pPr>
                        <a:lnSpc>
                          <a:spcPct val="115000"/>
                        </a:lnSpc>
                        <a:spcAft>
                          <a:spcPts val="800"/>
                        </a:spcAft>
                      </a:pPr>
                      <a:r>
                        <a:rPr lang="en-IN" sz="1800" b="1" kern="1200" dirty="0">
                          <a:solidFill>
                            <a:schemeClr val="tx1"/>
                          </a:solidFill>
                          <a:effectLst/>
                          <a:latin typeface="+mn-lt"/>
                          <a:ea typeface="+mn-ea"/>
                          <a:cs typeface="+mn-cs"/>
                        </a:rPr>
                        <a:t>Dec</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lnSpc>
                          <a:spcPct val="115000"/>
                        </a:lnSpc>
                        <a:spcAft>
                          <a:spcPts val="800"/>
                        </a:spcAft>
                      </a:pPr>
                      <a:r>
                        <a:rPr lang="en-IN" sz="1800" kern="1200" dirty="0">
                          <a:solidFill>
                            <a:schemeClr val="tx1"/>
                          </a:solidFill>
                          <a:effectLst/>
                          <a:latin typeface="+mn-lt"/>
                          <a:ea typeface="+mn-ea"/>
                          <a:cs typeface="+mn-cs"/>
                        </a:rPr>
                        <a:t>2.949637572</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12025113"/>
                  </a:ext>
                </a:extLst>
              </a:tr>
              <a:tr h="426869">
                <a:tc>
                  <a:txBody>
                    <a:bodyPr/>
                    <a:lstStyle/>
                    <a:p>
                      <a:pPr>
                        <a:lnSpc>
                          <a:spcPct val="115000"/>
                        </a:lnSpc>
                        <a:spcAft>
                          <a:spcPts val="800"/>
                        </a:spcAft>
                      </a:pPr>
                      <a:r>
                        <a:rPr lang="en-IN" sz="2000" kern="0" dirty="0">
                          <a:effectLst/>
                        </a:rPr>
                        <a:t>Grand Total</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tc>
                  <a:txBody>
                    <a:bodyPr/>
                    <a:lstStyle/>
                    <a:p>
                      <a:pPr algn="r">
                        <a:lnSpc>
                          <a:spcPct val="115000"/>
                        </a:lnSpc>
                        <a:spcAft>
                          <a:spcPts val="800"/>
                        </a:spcAft>
                      </a:pPr>
                      <a:r>
                        <a:rPr lang="en-IN" sz="1800" b="1" kern="1200" dirty="0">
                          <a:solidFill>
                            <a:schemeClr val="tx1"/>
                          </a:solidFill>
                          <a:effectLst/>
                          <a:latin typeface="+mn-lt"/>
                          <a:ea typeface="+mn-ea"/>
                          <a:cs typeface="+mn-cs"/>
                        </a:rPr>
                        <a:t>2.93463446</a:t>
                      </a:r>
                      <a:endParaRPr lang="en-IN" sz="2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solidFill>
                  </a:tcPr>
                </a:tc>
                <a:extLst>
                  <a:ext uri="{0D108BD9-81ED-4DB2-BD59-A6C34878D82A}">
                    <a16:rowId xmlns:a16="http://schemas.microsoft.com/office/drawing/2014/main" val="3220007271"/>
                  </a:ext>
                </a:extLst>
              </a:tr>
            </a:tbl>
          </a:graphicData>
        </a:graphic>
      </p:graphicFrame>
    </p:spTree>
    <p:extLst>
      <p:ext uri="{BB962C8B-B14F-4D97-AF65-F5344CB8AC3E}">
        <p14:creationId xmlns:p14="http://schemas.microsoft.com/office/powerpoint/2010/main" val="14790866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{4A47B8B5-560D-49D8-9135-E3DCB9D05EE1}tf03457452</Template>
  <TotalTime>1575</TotalTime>
  <Words>918</Words>
  <Application>Microsoft Office PowerPoint</Application>
  <PresentationFormat>Widescreen</PresentationFormat>
  <Paragraphs>74</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Calibri Light</vt:lpstr>
      <vt:lpstr>Gloucester MT Extra Condensed</vt:lpstr>
      <vt:lpstr>Google Sans</vt:lpstr>
      <vt:lpstr>Wingdings</vt:lpstr>
      <vt:lpstr>Celestial</vt:lpstr>
      <vt:lpstr>AstroSAGE</vt:lpstr>
      <vt:lpstr>PowerPoint Presentation</vt:lpstr>
      <vt:lpstr>How ASTROSAGE WORK’s ?</vt:lpstr>
      <vt:lpstr>ASTROSAGE DATA Overview</vt:lpstr>
      <vt:lpstr>ASTROSAGE DATA Cleaning</vt:lpstr>
      <vt:lpstr>ANALYTICAL APPROCH and TOOLS USED:</vt:lpstr>
      <vt:lpstr>Sales Generated </vt:lpstr>
      <vt:lpstr>Call / Chat Volume: </vt:lpstr>
      <vt:lpstr>PowerPoint Presentation</vt:lpstr>
      <vt:lpstr>Call HandeLING By GuRUS </vt:lpstr>
      <vt:lpstr>TECHNOLOGY/ TOOL  TO IMPROVE Operation Performance</vt:lpstr>
      <vt:lpstr>HANDLING cases FLOW FROCATING VALUES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Juned Shaikh</dc:creator>
  <cp:lastModifiedBy>Juned Shaikh</cp:lastModifiedBy>
  <cp:revision>13</cp:revision>
  <dcterms:created xsi:type="dcterms:W3CDTF">2025-01-21T01:31:05Z</dcterms:created>
  <dcterms:modified xsi:type="dcterms:W3CDTF">2025-01-22T10:13:19Z</dcterms:modified>
</cp:coreProperties>
</file>