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81" r:id="rId2"/>
  </p:sldMasterIdLst>
  <p:notesMasterIdLst>
    <p:notesMasterId r:id="rId39"/>
  </p:notesMasterIdLst>
  <p:sldIdLst>
    <p:sldId id="256" r:id="rId3"/>
    <p:sldId id="259" r:id="rId4"/>
    <p:sldId id="292" r:id="rId5"/>
    <p:sldId id="293" r:id="rId6"/>
    <p:sldId id="257" r:id="rId7"/>
    <p:sldId id="258" r:id="rId8"/>
    <p:sldId id="277" r:id="rId9"/>
    <p:sldId id="260" r:id="rId10"/>
    <p:sldId id="261" r:id="rId11"/>
    <p:sldId id="262" r:id="rId12"/>
    <p:sldId id="271" r:id="rId13"/>
    <p:sldId id="263" r:id="rId14"/>
    <p:sldId id="264" r:id="rId15"/>
    <p:sldId id="272" r:id="rId16"/>
    <p:sldId id="266" r:id="rId17"/>
    <p:sldId id="267" r:id="rId18"/>
    <p:sldId id="268" r:id="rId19"/>
    <p:sldId id="269" r:id="rId20"/>
    <p:sldId id="270" r:id="rId21"/>
    <p:sldId id="273" r:id="rId22"/>
    <p:sldId id="274" r:id="rId23"/>
    <p:sldId id="275" r:id="rId24"/>
    <p:sldId id="276" r:id="rId25"/>
    <p:sldId id="279" r:id="rId26"/>
    <p:sldId id="278" r:id="rId27"/>
    <p:sldId id="280" r:id="rId28"/>
    <p:sldId id="281" r:id="rId29"/>
    <p:sldId id="283" r:id="rId30"/>
    <p:sldId id="284" r:id="rId31"/>
    <p:sldId id="285" r:id="rId32"/>
    <p:sldId id="286" r:id="rId33"/>
    <p:sldId id="287" r:id="rId34"/>
    <p:sldId id="288" r:id="rId35"/>
    <p:sldId id="289" r:id="rId36"/>
    <p:sldId id="291" r:id="rId37"/>
    <p:sldId id="290"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A96D15-AD5F-4855-ADD7-A0DBBBEE3F0C}">
  <a:tblStyle styleId="{46A96D15-AD5F-4855-ADD7-A0DBBBEE3F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0DB16F-1947-486E-A01E-62E90817772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9" autoAdjust="0"/>
    <p:restoredTop sz="94660"/>
  </p:normalViewPr>
  <p:slideViewPr>
    <p:cSldViewPr>
      <p:cViewPr varScale="1">
        <p:scale>
          <a:sx n="99" d="100"/>
          <a:sy n="99" d="100"/>
        </p:scale>
        <p:origin x="-46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703780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58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extLst>
      <p:ext uri="{BB962C8B-B14F-4D97-AF65-F5344CB8AC3E}">
        <p14:creationId xmlns:p14="http://schemas.microsoft.com/office/powerpoint/2010/main" val="2363415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algn="ctr"/>
            <a:r>
              <a:rPr lang="en">
                <a:solidFill>
                  <a:srgbClr val="FFFFFF"/>
                </a:solidFill>
                <a:latin typeface="Anaheim"/>
                <a:ea typeface="Anaheim"/>
                <a:cs typeface="Anaheim"/>
                <a:sym typeface="Anaheim"/>
              </a:rPr>
              <a:t>CREDITS: This presentation template was created by Slidesgo, incluiding icons by Flaticon, and infographics &amp; images by Freepik.</a:t>
            </a:r>
            <a:endParaRPr>
              <a:solidFill>
                <a:srgbClr val="FFFFFF"/>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58516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86650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extLst>
      <p:ext uri="{BB962C8B-B14F-4D97-AF65-F5344CB8AC3E}">
        <p14:creationId xmlns:p14="http://schemas.microsoft.com/office/powerpoint/2010/main" val="2458431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337892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4043815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483348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1971730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18031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1770761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1638421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1039990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extLst>
      <p:ext uri="{BB962C8B-B14F-4D97-AF65-F5344CB8AC3E}">
        <p14:creationId xmlns:p14="http://schemas.microsoft.com/office/powerpoint/2010/main" val="2615177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extLst>
      <p:ext uri="{BB962C8B-B14F-4D97-AF65-F5344CB8AC3E}">
        <p14:creationId xmlns:p14="http://schemas.microsoft.com/office/powerpoint/2010/main" val="1149705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extLst>
      <p:ext uri="{BB962C8B-B14F-4D97-AF65-F5344CB8AC3E}">
        <p14:creationId xmlns:p14="http://schemas.microsoft.com/office/powerpoint/2010/main" val="23163083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extLst>
      <p:ext uri="{BB962C8B-B14F-4D97-AF65-F5344CB8AC3E}">
        <p14:creationId xmlns:p14="http://schemas.microsoft.com/office/powerpoint/2010/main" val="18990115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2841460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endParaRPr/>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extLst>
      <p:ext uri="{BB962C8B-B14F-4D97-AF65-F5344CB8AC3E}">
        <p14:creationId xmlns:p14="http://schemas.microsoft.com/office/powerpoint/2010/main" val="6727332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415530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5054152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8764316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587147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40339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86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extLst>
      <p:ext uri="{BB962C8B-B14F-4D97-AF65-F5344CB8AC3E}">
        <p14:creationId xmlns:p14="http://schemas.microsoft.com/office/powerpoint/2010/main" val="146249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41605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extLst>
      <p:ext uri="{BB962C8B-B14F-4D97-AF65-F5344CB8AC3E}">
        <p14:creationId xmlns:p14="http://schemas.microsoft.com/office/powerpoint/2010/main" val="323451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extLst>
      <p:ext uri="{BB962C8B-B14F-4D97-AF65-F5344CB8AC3E}">
        <p14:creationId xmlns:p14="http://schemas.microsoft.com/office/powerpoint/2010/main" val="22806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44881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theme" Target="../theme/theme2.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133690815"/>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8" r:id="rId16"/>
    <p:sldLayoutId id="2147483699" r:id="rId17"/>
    <p:sldLayoutId id="2147483700" r:id="rId18"/>
    <p:sldLayoutId id="2147483701" r:id="rId19"/>
    <p:sldLayoutId id="2147483702" r:id="rId20"/>
    <p:sldLayoutId id="2147483703" r:id="rId21"/>
    <p:sldLayoutId id="2147483704"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niagahoster.co.id/blog/cara-membuat-website-berita/"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downloadsapachefriends.global.ssl.fastly.net/8.0.19/xampp-windows-x64-8.0.19-0-VS16-installer.exe?from_af=tru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id.wikipedia.org/wiki/Rasmus_Lerdorf"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id.wikipedia.org/w/index.php?title=PHP_4.0&amp;action=edit&amp;redlink=1" TargetMode="External"/><Relationship Id="rId5" Type="http://schemas.openxmlformats.org/officeDocument/2006/relationships/hyperlink" Target="https://www.freepik.com/free-photo/cheerful-woman-writing-documents_1372780.htm" TargetMode="External"/><Relationship Id="rId4" Type="http://schemas.openxmlformats.org/officeDocument/2006/relationships/hyperlink" Target="https://id.wikipedia.org/wiki/Web"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free-photo/cheerful-woman-writing-documents_1372780.ht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604269" y="843558"/>
            <a:ext cx="8520600" cy="2952328"/>
          </a:xfrm>
          <a:prstGeom prst="rect">
            <a:avLst/>
          </a:prstGeom>
        </p:spPr>
        <p:txBody>
          <a:bodyPr spcFirstLastPara="1" wrap="square" lIns="91425" tIns="91425" rIns="91425" bIns="0" anchor="b" anchorCtr="0">
            <a:noAutofit/>
          </a:bodyPr>
          <a:lstStyle/>
          <a:p>
            <a:pPr marL="0" lvl="0" indent="0" algn="l" rtl="0">
              <a:lnSpc>
                <a:spcPct val="100000"/>
              </a:lnSpc>
              <a:spcBef>
                <a:spcPts val="0"/>
              </a:spcBef>
              <a:spcAft>
                <a:spcPts val="0"/>
              </a:spcAft>
              <a:buNone/>
            </a:pPr>
            <a:r>
              <a:rPr sz="4800" dirty="0" smtClean="0"/>
              <a:t>MENGENAL BAHASA PEMROGRAMAN PHP &amp; FRAMEWORK PHP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971600" y="343200"/>
            <a:ext cx="72008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MENGAPA KITA MEMPELAJARI PHP</a:t>
            </a:r>
            <a:endParaRPr dirty="0"/>
          </a:p>
        </p:txBody>
      </p:sp>
      <p:sp>
        <p:nvSpPr>
          <p:cNvPr id="920" name="Google Shape;920;p53"/>
          <p:cNvSpPr txBox="1"/>
          <p:nvPr/>
        </p:nvSpPr>
        <p:spPr>
          <a:xfrm>
            <a:off x="746724" y="1134000"/>
            <a:ext cx="6265730" cy="3015000"/>
          </a:xfrm>
          <a:prstGeom prst="rect">
            <a:avLst/>
          </a:prstGeom>
          <a:noFill/>
          <a:ln>
            <a:noFill/>
          </a:ln>
        </p:spPr>
        <p:txBody>
          <a:bodyPr spcFirstLastPara="1" wrap="square" lIns="91425" tIns="91425" rIns="91425" bIns="91425" anchor="t" anchorCtr="0">
            <a:noAutofit/>
          </a:bodyPr>
          <a:lstStyle/>
          <a:p>
            <a:pPr marL="139700" lvl="0" algn="l" rtl="0">
              <a:lnSpc>
                <a:spcPct val="115000"/>
              </a:lnSpc>
              <a:spcBef>
                <a:spcPts val="0"/>
              </a:spcBef>
              <a:spcAft>
                <a:spcPts val="0"/>
              </a:spcAft>
              <a:buClr>
                <a:schemeClr val="lt1"/>
              </a:buClr>
              <a:buSzPts val="1400"/>
            </a:pPr>
            <a:endParaRPr sz="1800" dirty="0">
              <a:solidFill>
                <a:schemeClr val="lt1"/>
              </a:solidFill>
              <a:latin typeface="Anaheim"/>
              <a:ea typeface="Anaheim"/>
              <a:cs typeface="Anaheim"/>
              <a:sym typeface="Anaheim"/>
            </a:endParaRPr>
          </a:p>
        </p:txBody>
      </p:sp>
      <p:sp>
        <p:nvSpPr>
          <p:cNvPr id="2" name="AutoShape 2" descr="Bahasa Pemrograman Terpopul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134000"/>
            <a:ext cx="4820138" cy="34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092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971600" y="343200"/>
            <a:ext cx="72008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MENGAPA KITA MEMPELAJARI PHP</a:t>
            </a:r>
            <a:endParaRPr dirty="0"/>
          </a:p>
        </p:txBody>
      </p:sp>
      <p:sp>
        <p:nvSpPr>
          <p:cNvPr id="920" name="Google Shape;920;p53"/>
          <p:cNvSpPr txBox="1"/>
          <p:nvPr/>
        </p:nvSpPr>
        <p:spPr>
          <a:xfrm>
            <a:off x="1043608" y="1127778"/>
            <a:ext cx="6265730" cy="3381967"/>
          </a:xfrm>
          <a:prstGeom prst="rect">
            <a:avLst/>
          </a:prstGeom>
          <a:noFill/>
          <a:ln>
            <a:noFill/>
          </a:ln>
        </p:spPr>
        <p:txBody>
          <a:bodyPr spcFirstLastPara="1" wrap="square" lIns="91425" tIns="91425" rIns="91425" bIns="91425" anchor="t" anchorCtr="0">
            <a:noAutofit/>
          </a:bodyPr>
          <a:lstStyle/>
          <a:p>
            <a:pPr marL="482600" lvl="0" indent="-342900" rtl="0">
              <a:lnSpc>
                <a:spcPct val="115000"/>
              </a:lnSpc>
              <a:spcBef>
                <a:spcPts val="0"/>
              </a:spcBef>
              <a:spcAft>
                <a:spcPts val="0"/>
              </a:spcAft>
              <a:buClr>
                <a:schemeClr val="lt1"/>
              </a:buClr>
              <a:buSzPts val="1400"/>
              <a:buFont typeface="+mj-lt"/>
              <a:buAutoNum type="arabicPeriod"/>
            </a:pPr>
            <a:r>
              <a:rPr lang="id-ID" sz="2100" dirty="0" smtClean="0">
                <a:solidFill>
                  <a:schemeClr val="lt1"/>
                </a:solidFill>
                <a:uFill>
                  <a:noFill/>
                </a:uFill>
                <a:latin typeface="Anaheim"/>
                <a:sym typeface="Anaheim"/>
              </a:rPr>
              <a:t>Open Source</a:t>
            </a:r>
            <a:endParaRPr sz="2100" dirty="0"/>
          </a:p>
          <a:p>
            <a:pPr marL="482600" lvl="0" indent="-342900" rtl="0">
              <a:lnSpc>
                <a:spcPct val="115000"/>
              </a:lnSpc>
              <a:spcBef>
                <a:spcPts val="0"/>
              </a:spcBef>
              <a:spcAft>
                <a:spcPts val="0"/>
              </a:spcAft>
              <a:buClr>
                <a:schemeClr val="lt1"/>
              </a:buClr>
              <a:buSzPts val="1400"/>
              <a:buFont typeface="+mj-lt"/>
              <a:buAutoNum type="arabicPeriod"/>
            </a:pPr>
            <a:r>
              <a:rPr lang="en" sz="2100" dirty="0" smtClean="0">
                <a:solidFill>
                  <a:schemeClr val="lt1"/>
                </a:solidFill>
                <a:uFill>
                  <a:noFill/>
                </a:uFill>
                <a:latin typeface="Anaheim"/>
                <a:ea typeface="Anaheim"/>
                <a:cs typeface="Anaheim"/>
                <a:sym typeface="Anaheim"/>
              </a:rPr>
              <a:t>M</a:t>
            </a:r>
            <a:r>
              <a:rPr lang="id-ID" sz="2100" dirty="0" smtClean="0">
                <a:solidFill>
                  <a:schemeClr val="lt1"/>
                </a:solidFill>
                <a:uFill>
                  <a:noFill/>
                </a:uFill>
                <a:latin typeface="Anaheim"/>
                <a:ea typeface="Anaheim"/>
                <a:cs typeface="Anaheim"/>
                <a:sym typeface="Anaheim"/>
              </a:rPr>
              <a:t>udah Dipelajari</a:t>
            </a:r>
            <a:endParaRPr sz="2100" dirty="0">
              <a:solidFill>
                <a:schemeClr val="lt1"/>
              </a:solidFill>
              <a:latin typeface="Anaheim"/>
              <a:ea typeface="Anaheim"/>
              <a:cs typeface="Anaheim"/>
              <a:sym typeface="Anaheim"/>
            </a:endParaRPr>
          </a:p>
          <a:p>
            <a:pPr marL="482600" lvl="0" indent="-342900" rtl="0">
              <a:lnSpc>
                <a:spcPct val="115000"/>
              </a:lnSpc>
              <a:spcBef>
                <a:spcPts val="0"/>
              </a:spcBef>
              <a:spcAft>
                <a:spcPts val="0"/>
              </a:spcAft>
              <a:buClr>
                <a:schemeClr val="lt1"/>
              </a:buClr>
              <a:buSzPts val="1400"/>
              <a:buFont typeface="+mj-lt"/>
              <a:buAutoNum type="arabicPeriod"/>
            </a:pPr>
            <a:r>
              <a:rPr lang="en" sz="2100" dirty="0" smtClean="0">
                <a:solidFill>
                  <a:schemeClr val="lt1"/>
                </a:solidFill>
                <a:uFill>
                  <a:noFill/>
                </a:uFill>
                <a:latin typeface="Anaheim"/>
                <a:ea typeface="Anaheim"/>
                <a:cs typeface="Anaheim"/>
                <a:sym typeface="Anaheim"/>
              </a:rPr>
              <a:t>M</a:t>
            </a:r>
            <a:r>
              <a:rPr lang="id-ID" sz="2100" dirty="0" smtClean="0">
                <a:solidFill>
                  <a:schemeClr val="lt1"/>
                </a:solidFill>
                <a:uFill>
                  <a:noFill/>
                </a:uFill>
                <a:latin typeface="Anaheim"/>
                <a:ea typeface="Anaheim"/>
                <a:cs typeface="Anaheim"/>
                <a:sym typeface="Anaheim"/>
              </a:rPr>
              <a:t>ulti Platform</a:t>
            </a:r>
            <a:endParaRPr sz="2100" dirty="0">
              <a:solidFill>
                <a:schemeClr val="lt1"/>
              </a:solidFill>
              <a:latin typeface="Anaheim"/>
              <a:ea typeface="Anaheim"/>
              <a:cs typeface="Anaheim"/>
              <a:sym typeface="Anaheim"/>
            </a:endParaRPr>
          </a:p>
          <a:p>
            <a:pPr marL="482600" lvl="0" indent="-342900" rtl="0">
              <a:lnSpc>
                <a:spcPct val="115000"/>
              </a:lnSpc>
              <a:spcBef>
                <a:spcPts val="0"/>
              </a:spcBef>
              <a:spcAft>
                <a:spcPts val="0"/>
              </a:spcAft>
              <a:buClr>
                <a:schemeClr val="lt1"/>
              </a:buClr>
              <a:buSzPts val="1400"/>
              <a:buFont typeface="+mj-lt"/>
              <a:buAutoNum type="arabicPeriod"/>
            </a:pPr>
            <a:r>
              <a:rPr lang="en" sz="2100" dirty="0" smtClean="0">
                <a:solidFill>
                  <a:schemeClr val="hlink"/>
                </a:solidFill>
                <a:uFill>
                  <a:noFill/>
                </a:uFill>
                <a:latin typeface="Anaheim"/>
                <a:ea typeface="Anaheim"/>
                <a:cs typeface="Anaheim"/>
                <a:sym typeface="Anaheim"/>
              </a:rPr>
              <a:t>K</a:t>
            </a:r>
            <a:r>
              <a:rPr lang="id-ID" sz="2100" dirty="0" smtClean="0">
                <a:solidFill>
                  <a:schemeClr val="hlink"/>
                </a:solidFill>
                <a:uFill>
                  <a:noFill/>
                </a:uFill>
                <a:latin typeface="Anaheim"/>
                <a:ea typeface="Anaheim"/>
                <a:cs typeface="Anaheim"/>
                <a:sym typeface="Anaheim"/>
              </a:rPr>
              <a:t>ecepatan Dan Kestabilan Tinggi</a:t>
            </a:r>
          </a:p>
          <a:p>
            <a:pPr marL="139700" lvl="0">
              <a:lnSpc>
                <a:spcPct val="115000"/>
              </a:lnSpc>
              <a:buClr>
                <a:schemeClr val="lt1"/>
              </a:buClr>
              <a:buSzPts val="1400"/>
            </a:pPr>
            <a:r>
              <a:rPr sz="2100" dirty="0" smtClean="0">
                <a:solidFill>
                  <a:schemeClr val="lt1"/>
                </a:solidFill>
                <a:latin typeface="Anaheim"/>
                <a:ea typeface="Anaheim"/>
                <a:cs typeface="Anaheim"/>
                <a:sym typeface="Anaheim"/>
              </a:rPr>
              <a:t>(</a:t>
            </a:r>
            <a:r>
              <a:rPr lang="id-ID" sz="2100" dirty="0">
                <a:solidFill>
                  <a:schemeClr val="bg1"/>
                </a:solidFill>
              </a:rPr>
              <a:t>Apalagi pada PHP 8.0 yang telah </a:t>
            </a:r>
            <a:endParaRPr lang="id-ID" sz="2100" dirty="0" smtClean="0">
              <a:solidFill>
                <a:schemeClr val="bg1"/>
              </a:solidFill>
            </a:endParaRPr>
          </a:p>
          <a:p>
            <a:pPr marL="139700" lvl="0">
              <a:lnSpc>
                <a:spcPct val="115000"/>
              </a:lnSpc>
              <a:buClr>
                <a:schemeClr val="lt1"/>
              </a:buClr>
              <a:buSzPts val="1400"/>
            </a:pPr>
            <a:r>
              <a:rPr lang="id-ID" sz="2100" dirty="0" smtClean="0">
                <a:solidFill>
                  <a:schemeClr val="bg1"/>
                </a:solidFill>
              </a:rPr>
              <a:t>dilengkapi </a:t>
            </a:r>
            <a:r>
              <a:rPr lang="id-ID" sz="2100" dirty="0">
                <a:solidFill>
                  <a:schemeClr val="bg1"/>
                </a:solidFill>
              </a:rPr>
              <a:t>dengan JIT dan OPcache Extension</a:t>
            </a:r>
            <a:r>
              <a:rPr lang="id-ID" sz="2100" dirty="0"/>
              <a:t>.</a:t>
            </a:r>
            <a:r>
              <a:rPr sz="2100" dirty="0" smtClean="0">
                <a:solidFill>
                  <a:schemeClr val="lt1"/>
                </a:solidFill>
                <a:latin typeface="Anaheim"/>
                <a:ea typeface="Anaheim"/>
                <a:cs typeface="Anaheim"/>
                <a:sym typeface="Anaheim"/>
              </a:rPr>
              <a:t>)</a:t>
            </a:r>
          </a:p>
          <a:p>
            <a:pPr marL="482600" lvl="0" indent="-342900" rtl="0">
              <a:lnSpc>
                <a:spcPct val="115000"/>
              </a:lnSpc>
              <a:spcBef>
                <a:spcPts val="0"/>
              </a:spcBef>
              <a:spcAft>
                <a:spcPts val="0"/>
              </a:spcAft>
              <a:buClr>
                <a:schemeClr val="lt1"/>
              </a:buClr>
              <a:buSzPts val="1400"/>
              <a:buFont typeface="+mj-lt"/>
              <a:buAutoNum type="arabicPeriod" startAt="5"/>
            </a:pPr>
            <a:r>
              <a:rPr lang="id-ID" sz="2100" dirty="0" smtClean="0">
                <a:solidFill>
                  <a:schemeClr val="lt1"/>
                </a:solidFill>
                <a:uFill>
                  <a:noFill/>
                </a:uFill>
                <a:latin typeface="Anaheim"/>
                <a:ea typeface="Anaheim"/>
                <a:cs typeface="Anaheim"/>
                <a:sym typeface="Anaheim"/>
              </a:rPr>
              <a:t>Banyak Pilihan Database</a:t>
            </a:r>
          </a:p>
          <a:p>
            <a:pPr marL="482600" lvl="0" indent="-342900" rtl="0">
              <a:lnSpc>
                <a:spcPct val="115000"/>
              </a:lnSpc>
              <a:spcBef>
                <a:spcPts val="0"/>
              </a:spcBef>
              <a:spcAft>
                <a:spcPts val="0"/>
              </a:spcAft>
              <a:buClr>
                <a:schemeClr val="lt1"/>
              </a:buClr>
              <a:buSzPts val="1400"/>
              <a:buFont typeface="+mj-lt"/>
              <a:buAutoNum type="arabicPeriod" startAt="5"/>
            </a:pPr>
            <a:r>
              <a:rPr lang="id-ID" sz="2100" dirty="0" smtClean="0">
                <a:solidFill>
                  <a:schemeClr val="lt1"/>
                </a:solidFill>
                <a:uFill>
                  <a:noFill/>
                </a:uFill>
                <a:latin typeface="Anaheim"/>
                <a:ea typeface="Anaheim"/>
                <a:cs typeface="Anaheim"/>
                <a:sym typeface="Anaheim"/>
              </a:rPr>
              <a:t>Banyak Pilihan Web Server</a:t>
            </a:r>
          </a:p>
          <a:p>
            <a:pPr marL="482600" lvl="0" indent="-342900" rtl="0">
              <a:lnSpc>
                <a:spcPct val="115000"/>
              </a:lnSpc>
              <a:spcBef>
                <a:spcPts val="0"/>
              </a:spcBef>
              <a:spcAft>
                <a:spcPts val="0"/>
              </a:spcAft>
              <a:buClr>
                <a:schemeClr val="lt1"/>
              </a:buClr>
              <a:buSzPts val="1400"/>
              <a:buFont typeface="+mj-lt"/>
              <a:buAutoNum type="arabicPeriod" startAt="5"/>
            </a:pPr>
            <a:r>
              <a:rPr lang="id-ID" sz="2100" dirty="0" smtClean="0">
                <a:solidFill>
                  <a:schemeClr val="lt1"/>
                </a:solidFill>
                <a:uFill>
                  <a:noFill/>
                </a:uFill>
                <a:latin typeface="Anaheim"/>
                <a:ea typeface="Anaheim"/>
                <a:cs typeface="Anaheim"/>
                <a:sym typeface="Anaheim"/>
              </a:rPr>
              <a:t>Selalu Update</a:t>
            </a:r>
            <a:endParaRPr sz="2100" dirty="0">
              <a:solidFill>
                <a:schemeClr val="lt1"/>
              </a:solidFill>
              <a:latin typeface="Anaheim"/>
              <a:ea typeface="Anaheim"/>
              <a:cs typeface="Anaheim"/>
              <a:sym typeface="Anaheim"/>
            </a:endParaRPr>
          </a:p>
        </p:txBody>
      </p:sp>
      <p:sp>
        <p:nvSpPr>
          <p:cNvPr id="2" name="AutoShape 2" descr="Bahasa Pemrograman Terpopul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269341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FUNGSI PHP</a:t>
            </a:r>
            <a:endParaRPr dirty="0"/>
          </a:p>
        </p:txBody>
      </p:sp>
      <p:sp>
        <p:nvSpPr>
          <p:cNvPr id="920" name="Google Shape;920;p53"/>
          <p:cNvSpPr txBox="1"/>
          <p:nvPr/>
        </p:nvSpPr>
        <p:spPr>
          <a:xfrm>
            <a:off x="754542" y="885558"/>
            <a:ext cx="7633882" cy="3918440"/>
          </a:xfrm>
          <a:prstGeom prst="rect">
            <a:avLst/>
          </a:prstGeom>
          <a:noFill/>
          <a:ln>
            <a:noFill/>
          </a:ln>
        </p:spPr>
        <p:txBody>
          <a:bodyPr spcFirstLastPara="1" wrap="square" lIns="91425" tIns="91425" rIns="91425" bIns="91425" anchor="t" anchorCtr="0">
            <a:noAutofit/>
          </a:bodyPr>
          <a:lstStyle/>
          <a:p>
            <a:r>
              <a:rPr lang="id-ID" sz="2000" dirty="0">
                <a:solidFill>
                  <a:schemeClr val="bg1"/>
                </a:solidFill>
              </a:rPr>
              <a:t>Secara umum, fungsi PHP adalah digunakan untuk pengembangan website. Baik website statis seperti </a:t>
            </a:r>
            <a:r>
              <a:rPr lang="id-ID" sz="2000" dirty="0">
                <a:solidFill>
                  <a:schemeClr val="bg1"/>
                </a:solidFill>
                <a:hlinkClick r:id="rId3"/>
              </a:rPr>
              <a:t>situs berita</a:t>
            </a:r>
            <a:r>
              <a:rPr lang="id-ID" sz="2000" dirty="0">
                <a:solidFill>
                  <a:schemeClr val="bg1"/>
                </a:solidFill>
              </a:rPr>
              <a:t> yang tidak membutuhkan banyak fitur. Ataupun website dinamis seperti toko online dengan segudang fitur pendukung. seperti jejaring sosial dan e-commerce (bisa berubah-ubah sesuai perilaku pengunjung)</a:t>
            </a:r>
          </a:p>
          <a:p>
            <a:r>
              <a:rPr lang="id-ID" sz="2000" dirty="0" smtClean="0">
                <a:solidFill>
                  <a:schemeClr val="bg1"/>
                </a:solidFill>
              </a:rPr>
              <a:t>Misalnya</a:t>
            </a:r>
            <a:r>
              <a:rPr lang="id-ID" sz="2000" dirty="0">
                <a:solidFill>
                  <a:schemeClr val="bg1"/>
                </a:solidFill>
              </a:rPr>
              <a:t>, Anda saat ini sedang login ke salah satu jejaring sosial. Untuk menampilkan profil Anda, PHP mengambil data Anda dari database lalu mengirimkan hasilnya ke browser Anda.Namun, penggunaan PHP tidak terbatas pada pengembangan website </a:t>
            </a:r>
            <a:r>
              <a:rPr lang="id-ID" sz="2000" dirty="0" smtClean="0">
                <a:solidFill>
                  <a:schemeClr val="bg1"/>
                </a:solidFill>
              </a:rPr>
              <a:t>saja. </a:t>
            </a:r>
            <a:r>
              <a:rPr lang="id-ID" sz="2000" dirty="0">
                <a:solidFill>
                  <a:schemeClr val="bg1"/>
                </a:solidFill>
              </a:rPr>
              <a:t>Karena fleksibilitasnya yang tinggi, PHP juga bisa digunakan untuk membuat aplikasi komputer sekalipun</a:t>
            </a:r>
            <a:r>
              <a:rPr lang="id-ID" sz="2000" dirty="0" smtClean="0">
                <a:solidFill>
                  <a:schemeClr val="bg1"/>
                </a:solidFill>
              </a:rPr>
              <a:t>.</a:t>
            </a:r>
            <a:endParaRPr lang="id-ID" sz="2000" dirty="0">
              <a:solidFill>
                <a:schemeClr val="bg1"/>
              </a:solidFill>
            </a:endParaRPr>
          </a:p>
        </p:txBody>
      </p:sp>
    </p:spTree>
    <p:extLst>
      <p:ext uri="{BB962C8B-B14F-4D97-AF65-F5344CB8AC3E}">
        <p14:creationId xmlns:p14="http://schemas.microsoft.com/office/powerpoint/2010/main" val="2111538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PHP VS JAVASCRIPT</a:t>
            </a:r>
            <a:endParaRPr dirty="0"/>
          </a:p>
        </p:txBody>
      </p:sp>
      <p:sp>
        <p:nvSpPr>
          <p:cNvPr id="920" name="Google Shape;920;p53"/>
          <p:cNvSpPr txBox="1"/>
          <p:nvPr/>
        </p:nvSpPr>
        <p:spPr>
          <a:xfrm>
            <a:off x="754542" y="915566"/>
            <a:ext cx="7633882" cy="3888432"/>
          </a:xfrm>
          <a:prstGeom prst="rect">
            <a:avLst/>
          </a:prstGeom>
          <a:noFill/>
          <a:ln>
            <a:noFill/>
          </a:ln>
        </p:spPr>
        <p:txBody>
          <a:bodyPr spcFirstLastPara="1" wrap="square" lIns="91425" tIns="91425" rIns="91425" bIns="91425" anchor="t" anchorCtr="0">
            <a:noAutofit/>
          </a:bodyPr>
          <a:lstStyle/>
          <a:p>
            <a:r>
              <a:rPr lang="id-ID" sz="1900" dirty="0">
                <a:solidFill>
                  <a:schemeClr val="bg1"/>
                </a:solidFill>
              </a:rPr>
              <a:t>untuk membuat website yang dinamis, Anda sebenarnya bisa hanya menggunakan JavaScript. Akan tetapi, fungsionalitas website yang hanya menggunakan JavaScript akan sangat berbeda dibanding saat Anda menggunakan PHP.</a:t>
            </a:r>
          </a:p>
          <a:p>
            <a:r>
              <a:rPr lang="id-ID" sz="1900" dirty="0">
                <a:solidFill>
                  <a:schemeClr val="bg1"/>
                </a:solidFill>
              </a:rPr>
              <a:t>Dengan JavaScript, Anda bisa membuat situs dinamis yang memungkinkan interaksi sederhana seperti efek </a:t>
            </a:r>
            <a:r>
              <a:rPr lang="id-ID" sz="1900" i="1" dirty="0">
                <a:solidFill>
                  <a:schemeClr val="bg1"/>
                </a:solidFill>
              </a:rPr>
              <a:t>rollover</a:t>
            </a:r>
            <a:r>
              <a:rPr lang="id-ID" sz="1900" dirty="0">
                <a:solidFill>
                  <a:schemeClr val="bg1"/>
                </a:solidFill>
              </a:rPr>
              <a:t> mouse, </a:t>
            </a:r>
            <a:r>
              <a:rPr lang="id-ID" sz="1900" i="1" dirty="0">
                <a:solidFill>
                  <a:schemeClr val="bg1"/>
                </a:solidFill>
              </a:rPr>
              <a:t>autocorrect</a:t>
            </a:r>
            <a:r>
              <a:rPr lang="id-ID" sz="1900" dirty="0">
                <a:solidFill>
                  <a:schemeClr val="bg1"/>
                </a:solidFill>
              </a:rPr>
              <a:t>, dan galeri foto. Sayangnya, JavaScript tidak bisa membuat konten </a:t>
            </a:r>
            <a:r>
              <a:rPr lang="id-ID" sz="1900" i="1" dirty="0">
                <a:solidFill>
                  <a:schemeClr val="bg1"/>
                </a:solidFill>
              </a:rPr>
              <a:t>user-generated</a:t>
            </a:r>
            <a:r>
              <a:rPr lang="id-ID" sz="1900" dirty="0">
                <a:solidFill>
                  <a:schemeClr val="bg1"/>
                </a:solidFill>
              </a:rPr>
              <a:t> (buatan pengguna</a:t>
            </a:r>
            <a:r>
              <a:rPr lang="id-ID" sz="1900" dirty="0" smtClean="0">
                <a:solidFill>
                  <a:schemeClr val="bg1"/>
                </a:solidFill>
              </a:rPr>
              <a:t>). </a:t>
            </a:r>
            <a:r>
              <a:rPr lang="id-ID" sz="1900" dirty="0">
                <a:solidFill>
                  <a:schemeClr val="bg1"/>
                </a:solidFill>
              </a:rPr>
              <a:t>Untuk membuat konten seperti ini, Anda membutuhkan PHP</a:t>
            </a:r>
            <a:r>
              <a:rPr lang="id-ID" sz="1900" dirty="0" smtClean="0">
                <a:solidFill>
                  <a:schemeClr val="bg1"/>
                </a:solidFill>
              </a:rPr>
              <a:t>.</a:t>
            </a:r>
          </a:p>
          <a:p>
            <a:r>
              <a:rPr lang="id-ID" sz="1900" dirty="0">
                <a:solidFill>
                  <a:schemeClr val="bg1"/>
                </a:solidFill>
              </a:rPr>
              <a:t>Oleh sebab itu, JavaScript dan PHP sebenarnya bukanlah kompetitor, tetapi saling mendukung untuk membangun website dinamis dengan tampilan yang cantik dan menarik.</a:t>
            </a:r>
          </a:p>
        </p:txBody>
      </p:sp>
    </p:spTree>
    <p:extLst>
      <p:ext uri="{BB962C8B-B14F-4D97-AF65-F5344CB8AC3E}">
        <p14:creationId xmlns:p14="http://schemas.microsoft.com/office/powerpoint/2010/main" val="864503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347614"/>
            <a:ext cx="4123800" cy="3517490"/>
          </a:xfrm>
          <a:prstGeom prst="rect">
            <a:avLst/>
          </a:prstGeom>
          <a:noFill/>
          <a:ln>
            <a:noFill/>
          </a:ln>
        </p:spPr>
        <p:txBody>
          <a:bodyPr spcFirstLastPara="1" wrap="square" lIns="91425" tIns="91425" rIns="91425" bIns="91425" anchor="t" anchorCtr="0">
            <a:noAutofit/>
          </a:bodyPr>
          <a:lstStyle/>
          <a:p>
            <a:r>
              <a:rPr lang="id-ID" sz="1600" dirty="0">
                <a:solidFill>
                  <a:srgbClr val="002060"/>
                </a:solidFill>
              </a:rPr>
              <a:t>Sintax adalah aturan penulisan agar mampu dimengerti Sintax adalah aturan penulisan agar mampu dimengerti dengan benar oleh compiler saat membaca bahasa </a:t>
            </a:r>
            <a:r>
              <a:rPr lang="id-ID" sz="1600" dirty="0" smtClean="0">
                <a:solidFill>
                  <a:srgbClr val="002060"/>
                </a:solidFill>
              </a:rPr>
              <a:t>pemrograman dengan benar.</a:t>
            </a:r>
          </a:p>
          <a:p>
            <a:endParaRPr lang="id-ID" sz="1600" b="1" dirty="0">
              <a:solidFill>
                <a:srgbClr val="002060"/>
              </a:solidFill>
            </a:endParaRPr>
          </a:p>
          <a:p>
            <a:r>
              <a:rPr lang="id-ID" sz="1600" b="1" dirty="0">
                <a:solidFill>
                  <a:srgbClr val="002060"/>
                </a:solidFill>
              </a:rPr>
              <a:t>	</a:t>
            </a:r>
            <a:r>
              <a:rPr lang="id-ID" sz="2000" b="1" dirty="0" smtClean="0">
                <a:solidFill>
                  <a:srgbClr val="002060"/>
                </a:solidFill>
              </a:rPr>
              <a:t>&lt;?php “code”   ?&gt; </a:t>
            </a:r>
          </a:p>
          <a:p>
            <a:pPr algn="ctr"/>
            <a:endParaRPr lang="id-ID" sz="2000" b="1" dirty="0" smtClean="0">
              <a:solidFill>
                <a:srgbClr val="002060"/>
              </a:solidFill>
            </a:endParaRPr>
          </a:p>
          <a:p>
            <a:r>
              <a:rPr lang="id-ID" sz="1600" dirty="0">
                <a:solidFill>
                  <a:srgbClr val="002060"/>
                </a:solidFill>
              </a:rPr>
              <a:t>Dalam penulisan PHP yang benar diawali dengan </a:t>
            </a:r>
            <a:r>
              <a:rPr lang="id-ID" sz="1600" b="1" dirty="0">
                <a:solidFill>
                  <a:srgbClr val="002060"/>
                </a:solidFill>
              </a:rPr>
              <a:t>“&lt;? php”</a:t>
            </a:r>
            <a:r>
              <a:rPr lang="id-ID" sz="1600" dirty="0">
                <a:solidFill>
                  <a:srgbClr val="002060"/>
                </a:solidFill>
              </a:rPr>
              <a:t> dan diakhiri dengan “</a:t>
            </a:r>
            <a:r>
              <a:rPr lang="id-ID" sz="1600" b="1" dirty="0">
                <a:solidFill>
                  <a:srgbClr val="002060"/>
                </a:solidFill>
              </a:rPr>
              <a:t>?&gt;</a:t>
            </a:r>
            <a:r>
              <a:rPr lang="id-ID" sz="1600" dirty="0">
                <a:solidFill>
                  <a:srgbClr val="002060"/>
                </a:solidFill>
              </a:rPr>
              <a:t>”. Dan di dalam File PHP juga dapat berisi tag seperti HTML dan skrip sisi klien seperti </a:t>
            </a:r>
            <a:r>
              <a:rPr lang="id-ID" sz="1600" dirty="0" smtClean="0">
                <a:solidFill>
                  <a:srgbClr val="002060"/>
                </a:solidFill>
              </a:rPr>
              <a:t>JavaScript</a:t>
            </a:r>
            <a:r>
              <a:rPr lang="id-ID" sz="1200" dirty="0" smtClean="0">
                <a:solidFill>
                  <a:srgbClr val="002060"/>
                </a:solidFill>
              </a:rPr>
              <a:t>.</a:t>
            </a:r>
            <a:endParaRPr lang="id-ID" sz="1200" dirty="0">
              <a:solidFill>
                <a:srgbClr val="002060"/>
              </a:solidFill>
            </a:endParaRPr>
          </a:p>
          <a:p>
            <a:pPr lvl="0"/>
            <a:endParaRPr lang="id-ID" sz="1500" b="1" dirty="0">
              <a:solidFill>
                <a:schemeClr val="dk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SINTAX PHP</a:t>
            </a:r>
            <a:endParaRPr dirty="0"/>
          </a:p>
        </p:txBody>
      </p:sp>
    </p:spTree>
    <p:extLst>
      <p:ext uri="{BB962C8B-B14F-4D97-AF65-F5344CB8AC3E}">
        <p14:creationId xmlns:p14="http://schemas.microsoft.com/office/powerpoint/2010/main" val="1529702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TIPE DATA DALAM PHP</a:t>
            </a:r>
            <a:endParaRPr dirty="0"/>
          </a:p>
        </p:txBody>
      </p:sp>
      <p:sp>
        <p:nvSpPr>
          <p:cNvPr id="920" name="Google Shape;920;p53"/>
          <p:cNvSpPr txBox="1"/>
          <p:nvPr/>
        </p:nvSpPr>
        <p:spPr>
          <a:xfrm>
            <a:off x="754542" y="915566"/>
            <a:ext cx="7633882" cy="3888432"/>
          </a:xfrm>
          <a:prstGeom prst="rect">
            <a:avLst/>
          </a:prstGeom>
          <a:noFill/>
          <a:ln>
            <a:noFill/>
          </a:ln>
        </p:spPr>
        <p:txBody>
          <a:bodyPr spcFirstLastPara="1" wrap="square" lIns="91425" tIns="91425" rIns="91425" bIns="91425" anchor="t" anchorCtr="0">
            <a:noAutofit/>
          </a:bodyPr>
          <a:lstStyle/>
          <a:p>
            <a:r>
              <a:rPr lang="id-ID" sz="2000" dirty="0">
                <a:solidFill>
                  <a:schemeClr val="bg1"/>
                </a:solidFill>
              </a:rPr>
              <a:t>Tipe data dikatakan juga sebagai tipe dari isi </a:t>
            </a:r>
            <a:r>
              <a:rPr lang="id-ID" sz="2000" i="1" dirty="0">
                <a:solidFill>
                  <a:schemeClr val="bg1"/>
                </a:solidFill>
              </a:rPr>
              <a:t>variabel</a:t>
            </a:r>
            <a:r>
              <a:rPr lang="id-ID" sz="2000" dirty="0">
                <a:solidFill>
                  <a:schemeClr val="bg1"/>
                </a:solidFill>
              </a:rPr>
              <a:t>. Ada yang berbentuk angka yang disebut juga </a:t>
            </a:r>
            <a:r>
              <a:rPr lang="id-ID" sz="2000" i="1" dirty="0">
                <a:solidFill>
                  <a:schemeClr val="bg1"/>
                </a:solidFill>
              </a:rPr>
              <a:t>integer</a:t>
            </a:r>
            <a:r>
              <a:rPr lang="id-ID" sz="2000" dirty="0">
                <a:solidFill>
                  <a:schemeClr val="bg1"/>
                </a:solidFill>
              </a:rPr>
              <a:t>, dan yang berbentuk kalimat atau kata disebut dengan </a:t>
            </a:r>
            <a:r>
              <a:rPr lang="id-ID" sz="2000" i="1" dirty="0">
                <a:solidFill>
                  <a:schemeClr val="bg1"/>
                </a:solidFill>
              </a:rPr>
              <a:t>string </a:t>
            </a:r>
            <a:r>
              <a:rPr lang="id-ID" sz="2000" dirty="0">
                <a:solidFill>
                  <a:schemeClr val="bg1"/>
                </a:solidFill>
              </a:rPr>
              <a:t>dan tipe data lainnya</a:t>
            </a:r>
            <a:r>
              <a:rPr lang="id-ID" sz="2000" dirty="0" smtClean="0">
                <a:solidFill>
                  <a:schemeClr val="bg1"/>
                </a:solidFill>
              </a:rPr>
              <a:t>.</a:t>
            </a:r>
          </a:p>
          <a:p>
            <a:r>
              <a:rPr lang="id-ID" sz="2000" dirty="0">
                <a:solidFill>
                  <a:schemeClr val="bg1"/>
                </a:solidFill>
              </a:rPr>
              <a:t>Tipe data pada PHP:</a:t>
            </a:r>
          </a:p>
          <a:p>
            <a:pPr marL="342900" indent="-342900">
              <a:buClr>
                <a:schemeClr val="bg1"/>
              </a:buClr>
              <a:buFont typeface="Arial" pitchFamily="34" charset="0"/>
              <a:buChar char="•"/>
            </a:pPr>
            <a:r>
              <a:rPr lang="id-ID" sz="2000" dirty="0" smtClean="0">
                <a:solidFill>
                  <a:schemeClr val="bg1"/>
                </a:solidFill>
              </a:rPr>
              <a:t>String -&gt; “Hello World”</a:t>
            </a:r>
            <a:endParaRPr lang="id-ID" sz="2000" dirty="0">
              <a:solidFill>
                <a:schemeClr val="bg1"/>
              </a:solidFill>
            </a:endParaRPr>
          </a:p>
          <a:p>
            <a:pPr marL="342900" indent="-342900">
              <a:buClr>
                <a:schemeClr val="bg1"/>
              </a:buClr>
              <a:buFont typeface="Arial" pitchFamily="34" charset="0"/>
              <a:buChar char="•"/>
            </a:pPr>
            <a:r>
              <a:rPr lang="id-ID" sz="2000" dirty="0" smtClean="0">
                <a:solidFill>
                  <a:schemeClr val="bg1"/>
                </a:solidFill>
              </a:rPr>
              <a:t>Integer -&gt; 123</a:t>
            </a:r>
            <a:endParaRPr lang="id-ID" sz="2000" dirty="0">
              <a:solidFill>
                <a:schemeClr val="bg1"/>
              </a:solidFill>
            </a:endParaRPr>
          </a:p>
          <a:p>
            <a:pPr marL="342900" indent="-342900">
              <a:buClr>
                <a:schemeClr val="bg1"/>
              </a:buClr>
              <a:buFont typeface="Arial" pitchFamily="34" charset="0"/>
              <a:buChar char="•"/>
            </a:pPr>
            <a:r>
              <a:rPr lang="id-ID" sz="2000" dirty="0" smtClean="0">
                <a:solidFill>
                  <a:schemeClr val="bg1"/>
                </a:solidFill>
              </a:rPr>
              <a:t>Float -&gt; 12.365</a:t>
            </a:r>
            <a:endParaRPr lang="id-ID" sz="2000" dirty="0">
              <a:solidFill>
                <a:schemeClr val="bg1"/>
              </a:solidFill>
            </a:endParaRPr>
          </a:p>
          <a:p>
            <a:pPr marL="342900" indent="-342900">
              <a:buClr>
                <a:schemeClr val="bg1"/>
              </a:buClr>
              <a:buFont typeface="Arial" pitchFamily="34" charset="0"/>
              <a:buChar char="•"/>
            </a:pPr>
            <a:r>
              <a:rPr lang="id-ID" sz="2000" dirty="0" smtClean="0">
                <a:solidFill>
                  <a:schemeClr val="bg1"/>
                </a:solidFill>
              </a:rPr>
              <a:t>Boolean -&gt; true dan false / 0 dan 1</a:t>
            </a:r>
            <a:endParaRPr lang="id-ID" sz="2000" dirty="0">
              <a:solidFill>
                <a:schemeClr val="bg1"/>
              </a:solidFill>
            </a:endParaRPr>
          </a:p>
          <a:p>
            <a:pPr marL="342900" indent="-342900">
              <a:buClr>
                <a:schemeClr val="bg1"/>
              </a:buClr>
              <a:buFont typeface="Arial" pitchFamily="34" charset="0"/>
              <a:buChar char="•"/>
            </a:pPr>
            <a:r>
              <a:rPr lang="id-ID" sz="2000" dirty="0" smtClean="0">
                <a:solidFill>
                  <a:schemeClr val="bg1"/>
                </a:solidFill>
              </a:rPr>
              <a:t>Array -&gt; array(isi array) </a:t>
            </a:r>
            <a:r>
              <a:rPr lang="id-ID" sz="2000" smtClean="0">
                <a:solidFill>
                  <a:schemeClr val="bg1"/>
                </a:solidFill>
              </a:rPr>
              <a:t>/ [isi array] </a:t>
            </a:r>
            <a:r>
              <a:rPr lang="id-ID" sz="2000" dirty="0" smtClean="0">
                <a:solidFill>
                  <a:schemeClr val="bg1"/>
                </a:solidFill>
              </a:rPr>
              <a:t>(tanda kurung siku)</a:t>
            </a:r>
            <a:endParaRPr lang="id-ID" sz="2000" dirty="0">
              <a:solidFill>
                <a:schemeClr val="bg1"/>
              </a:solidFill>
            </a:endParaRPr>
          </a:p>
          <a:p>
            <a:pPr marL="342900" indent="-342900">
              <a:buClr>
                <a:schemeClr val="bg1"/>
              </a:buClr>
              <a:buFont typeface="Arial" pitchFamily="34" charset="0"/>
              <a:buChar char="•"/>
            </a:pPr>
            <a:r>
              <a:rPr lang="id-ID" sz="2000" dirty="0">
                <a:solidFill>
                  <a:schemeClr val="bg1"/>
                </a:solidFill>
              </a:rPr>
              <a:t>Object</a:t>
            </a:r>
          </a:p>
          <a:p>
            <a:pPr marL="342900" indent="-342900">
              <a:buClr>
                <a:schemeClr val="bg1"/>
              </a:buClr>
              <a:buFont typeface="Arial" pitchFamily="34" charset="0"/>
              <a:buChar char="•"/>
            </a:pPr>
            <a:r>
              <a:rPr lang="id-ID" sz="2000" dirty="0" smtClean="0">
                <a:solidFill>
                  <a:schemeClr val="bg1"/>
                </a:solidFill>
              </a:rPr>
              <a:t>NULL </a:t>
            </a:r>
            <a:endParaRPr lang="id-ID" sz="2000" dirty="0">
              <a:solidFill>
                <a:schemeClr val="bg1"/>
              </a:solidFill>
            </a:endParaRPr>
          </a:p>
          <a:p>
            <a:endParaRPr lang="id-ID" sz="1900" dirty="0">
              <a:solidFill>
                <a:schemeClr val="bg1"/>
              </a:solidFill>
            </a:endParaRPr>
          </a:p>
        </p:txBody>
      </p:sp>
    </p:spTree>
    <p:extLst>
      <p:ext uri="{BB962C8B-B14F-4D97-AF65-F5344CB8AC3E}">
        <p14:creationId xmlns:p14="http://schemas.microsoft.com/office/powerpoint/2010/main" val="4149535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PENGKONDISIAN DALAM PHP</a:t>
            </a:r>
            <a:br>
              <a:rPr lang="id-ID" dirty="0" smtClean="0"/>
            </a:br>
            <a:endParaRPr dirty="0"/>
          </a:p>
        </p:txBody>
      </p:sp>
      <p:sp>
        <p:nvSpPr>
          <p:cNvPr id="920" name="Google Shape;920;p53"/>
          <p:cNvSpPr txBox="1"/>
          <p:nvPr/>
        </p:nvSpPr>
        <p:spPr>
          <a:xfrm>
            <a:off x="754542" y="915566"/>
            <a:ext cx="7633882" cy="4032448"/>
          </a:xfrm>
          <a:prstGeom prst="rect">
            <a:avLst/>
          </a:prstGeom>
          <a:noFill/>
          <a:ln>
            <a:noFill/>
          </a:ln>
        </p:spPr>
        <p:txBody>
          <a:bodyPr spcFirstLastPara="1" wrap="square" lIns="91425" tIns="91425" rIns="91425" bIns="91425" anchor="t" anchorCtr="0">
            <a:noAutofit/>
          </a:bodyPr>
          <a:lstStyle/>
          <a:p>
            <a:r>
              <a:rPr lang="id-ID" sz="1800" dirty="0">
                <a:solidFill>
                  <a:schemeClr val="bg1"/>
                </a:solidFill>
              </a:rPr>
              <a:t>Pengkondisian </a:t>
            </a:r>
            <a:r>
              <a:rPr lang="id-ID" sz="1800" dirty="0" smtClean="0">
                <a:solidFill>
                  <a:schemeClr val="bg1"/>
                </a:solidFill>
              </a:rPr>
              <a:t>adalah </a:t>
            </a:r>
            <a:r>
              <a:rPr lang="id-ID" sz="1800" dirty="0">
                <a:solidFill>
                  <a:schemeClr val="bg1"/>
                </a:solidFill>
              </a:rPr>
              <a:t>kegiatan untuk bagaimana menentukan suatu program dijalankan atau tidak berdasarkan kondisi yang </a:t>
            </a:r>
            <a:r>
              <a:rPr lang="id-ID" sz="1800" dirty="0" smtClean="0">
                <a:solidFill>
                  <a:schemeClr val="bg1"/>
                </a:solidFill>
              </a:rPr>
              <a:t>dicapai. </a:t>
            </a:r>
            <a:endParaRPr lang="id-ID" sz="1800" dirty="0">
              <a:solidFill>
                <a:schemeClr val="bg1"/>
              </a:solidFill>
            </a:endParaRPr>
          </a:p>
          <a:p>
            <a:endParaRPr lang="id-ID" sz="1800" dirty="0" smtClean="0">
              <a:solidFill>
                <a:schemeClr val="bg1"/>
              </a:solidFill>
            </a:endParaRPr>
          </a:p>
          <a:p>
            <a:r>
              <a:rPr lang="id-ID" sz="1800" dirty="0" smtClean="0">
                <a:solidFill>
                  <a:schemeClr val="bg1"/>
                </a:solidFill>
              </a:rPr>
              <a:t>Dalam </a:t>
            </a:r>
            <a:r>
              <a:rPr lang="id-ID" sz="1800" dirty="0">
                <a:solidFill>
                  <a:schemeClr val="bg1"/>
                </a:solidFill>
              </a:rPr>
              <a:t>PHP </a:t>
            </a:r>
            <a:r>
              <a:rPr lang="id-ID" sz="1800" dirty="0" smtClean="0">
                <a:solidFill>
                  <a:schemeClr val="bg1"/>
                </a:solidFill>
              </a:rPr>
              <a:t>memiliki </a:t>
            </a:r>
            <a:r>
              <a:rPr lang="id-ID" sz="1800" dirty="0">
                <a:solidFill>
                  <a:schemeClr val="bg1"/>
                </a:solidFill>
              </a:rPr>
              <a:t>pernyataan kondisional berikut:</a:t>
            </a:r>
          </a:p>
          <a:p>
            <a:endParaRPr lang="id-ID" sz="1800" dirty="0" smtClean="0">
              <a:solidFill>
                <a:schemeClr val="bg1"/>
              </a:solidFill>
            </a:endParaRPr>
          </a:p>
          <a:p>
            <a:pPr marL="285750" indent="-285750">
              <a:buClr>
                <a:schemeClr val="bg1"/>
              </a:buClr>
              <a:buFont typeface="Wingdings" pitchFamily="2" charset="2"/>
              <a:buChar char="§"/>
            </a:pPr>
            <a:r>
              <a:rPr lang="id-ID" sz="1800" dirty="0" smtClean="0">
                <a:solidFill>
                  <a:schemeClr val="bg1"/>
                </a:solidFill>
              </a:rPr>
              <a:t>If statement - </a:t>
            </a:r>
            <a:r>
              <a:rPr lang="id-ID" sz="1800" dirty="0">
                <a:solidFill>
                  <a:schemeClr val="bg1"/>
                </a:solidFill>
              </a:rPr>
              <a:t>mengeksekusi beberapa kode jika satu kondisi </a:t>
            </a:r>
            <a:r>
              <a:rPr lang="id-ID" sz="1800" dirty="0" smtClean="0">
                <a:solidFill>
                  <a:schemeClr val="bg1"/>
                </a:solidFill>
              </a:rPr>
              <a:t>benar</a:t>
            </a:r>
          </a:p>
          <a:p>
            <a:pPr marL="285750" indent="-285750">
              <a:buClr>
                <a:schemeClr val="bg1"/>
              </a:buClr>
              <a:buFont typeface="Wingdings" pitchFamily="2" charset="2"/>
              <a:buChar char="§"/>
            </a:pPr>
            <a:r>
              <a:rPr lang="id-ID" sz="1800" dirty="0">
                <a:solidFill>
                  <a:schemeClr val="bg1"/>
                </a:solidFill>
              </a:rPr>
              <a:t>if...else statement - mengeksekusi beberapa kode jika suatu kondisi benar dan kode lain jika kondisi itu </a:t>
            </a:r>
            <a:r>
              <a:rPr lang="id-ID" sz="1800" dirty="0" smtClean="0">
                <a:solidFill>
                  <a:schemeClr val="bg1"/>
                </a:solidFill>
              </a:rPr>
              <a:t>salah</a:t>
            </a:r>
          </a:p>
          <a:p>
            <a:pPr marL="285750" indent="-285750">
              <a:buClr>
                <a:schemeClr val="bg1"/>
              </a:buClr>
              <a:buFont typeface="Wingdings" pitchFamily="2" charset="2"/>
              <a:buChar char="§"/>
            </a:pPr>
            <a:r>
              <a:rPr lang="id-ID" sz="1800" dirty="0">
                <a:solidFill>
                  <a:schemeClr val="bg1"/>
                </a:solidFill>
              </a:rPr>
              <a:t>if...elseif...else - mengeksekusi kode yang berbeda untuk lebih dari dua </a:t>
            </a:r>
            <a:r>
              <a:rPr lang="id-ID" sz="1800" dirty="0" smtClean="0">
                <a:solidFill>
                  <a:schemeClr val="bg1"/>
                </a:solidFill>
              </a:rPr>
              <a:t>kondisi</a:t>
            </a:r>
          </a:p>
          <a:p>
            <a:pPr marL="285750" indent="-285750">
              <a:buClr>
                <a:schemeClr val="bg1"/>
              </a:buClr>
              <a:buFont typeface="Wingdings" pitchFamily="2" charset="2"/>
              <a:buChar char="§"/>
            </a:pPr>
            <a:r>
              <a:rPr lang="id-ID" sz="1800" dirty="0">
                <a:solidFill>
                  <a:schemeClr val="bg1"/>
                </a:solidFill>
              </a:rPr>
              <a:t>switch statement </a:t>
            </a:r>
            <a:r>
              <a:rPr lang="id-ID" sz="1800" dirty="0" smtClean="0">
                <a:solidFill>
                  <a:schemeClr val="bg1"/>
                </a:solidFill>
              </a:rPr>
              <a:t>- </a:t>
            </a:r>
            <a:r>
              <a:rPr lang="id-ID" sz="1800" dirty="0">
                <a:solidFill>
                  <a:schemeClr val="bg1"/>
                </a:solidFill>
              </a:rPr>
              <a:t>memilih salah satu dari banyak blok kode yang akan </a:t>
            </a:r>
            <a:r>
              <a:rPr lang="id-ID" sz="1800" dirty="0" smtClean="0">
                <a:solidFill>
                  <a:schemeClr val="bg1"/>
                </a:solidFill>
              </a:rPr>
              <a:t>dieksekusi</a:t>
            </a:r>
          </a:p>
          <a:p>
            <a:pPr marL="285750" indent="-285750">
              <a:buClr>
                <a:schemeClr val="bg1"/>
              </a:buClr>
              <a:buFont typeface="Wingdings" pitchFamily="2" charset="2"/>
              <a:buChar char="§"/>
            </a:pPr>
            <a:r>
              <a:rPr lang="id-ID" sz="1800" dirty="0" smtClean="0">
                <a:solidFill>
                  <a:schemeClr val="bg1"/>
                </a:solidFill>
              </a:rPr>
              <a:t>Ternary</a:t>
            </a:r>
          </a:p>
          <a:p>
            <a:pPr marL="285750" indent="-285750">
              <a:buClr>
                <a:schemeClr val="bg1"/>
              </a:buClr>
              <a:buFont typeface="Wingdings" pitchFamily="2" charset="2"/>
              <a:buChar char="§"/>
            </a:pPr>
            <a:r>
              <a:rPr lang="id-ID" sz="1800" dirty="0" smtClean="0">
                <a:solidFill>
                  <a:schemeClr val="bg1"/>
                </a:solidFill>
              </a:rPr>
              <a:t>Null Closing Operator</a:t>
            </a:r>
          </a:p>
          <a:p>
            <a:pPr marL="285750" indent="-285750">
              <a:buClr>
                <a:schemeClr val="bg1"/>
              </a:buClr>
              <a:buFont typeface="Wingdings" pitchFamily="2" charset="2"/>
              <a:buChar char="§"/>
            </a:pPr>
            <a:endParaRPr lang="id-ID" sz="1800" dirty="0">
              <a:solidFill>
                <a:schemeClr val="bg1"/>
              </a:solidFill>
            </a:endParaRPr>
          </a:p>
        </p:txBody>
      </p:sp>
    </p:spTree>
    <p:extLst>
      <p:ext uri="{BB962C8B-B14F-4D97-AF65-F5344CB8AC3E}">
        <p14:creationId xmlns:p14="http://schemas.microsoft.com/office/powerpoint/2010/main" val="1350680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PERULANGAN DALAM PHP</a:t>
            </a:r>
            <a:br>
              <a:rPr lang="id-ID" dirty="0" smtClean="0"/>
            </a:br>
            <a:endParaRPr dirty="0"/>
          </a:p>
        </p:txBody>
      </p:sp>
      <p:sp>
        <p:nvSpPr>
          <p:cNvPr id="920" name="Google Shape;920;p53"/>
          <p:cNvSpPr txBox="1"/>
          <p:nvPr/>
        </p:nvSpPr>
        <p:spPr>
          <a:xfrm>
            <a:off x="754542" y="915566"/>
            <a:ext cx="7633882" cy="4032448"/>
          </a:xfrm>
          <a:prstGeom prst="rect">
            <a:avLst/>
          </a:prstGeom>
          <a:noFill/>
          <a:ln>
            <a:noFill/>
          </a:ln>
        </p:spPr>
        <p:txBody>
          <a:bodyPr spcFirstLastPara="1" wrap="square" lIns="91425" tIns="91425" rIns="91425" bIns="91425" anchor="t" anchorCtr="0">
            <a:noAutofit/>
          </a:bodyPr>
          <a:lstStyle/>
          <a:p>
            <a:pPr>
              <a:buClr>
                <a:schemeClr val="bg1"/>
              </a:buClr>
            </a:pPr>
            <a:r>
              <a:rPr lang="id-ID" sz="1800" dirty="0" smtClean="0">
                <a:solidFill>
                  <a:schemeClr val="bg1"/>
                </a:solidFill>
              </a:rPr>
              <a:t>Perulangan /</a:t>
            </a:r>
            <a:r>
              <a:rPr lang="id-ID" sz="1800" i="1" dirty="0" smtClean="0">
                <a:solidFill>
                  <a:schemeClr val="bg1"/>
                </a:solidFill>
              </a:rPr>
              <a:t> Loop</a:t>
            </a:r>
            <a:r>
              <a:rPr lang="id-ID" sz="1800" dirty="0" smtClean="0">
                <a:solidFill>
                  <a:schemeClr val="bg1"/>
                </a:solidFill>
              </a:rPr>
              <a:t> </a:t>
            </a:r>
            <a:r>
              <a:rPr lang="id-ID" sz="1800" i="1" dirty="0"/>
              <a:t> </a:t>
            </a:r>
            <a:r>
              <a:rPr lang="id-ID" sz="1800" dirty="0">
                <a:solidFill>
                  <a:schemeClr val="bg1"/>
                </a:solidFill>
              </a:rPr>
              <a:t>digunakan untuk mengeksekusi blok kode yang sama berulang kali, selama kondisi tertentu benar</a:t>
            </a:r>
            <a:r>
              <a:rPr lang="id-ID" sz="1800" dirty="0" smtClean="0">
                <a:solidFill>
                  <a:schemeClr val="bg1"/>
                </a:solidFill>
              </a:rPr>
              <a:t>.</a:t>
            </a:r>
          </a:p>
          <a:p>
            <a:pPr>
              <a:buClr>
                <a:schemeClr val="bg1"/>
              </a:buClr>
            </a:pPr>
            <a:endParaRPr lang="id-ID" sz="1800" dirty="0">
              <a:solidFill>
                <a:schemeClr val="bg1"/>
              </a:solidFill>
            </a:endParaRPr>
          </a:p>
          <a:p>
            <a:pPr>
              <a:buClr>
                <a:schemeClr val="bg1"/>
              </a:buClr>
            </a:pPr>
            <a:r>
              <a:rPr lang="id-ID" sz="1800" dirty="0" smtClean="0">
                <a:solidFill>
                  <a:schemeClr val="bg1"/>
                </a:solidFill>
              </a:rPr>
              <a:t>Beberapa Perulangan dalam PHP :</a:t>
            </a:r>
          </a:p>
          <a:p>
            <a:pPr marL="285750" indent="-285750">
              <a:buClr>
                <a:schemeClr val="bg1"/>
              </a:buClr>
              <a:buFont typeface="Arial" pitchFamily="34" charset="0"/>
              <a:buChar char="•"/>
            </a:pPr>
            <a:r>
              <a:rPr lang="id-ID" sz="1800" b="1" dirty="0">
                <a:solidFill>
                  <a:schemeClr val="bg1"/>
                </a:solidFill>
              </a:rPr>
              <a:t>while — loop</a:t>
            </a:r>
            <a:r>
              <a:rPr lang="id-ID" sz="1800" dirty="0">
                <a:solidFill>
                  <a:schemeClr val="bg1"/>
                </a:solidFill>
              </a:rPr>
              <a:t> melalui blok kode selama kondisi yang ditentukan benar</a:t>
            </a:r>
            <a:r>
              <a:rPr lang="id-ID" sz="1800" dirty="0" smtClean="0">
                <a:solidFill>
                  <a:schemeClr val="bg1"/>
                </a:solidFill>
              </a:rPr>
              <a:t>.</a:t>
            </a:r>
          </a:p>
          <a:p>
            <a:pPr marL="285750" indent="-285750">
              <a:buClr>
                <a:schemeClr val="bg1"/>
              </a:buClr>
              <a:buFont typeface="Arial" pitchFamily="34" charset="0"/>
              <a:buChar char="•"/>
            </a:pPr>
            <a:r>
              <a:rPr lang="id-ID" sz="1800" b="1" dirty="0" smtClean="0">
                <a:solidFill>
                  <a:schemeClr val="bg1"/>
                </a:solidFill>
              </a:rPr>
              <a:t>do </a:t>
            </a:r>
            <a:r>
              <a:rPr lang="id-ID" sz="1800" b="1" dirty="0">
                <a:solidFill>
                  <a:schemeClr val="bg1"/>
                </a:solidFill>
              </a:rPr>
              <a:t>… while — loop</a:t>
            </a:r>
            <a:r>
              <a:rPr lang="id-ID" sz="1800" dirty="0">
                <a:solidFill>
                  <a:schemeClr val="bg1"/>
                </a:solidFill>
              </a:rPr>
              <a:t> melalui blok kode minimal sekali, dan kemudian mengulangi loop selama kondisi yang ditentukan </a:t>
            </a:r>
            <a:r>
              <a:rPr lang="id-ID" sz="1800" dirty="0" smtClean="0">
                <a:solidFill>
                  <a:schemeClr val="bg1"/>
                </a:solidFill>
              </a:rPr>
              <a:t>benar.</a:t>
            </a:r>
            <a:endParaRPr lang="id-ID" sz="1600" dirty="0" smtClean="0">
              <a:solidFill>
                <a:schemeClr val="bg1"/>
              </a:solidFill>
            </a:endParaRPr>
          </a:p>
          <a:p>
            <a:pPr marL="285750" indent="-285750">
              <a:buClr>
                <a:schemeClr val="bg1"/>
              </a:buClr>
              <a:buFont typeface="Arial" pitchFamily="34" charset="0"/>
              <a:buChar char="•"/>
            </a:pPr>
            <a:r>
              <a:rPr lang="id-ID" sz="1800" b="1" dirty="0" smtClean="0">
                <a:solidFill>
                  <a:schemeClr val="bg1"/>
                </a:solidFill>
              </a:rPr>
              <a:t>for </a:t>
            </a:r>
            <a:r>
              <a:rPr lang="id-ID" sz="1800" b="1" dirty="0">
                <a:solidFill>
                  <a:schemeClr val="bg1"/>
                </a:solidFill>
              </a:rPr>
              <a:t>— loop</a:t>
            </a:r>
            <a:r>
              <a:rPr lang="id-ID" sz="1800" dirty="0">
                <a:solidFill>
                  <a:schemeClr val="bg1"/>
                </a:solidFill>
              </a:rPr>
              <a:t> melalui blok kode beberapa </a:t>
            </a:r>
            <a:r>
              <a:rPr lang="id-ID" sz="1800" dirty="0" smtClean="0">
                <a:solidFill>
                  <a:schemeClr val="bg1"/>
                </a:solidFill>
              </a:rPr>
              <a:t>kali.</a:t>
            </a:r>
          </a:p>
          <a:p>
            <a:pPr marL="285750" indent="-285750">
              <a:buClr>
                <a:schemeClr val="bg1"/>
              </a:buClr>
              <a:buFont typeface="Arial" pitchFamily="34" charset="0"/>
              <a:buChar char="•"/>
            </a:pPr>
            <a:r>
              <a:rPr lang="id-ID" sz="1800" b="1" dirty="0" smtClean="0">
                <a:solidFill>
                  <a:schemeClr val="bg1"/>
                </a:solidFill>
              </a:rPr>
              <a:t>foreach </a:t>
            </a:r>
            <a:r>
              <a:rPr lang="id-ID" sz="1800" b="1" dirty="0">
                <a:solidFill>
                  <a:schemeClr val="bg1"/>
                </a:solidFill>
              </a:rPr>
              <a:t>— loop</a:t>
            </a:r>
            <a:r>
              <a:rPr lang="id-ID" sz="1800" dirty="0">
                <a:solidFill>
                  <a:schemeClr val="bg1"/>
                </a:solidFill>
              </a:rPr>
              <a:t> melalui blok kode untuk setiap elemen dalam array</a:t>
            </a:r>
            <a:r>
              <a:rPr lang="id-ID" sz="1800" dirty="0" smtClean="0">
                <a:solidFill>
                  <a:schemeClr val="bg1"/>
                </a:solidFill>
              </a:rPr>
              <a:t>.</a:t>
            </a:r>
          </a:p>
          <a:p>
            <a:pPr>
              <a:buClr>
                <a:schemeClr val="bg1"/>
              </a:buClr>
            </a:pPr>
            <a:endParaRPr lang="id-ID" sz="1800" dirty="0" smtClean="0">
              <a:solidFill>
                <a:schemeClr val="bg1"/>
              </a:solidFill>
            </a:endParaRPr>
          </a:p>
          <a:p>
            <a:pPr>
              <a:buClr>
                <a:schemeClr val="bg1"/>
              </a:buClr>
            </a:pPr>
            <a:r>
              <a:rPr lang="id-ID" sz="1600" dirty="0" smtClean="0">
                <a:solidFill>
                  <a:schemeClr val="accent6">
                    <a:lumMod val="60000"/>
                    <a:lumOff val="40000"/>
                  </a:schemeClr>
                </a:solidFill>
              </a:rPr>
              <a:t>(Catatan	 : Dalam do … while, kondisinya diuji SETELAH mengeksekusi pernyataan dalam </a:t>
            </a:r>
            <a:r>
              <a:rPr lang="id-ID" sz="1600" i="1" dirty="0" smtClean="0">
                <a:solidFill>
                  <a:schemeClr val="accent6">
                    <a:lumMod val="60000"/>
                    <a:lumOff val="40000"/>
                  </a:schemeClr>
                </a:solidFill>
              </a:rPr>
              <a:t>loop</a:t>
            </a:r>
            <a:r>
              <a:rPr lang="id-ID" sz="1600" dirty="0" smtClean="0">
                <a:solidFill>
                  <a:schemeClr val="accent6">
                    <a:lumMod val="60000"/>
                    <a:lumOff val="40000"/>
                  </a:schemeClr>
                </a:solidFill>
              </a:rPr>
              <a:t>. Ini berarti bahwa </a:t>
            </a:r>
            <a:r>
              <a:rPr lang="id-ID" sz="1600" i="1" dirty="0" smtClean="0">
                <a:solidFill>
                  <a:schemeClr val="accent6">
                    <a:lumMod val="60000"/>
                    <a:lumOff val="40000"/>
                  </a:schemeClr>
                </a:solidFill>
              </a:rPr>
              <a:t>loop do</a:t>
            </a:r>
            <a:r>
              <a:rPr lang="id-ID" sz="1600" dirty="0" smtClean="0">
                <a:solidFill>
                  <a:schemeClr val="accent6">
                    <a:lumMod val="60000"/>
                    <a:lumOff val="40000"/>
                  </a:schemeClr>
                </a:solidFill>
              </a:rPr>
              <a:t> … </a:t>
            </a:r>
            <a:r>
              <a:rPr lang="id-ID" sz="1600" i="1" dirty="0" smtClean="0">
                <a:solidFill>
                  <a:schemeClr val="accent6">
                    <a:lumMod val="60000"/>
                    <a:lumOff val="40000"/>
                  </a:schemeClr>
                </a:solidFill>
              </a:rPr>
              <a:t>while </a:t>
            </a:r>
            <a:r>
              <a:rPr lang="id-ID" sz="1600" dirty="0" smtClean="0">
                <a:solidFill>
                  <a:schemeClr val="accent6">
                    <a:lumMod val="60000"/>
                    <a:lumOff val="40000"/>
                  </a:schemeClr>
                </a:solidFill>
              </a:rPr>
              <a:t>akan menjalankan pernyataannya setidaknya satu kali, walaupun kondisinya salah</a:t>
            </a:r>
            <a:endParaRPr lang="id-ID" sz="1600" dirty="0">
              <a:solidFill>
                <a:schemeClr val="accent6">
                  <a:lumMod val="60000"/>
                  <a:lumOff val="40000"/>
                </a:schemeClr>
              </a:solidFill>
            </a:endParaRPr>
          </a:p>
        </p:txBody>
      </p:sp>
    </p:spTree>
    <p:extLst>
      <p:ext uri="{BB962C8B-B14F-4D97-AF65-F5344CB8AC3E}">
        <p14:creationId xmlns:p14="http://schemas.microsoft.com/office/powerpoint/2010/main" val="2466371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347614"/>
            <a:ext cx="4123800" cy="3517490"/>
          </a:xfrm>
          <a:prstGeom prst="rect">
            <a:avLst/>
          </a:prstGeom>
          <a:noFill/>
          <a:ln>
            <a:noFill/>
          </a:ln>
        </p:spPr>
        <p:txBody>
          <a:bodyPr spcFirstLastPara="1" wrap="square" lIns="91425" tIns="91425" rIns="91425" bIns="91425" anchor="t" anchorCtr="0">
            <a:noAutofit/>
          </a:bodyPr>
          <a:lstStyle/>
          <a:p>
            <a:pPr lvl="0"/>
            <a:r>
              <a:rPr lang="id-ID" sz="1500" b="1" dirty="0"/>
              <a:t>Syntax</a:t>
            </a:r>
          </a:p>
          <a:p>
            <a:pPr lvl="0"/>
            <a:r>
              <a:rPr lang="id-ID" sz="1500" i="1" dirty="0"/>
              <a:t>for (init counter; test counter; increment counter) {</a:t>
            </a:r>
            <a:br>
              <a:rPr lang="id-ID" sz="1500" i="1" dirty="0"/>
            </a:br>
            <a:r>
              <a:rPr lang="id-ID" sz="1500" i="1" dirty="0"/>
              <a:t>kode program yang akan dieksekusi di tiap perulangan;</a:t>
            </a:r>
            <a:br>
              <a:rPr lang="id-ID" sz="1500" i="1" dirty="0"/>
            </a:br>
            <a:r>
              <a:rPr lang="id-ID" sz="1500" i="1" dirty="0"/>
              <a:t>}</a:t>
            </a:r>
          </a:p>
          <a:p>
            <a:pPr lvl="0"/>
            <a:endParaRPr lang="id-ID" sz="1500" b="1" i="1" dirty="0">
              <a:solidFill>
                <a:schemeClr val="dk1"/>
              </a:solidFill>
              <a:latin typeface="Overpass Mono"/>
              <a:ea typeface="Overpass Mono"/>
              <a:cs typeface="Overpass Mono"/>
              <a:sym typeface="Overpass Mono"/>
            </a:endParaRPr>
          </a:p>
          <a:p>
            <a:r>
              <a:rPr lang="id-ID" sz="1500" b="1" dirty="0"/>
              <a:t>Parameter:</a:t>
            </a:r>
          </a:p>
          <a:p>
            <a:r>
              <a:rPr lang="id-ID" sz="1500" b="1" dirty="0"/>
              <a:t>init counter:</a:t>
            </a:r>
            <a:r>
              <a:rPr lang="id-ID" sz="1500" dirty="0"/>
              <a:t> Menginisialisasi nilai penghitung loop</a:t>
            </a:r>
            <a:br>
              <a:rPr lang="id-ID" sz="1500" dirty="0"/>
            </a:br>
            <a:r>
              <a:rPr lang="id-ID" sz="1500" b="1" dirty="0"/>
              <a:t>test counter:</a:t>
            </a:r>
            <a:r>
              <a:rPr lang="id-ID" sz="1500" dirty="0"/>
              <a:t> Dievaluasi untuk setiap iterasi loop. Jika bernilai TRUE, </a:t>
            </a:r>
            <a:r>
              <a:rPr lang="id-ID" sz="1500" i="1" dirty="0"/>
              <a:t>loop </a:t>
            </a:r>
            <a:r>
              <a:rPr lang="id-ID" sz="1500" dirty="0"/>
              <a:t>berlanjut. Jika mengevaluasi ke FALSE, </a:t>
            </a:r>
            <a:r>
              <a:rPr lang="id-ID" sz="1500" i="1" dirty="0"/>
              <a:t>loop </a:t>
            </a:r>
            <a:r>
              <a:rPr lang="id-ID" sz="1500" dirty="0"/>
              <a:t>berakhir.</a:t>
            </a:r>
            <a:br>
              <a:rPr lang="id-ID" sz="1500" dirty="0"/>
            </a:br>
            <a:r>
              <a:rPr lang="id-ID" sz="1500" b="1" dirty="0"/>
              <a:t>increment counter:</a:t>
            </a:r>
            <a:r>
              <a:rPr lang="id-ID" sz="1500" dirty="0"/>
              <a:t> Meningkatkan nilai </a:t>
            </a:r>
            <a:r>
              <a:rPr lang="id-ID" sz="1500" i="1" dirty="0"/>
              <a:t>loop counter</a:t>
            </a:r>
            <a:endParaRPr lang="id-ID" sz="1500" dirty="0"/>
          </a:p>
          <a:p>
            <a:pPr lvl="0"/>
            <a:endParaRPr lang="id-ID" sz="1500" b="1" dirty="0">
              <a:solidFill>
                <a:schemeClr val="dk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FOR LOOP PHP</a:t>
            </a:r>
            <a:endParaRPr dirty="0"/>
          </a:p>
        </p:txBody>
      </p:sp>
    </p:spTree>
    <p:extLst>
      <p:ext uri="{BB962C8B-B14F-4D97-AF65-F5344CB8AC3E}">
        <p14:creationId xmlns:p14="http://schemas.microsoft.com/office/powerpoint/2010/main" val="1720045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4"/>
            <a:ext cx="4123800" cy="3373474"/>
          </a:xfrm>
          <a:prstGeom prst="rect">
            <a:avLst/>
          </a:prstGeom>
          <a:noFill/>
          <a:ln>
            <a:noFill/>
          </a:ln>
        </p:spPr>
        <p:txBody>
          <a:bodyPr spcFirstLastPara="1" wrap="square" lIns="91425" tIns="91425" rIns="91425" bIns="91425" anchor="t" anchorCtr="0">
            <a:noAutofit/>
          </a:bodyPr>
          <a:lstStyle/>
          <a:p>
            <a:pPr lvl="0"/>
            <a:r>
              <a:rPr lang="id-ID" sz="1500" i="1" dirty="0"/>
              <a:t>Foreach loop </a:t>
            </a:r>
            <a:r>
              <a:rPr lang="id-ID" sz="1500" dirty="0"/>
              <a:t>hanya bekerja pada </a:t>
            </a:r>
            <a:r>
              <a:rPr lang="id-ID" sz="1500" b="1" dirty="0"/>
              <a:t>array</a:t>
            </a:r>
            <a:r>
              <a:rPr lang="id-ID" sz="1500" dirty="0"/>
              <a:t>, dan digunakan untuk </a:t>
            </a:r>
            <a:r>
              <a:rPr lang="id-ID" sz="1500" i="1" dirty="0"/>
              <a:t>loop </a:t>
            </a:r>
            <a:r>
              <a:rPr lang="id-ID" sz="1500" dirty="0"/>
              <a:t>melalui setiap pasangan kunci / nilai dalam </a:t>
            </a:r>
            <a:r>
              <a:rPr lang="id-ID" sz="1500" i="1" dirty="0"/>
              <a:t>array</a:t>
            </a:r>
            <a:r>
              <a:rPr lang="id-ID" sz="1500" dirty="0" smtClean="0"/>
              <a:t>.</a:t>
            </a:r>
          </a:p>
          <a:p>
            <a:pPr lvl="0"/>
            <a:endParaRPr lang="id-ID" sz="1500" b="1" dirty="0">
              <a:solidFill>
                <a:schemeClr val="dk1"/>
              </a:solidFill>
              <a:latin typeface="Overpass Mono"/>
              <a:ea typeface="Overpass Mono"/>
              <a:cs typeface="Overpass Mono"/>
              <a:sym typeface="Overpass Mono"/>
            </a:endParaRPr>
          </a:p>
          <a:p>
            <a:pPr lvl="0"/>
            <a:r>
              <a:rPr lang="en-US" sz="1500" b="1" dirty="0" smtClean="0"/>
              <a:t>Syntax</a:t>
            </a:r>
            <a:endParaRPr lang="id-ID" sz="1500" b="1" dirty="0" smtClean="0"/>
          </a:p>
          <a:p>
            <a:pPr lvl="0"/>
            <a:r>
              <a:rPr lang="en-US" sz="1500" i="1" dirty="0" err="1" smtClean="0"/>
              <a:t>foreach</a:t>
            </a:r>
            <a:r>
              <a:rPr lang="en-US" sz="1500" i="1" dirty="0" smtClean="0"/>
              <a:t> </a:t>
            </a:r>
            <a:r>
              <a:rPr lang="en-US" sz="1500" i="1" dirty="0"/>
              <a:t>($array as $value) {</a:t>
            </a:r>
            <a:br>
              <a:rPr lang="en-US" sz="1500" i="1" dirty="0"/>
            </a:br>
            <a:r>
              <a:rPr lang="en-US" sz="1500" i="1" dirty="0"/>
              <a:t>code to be executed;</a:t>
            </a:r>
            <a:br>
              <a:rPr lang="en-US" sz="1500" i="1" dirty="0"/>
            </a:br>
            <a:r>
              <a:rPr lang="en-US" sz="1500" i="1" dirty="0" smtClean="0"/>
              <a:t>}</a:t>
            </a:r>
            <a:endParaRPr lang="id-ID" sz="1500" i="1" dirty="0" smtClean="0"/>
          </a:p>
          <a:p>
            <a:pPr lvl="0"/>
            <a:endParaRPr lang="id-ID" sz="1500" b="1" i="1" dirty="0">
              <a:solidFill>
                <a:schemeClr val="dk1"/>
              </a:solidFill>
              <a:latin typeface="Overpass Mono"/>
              <a:ea typeface="Overpass Mono"/>
              <a:cs typeface="Overpass Mono"/>
              <a:sym typeface="Overpass Mono"/>
            </a:endParaRPr>
          </a:p>
          <a:p>
            <a:r>
              <a:rPr lang="id-ID" sz="1500" b="1" dirty="0"/>
              <a:t>Penjelasan</a:t>
            </a:r>
            <a:endParaRPr lang="id-ID" sz="1500" dirty="0"/>
          </a:p>
          <a:p>
            <a:r>
              <a:rPr lang="id-ID" sz="1500" dirty="0"/>
              <a:t>Untuk setiap iterasi </a:t>
            </a:r>
            <a:r>
              <a:rPr lang="id-ID" sz="1500" i="1" dirty="0"/>
              <a:t>loop</a:t>
            </a:r>
            <a:r>
              <a:rPr lang="id-ID" sz="1500" dirty="0"/>
              <a:t>, nilai elemen </a:t>
            </a:r>
            <a:r>
              <a:rPr lang="id-ID" sz="1500" i="1" dirty="0"/>
              <a:t>array </a:t>
            </a:r>
            <a:r>
              <a:rPr lang="id-ID" sz="1500" dirty="0"/>
              <a:t>saat ini ditetapkan ke </a:t>
            </a:r>
            <a:r>
              <a:rPr lang="id-ID" sz="1500" b="1" dirty="0"/>
              <a:t>$value</a:t>
            </a:r>
            <a:r>
              <a:rPr lang="id-ID" sz="1500" dirty="0"/>
              <a:t> dan </a:t>
            </a:r>
            <a:r>
              <a:rPr lang="id-ID" sz="1500" i="1" dirty="0"/>
              <a:t>pointer array</a:t>
            </a:r>
            <a:r>
              <a:rPr lang="id-ID" sz="1500" dirty="0"/>
              <a:t> digerakkan oleh satu, sampai mencapai elemen </a:t>
            </a:r>
            <a:r>
              <a:rPr lang="id-ID" sz="1500" i="1" dirty="0"/>
              <a:t>array</a:t>
            </a:r>
            <a:r>
              <a:rPr lang="id-ID" sz="1500" dirty="0"/>
              <a:t> terakhir.</a:t>
            </a:r>
          </a:p>
          <a:p>
            <a:pPr lvl="0"/>
            <a:endParaRPr lang="id-ID" sz="1500" b="1" dirty="0">
              <a:solidFill>
                <a:schemeClr val="dk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FOREACH LOOP PHP</a:t>
            </a:r>
            <a:endParaRPr dirty="0"/>
          </a:p>
        </p:txBody>
      </p:sp>
    </p:spTree>
    <p:extLst>
      <p:ext uri="{BB962C8B-B14F-4D97-AF65-F5344CB8AC3E}">
        <p14:creationId xmlns:p14="http://schemas.microsoft.com/office/powerpoint/2010/main" val="2797620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Alat-Alat Yang Dibutuhkan</a:t>
            </a:r>
            <a:endParaRPr dirty="0"/>
          </a:p>
        </p:txBody>
      </p:sp>
      <p:sp>
        <p:nvSpPr>
          <p:cNvPr id="387" name="Google Shape;387;p34"/>
          <p:cNvSpPr/>
          <p:nvPr/>
        </p:nvSpPr>
        <p:spPr>
          <a:xfrm flipH="1">
            <a:off x="8132188" y="2227185"/>
            <a:ext cx="407895" cy="156321"/>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35298" y="265236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841509" y="251277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590245" y="295008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1640" y="2211519"/>
            <a:ext cx="1008000" cy="100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410024" y="1707654"/>
            <a:ext cx="2522016" cy="450295"/>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id-ID" sz="2500" dirty="0" smtClean="0"/>
              <a:t>Code</a:t>
            </a:r>
            <a:r>
              <a:rPr lang="id-ID" sz="2800" dirty="0" smtClean="0"/>
              <a:t> </a:t>
            </a:r>
            <a:r>
              <a:rPr lang="id-ID" sz="2500" dirty="0" smtClean="0"/>
              <a:t>Editor</a:t>
            </a:r>
            <a:endParaRPr sz="2500" dirty="0"/>
          </a:p>
        </p:txBody>
      </p:sp>
      <p:sp>
        <p:nvSpPr>
          <p:cNvPr id="395" name="Google Shape;395;p34"/>
          <p:cNvSpPr txBox="1">
            <a:spLocks noGrp="1"/>
          </p:cNvSpPr>
          <p:nvPr>
            <p:ph type="ctrTitle" idx="2"/>
          </p:nvPr>
        </p:nvSpPr>
        <p:spPr>
          <a:xfrm flipH="1">
            <a:off x="4821427" y="1779662"/>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id-ID" dirty="0" smtClean="0"/>
              <a:t>Software</a:t>
            </a:r>
            <a:endParaRPr dirty="0"/>
          </a:p>
        </p:txBody>
      </p:sp>
      <p:sp>
        <p:nvSpPr>
          <p:cNvPr id="396" name="Google Shape;396;p34"/>
          <p:cNvSpPr txBox="1">
            <a:spLocks noGrp="1"/>
          </p:cNvSpPr>
          <p:nvPr>
            <p:ph type="subTitle" idx="1"/>
          </p:nvPr>
        </p:nvSpPr>
        <p:spPr>
          <a:xfrm flipH="1">
            <a:off x="4642189" y="2350600"/>
            <a:ext cx="2378083" cy="797214"/>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id-ID" sz="1800" dirty="0" smtClean="0"/>
              <a:t> Xampp versi </a:t>
            </a:r>
            <a:r>
              <a:rPr lang="id-ID" sz="1800" b="1" dirty="0" smtClean="0"/>
              <a:t>3.3.0</a:t>
            </a:r>
            <a:endParaRPr lang="id-ID" sz="1800" dirty="0" smtClean="0"/>
          </a:p>
        </p:txBody>
      </p:sp>
      <p:sp>
        <p:nvSpPr>
          <p:cNvPr id="401" name="Google Shape;401;p34"/>
          <p:cNvSpPr/>
          <p:nvPr/>
        </p:nvSpPr>
        <p:spPr>
          <a:xfrm>
            <a:off x="7092392" y="2215945"/>
            <a:ext cx="1008000" cy="100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467544" y="235553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36388" y="265278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178291" y="251277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8100392" y="2800606"/>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364944" y="2352212"/>
            <a:ext cx="2522016" cy="1227650"/>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itchFamily="34" charset="0"/>
              <a:buChar char="•"/>
            </a:pPr>
            <a:r>
              <a:rPr lang="id-ID" sz="1800" dirty="0" smtClean="0"/>
              <a:t>Visual Studio Code</a:t>
            </a:r>
          </a:p>
          <a:p>
            <a:pPr marL="285750" lvl="0" indent="-285750" algn="l" rtl="0">
              <a:spcBef>
                <a:spcPts val="0"/>
              </a:spcBef>
              <a:spcAft>
                <a:spcPts val="0"/>
              </a:spcAft>
              <a:buFont typeface="Arial" pitchFamily="34" charset="0"/>
              <a:buChar char="•"/>
            </a:pPr>
            <a:r>
              <a:rPr lang="id-ID" sz="1800" dirty="0" smtClean="0"/>
              <a:t>Sublime Text</a:t>
            </a:r>
          </a:p>
          <a:p>
            <a:pPr marL="285750" lvl="0" indent="-285750" algn="l" rtl="0">
              <a:spcBef>
                <a:spcPts val="0"/>
              </a:spcBef>
              <a:spcAft>
                <a:spcPts val="0"/>
              </a:spcAft>
              <a:buFont typeface="Arial" pitchFamily="34" charset="0"/>
              <a:buChar char="•"/>
            </a:pPr>
            <a:r>
              <a:rPr lang="id-ID" sz="1800" dirty="0" smtClean="0"/>
              <a:t>PhpStorm</a:t>
            </a:r>
          </a:p>
          <a:p>
            <a:pPr marL="285750" lvl="0" indent="-285750" algn="l" rtl="0">
              <a:spcBef>
                <a:spcPts val="0"/>
              </a:spcBef>
              <a:spcAft>
                <a:spcPts val="0"/>
              </a:spcAft>
              <a:buFont typeface="Arial" pitchFamily="34" charset="0"/>
              <a:buChar char="•"/>
            </a:pPr>
            <a:r>
              <a:rPr lang="id-ID" sz="1800" dirty="0" smtClean="0"/>
              <a:t>Notepad++ ,dll</a:t>
            </a:r>
            <a:endParaRPr sz="18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422" name="Google Shape;422;p34"/>
          <p:cNvSpPr/>
          <p:nvPr/>
        </p:nvSpPr>
        <p:spPr>
          <a:xfrm>
            <a:off x="1701865" y="843558"/>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4"/>
          <p:cNvGrpSpPr/>
          <p:nvPr/>
        </p:nvGrpSpPr>
        <p:grpSpPr>
          <a:xfrm>
            <a:off x="7308303" y="2367840"/>
            <a:ext cx="642409" cy="665282"/>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14959;p70"/>
          <p:cNvGrpSpPr/>
          <p:nvPr/>
        </p:nvGrpSpPr>
        <p:grpSpPr>
          <a:xfrm>
            <a:off x="1372211" y="2364731"/>
            <a:ext cx="836945" cy="640682"/>
            <a:chOff x="6988887" y="1538854"/>
            <a:chExt cx="499920" cy="300136"/>
          </a:xfrm>
        </p:grpSpPr>
        <p:sp>
          <p:nvSpPr>
            <p:cNvPr id="45" name="Google Shape;14960;p70"/>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6" name="Google Shape;14961;p70"/>
            <p:cNvSpPr/>
            <p:nvPr/>
          </p:nvSpPr>
          <p:spPr>
            <a:xfrm>
              <a:off x="6988887" y="1773872"/>
              <a:ext cx="499920" cy="33319"/>
            </a:xfrm>
            <a:custGeom>
              <a:avLst/>
              <a:gdLst/>
              <a:ahLst/>
              <a:cxnLst/>
              <a:rect l="l" t="t" r="r" b="b"/>
              <a:pathLst>
                <a:path w="19070" h="1271" extrusionOk="0">
                  <a:moveTo>
                    <a:pt x="2425" y="0"/>
                  </a:moveTo>
                  <a:lnTo>
                    <a:pt x="0" y="924"/>
                  </a:lnTo>
                  <a:lnTo>
                    <a:pt x="0" y="1271"/>
                  </a:lnTo>
                  <a:lnTo>
                    <a:pt x="19069" y="1271"/>
                  </a:lnTo>
                  <a:lnTo>
                    <a:pt x="19069" y="924"/>
                  </a:lnTo>
                  <a:lnTo>
                    <a:pt x="16659" y="0"/>
                  </a:ln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7" name="Google Shape;14962;p70"/>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8" name="Google Shape;14963;p70"/>
            <p:cNvSpPr/>
            <p:nvPr/>
          </p:nvSpPr>
          <p:spPr>
            <a:xfrm>
              <a:off x="7149323" y="1798095"/>
              <a:ext cx="180543" cy="29544"/>
            </a:xfrm>
            <a:custGeom>
              <a:avLst/>
              <a:gdLst/>
              <a:ahLst/>
              <a:cxnLst/>
              <a:rect l="l" t="t" r="r" b="b"/>
              <a:pathLst>
                <a:path w="6887" h="1127" extrusionOk="0">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9" name="Google Shape;14964;p70"/>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0" name="Google Shape;14965;p70"/>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1" name="Google Shape;14966;p70"/>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2" name="Google Shape;14967;p70"/>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3" name="Google Shape;14968;p70"/>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Google Shape;14969;p70"/>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5" name="Google Shape;14970;p70"/>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6" name="Google Shape;14971;p70"/>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7" name="Google Shape;14972;p70"/>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grpSp>
        <p:nvGrpSpPr>
          <p:cNvPr id="62" name="Google Shape;14897;p70"/>
          <p:cNvGrpSpPr/>
          <p:nvPr/>
        </p:nvGrpSpPr>
        <p:grpSpPr>
          <a:xfrm>
            <a:off x="500068" y="3940375"/>
            <a:ext cx="311083" cy="266884"/>
            <a:chOff x="5632602" y="1513216"/>
            <a:chExt cx="366722" cy="351779"/>
          </a:xfrm>
        </p:grpSpPr>
        <p:sp>
          <p:nvSpPr>
            <p:cNvPr id="63" name="Google Shape;14898;p70"/>
            <p:cNvSpPr/>
            <p:nvPr/>
          </p:nvSpPr>
          <p:spPr>
            <a:xfrm>
              <a:off x="5750674" y="1724299"/>
              <a:ext cx="9857" cy="20448"/>
            </a:xfrm>
            <a:custGeom>
              <a:avLst/>
              <a:gdLst/>
              <a:ahLst/>
              <a:cxnLst/>
              <a:rect l="l" t="t" r="r" b="b"/>
              <a:pathLst>
                <a:path w="376" h="780" extrusionOk="0">
                  <a:moveTo>
                    <a:pt x="332" y="0"/>
                  </a:moveTo>
                  <a:lnTo>
                    <a:pt x="0" y="318"/>
                  </a:lnTo>
                  <a:cubicBezTo>
                    <a:pt x="116" y="491"/>
                    <a:pt x="231" y="635"/>
                    <a:pt x="376" y="780"/>
                  </a:cubicBezTo>
                  <a:cubicBezTo>
                    <a:pt x="332" y="520"/>
                    <a:pt x="318" y="260"/>
                    <a:pt x="332" y="0"/>
                  </a:cubicBezTo>
                  <a:close/>
                </a:path>
              </a:pathLst>
            </a:custGeom>
            <a:solidFill>
              <a:srgbClr val="74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899;p70"/>
            <p:cNvSpPr/>
            <p:nvPr/>
          </p:nvSpPr>
          <p:spPr>
            <a:xfrm>
              <a:off x="5760505" y="1536207"/>
              <a:ext cx="238819" cy="251297"/>
            </a:xfrm>
            <a:custGeom>
              <a:avLst/>
              <a:gdLst/>
              <a:ahLst/>
              <a:cxnLst/>
              <a:rect l="l" t="t" r="r" b="b"/>
              <a:pathLst>
                <a:path w="9110" h="9586" extrusionOk="0">
                  <a:moveTo>
                    <a:pt x="7940" y="1"/>
                  </a:moveTo>
                  <a:cubicBezTo>
                    <a:pt x="7940" y="1"/>
                    <a:pt x="8272" y="2238"/>
                    <a:pt x="7103" y="3408"/>
                  </a:cubicBezTo>
                  <a:lnTo>
                    <a:pt x="3407" y="7117"/>
                  </a:lnTo>
                  <a:cubicBezTo>
                    <a:pt x="2652" y="7863"/>
                    <a:pt x="1475" y="7998"/>
                    <a:pt x="721" y="7998"/>
                  </a:cubicBezTo>
                  <a:cubicBezTo>
                    <a:pt x="292" y="7998"/>
                    <a:pt x="1" y="7955"/>
                    <a:pt x="1" y="7955"/>
                  </a:cubicBezTo>
                  <a:lnTo>
                    <a:pt x="1" y="7955"/>
                  </a:lnTo>
                  <a:cubicBezTo>
                    <a:pt x="362" y="8316"/>
                    <a:pt x="824" y="8575"/>
                    <a:pt x="1314" y="8720"/>
                  </a:cubicBezTo>
                  <a:lnTo>
                    <a:pt x="2180" y="9586"/>
                  </a:lnTo>
                  <a:cubicBezTo>
                    <a:pt x="2931" y="9124"/>
                    <a:pt x="3610" y="8561"/>
                    <a:pt x="4230" y="7955"/>
                  </a:cubicBezTo>
                  <a:lnTo>
                    <a:pt x="7940" y="4245"/>
                  </a:lnTo>
                  <a:cubicBezTo>
                    <a:pt x="9109" y="3076"/>
                    <a:pt x="9109" y="1170"/>
                    <a:pt x="794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900;p70"/>
            <p:cNvSpPr/>
            <p:nvPr/>
          </p:nvSpPr>
          <p:spPr>
            <a:xfrm>
              <a:off x="5738170" y="1513216"/>
              <a:ext cx="252057" cy="243747"/>
            </a:xfrm>
            <a:custGeom>
              <a:avLst/>
              <a:gdLst/>
              <a:ahLst/>
              <a:cxnLst/>
              <a:rect l="l" t="t" r="r" b="b"/>
              <a:pathLst>
                <a:path w="9615" h="9298" extrusionOk="0">
                  <a:moveTo>
                    <a:pt x="6723" y="1484"/>
                  </a:moveTo>
                  <a:cubicBezTo>
                    <a:pt x="7100" y="1484"/>
                    <a:pt x="7478" y="1628"/>
                    <a:pt x="7767" y="1917"/>
                  </a:cubicBezTo>
                  <a:cubicBezTo>
                    <a:pt x="8359" y="2509"/>
                    <a:pt x="8330" y="3476"/>
                    <a:pt x="7724" y="4039"/>
                  </a:cubicBezTo>
                  <a:lnTo>
                    <a:pt x="7710" y="4039"/>
                  </a:lnTo>
                  <a:lnTo>
                    <a:pt x="5862" y="5901"/>
                  </a:lnTo>
                  <a:lnTo>
                    <a:pt x="5472" y="6002"/>
                  </a:lnTo>
                  <a:lnTo>
                    <a:pt x="4115" y="7648"/>
                  </a:lnTo>
                  <a:lnTo>
                    <a:pt x="4014" y="7749"/>
                  </a:lnTo>
                  <a:cubicBezTo>
                    <a:pt x="3726" y="8067"/>
                    <a:pt x="3332" y="8226"/>
                    <a:pt x="2936" y="8226"/>
                  </a:cubicBezTo>
                  <a:cubicBezTo>
                    <a:pt x="2559" y="8226"/>
                    <a:pt x="2181" y="8081"/>
                    <a:pt x="1892" y="7792"/>
                  </a:cubicBezTo>
                  <a:cubicBezTo>
                    <a:pt x="1300" y="7200"/>
                    <a:pt x="1315" y="6233"/>
                    <a:pt x="1935" y="5670"/>
                  </a:cubicBezTo>
                  <a:lnTo>
                    <a:pt x="5645" y="1960"/>
                  </a:lnTo>
                  <a:cubicBezTo>
                    <a:pt x="5933" y="1643"/>
                    <a:pt x="6328" y="1484"/>
                    <a:pt x="6723" y="1484"/>
                  </a:cubicBezTo>
                  <a:close/>
                  <a:moveTo>
                    <a:pt x="6677" y="1"/>
                  </a:moveTo>
                  <a:cubicBezTo>
                    <a:pt x="5912" y="1"/>
                    <a:pt x="5147" y="293"/>
                    <a:pt x="4563" y="878"/>
                  </a:cubicBezTo>
                  <a:lnTo>
                    <a:pt x="853" y="4588"/>
                  </a:lnTo>
                  <a:lnTo>
                    <a:pt x="1" y="7172"/>
                  </a:lnTo>
                  <a:cubicBezTo>
                    <a:pt x="73" y="7605"/>
                    <a:pt x="232" y="8009"/>
                    <a:pt x="477" y="8370"/>
                  </a:cubicBezTo>
                  <a:lnTo>
                    <a:pt x="521" y="8341"/>
                  </a:lnTo>
                  <a:cubicBezTo>
                    <a:pt x="593" y="8514"/>
                    <a:pt x="708" y="8687"/>
                    <a:pt x="853" y="8832"/>
                  </a:cubicBezTo>
                  <a:cubicBezTo>
                    <a:pt x="1170" y="9149"/>
                    <a:pt x="1612" y="9297"/>
                    <a:pt x="2109" y="9297"/>
                  </a:cubicBezTo>
                  <a:cubicBezTo>
                    <a:pt x="2245" y="9297"/>
                    <a:pt x="2385" y="9286"/>
                    <a:pt x="2527" y="9265"/>
                  </a:cubicBezTo>
                  <a:cubicBezTo>
                    <a:pt x="3263" y="9106"/>
                    <a:pt x="3942" y="8745"/>
                    <a:pt x="4462" y="8197"/>
                  </a:cubicBezTo>
                  <a:lnTo>
                    <a:pt x="8171" y="4487"/>
                  </a:lnTo>
                  <a:cubicBezTo>
                    <a:pt x="9341" y="3317"/>
                    <a:pt x="9615" y="1701"/>
                    <a:pt x="8792" y="878"/>
                  </a:cubicBezTo>
                  <a:cubicBezTo>
                    <a:pt x="8208" y="293"/>
                    <a:pt x="7442" y="1"/>
                    <a:pt x="6677" y="1"/>
                  </a:cubicBezTo>
                  <a:close/>
                </a:path>
              </a:pathLst>
            </a:custGeom>
            <a:solidFill>
              <a:srgbClr val="74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901;p70"/>
            <p:cNvSpPr/>
            <p:nvPr/>
          </p:nvSpPr>
          <p:spPr>
            <a:xfrm>
              <a:off x="5867226" y="1633464"/>
              <a:ext cx="24616" cy="58695"/>
            </a:xfrm>
            <a:custGeom>
              <a:avLst/>
              <a:gdLst/>
              <a:ahLst/>
              <a:cxnLst/>
              <a:rect l="l" t="t" r="r" b="b"/>
              <a:pathLst>
                <a:path w="939" h="2239" extrusionOk="0">
                  <a:moveTo>
                    <a:pt x="174" y="1"/>
                  </a:moveTo>
                  <a:lnTo>
                    <a:pt x="174" y="1"/>
                  </a:lnTo>
                  <a:cubicBezTo>
                    <a:pt x="260" y="751"/>
                    <a:pt x="203" y="1516"/>
                    <a:pt x="0" y="2238"/>
                  </a:cubicBezTo>
                  <a:lnTo>
                    <a:pt x="939" y="1314"/>
                  </a:lnTo>
                  <a:cubicBezTo>
                    <a:pt x="794" y="824"/>
                    <a:pt x="535" y="362"/>
                    <a:pt x="174" y="1"/>
                  </a:cubicBezTo>
                  <a:close/>
                </a:path>
              </a:pathLst>
            </a:custGeom>
            <a:solidFill>
              <a:srgbClr val="788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902;p70"/>
            <p:cNvSpPr/>
            <p:nvPr/>
          </p:nvSpPr>
          <p:spPr>
            <a:xfrm>
              <a:off x="5663247" y="1786350"/>
              <a:ext cx="162743" cy="78645"/>
            </a:xfrm>
            <a:custGeom>
              <a:avLst/>
              <a:gdLst/>
              <a:ahLst/>
              <a:cxnLst/>
              <a:rect l="l" t="t" r="r" b="b"/>
              <a:pathLst>
                <a:path w="6208" h="3000" extrusionOk="0">
                  <a:moveTo>
                    <a:pt x="4692" y="1"/>
                  </a:moveTo>
                  <a:lnTo>
                    <a:pt x="3408" y="1285"/>
                  </a:lnTo>
                  <a:cubicBezTo>
                    <a:pt x="2662" y="2031"/>
                    <a:pt x="1481" y="2166"/>
                    <a:pt x="724" y="2166"/>
                  </a:cubicBezTo>
                  <a:cubicBezTo>
                    <a:pt x="294" y="2166"/>
                    <a:pt x="1" y="2123"/>
                    <a:pt x="1" y="2123"/>
                  </a:cubicBezTo>
                  <a:lnTo>
                    <a:pt x="1" y="2123"/>
                  </a:lnTo>
                  <a:cubicBezTo>
                    <a:pt x="585" y="2707"/>
                    <a:pt x="1354" y="3000"/>
                    <a:pt x="2123" y="3000"/>
                  </a:cubicBezTo>
                  <a:cubicBezTo>
                    <a:pt x="2891" y="3000"/>
                    <a:pt x="3660" y="2707"/>
                    <a:pt x="4245" y="2123"/>
                  </a:cubicBezTo>
                  <a:lnTo>
                    <a:pt x="6208" y="145"/>
                  </a:lnTo>
                  <a:lnTo>
                    <a:pt x="4692" y="1"/>
                  </a:lnTo>
                  <a:close/>
                </a:path>
              </a:pathLst>
            </a:custGeom>
            <a:solidFill>
              <a:srgbClr val="788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03;p70"/>
            <p:cNvSpPr/>
            <p:nvPr/>
          </p:nvSpPr>
          <p:spPr>
            <a:xfrm>
              <a:off x="5786248" y="1740946"/>
              <a:ext cx="88947" cy="49808"/>
            </a:xfrm>
            <a:custGeom>
              <a:avLst/>
              <a:gdLst/>
              <a:ahLst/>
              <a:cxnLst/>
              <a:rect l="l" t="t" r="r" b="b"/>
              <a:pathLst>
                <a:path w="3393" h="1900" extrusionOk="0">
                  <a:moveTo>
                    <a:pt x="3393" y="0"/>
                  </a:moveTo>
                  <a:lnTo>
                    <a:pt x="3248" y="145"/>
                  </a:lnTo>
                  <a:cubicBezTo>
                    <a:pt x="2687" y="706"/>
                    <a:pt x="1909" y="1020"/>
                    <a:pt x="1121" y="1020"/>
                  </a:cubicBezTo>
                  <a:cubicBezTo>
                    <a:pt x="998" y="1020"/>
                    <a:pt x="874" y="1012"/>
                    <a:pt x="751" y="996"/>
                  </a:cubicBezTo>
                  <a:lnTo>
                    <a:pt x="0" y="1733"/>
                  </a:lnTo>
                  <a:cubicBezTo>
                    <a:pt x="364" y="1840"/>
                    <a:pt x="744" y="1899"/>
                    <a:pt x="1122" y="1899"/>
                  </a:cubicBezTo>
                  <a:cubicBezTo>
                    <a:pt x="1254" y="1899"/>
                    <a:pt x="1385" y="1892"/>
                    <a:pt x="1516" y="1877"/>
                  </a:cubicBezTo>
                  <a:lnTo>
                    <a:pt x="3263" y="145"/>
                  </a:lnTo>
                  <a:cubicBezTo>
                    <a:pt x="3306" y="101"/>
                    <a:pt x="3349" y="44"/>
                    <a:pt x="3393" y="0"/>
                  </a:cubicBezTo>
                  <a:close/>
                </a:path>
              </a:pathLst>
            </a:custGeom>
            <a:solidFill>
              <a:srgbClr val="D2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04;p70"/>
            <p:cNvSpPr/>
            <p:nvPr/>
          </p:nvSpPr>
          <p:spPr>
            <a:xfrm>
              <a:off x="5632602" y="1610474"/>
              <a:ext cx="253184" cy="243773"/>
            </a:xfrm>
            <a:custGeom>
              <a:avLst/>
              <a:gdLst/>
              <a:ahLst/>
              <a:cxnLst/>
              <a:rect l="l" t="t" r="r" b="b"/>
              <a:pathLst>
                <a:path w="9658" h="9299" extrusionOk="0">
                  <a:moveTo>
                    <a:pt x="7002" y="1"/>
                  </a:moveTo>
                  <a:cubicBezTo>
                    <a:pt x="6233" y="1"/>
                    <a:pt x="5464" y="293"/>
                    <a:pt x="4880" y="878"/>
                  </a:cubicBezTo>
                  <a:lnTo>
                    <a:pt x="1170" y="4588"/>
                  </a:lnTo>
                  <a:cubicBezTo>
                    <a:pt x="0" y="5757"/>
                    <a:pt x="0" y="7662"/>
                    <a:pt x="1170" y="8832"/>
                  </a:cubicBezTo>
                  <a:cubicBezTo>
                    <a:pt x="1495" y="9157"/>
                    <a:pt x="1933" y="9299"/>
                    <a:pt x="2417" y="9299"/>
                  </a:cubicBezTo>
                  <a:cubicBezTo>
                    <a:pt x="2556" y="9299"/>
                    <a:pt x="2699" y="9287"/>
                    <a:pt x="2844" y="9265"/>
                  </a:cubicBezTo>
                  <a:cubicBezTo>
                    <a:pt x="3595" y="9120"/>
                    <a:pt x="4259" y="8745"/>
                    <a:pt x="4793" y="8211"/>
                  </a:cubicBezTo>
                  <a:lnTo>
                    <a:pt x="6193" y="6796"/>
                  </a:lnTo>
                  <a:cubicBezTo>
                    <a:pt x="6193" y="6796"/>
                    <a:pt x="6033" y="6575"/>
                    <a:pt x="5611" y="6575"/>
                  </a:cubicBezTo>
                  <a:cubicBezTo>
                    <a:pt x="5576" y="6575"/>
                    <a:pt x="5539" y="6576"/>
                    <a:pt x="5500" y="6580"/>
                  </a:cubicBezTo>
                  <a:lnTo>
                    <a:pt x="4331" y="7749"/>
                  </a:lnTo>
                  <a:cubicBezTo>
                    <a:pt x="4043" y="8067"/>
                    <a:pt x="3649" y="8226"/>
                    <a:pt x="3253" y="8226"/>
                  </a:cubicBezTo>
                  <a:cubicBezTo>
                    <a:pt x="2876" y="8226"/>
                    <a:pt x="2498" y="8081"/>
                    <a:pt x="2209" y="7792"/>
                  </a:cubicBezTo>
                  <a:cubicBezTo>
                    <a:pt x="1617" y="7200"/>
                    <a:pt x="1632" y="6233"/>
                    <a:pt x="2252" y="5670"/>
                  </a:cubicBezTo>
                  <a:lnTo>
                    <a:pt x="5962" y="1960"/>
                  </a:lnTo>
                  <a:cubicBezTo>
                    <a:pt x="6244" y="1686"/>
                    <a:pt x="6617" y="1545"/>
                    <a:pt x="6992" y="1545"/>
                  </a:cubicBezTo>
                  <a:cubicBezTo>
                    <a:pt x="7346" y="1545"/>
                    <a:pt x="7702" y="1672"/>
                    <a:pt x="7983" y="1931"/>
                  </a:cubicBezTo>
                  <a:cubicBezTo>
                    <a:pt x="8561" y="2451"/>
                    <a:pt x="8618" y="3332"/>
                    <a:pt x="8142" y="3938"/>
                  </a:cubicBezTo>
                  <a:lnTo>
                    <a:pt x="9571" y="2509"/>
                  </a:lnTo>
                  <a:cubicBezTo>
                    <a:pt x="9658" y="1874"/>
                    <a:pt x="9528" y="1282"/>
                    <a:pt x="9124" y="878"/>
                  </a:cubicBezTo>
                  <a:cubicBezTo>
                    <a:pt x="8539" y="293"/>
                    <a:pt x="7770" y="1"/>
                    <a:pt x="700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905;p70"/>
            <p:cNvSpPr/>
            <p:nvPr/>
          </p:nvSpPr>
          <p:spPr>
            <a:xfrm>
              <a:off x="5776784" y="1764775"/>
              <a:ext cx="39375" cy="23882"/>
            </a:xfrm>
            <a:custGeom>
              <a:avLst/>
              <a:gdLst/>
              <a:ahLst/>
              <a:cxnLst/>
              <a:rect l="l" t="t" r="r" b="b"/>
              <a:pathLst>
                <a:path w="1502" h="911" extrusionOk="0">
                  <a:moveTo>
                    <a:pt x="693" y="1"/>
                  </a:moveTo>
                  <a:lnTo>
                    <a:pt x="0" y="694"/>
                  </a:lnTo>
                  <a:cubicBezTo>
                    <a:pt x="231" y="780"/>
                    <a:pt x="462" y="852"/>
                    <a:pt x="693" y="910"/>
                  </a:cubicBezTo>
                  <a:lnTo>
                    <a:pt x="1502" y="116"/>
                  </a:lnTo>
                  <a:cubicBezTo>
                    <a:pt x="1227" y="102"/>
                    <a:pt x="953" y="73"/>
                    <a:pt x="693" y="1"/>
                  </a:cubicBezTo>
                  <a:close/>
                </a:path>
              </a:pathLst>
            </a:custGeom>
            <a:solidFill>
              <a:srgbClr val="788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394;p34"/>
          <p:cNvSpPr txBox="1">
            <a:spLocks noGrp="1"/>
          </p:cNvSpPr>
          <p:nvPr>
            <p:ph type="ctrTitle"/>
          </p:nvPr>
        </p:nvSpPr>
        <p:spPr>
          <a:xfrm flipH="1">
            <a:off x="811149" y="3922362"/>
            <a:ext cx="6137114" cy="291575"/>
          </a:xfrm>
          <a:prstGeom prst="rect">
            <a:avLst/>
          </a:prstGeom>
        </p:spPr>
        <p:txBody>
          <a:bodyPr spcFirstLastPara="1" wrap="square" lIns="91425" tIns="0" rIns="91425" bIns="0" anchor="b" anchorCtr="0">
            <a:noAutofit/>
          </a:bodyPr>
          <a:lstStyle/>
          <a:p>
            <a:pPr lvl="0"/>
            <a:r>
              <a:rPr lang="id-ID" sz="1600" dirty="0" smtClean="0">
                <a:solidFill>
                  <a:schemeClr val="tx1">
                    <a:lumMod val="40000"/>
                    <a:lumOff val="60000"/>
                  </a:schemeClr>
                </a:solidFill>
                <a:hlinkClick r:id="rId3"/>
              </a:rPr>
              <a:t>Visual Studio Code</a:t>
            </a:r>
            <a:endParaRPr sz="1600" dirty="0">
              <a:solidFill>
                <a:schemeClr val="tx1">
                  <a:lumMod val="40000"/>
                  <a:lumOff val="60000"/>
                </a:schemeClr>
              </a:solidFill>
            </a:endParaRPr>
          </a:p>
        </p:txBody>
      </p:sp>
      <p:grpSp>
        <p:nvGrpSpPr>
          <p:cNvPr id="73" name="Google Shape;14897;p70"/>
          <p:cNvGrpSpPr/>
          <p:nvPr/>
        </p:nvGrpSpPr>
        <p:grpSpPr>
          <a:xfrm>
            <a:off x="467544" y="4314412"/>
            <a:ext cx="311083" cy="266884"/>
            <a:chOff x="5632602" y="1513216"/>
            <a:chExt cx="366722" cy="351779"/>
          </a:xfrm>
        </p:grpSpPr>
        <p:sp>
          <p:nvSpPr>
            <p:cNvPr id="74" name="Google Shape;14898;p70"/>
            <p:cNvSpPr/>
            <p:nvPr/>
          </p:nvSpPr>
          <p:spPr>
            <a:xfrm>
              <a:off x="5750674" y="1724299"/>
              <a:ext cx="9857" cy="20448"/>
            </a:xfrm>
            <a:custGeom>
              <a:avLst/>
              <a:gdLst/>
              <a:ahLst/>
              <a:cxnLst/>
              <a:rect l="l" t="t" r="r" b="b"/>
              <a:pathLst>
                <a:path w="376" h="780" extrusionOk="0">
                  <a:moveTo>
                    <a:pt x="332" y="0"/>
                  </a:moveTo>
                  <a:lnTo>
                    <a:pt x="0" y="318"/>
                  </a:lnTo>
                  <a:cubicBezTo>
                    <a:pt x="116" y="491"/>
                    <a:pt x="231" y="635"/>
                    <a:pt x="376" y="780"/>
                  </a:cubicBezTo>
                  <a:cubicBezTo>
                    <a:pt x="332" y="520"/>
                    <a:pt x="318" y="260"/>
                    <a:pt x="332" y="0"/>
                  </a:cubicBezTo>
                  <a:close/>
                </a:path>
              </a:pathLst>
            </a:custGeom>
            <a:solidFill>
              <a:srgbClr val="74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899;p70"/>
            <p:cNvSpPr/>
            <p:nvPr/>
          </p:nvSpPr>
          <p:spPr>
            <a:xfrm>
              <a:off x="5760505" y="1536207"/>
              <a:ext cx="238819" cy="251297"/>
            </a:xfrm>
            <a:custGeom>
              <a:avLst/>
              <a:gdLst/>
              <a:ahLst/>
              <a:cxnLst/>
              <a:rect l="l" t="t" r="r" b="b"/>
              <a:pathLst>
                <a:path w="9110" h="9586" extrusionOk="0">
                  <a:moveTo>
                    <a:pt x="7940" y="1"/>
                  </a:moveTo>
                  <a:cubicBezTo>
                    <a:pt x="7940" y="1"/>
                    <a:pt x="8272" y="2238"/>
                    <a:pt x="7103" y="3408"/>
                  </a:cubicBezTo>
                  <a:lnTo>
                    <a:pt x="3407" y="7117"/>
                  </a:lnTo>
                  <a:cubicBezTo>
                    <a:pt x="2652" y="7863"/>
                    <a:pt x="1475" y="7998"/>
                    <a:pt x="721" y="7998"/>
                  </a:cubicBezTo>
                  <a:cubicBezTo>
                    <a:pt x="292" y="7998"/>
                    <a:pt x="1" y="7955"/>
                    <a:pt x="1" y="7955"/>
                  </a:cubicBezTo>
                  <a:lnTo>
                    <a:pt x="1" y="7955"/>
                  </a:lnTo>
                  <a:cubicBezTo>
                    <a:pt x="362" y="8316"/>
                    <a:pt x="824" y="8575"/>
                    <a:pt x="1314" y="8720"/>
                  </a:cubicBezTo>
                  <a:lnTo>
                    <a:pt x="2180" y="9586"/>
                  </a:lnTo>
                  <a:cubicBezTo>
                    <a:pt x="2931" y="9124"/>
                    <a:pt x="3610" y="8561"/>
                    <a:pt x="4230" y="7955"/>
                  </a:cubicBezTo>
                  <a:lnTo>
                    <a:pt x="7940" y="4245"/>
                  </a:lnTo>
                  <a:cubicBezTo>
                    <a:pt x="9109" y="3076"/>
                    <a:pt x="9109" y="1170"/>
                    <a:pt x="794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900;p70"/>
            <p:cNvSpPr/>
            <p:nvPr/>
          </p:nvSpPr>
          <p:spPr>
            <a:xfrm>
              <a:off x="5738170" y="1513216"/>
              <a:ext cx="252057" cy="243747"/>
            </a:xfrm>
            <a:custGeom>
              <a:avLst/>
              <a:gdLst/>
              <a:ahLst/>
              <a:cxnLst/>
              <a:rect l="l" t="t" r="r" b="b"/>
              <a:pathLst>
                <a:path w="9615" h="9298" extrusionOk="0">
                  <a:moveTo>
                    <a:pt x="6723" y="1484"/>
                  </a:moveTo>
                  <a:cubicBezTo>
                    <a:pt x="7100" y="1484"/>
                    <a:pt x="7478" y="1628"/>
                    <a:pt x="7767" y="1917"/>
                  </a:cubicBezTo>
                  <a:cubicBezTo>
                    <a:pt x="8359" y="2509"/>
                    <a:pt x="8330" y="3476"/>
                    <a:pt x="7724" y="4039"/>
                  </a:cubicBezTo>
                  <a:lnTo>
                    <a:pt x="7710" y="4039"/>
                  </a:lnTo>
                  <a:lnTo>
                    <a:pt x="5862" y="5901"/>
                  </a:lnTo>
                  <a:lnTo>
                    <a:pt x="5472" y="6002"/>
                  </a:lnTo>
                  <a:lnTo>
                    <a:pt x="4115" y="7648"/>
                  </a:lnTo>
                  <a:lnTo>
                    <a:pt x="4014" y="7749"/>
                  </a:lnTo>
                  <a:cubicBezTo>
                    <a:pt x="3726" y="8067"/>
                    <a:pt x="3332" y="8226"/>
                    <a:pt x="2936" y="8226"/>
                  </a:cubicBezTo>
                  <a:cubicBezTo>
                    <a:pt x="2559" y="8226"/>
                    <a:pt x="2181" y="8081"/>
                    <a:pt x="1892" y="7792"/>
                  </a:cubicBezTo>
                  <a:cubicBezTo>
                    <a:pt x="1300" y="7200"/>
                    <a:pt x="1315" y="6233"/>
                    <a:pt x="1935" y="5670"/>
                  </a:cubicBezTo>
                  <a:lnTo>
                    <a:pt x="5645" y="1960"/>
                  </a:lnTo>
                  <a:cubicBezTo>
                    <a:pt x="5933" y="1643"/>
                    <a:pt x="6328" y="1484"/>
                    <a:pt x="6723" y="1484"/>
                  </a:cubicBezTo>
                  <a:close/>
                  <a:moveTo>
                    <a:pt x="6677" y="1"/>
                  </a:moveTo>
                  <a:cubicBezTo>
                    <a:pt x="5912" y="1"/>
                    <a:pt x="5147" y="293"/>
                    <a:pt x="4563" y="878"/>
                  </a:cubicBezTo>
                  <a:lnTo>
                    <a:pt x="853" y="4588"/>
                  </a:lnTo>
                  <a:lnTo>
                    <a:pt x="1" y="7172"/>
                  </a:lnTo>
                  <a:cubicBezTo>
                    <a:pt x="73" y="7605"/>
                    <a:pt x="232" y="8009"/>
                    <a:pt x="477" y="8370"/>
                  </a:cubicBezTo>
                  <a:lnTo>
                    <a:pt x="521" y="8341"/>
                  </a:lnTo>
                  <a:cubicBezTo>
                    <a:pt x="593" y="8514"/>
                    <a:pt x="708" y="8687"/>
                    <a:pt x="853" y="8832"/>
                  </a:cubicBezTo>
                  <a:cubicBezTo>
                    <a:pt x="1170" y="9149"/>
                    <a:pt x="1612" y="9297"/>
                    <a:pt x="2109" y="9297"/>
                  </a:cubicBezTo>
                  <a:cubicBezTo>
                    <a:pt x="2245" y="9297"/>
                    <a:pt x="2385" y="9286"/>
                    <a:pt x="2527" y="9265"/>
                  </a:cubicBezTo>
                  <a:cubicBezTo>
                    <a:pt x="3263" y="9106"/>
                    <a:pt x="3942" y="8745"/>
                    <a:pt x="4462" y="8197"/>
                  </a:cubicBezTo>
                  <a:lnTo>
                    <a:pt x="8171" y="4487"/>
                  </a:lnTo>
                  <a:cubicBezTo>
                    <a:pt x="9341" y="3317"/>
                    <a:pt x="9615" y="1701"/>
                    <a:pt x="8792" y="878"/>
                  </a:cubicBezTo>
                  <a:cubicBezTo>
                    <a:pt x="8208" y="293"/>
                    <a:pt x="7442" y="1"/>
                    <a:pt x="6677" y="1"/>
                  </a:cubicBezTo>
                  <a:close/>
                </a:path>
              </a:pathLst>
            </a:custGeom>
            <a:solidFill>
              <a:srgbClr val="748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901;p70"/>
            <p:cNvSpPr/>
            <p:nvPr/>
          </p:nvSpPr>
          <p:spPr>
            <a:xfrm>
              <a:off x="5867226" y="1633464"/>
              <a:ext cx="24616" cy="58695"/>
            </a:xfrm>
            <a:custGeom>
              <a:avLst/>
              <a:gdLst/>
              <a:ahLst/>
              <a:cxnLst/>
              <a:rect l="l" t="t" r="r" b="b"/>
              <a:pathLst>
                <a:path w="939" h="2239" extrusionOk="0">
                  <a:moveTo>
                    <a:pt x="174" y="1"/>
                  </a:moveTo>
                  <a:lnTo>
                    <a:pt x="174" y="1"/>
                  </a:lnTo>
                  <a:cubicBezTo>
                    <a:pt x="260" y="751"/>
                    <a:pt x="203" y="1516"/>
                    <a:pt x="0" y="2238"/>
                  </a:cubicBezTo>
                  <a:lnTo>
                    <a:pt x="939" y="1314"/>
                  </a:lnTo>
                  <a:cubicBezTo>
                    <a:pt x="794" y="824"/>
                    <a:pt x="535" y="362"/>
                    <a:pt x="174" y="1"/>
                  </a:cubicBezTo>
                  <a:close/>
                </a:path>
              </a:pathLst>
            </a:custGeom>
            <a:solidFill>
              <a:srgbClr val="788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902;p70"/>
            <p:cNvSpPr/>
            <p:nvPr/>
          </p:nvSpPr>
          <p:spPr>
            <a:xfrm>
              <a:off x="5663247" y="1786350"/>
              <a:ext cx="162743" cy="78645"/>
            </a:xfrm>
            <a:custGeom>
              <a:avLst/>
              <a:gdLst/>
              <a:ahLst/>
              <a:cxnLst/>
              <a:rect l="l" t="t" r="r" b="b"/>
              <a:pathLst>
                <a:path w="6208" h="3000" extrusionOk="0">
                  <a:moveTo>
                    <a:pt x="4692" y="1"/>
                  </a:moveTo>
                  <a:lnTo>
                    <a:pt x="3408" y="1285"/>
                  </a:lnTo>
                  <a:cubicBezTo>
                    <a:pt x="2662" y="2031"/>
                    <a:pt x="1481" y="2166"/>
                    <a:pt x="724" y="2166"/>
                  </a:cubicBezTo>
                  <a:cubicBezTo>
                    <a:pt x="294" y="2166"/>
                    <a:pt x="1" y="2123"/>
                    <a:pt x="1" y="2123"/>
                  </a:cubicBezTo>
                  <a:lnTo>
                    <a:pt x="1" y="2123"/>
                  </a:lnTo>
                  <a:cubicBezTo>
                    <a:pt x="585" y="2707"/>
                    <a:pt x="1354" y="3000"/>
                    <a:pt x="2123" y="3000"/>
                  </a:cubicBezTo>
                  <a:cubicBezTo>
                    <a:pt x="2891" y="3000"/>
                    <a:pt x="3660" y="2707"/>
                    <a:pt x="4245" y="2123"/>
                  </a:cubicBezTo>
                  <a:lnTo>
                    <a:pt x="6208" y="145"/>
                  </a:lnTo>
                  <a:lnTo>
                    <a:pt x="4692" y="1"/>
                  </a:lnTo>
                  <a:close/>
                </a:path>
              </a:pathLst>
            </a:custGeom>
            <a:solidFill>
              <a:srgbClr val="788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903;p70"/>
            <p:cNvSpPr/>
            <p:nvPr/>
          </p:nvSpPr>
          <p:spPr>
            <a:xfrm>
              <a:off x="5786248" y="1740946"/>
              <a:ext cx="88947" cy="49808"/>
            </a:xfrm>
            <a:custGeom>
              <a:avLst/>
              <a:gdLst/>
              <a:ahLst/>
              <a:cxnLst/>
              <a:rect l="l" t="t" r="r" b="b"/>
              <a:pathLst>
                <a:path w="3393" h="1900" extrusionOk="0">
                  <a:moveTo>
                    <a:pt x="3393" y="0"/>
                  </a:moveTo>
                  <a:lnTo>
                    <a:pt x="3248" y="145"/>
                  </a:lnTo>
                  <a:cubicBezTo>
                    <a:pt x="2687" y="706"/>
                    <a:pt x="1909" y="1020"/>
                    <a:pt x="1121" y="1020"/>
                  </a:cubicBezTo>
                  <a:cubicBezTo>
                    <a:pt x="998" y="1020"/>
                    <a:pt x="874" y="1012"/>
                    <a:pt x="751" y="996"/>
                  </a:cubicBezTo>
                  <a:lnTo>
                    <a:pt x="0" y="1733"/>
                  </a:lnTo>
                  <a:cubicBezTo>
                    <a:pt x="364" y="1840"/>
                    <a:pt x="744" y="1899"/>
                    <a:pt x="1122" y="1899"/>
                  </a:cubicBezTo>
                  <a:cubicBezTo>
                    <a:pt x="1254" y="1899"/>
                    <a:pt x="1385" y="1892"/>
                    <a:pt x="1516" y="1877"/>
                  </a:cubicBezTo>
                  <a:lnTo>
                    <a:pt x="3263" y="145"/>
                  </a:lnTo>
                  <a:cubicBezTo>
                    <a:pt x="3306" y="101"/>
                    <a:pt x="3349" y="44"/>
                    <a:pt x="3393" y="0"/>
                  </a:cubicBezTo>
                  <a:close/>
                </a:path>
              </a:pathLst>
            </a:custGeom>
            <a:solidFill>
              <a:srgbClr val="D2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904;p70"/>
            <p:cNvSpPr/>
            <p:nvPr/>
          </p:nvSpPr>
          <p:spPr>
            <a:xfrm>
              <a:off x="5632602" y="1610474"/>
              <a:ext cx="253184" cy="243773"/>
            </a:xfrm>
            <a:custGeom>
              <a:avLst/>
              <a:gdLst/>
              <a:ahLst/>
              <a:cxnLst/>
              <a:rect l="l" t="t" r="r" b="b"/>
              <a:pathLst>
                <a:path w="9658" h="9299" extrusionOk="0">
                  <a:moveTo>
                    <a:pt x="7002" y="1"/>
                  </a:moveTo>
                  <a:cubicBezTo>
                    <a:pt x="6233" y="1"/>
                    <a:pt x="5464" y="293"/>
                    <a:pt x="4880" y="878"/>
                  </a:cubicBezTo>
                  <a:lnTo>
                    <a:pt x="1170" y="4588"/>
                  </a:lnTo>
                  <a:cubicBezTo>
                    <a:pt x="0" y="5757"/>
                    <a:pt x="0" y="7662"/>
                    <a:pt x="1170" y="8832"/>
                  </a:cubicBezTo>
                  <a:cubicBezTo>
                    <a:pt x="1495" y="9157"/>
                    <a:pt x="1933" y="9299"/>
                    <a:pt x="2417" y="9299"/>
                  </a:cubicBezTo>
                  <a:cubicBezTo>
                    <a:pt x="2556" y="9299"/>
                    <a:pt x="2699" y="9287"/>
                    <a:pt x="2844" y="9265"/>
                  </a:cubicBezTo>
                  <a:cubicBezTo>
                    <a:pt x="3595" y="9120"/>
                    <a:pt x="4259" y="8745"/>
                    <a:pt x="4793" y="8211"/>
                  </a:cubicBezTo>
                  <a:lnTo>
                    <a:pt x="6193" y="6796"/>
                  </a:lnTo>
                  <a:cubicBezTo>
                    <a:pt x="6193" y="6796"/>
                    <a:pt x="6033" y="6575"/>
                    <a:pt x="5611" y="6575"/>
                  </a:cubicBezTo>
                  <a:cubicBezTo>
                    <a:pt x="5576" y="6575"/>
                    <a:pt x="5539" y="6576"/>
                    <a:pt x="5500" y="6580"/>
                  </a:cubicBezTo>
                  <a:lnTo>
                    <a:pt x="4331" y="7749"/>
                  </a:lnTo>
                  <a:cubicBezTo>
                    <a:pt x="4043" y="8067"/>
                    <a:pt x="3649" y="8226"/>
                    <a:pt x="3253" y="8226"/>
                  </a:cubicBezTo>
                  <a:cubicBezTo>
                    <a:pt x="2876" y="8226"/>
                    <a:pt x="2498" y="8081"/>
                    <a:pt x="2209" y="7792"/>
                  </a:cubicBezTo>
                  <a:cubicBezTo>
                    <a:pt x="1617" y="7200"/>
                    <a:pt x="1632" y="6233"/>
                    <a:pt x="2252" y="5670"/>
                  </a:cubicBezTo>
                  <a:lnTo>
                    <a:pt x="5962" y="1960"/>
                  </a:lnTo>
                  <a:cubicBezTo>
                    <a:pt x="6244" y="1686"/>
                    <a:pt x="6617" y="1545"/>
                    <a:pt x="6992" y="1545"/>
                  </a:cubicBezTo>
                  <a:cubicBezTo>
                    <a:pt x="7346" y="1545"/>
                    <a:pt x="7702" y="1672"/>
                    <a:pt x="7983" y="1931"/>
                  </a:cubicBezTo>
                  <a:cubicBezTo>
                    <a:pt x="8561" y="2451"/>
                    <a:pt x="8618" y="3332"/>
                    <a:pt x="8142" y="3938"/>
                  </a:cubicBezTo>
                  <a:lnTo>
                    <a:pt x="9571" y="2509"/>
                  </a:lnTo>
                  <a:cubicBezTo>
                    <a:pt x="9658" y="1874"/>
                    <a:pt x="9528" y="1282"/>
                    <a:pt x="9124" y="878"/>
                  </a:cubicBezTo>
                  <a:cubicBezTo>
                    <a:pt x="8539" y="293"/>
                    <a:pt x="7770" y="1"/>
                    <a:pt x="7002" y="1"/>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905;p70"/>
            <p:cNvSpPr/>
            <p:nvPr/>
          </p:nvSpPr>
          <p:spPr>
            <a:xfrm>
              <a:off x="5776784" y="1764775"/>
              <a:ext cx="39375" cy="23882"/>
            </a:xfrm>
            <a:custGeom>
              <a:avLst/>
              <a:gdLst/>
              <a:ahLst/>
              <a:cxnLst/>
              <a:rect l="l" t="t" r="r" b="b"/>
              <a:pathLst>
                <a:path w="1502" h="911" extrusionOk="0">
                  <a:moveTo>
                    <a:pt x="693" y="1"/>
                  </a:moveTo>
                  <a:lnTo>
                    <a:pt x="0" y="694"/>
                  </a:lnTo>
                  <a:cubicBezTo>
                    <a:pt x="231" y="780"/>
                    <a:pt x="462" y="852"/>
                    <a:pt x="693" y="910"/>
                  </a:cubicBezTo>
                  <a:lnTo>
                    <a:pt x="1502" y="116"/>
                  </a:lnTo>
                  <a:cubicBezTo>
                    <a:pt x="1227" y="102"/>
                    <a:pt x="953" y="73"/>
                    <a:pt x="693" y="1"/>
                  </a:cubicBezTo>
                  <a:close/>
                </a:path>
              </a:pathLst>
            </a:custGeom>
            <a:solidFill>
              <a:srgbClr val="788D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394;p34"/>
          <p:cNvSpPr txBox="1">
            <a:spLocks noGrp="1"/>
          </p:cNvSpPr>
          <p:nvPr>
            <p:ph type="ctrTitle"/>
          </p:nvPr>
        </p:nvSpPr>
        <p:spPr>
          <a:xfrm flipH="1">
            <a:off x="778619" y="4227934"/>
            <a:ext cx="8041851" cy="323529"/>
          </a:xfrm>
          <a:prstGeom prst="rect">
            <a:avLst/>
          </a:prstGeom>
        </p:spPr>
        <p:txBody>
          <a:bodyPr spcFirstLastPara="1" wrap="square" lIns="91425" tIns="0" rIns="91425" bIns="0" anchor="b" anchorCtr="0">
            <a:noAutofit/>
          </a:bodyPr>
          <a:lstStyle/>
          <a:p>
            <a:pPr lvl="0"/>
            <a:r>
              <a:rPr lang="id-ID" sz="1600" dirty="0" smtClean="0">
                <a:solidFill>
                  <a:schemeClr val="bg1">
                    <a:lumMod val="65000"/>
                  </a:schemeClr>
                </a:solidFill>
                <a:hlinkClick r:id="rId4"/>
              </a:rPr>
              <a:t>Xampp versi 3.3.0</a:t>
            </a:r>
            <a:endParaRPr sz="1600" dirty="0">
              <a:solidFill>
                <a:schemeClr val="tx1">
                  <a:lumMod val="40000"/>
                  <a:lumOff val="60000"/>
                </a:schemeClr>
              </a:solidFill>
            </a:endParaRPr>
          </a:p>
        </p:txBody>
      </p:sp>
    </p:spTree>
    <p:extLst>
      <p:ext uri="{BB962C8B-B14F-4D97-AF65-F5344CB8AC3E}">
        <p14:creationId xmlns:p14="http://schemas.microsoft.com/office/powerpoint/2010/main" val="611051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FUNGSI PADA PHP</a:t>
            </a:r>
            <a:endParaRPr dirty="0"/>
          </a:p>
        </p:txBody>
      </p:sp>
      <p:sp>
        <p:nvSpPr>
          <p:cNvPr id="920" name="Google Shape;920;p53"/>
          <p:cNvSpPr txBox="1"/>
          <p:nvPr/>
        </p:nvSpPr>
        <p:spPr>
          <a:xfrm>
            <a:off x="754542" y="915566"/>
            <a:ext cx="7633882" cy="4032448"/>
          </a:xfrm>
          <a:prstGeom prst="rect">
            <a:avLst/>
          </a:prstGeom>
          <a:noFill/>
          <a:ln>
            <a:noFill/>
          </a:ln>
        </p:spPr>
        <p:txBody>
          <a:bodyPr spcFirstLastPara="1" wrap="square" lIns="91425" tIns="91425" rIns="91425" bIns="91425" anchor="t" anchorCtr="0">
            <a:noAutofit/>
          </a:bodyPr>
          <a:lstStyle/>
          <a:p>
            <a:r>
              <a:rPr lang="id-ID" sz="1600" b="1" i="1" dirty="0">
                <a:solidFill>
                  <a:schemeClr val="bg1"/>
                </a:solidFill>
              </a:rPr>
              <a:t>Fungsi</a:t>
            </a:r>
            <a:r>
              <a:rPr lang="id-ID" sz="1600" dirty="0">
                <a:solidFill>
                  <a:schemeClr val="bg1"/>
                </a:solidFill>
              </a:rPr>
              <a:t> adalah blok pernyataan yang dapat digunakan berulang kali dalam suatu program. Suatu fungsi tidak akan dieksekusi secara otomatis ketika sebuah halaman dimuat. Suatu fungsi akan dieksekusi oleh panggilan ke fungsi tersebut.</a:t>
            </a:r>
            <a:endParaRPr lang="en-US" sz="1600" b="1" dirty="0">
              <a:solidFill>
                <a:schemeClr val="bg1"/>
              </a:solidFill>
            </a:endParaRPr>
          </a:p>
          <a:p>
            <a:endParaRPr lang="id-ID" sz="1600" dirty="0" smtClean="0">
              <a:solidFill>
                <a:schemeClr val="bg1"/>
              </a:solidFill>
            </a:endParaRPr>
          </a:p>
          <a:p>
            <a:r>
              <a:rPr lang="id-ID" sz="1600" dirty="0" smtClean="0">
                <a:solidFill>
                  <a:schemeClr val="bg1"/>
                </a:solidFill>
              </a:rPr>
              <a:t>Kekuatan </a:t>
            </a:r>
            <a:r>
              <a:rPr lang="id-ID" sz="1600" dirty="0">
                <a:solidFill>
                  <a:schemeClr val="bg1"/>
                </a:solidFill>
              </a:rPr>
              <a:t>nyata PHP terdapat pada fungsi/</a:t>
            </a:r>
            <a:r>
              <a:rPr lang="id-ID" sz="1600" i="1" dirty="0">
                <a:solidFill>
                  <a:schemeClr val="bg1"/>
                </a:solidFill>
              </a:rPr>
              <a:t>function</a:t>
            </a:r>
            <a:r>
              <a:rPr lang="id-ID" sz="1600" dirty="0">
                <a:solidFill>
                  <a:schemeClr val="bg1"/>
                </a:solidFill>
              </a:rPr>
              <a:t>.</a:t>
            </a:r>
          </a:p>
          <a:p>
            <a:r>
              <a:rPr lang="id-ID" sz="1600" dirty="0">
                <a:solidFill>
                  <a:schemeClr val="bg1"/>
                </a:solidFill>
              </a:rPr>
              <a:t>PHP memiliki lebih dari 1000 fungsi bawaan, dan selain itu anda dapat membuat fungsi kustom anda sendiri</a:t>
            </a:r>
            <a:r>
              <a:rPr lang="id-ID" sz="1600" dirty="0" smtClean="0">
                <a:solidFill>
                  <a:schemeClr val="bg1"/>
                </a:solidFill>
              </a:rPr>
              <a:t>.</a:t>
            </a:r>
          </a:p>
          <a:p>
            <a:endParaRPr lang="id-ID" sz="1600" dirty="0" smtClean="0">
              <a:solidFill>
                <a:schemeClr val="bg1"/>
              </a:solidFill>
            </a:endParaRPr>
          </a:p>
          <a:p>
            <a:pPr marL="342900" indent="-342900">
              <a:buClr>
                <a:schemeClr val="bg1"/>
              </a:buClr>
              <a:buFont typeface="Wingdings" pitchFamily="2" charset="2"/>
              <a:buChar char="§"/>
            </a:pPr>
            <a:r>
              <a:rPr lang="en-US" sz="1700" b="1" dirty="0">
                <a:solidFill>
                  <a:schemeClr val="bg1"/>
                </a:solidFill>
              </a:rPr>
              <a:t>PHP Built-in Functions/</a:t>
            </a:r>
            <a:r>
              <a:rPr lang="en-US" sz="1700" b="1" dirty="0" err="1">
                <a:solidFill>
                  <a:schemeClr val="bg1"/>
                </a:solidFill>
              </a:rPr>
              <a:t>Fungsi</a:t>
            </a:r>
            <a:r>
              <a:rPr lang="en-US" sz="1700" b="1" dirty="0">
                <a:solidFill>
                  <a:schemeClr val="bg1"/>
                </a:solidFill>
              </a:rPr>
              <a:t> </a:t>
            </a:r>
            <a:r>
              <a:rPr lang="en-US" sz="1700" b="1" dirty="0" err="1">
                <a:solidFill>
                  <a:schemeClr val="bg1"/>
                </a:solidFill>
              </a:rPr>
              <a:t>Bawaan</a:t>
            </a:r>
            <a:r>
              <a:rPr lang="en-US" sz="1700" b="1" dirty="0">
                <a:solidFill>
                  <a:schemeClr val="bg1"/>
                </a:solidFill>
              </a:rPr>
              <a:t> </a:t>
            </a:r>
            <a:r>
              <a:rPr lang="en-US" sz="1700" b="1" dirty="0" smtClean="0">
                <a:solidFill>
                  <a:schemeClr val="bg1"/>
                </a:solidFill>
              </a:rPr>
              <a:t>PHP</a:t>
            </a:r>
            <a:endParaRPr lang="id-ID" sz="1700" b="1" dirty="0" smtClean="0">
              <a:solidFill>
                <a:schemeClr val="bg1"/>
              </a:solidFill>
            </a:endParaRPr>
          </a:p>
          <a:p>
            <a:pPr>
              <a:buClr>
                <a:schemeClr val="bg1"/>
              </a:buClr>
            </a:pPr>
            <a:r>
              <a:rPr lang="id-ID" sz="1700" dirty="0" smtClean="0">
                <a:solidFill>
                  <a:schemeClr val="bg1"/>
                </a:solidFill>
              </a:rPr>
              <a:t>fungsi bawaan php ini dapat dipanggil </a:t>
            </a:r>
            <a:r>
              <a:rPr lang="id-ID" sz="1700" dirty="0">
                <a:solidFill>
                  <a:schemeClr val="bg1"/>
                </a:solidFill>
              </a:rPr>
              <a:t>langsung, dari dalam skrip, untuk melakukan tugas </a:t>
            </a:r>
            <a:r>
              <a:rPr lang="id-ID" sz="1700" dirty="0" smtClean="0">
                <a:solidFill>
                  <a:schemeClr val="bg1"/>
                </a:solidFill>
              </a:rPr>
              <a:t>tertentu. </a:t>
            </a:r>
            <a:r>
              <a:rPr lang="id-ID" sz="1800" dirty="0">
                <a:solidFill>
                  <a:schemeClr val="bg1"/>
                </a:solidFill>
              </a:rPr>
              <a:t>S</a:t>
            </a:r>
            <a:r>
              <a:rPr lang="id-ID" sz="1800" dirty="0" smtClean="0">
                <a:solidFill>
                  <a:schemeClr val="bg1"/>
                </a:solidFill>
              </a:rPr>
              <a:t>eperti</a:t>
            </a:r>
            <a:r>
              <a:rPr lang="id-ID" sz="1800" dirty="0">
                <a:solidFill>
                  <a:schemeClr val="bg1"/>
                </a:solidFill>
              </a:rPr>
              <a:t> print(), print_r(), </a:t>
            </a:r>
            <a:r>
              <a:rPr lang="id-ID" sz="1800" dirty="0" smtClean="0">
                <a:solidFill>
                  <a:schemeClr val="bg1"/>
                </a:solidFill>
              </a:rPr>
              <a:t>isset(), dll.</a:t>
            </a:r>
            <a:endParaRPr lang="id-ID" sz="1700" dirty="0" smtClean="0">
              <a:solidFill>
                <a:schemeClr val="bg1"/>
              </a:solidFill>
            </a:endParaRPr>
          </a:p>
          <a:p>
            <a:pPr marL="285750" indent="-285750">
              <a:buClr>
                <a:schemeClr val="bg1"/>
              </a:buClr>
              <a:buFont typeface="Wingdings" pitchFamily="2" charset="2"/>
              <a:buChar char="§"/>
            </a:pPr>
            <a:r>
              <a:rPr lang="id-ID" sz="1700" b="1" dirty="0" smtClean="0">
                <a:solidFill>
                  <a:schemeClr val="bg1"/>
                </a:solidFill>
              </a:rPr>
              <a:t>PHP </a:t>
            </a:r>
            <a:r>
              <a:rPr lang="id-ID" sz="1700" b="1" dirty="0">
                <a:solidFill>
                  <a:schemeClr val="bg1"/>
                </a:solidFill>
              </a:rPr>
              <a:t>User Defined Functions/Fungsi Buatan Pengguna PHP</a:t>
            </a:r>
          </a:p>
          <a:p>
            <a:r>
              <a:rPr lang="id-ID" sz="1700" dirty="0">
                <a:solidFill>
                  <a:schemeClr val="bg1"/>
                </a:solidFill>
              </a:rPr>
              <a:t>Selain fungsi PHP bawaan, anda juga dimungkinkan untuk membuat fungsi anda sendiri.</a:t>
            </a:r>
          </a:p>
          <a:p>
            <a:pPr>
              <a:buClr>
                <a:schemeClr val="bg1"/>
              </a:buClr>
            </a:pPr>
            <a:endParaRPr lang="id-ID" sz="1600" dirty="0" smtClean="0">
              <a:solidFill>
                <a:schemeClr val="bg1"/>
              </a:solidFill>
            </a:endParaRPr>
          </a:p>
          <a:p>
            <a:pPr algn="r">
              <a:buClr>
                <a:schemeClr val="bg1"/>
              </a:buClr>
            </a:pPr>
            <a:r>
              <a:rPr lang="id-ID" sz="1600" dirty="0">
                <a:solidFill>
                  <a:schemeClr val="bg1">
                    <a:lumMod val="75000"/>
                  </a:schemeClr>
                </a:solidFill>
              </a:rPr>
              <a:t>php.net / https://www.w3schools.com/php/php_ref_overview.asp </a:t>
            </a:r>
          </a:p>
          <a:p>
            <a:pPr>
              <a:buClr>
                <a:schemeClr val="bg1"/>
              </a:buClr>
            </a:pPr>
            <a:endParaRPr lang="id-ID" sz="1600" dirty="0">
              <a:solidFill>
                <a:schemeClr val="bg1"/>
              </a:solidFill>
            </a:endParaRPr>
          </a:p>
          <a:p>
            <a:endParaRPr lang="id-ID" sz="1900" dirty="0">
              <a:solidFill>
                <a:schemeClr val="bg1"/>
              </a:solidFill>
            </a:endParaRPr>
          </a:p>
        </p:txBody>
      </p:sp>
    </p:spTree>
    <p:extLst>
      <p:ext uri="{BB962C8B-B14F-4D97-AF65-F5344CB8AC3E}">
        <p14:creationId xmlns:p14="http://schemas.microsoft.com/office/powerpoint/2010/main" val="886685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4"/>
            <a:ext cx="4123800" cy="3589498"/>
          </a:xfrm>
          <a:prstGeom prst="rect">
            <a:avLst/>
          </a:prstGeom>
          <a:noFill/>
          <a:ln>
            <a:noFill/>
          </a:ln>
        </p:spPr>
        <p:txBody>
          <a:bodyPr spcFirstLastPara="1" wrap="square" lIns="91425" tIns="91425" rIns="91425" bIns="91425" anchor="t" anchorCtr="0">
            <a:noAutofit/>
          </a:bodyPr>
          <a:lstStyle/>
          <a:p>
            <a:pPr lvl="0"/>
            <a:r>
              <a:rPr lang="en-US" sz="2400" dirty="0"/>
              <a:t>function </a:t>
            </a:r>
            <a:r>
              <a:rPr lang="id-ID" sz="2400" dirty="0" smtClean="0"/>
              <a:t>n</a:t>
            </a:r>
            <a:r>
              <a:rPr lang="id-ID" sz="2400" i="1" dirty="0" smtClean="0"/>
              <a:t>amafungsi</a:t>
            </a:r>
            <a:r>
              <a:rPr lang="en-US" sz="2400" dirty="0" smtClean="0"/>
              <a:t>() {</a:t>
            </a:r>
            <a:endParaRPr lang="id-ID" sz="2400" dirty="0" smtClean="0"/>
          </a:p>
          <a:p>
            <a:pPr lvl="0"/>
            <a:r>
              <a:rPr lang="en-US" sz="2400" dirty="0"/>
              <a:t/>
            </a:r>
            <a:br>
              <a:rPr lang="en-US" sz="2400" dirty="0"/>
            </a:br>
            <a:r>
              <a:rPr lang="id-ID" sz="1800" dirty="0" smtClean="0"/>
              <a:t>// </a:t>
            </a:r>
            <a:r>
              <a:rPr lang="id-ID" sz="1800" i="1" dirty="0" smtClean="0"/>
              <a:t>code block untuk dieksekusi</a:t>
            </a:r>
            <a:r>
              <a:rPr lang="en-US" sz="1800" dirty="0" smtClean="0"/>
              <a:t>;</a:t>
            </a:r>
            <a:endParaRPr lang="id-ID" sz="1800" dirty="0" smtClean="0"/>
          </a:p>
          <a:p>
            <a:pPr lvl="0"/>
            <a:r>
              <a:rPr lang="en-US" sz="2400" dirty="0" smtClean="0"/>
              <a:t/>
            </a:r>
            <a:br>
              <a:rPr lang="en-US" sz="2400" dirty="0" smtClean="0"/>
            </a:br>
            <a:r>
              <a:rPr lang="en-US" sz="2400" dirty="0" smtClean="0"/>
              <a:t>}</a:t>
            </a:r>
            <a:endParaRPr lang="id-ID" sz="2400" dirty="0" smtClean="0"/>
          </a:p>
          <a:p>
            <a:pPr lvl="0"/>
            <a:endParaRPr lang="id-ID" sz="2400" dirty="0" smtClean="0"/>
          </a:p>
          <a:p>
            <a:pPr lvl="0"/>
            <a:endParaRPr lang="id-ID" sz="2400" dirty="0" smtClean="0"/>
          </a:p>
          <a:p>
            <a:pPr lvl="0"/>
            <a:r>
              <a:rPr lang="id-ID" sz="1600" b="1" i="1" dirty="0">
                <a:solidFill>
                  <a:schemeClr val="tx1"/>
                </a:solidFill>
              </a:rPr>
              <a:t>Catatan: </a:t>
            </a:r>
            <a:r>
              <a:rPr lang="id-ID" sz="1600" i="1" dirty="0">
                <a:solidFill>
                  <a:schemeClr val="tx1"/>
                </a:solidFill>
              </a:rPr>
              <a:t>Nama fungsi harus dimulai dengan huruf atau garis bawah. Nama fungsi </a:t>
            </a:r>
            <a:r>
              <a:rPr lang="id-ID" sz="1600" b="1" i="1" dirty="0">
                <a:solidFill>
                  <a:schemeClr val="tx1"/>
                </a:solidFill>
              </a:rPr>
              <a:t>TIDAK </a:t>
            </a:r>
            <a:r>
              <a:rPr lang="id-ID" sz="1600" i="1" dirty="0">
                <a:solidFill>
                  <a:schemeClr val="tx1"/>
                </a:solidFill>
              </a:rPr>
              <a:t>peka case-sensitive/huruf besar dan huruf kecil.</a:t>
            </a:r>
            <a:endParaRPr lang="id-ID" sz="1600" dirty="0">
              <a:solidFill>
                <a:schemeClr val="tx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SINTAX FUNGSI PHP</a:t>
            </a:r>
            <a:endParaRPr dirty="0"/>
          </a:p>
        </p:txBody>
      </p:sp>
    </p:spTree>
    <p:extLst>
      <p:ext uri="{BB962C8B-B14F-4D97-AF65-F5344CB8AC3E}">
        <p14:creationId xmlns:p14="http://schemas.microsoft.com/office/powerpoint/2010/main" val="3819588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METODE GET &amp; POST PHP</a:t>
            </a:r>
            <a:endParaRPr dirty="0"/>
          </a:p>
        </p:txBody>
      </p:sp>
      <p:sp>
        <p:nvSpPr>
          <p:cNvPr id="920" name="Google Shape;920;p53"/>
          <p:cNvSpPr txBox="1"/>
          <p:nvPr/>
        </p:nvSpPr>
        <p:spPr>
          <a:xfrm>
            <a:off x="754542" y="915566"/>
            <a:ext cx="7633882" cy="3888432"/>
          </a:xfrm>
          <a:prstGeom prst="rect">
            <a:avLst/>
          </a:prstGeom>
          <a:noFill/>
          <a:ln>
            <a:noFill/>
          </a:ln>
        </p:spPr>
        <p:txBody>
          <a:bodyPr spcFirstLastPara="1" wrap="square" lIns="91425" tIns="91425" rIns="91425" bIns="91425" anchor="t" anchorCtr="0">
            <a:noAutofit/>
          </a:bodyPr>
          <a:lstStyle/>
          <a:p>
            <a:r>
              <a:rPr lang="id-ID" sz="1900" dirty="0">
                <a:solidFill>
                  <a:schemeClr val="bg1"/>
                </a:solidFill>
              </a:rPr>
              <a:t>Ada dua cara klien browser dapat mengirim informasi ke server </a:t>
            </a:r>
            <a:r>
              <a:rPr lang="id-ID" sz="1900" dirty="0" smtClean="0">
                <a:solidFill>
                  <a:schemeClr val="bg1"/>
                </a:solidFill>
              </a:rPr>
              <a:t>web</a:t>
            </a:r>
          </a:p>
          <a:p>
            <a:pPr marL="342900" indent="-342900">
              <a:buClr>
                <a:schemeClr val="bg1"/>
              </a:buClr>
              <a:buFont typeface="Wingdings" pitchFamily="2" charset="2"/>
              <a:buChar char="§"/>
            </a:pPr>
            <a:r>
              <a:rPr lang="id-ID" sz="1900" dirty="0" smtClean="0">
                <a:solidFill>
                  <a:schemeClr val="bg1"/>
                </a:solidFill>
              </a:rPr>
              <a:t>Metode GET</a:t>
            </a:r>
          </a:p>
          <a:p>
            <a:pPr marL="342900" indent="-342900">
              <a:buClr>
                <a:schemeClr val="bg1"/>
              </a:buClr>
              <a:buFont typeface="Wingdings" pitchFamily="2" charset="2"/>
              <a:buChar char="§"/>
            </a:pPr>
            <a:r>
              <a:rPr lang="id-ID" sz="1900" dirty="0" smtClean="0">
                <a:solidFill>
                  <a:schemeClr val="bg1"/>
                </a:solidFill>
              </a:rPr>
              <a:t>Metode POST</a:t>
            </a:r>
          </a:p>
          <a:p>
            <a:pPr>
              <a:buClr>
                <a:schemeClr val="bg1"/>
              </a:buClr>
            </a:pPr>
            <a:r>
              <a:rPr lang="id-ID" sz="1900" dirty="0">
                <a:solidFill>
                  <a:schemeClr val="bg1"/>
                </a:solidFill>
              </a:rPr>
              <a:t>Sebelum browser mengirimkan informasi, itu mengkodekannya menggunakan skema yang disebut pengkodean URL. Dalam skema ini, pasangan nama/nilai digabungkan dengan tanda sama dengan dan pasangan yang berbeda dipisahkan oleh ampersand</a:t>
            </a:r>
            <a:r>
              <a:rPr lang="id-ID" sz="1900" dirty="0" smtClean="0">
                <a:solidFill>
                  <a:schemeClr val="bg1"/>
                </a:solidFill>
              </a:rPr>
              <a:t>.</a:t>
            </a:r>
          </a:p>
          <a:p>
            <a:pPr>
              <a:buClr>
                <a:schemeClr val="bg1"/>
              </a:buClr>
            </a:pPr>
            <a:endParaRPr lang="id-ID" sz="1900" dirty="0" smtClean="0">
              <a:solidFill>
                <a:schemeClr val="bg1"/>
              </a:solidFill>
            </a:endParaRPr>
          </a:p>
          <a:p>
            <a:pPr>
              <a:buClr>
                <a:schemeClr val="bg1"/>
              </a:buClr>
            </a:pPr>
            <a:endParaRPr lang="id-ID" sz="1900" dirty="0">
              <a:solidFill>
                <a:schemeClr val="bg1"/>
              </a:solidFill>
            </a:endParaRPr>
          </a:p>
          <a:p>
            <a:pPr>
              <a:buClr>
                <a:schemeClr val="bg1"/>
              </a:buClr>
            </a:pPr>
            <a:r>
              <a:rPr lang="id-ID" sz="1900" dirty="0">
                <a:solidFill>
                  <a:schemeClr val="bg1"/>
                </a:solidFill>
              </a:rPr>
              <a:t>Spasi dihapus dan diganti dengan karakter + dan karakter nonalfanumerik lainnya diganti dengan nilai heksadesimal. Setelah informasi dikodekan, itu dikirim ke server</a:t>
            </a:r>
          </a:p>
        </p:txBody>
      </p:sp>
      <p:sp>
        <p:nvSpPr>
          <p:cNvPr id="2" name="Rounded Rectangle 1"/>
          <p:cNvSpPr/>
          <p:nvPr/>
        </p:nvSpPr>
        <p:spPr>
          <a:xfrm>
            <a:off x="827584" y="3194767"/>
            <a:ext cx="4320480"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dirty="0">
                <a:solidFill>
                  <a:srgbClr val="000000"/>
                </a:solidFill>
              </a:rPr>
              <a:t>name1=value1&amp;name2=value2&amp;name3=value3</a:t>
            </a:r>
          </a:p>
        </p:txBody>
      </p:sp>
    </p:spTree>
    <p:extLst>
      <p:ext uri="{BB962C8B-B14F-4D97-AF65-F5344CB8AC3E}">
        <p14:creationId xmlns:p14="http://schemas.microsoft.com/office/powerpoint/2010/main" val="2197251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METODE GET PHP</a:t>
            </a:r>
            <a:endParaRPr dirty="0"/>
          </a:p>
        </p:txBody>
      </p:sp>
      <p:sp>
        <p:nvSpPr>
          <p:cNvPr id="920" name="Google Shape;920;p53"/>
          <p:cNvSpPr txBox="1"/>
          <p:nvPr/>
        </p:nvSpPr>
        <p:spPr>
          <a:xfrm>
            <a:off x="754542" y="915566"/>
            <a:ext cx="7633882" cy="4104456"/>
          </a:xfrm>
          <a:prstGeom prst="rect">
            <a:avLst/>
          </a:prstGeom>
          <a:noFill/>
          <a:ln>
            <a:noFill/>
          </a:ln>
        </p:spPr>
        <p:txBody>
          <a:bodyPr spcFirstLastPara="1" wrap="square" lIns="91425" tIns="91425" rIns="91425" bIns="91425" anchor="t" anchorCtr="0">
            <a:noAutofit/>
          </a:bodyPr>
          <a:lstStyle/>
          <a:p>
            <a:r>
              <a:rPr lang="id-ID" sz="1800" dirty="0">
                <a:solidFill>
                  <a:schemeClr val="bg1"/>
                </a:solidFill>
              </a:rPr>
              <a:t>Metode GET mengirimkan informasi pengguna yang disandikan yang ditambahkan ke permintaan halaman. Halaman dan informasi yang disandikan dipisahkan oleh ? karakter</a:t>
            </a:r>
            <a:r>
              <a:rPr lang="id-ID" sz="1800" dirty="0" smtClean="0">
                <a:solidFill>
                  <a:schemeClr val="bg1"/>
                </a:solidFill>
              </a:rPr>
              <a:t>.</a:t>
            </a:r>
          </a:p>
          <a:p>
            <a:endParaRPr lang="id-ID" sz="1800" dirty="0">
              <a:solidFill>
                <a:schemeClr val="bg1"/>
              </a:solidFill>
            </a:endParaRPr>
          </a:p>
          <a:p>
            <a:endParaRPr lang="id-ID" sz="1800" dirty="0" smtClean="0">
              <a:solidFill>
                <a:schemeClr val="bg1"/>
              </a:solidFill>
            </a:endParaRPr>
          </a:p>
          <a:p>
            <a:pPr marL="342900" indent="-342900">
              <a:buClr>
                <a:schemeClr val="bg1"/>
              </a:buClr>
              <a:buFont typeface="Arial" pitchFamily="34" charset="0"/>
              <a:buChar char="•"/>
            </a:pPr>
            <a:r>
              <a:rPr lang="id-ID" sz="1800" dirty="0">
                <a:solidFill>
                  <a:schemeClr val="bg1"/>
                </a:solidFill>
              </a:rPr>
              <a:t>Metode GET menghasilkan string panjang yang muncul di log server Anda, di kotak Location: browser</a:t>
            </a:r>
            <a:r>
              <a:rPr lang="id-ID" sz="1800" dirty="0" smtClean="0">
                <a:solidFill>
                  <a:schemeClr val="bg1"/>
                </a:solidFill>
              </a:rPr>
              <a:t>.</a:t>
            </a:r>
          </a:p>
          <a:p>
            <a:pPr marL="342900" indent="-342900">
              <a:buClr>
                <a:schemeClr val="bg1"/>
              </a:buClr>
              <a:buFont typeface="Arial" pitchFamily="34" charset="0"/>
              <a:buChar char="•"/>
            </a:pPr>
            <a:r>
              <a:rPr lang="id-ID" sz="1800" dirty="0">
                <a:solidFill>
                  <a:schemeClr val="bg1"/>
                </a:solidFill>
              </a:rPr>
              <a:t>Metode GET dibatasi untuk mengirim hingga 1024 karakter saja</a:t>
            </a:r>
            <a:r>
              <a:rPr lang="id-ID" sz="1800" dirty="0" smtClean="0">
                <a:solidFill>
                  <a:schemeClr val="bg1"/>
                </a:solidFill>
              </a:rPr>
              <a:t>.</a:t>
            </a:r>
          </a:p>
          <a:p>
            <a:pPr marL="342900" indent="-342900">
              <a:buClr>
                <a:schemeClr val="bg1"/>
              </a:buClr>
              <a:buFont typeface="Arial" pitchFamily="34" charset="0"/>
              <a:buChar char="•"/>
            </a:pPr>
            <a:r>
              <a:rPr lang="id-ID" sz="1800" dirty="0">
                <a:solidFill>
                  <a:schemeClr val="bg1"/>
                </a:solidFill>
              </a:rPr>
              <a:t>Jangan pernah menggunakan metode GET jika </a:t>
            </a:r>
            <a:r>
              <a:rPr lang="id-ID" sz="1800" dirty="0" smtClean="0">
                <a:solidFill>
                  <a:schemeClr val="bg1"/>
                </a:solidFill>
              </a:rPr>
              <a:t>memiliki </a:t>
            </a:r>
            <a:r>
              <a:rPr lang="id-ID" sz="1800" dirty="0">
                <a:solidFill>
                  <a:schemeClr val="bg1"/>
                </a:solidFill>
              </a:rPr>
              <a:t>kata sandi atau informasi sensitif lainnya untuk dikirim ke server</a:t>
            </a:r>
            <a:r>
              <a:rPr lang="id-ID" sz="1800" dirty="0" smtClean="0">
                <a:solidFill>
                  <a:schemeClr val="bg1"/>
                </a:solidFill>
              </a:rPr>
              <a:t>.</a:t>
            </a:r>
          </a:p>
          <a:p>
            <a:pPr marL="342900" indent="-342900">
              <a:buClr>
                <a:schemeClr val="bg1"/>
              </a:buClr>
              <a:buFont typeface="Arial" pitchFamily="34" charset="0"/>
              <a:buChar char="•"/>
            </a:pPr>
            <a:r>
              <a:rPr lang="id-ID" sz="1800" dirty="0" smtClean="0">
                <a:solidFill>
                  <a:schemeClr val="bg1"/>
                </a:solidFill>
              </a:rPr>
              <a:t>Data </a:t>
            </a:r>
            <a:r>
              <a:rPr lang="id-ID" sz="1800" dirty="0">
                <a:solidFill>
                  <a:schemeClr val="bg1"/>
                </a:solidFill>
              </a:rPr>
              <a:t>yang dikirim dengan metode GET dapat diakses menggunakan variabel lingkungan </a:t>
            </a:r>
            <a:r>
              <a:rPr lang="id-ID" sz="1800" dirty="0" smtClean="0">
                <a:solidFill>
                  <a:schemeClr val="bg1"/>
                </a:solidFill>
              </a:rPr>
              <a:t>QUERY_STRING</a:t>
            </a:r>
          </a:p>
          <a:p>
            <a:pPr marL="342900" indent="-342900">
              <a:buClr>
                <a:schemeClr val="bg1"/>
              </a:buClr>
              <a:buFont typeface="Arial" pitchFamily="34" charset="0"/>
              <a:buChar char="•"/>
            </a:pPr>
            <a:r>
              <a:rPr lang="id-ID" sz="1800" dirty="0">
                <a:solidFill>
                  <a:schemeClr val="bg1"/>
                </a:solidFill>
              </a:rPr>
              <a:t>PHP </a:t>
            </a:r>
            <a:r>
              <a:rPr lang="id-ID" sz="1800" dirty="0" smtClean="0">
                <a:solidFill>
                  <a:schemeClr val="bg1"/>
                </a:solidFill>
              </a:rPr>
              <a:t>menyediakan associative array $_</a:t>
            </a:r>
            <a:r>
              <a:rPr lang="id-ID" sz="1800" dirty="0">
                <a:solidFill>
                  <a:schemeClr val="bg1"/>
                </a:solidFill>
              </a:rPr>
              <a:t>GET untuk mengakses semua informasi yang dikirim menggunakan metode GET.</a:t>
            </a:r>
            <a:endParaRPr lang="id-ID" sz="1800" dirty="0" smtClean="0">
              <a:solidFill>
                <a:schemeClr val="bg1"/>
              </a:solidFill>
            </a:endParaRPr>
          </a:p>
          <a:p>
            <a:pPr marL="342900" indent="-342900">
              <a:buClr>
                <a:schemeClr val="bg1"/>
              </a:buClr>
              <a:buFont typeface="Arial" pitchFamily="34" charset="0"/>
              <a:buChar char="•"/>
            </a:pPr>
            <a:endParaRPr lang="id-ID" sz="1800" dirty="0" smtClean="0">
              <a:solidFill>
                <a:schemeClr val="bg1"/>
              </a:solidFill>
            </a:endParaRPr>
          </a:p>
          <a:p>
            <a:pPr marL="342900" indent="-342900">
              <a:buClr>
                <a:schemeClr val="bg1"/>
              </a:buClr>
              <a:buFont typeface="Arial" pitchFamily="34" charset="0"/>
              <a:buChar char="•"/>
            </a:pPr>
            <a:endParaRPr lang="id-ID" sz="1800" dirty="0">
              <a:solidFill>
                <a:schemeClr val="bg1"/>
              </a:solidFill>
            </a:endParaRPr>
          </a:p>
        </p:txBody>
      </p:sp>
      <p:sp>
        <p:nvSpPr>
          <p:cNvPr id="3" name="Rounded Rectangle 2"/>
          <p:cNvSpPr/>
          <p:nvPr/>
        </p:nvSpPr>
        <p:spPr>
          <a:xfrm>
            <a:off x="1763688" y="1923678"/>
            <a:ext cx="5184576" cy="2880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dirty="0"/>
              <a:t>http://</a:t>
            </a:r>
            <a:r>
              <a:rPr lang="id-ID" dirty="0" smtClean="0"/>
              <a:t>www.test.com/index.php?name1=value1&amp;name2=value2</a:t>
            </a:r>
            <a:endParaRPr lang="id-ID" dirty="0"/>
          </a:p>
        </p:txBody>
      </p:sp>
    </p:spTree>
    <p:extLst>
      <p:ext uri="{BB962C8B-B14F-4D97-AF65-F5344CB8AC3E}">
        <p14:creationId xmlns:p14="http://schemas.microsoft.com/office/powerpoint/2010/main" val="468363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1"/>
          <p:cNvSpPr txBox="1">
            <a:spLocks noGrp="1"/>
          </p:cNvSpPr>
          <p:nvPr>
            <p:ph type="subTitle" idx="1"/>
          </p:nvPr>
        </p:nvSpPr>
        <p:spPr>
          <a:xfrm flipH="1">
            <a:off x="2555776" y="1923678"/>
            <a:ext cx="4100400" cy="1872208"/>
          </a:xfrm>
          <a:prstGeom prst="rect">
            <a:avLst/>
          </a:prstGeom>
        </p:spPr>
        <p:txBody>
          <a:bodyPr spcFirstLastPara="1" wrap="square" lIns="91425" tIns="0" rIns="91425" bIns="0" anchor="ctr" anchorCtr="0">
            <a:noAutofit/>
          </a:bodyPr>
          <a:lstStyle/>
          <a:p>
            <a:pPr marL="0" lvl="0" indent="0"/>
            <a:r>
              <a:rPr lang="id-ID" b="0" dirty="0"/>
              <a:t>Dalam World Wide Web, sebuah </a:t>
            </a:r>
            <a:r>
              <a:rPr lang="id-ID" b="0" dirty="0" smtClean="0"/>
              <a:t>query string </a:t>
            </a:r>
            <a:r>
              <a:rPr lang="id-ID" b="0" dirty="0"/>
              <a:t>merupakan sebuah bagian dari URL yang memberikan nilai pada parameter tertentu. </a:t>
            </a:r>
            <a:r>
              <a:rPr lang="id-ID" b="0" dirty="0" smtClean="0"/>
              <a:t>Query string itu </a:t>
            </a:r>
            <a:r>
              <a:rPr lang="id-ID" b="0" dirty="0"/>
              <a:t>pada umumnya memuat medan yang ditambahkan pada URL dasar oleh sebuah peramban web atau aplikasi klien lain, contohnya pada bagian dari sebuah formulir HTML</a:t>
            </a:r>
            <a:endParaRPr dirty="0"/>
          </a:p>
        </p:txBody>
      </p:sp>
    </p:spTree>
    <p:extLst>
      <p:ext uri="{BB962C8B-B14F-4D97-AF65-F5344CB8AC3E}">
        <p14:creationId xmlns:p14="http://schemas.microsoft.com/office/powerpoint/2010/main" val="2378465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METODE POST PHP</a:t>
            </a:r>
            <a:endParaRPr dirty="0"/>
          </a:p>
        </p:txBody>
      </p:sp>
      <p:sp>
        <p:nvSpPr>
          <p:cNvPr id="920" name="Google Shape;920;p53"/>
          <p:cNvSpPr txBox="1"/>
          <p:nvPr/>
        </p:nvSpPr>
        <p:spPr>
          <a:xfrm>
            <a:off x="754542" y="915566"/>
            <a:ext cx="7633882" cy="4104456"/>
          </a:xfrm>
          <a:prstGeom prst="rect">
            <a:avLst/>
          </a:prstGeom>
          <a:noFill/>
          <a:ln>
            <a:noFill/>
          </a:ln>
        </p:spPr>
        <p:txBody>
          <a:bodyPr spcFirstLastPara="1" wrap="square" lIns="91425" tIns="91425" rIns="91425" bIns="91425" anchor="t" anchorCtr="0">
            <a:noAutofit/>
          </a:bodyPr>
          <a:lstStyle/>
          <a:p>
            <a:pPr>
              <a:buClr>
                <a:schemeClr val="bg1"/>
              </a:buClr>
            </a:pPr>
            <a:r>
              <a:rPr lang="id-ID" sz="2000" dirty="0">
                <a:solidFill>
                  <a:schemeClr val="bg1"/>
                </a:solidFill>
              </a:rPr>
              <a:t>Metode POST mentransfer informasi melalui header HTTP. Informasi dikodekan seperti yang dijelaskan dalam kasus metode GET dan dimasukkan ke dalam header yang disebut QUERY_STRING</a:t>
            </a:r>
            <a:r>
              <a:rPr lang="id-ID" sz="2000" dirty="0" smtClean="0">
                <a:solidFill>
                  <a:schemeClr val="bg1"/>
                </a:solidFill>
              </a:rPr>
              <a:t>.</a:t>
            </a:r>
          </a:p>
          <a:p>
            <a:pPr marL="285750" indent="-285750">
              <a:buClr>
                <a:schemeClr val="bg1"/>
              </a:buClr>
              <a:buFont typeface="Arial" pitchFamily="34" charset="0"/>
              <a:buChar char="•"/>
            </a:pPr>
            <a:r>
              <a:rPr lang="id-ID" sz="2000" dirty="0">
                <a:solidFill>
                  <a:schemeClr val="bg1"/>
                </a:solidFill>
              </a:rPr>
              <a:t>Metode POST tidak memiliki batasan ukuran data yang akan </a:t>
            </a:r>
            <a:r>
              <a:rPr lang="id-ID" sz="2000" dirty="0" smtClean="0">
                <a:solidFill>
                  <a:schemeClr val="bg1"/>
                </a:solidFill>
              </a:rPr>
              <a:t>dikirim</a:t>
            </a:r>
          </a:p>
          <a:p>
            <a:pPr marL="285750" indent="-285750">
              <a:buClr>
                <a:schemeClr val="bg1"/>
              </a:buClr>
              <a:buFont typeface="Arial" pitchFamily="34" charset="0"/>
              <a:buChar char="•"/>
            </a:pPr>
            <a:r>
              <a:rPr lang="id-ID" sz="2000" dirty="0">
                <a:solidFill>
                  <a:schemeClr val="bg1"/>
                </a:solidFill>
              </a:rPr>
              <a:t>Data yang dikirim dengan metode POST melewati header HTTP sehingga keamanan bergantung pada protokol HTTP. Dengan menggunakan HTTP Aman, Anda dapat memastikan bahwa informasi Anda </a:t>
            </a:r>
            <a:r>
              <a:rPr lang="id-ID" sz="2000" dirty="0" smtClean="0">
                <a:solidFill>
                  <a:schemeClr val="bg1"/>
                </a:solidFill>
              </a:rPr>
              <a:t>aman</a:t>
            </a:r>
          </a:p>
          <a:p>
            <a:pPr marL="285750" indent="-285750">
              <a:buClr>
                <a:schemeClr val="bg1"/>
              </a:buClr>
              <a:buFont typeface="Arial" pitchFamily="34" charset="0"/>
              <a:buChar char="•"/>
            </a:pPr>
            <a:r>
              <a:rPr lang="en-US" sz="2000" dirty="0">
                <a:solidFill>
                  <a:schemeClr val="bg1"/>
                </a:solidFill>
              </a:rPr>
              <a:t>The PHP provides </a:t>
            </a:r>
            <a:r>
              <a:rPr lang="en-US" sz="2000" b="1" dirty="0">
                <a:solidFill>
                  <a:schemeClr val="bg1"/>
                </a:solidFill>
              </a:rPr>
              <a:t>$_POST</a:t>
            </a:r>
            <a:r>
              <a:rPr lang="en-US" sz="2000" dirty="0">
                <a:solidFill>
                  <a:schemeClr val="bg1"/>
                </a:solidFill>
              </a:rPr>
              <a:t> associative array to access all the sent information using POST method</a:t>
            </a:r>
            <a:r>
              <a:rPr lang="en-US" sz="2000" dirty="0" smtClean="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3700618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METODE POST PHP</a:t>
            </a:r>
            <a:endParaRPr dirty="0"/>
          </a:p>
        </p:txBody>
      </p:sp>
      <p:sp>
        <p:nvSpPr>
          <p:cNvPr id="920" name="Google Shape;920;p53"/>
          <p:cNvSpPr txBox="1"/>
          <p:nvPr/>
        </p:nvSpPr>
        <p:spPr>
          <a:xfrm>
            <a:off x="754542" y="915566"/>
            <a:ext cx="7633882" cy="4104456"/>
          </a:xfrm>
          <a:prstGeom prst="rect">
            <a:avLst/>
          </a:prstGeom>
          <a:noFill/>
          <a:ln>
            <a:noFill/>
          </a:ln>
        </p:spPr>
        <p:txBody>
          <a:bodyPr spcFirstLastPara="1" wrap="square" lIns="91425" tIns="91425" rIns="91425" bIns="91425" anchor="t" anchorCtr="0">
            <a:noAutofit/>
          </a:bodyPr>
          <a:lstStyle/>
          <a:p>
            <a:pPr>
              <a:buClr>
                <a:schemeClr val="bg1"/>
              </a:buClr>
            </a:pPr>
            <a:r>
              <a:rPr lang="id-ID" sz="2000" dirty="0">
                <a:solidFill>
                  <a:schemeClr val="bg1"/>
                </a:solidFill>
              </a:rPr>
              <a:t>Metode POST mentransfer informasi melalui header HTTP. Informasi dikodekan seperti yang dijelaskan dalam kasus metode GET dan dimasukkan ke dalam header yang disebut QUERY_STRING</a:t>
            </a:r>
            <a:r>
              <a:rPr lang="id-ID" sz="2000" dirty="0" smtClean="0">
                <a:solidFill>
                  <a:schemeClr val="bg1"/>
                </a:solidFill>
              </a:rPr>
              <a:t>.</a:t>
            </a:r>
          </a:p>
          <a:p>
            <a:pPr marL="285750" indent="-285750">
              <a:buClr>
                <a:schemeClr val="bg1"/>
              </a:buClr>
              <a:buFont typeface="Arial" pitchFamily="34" charset="0"/>
              <a:buChar char="•"/>
            </a:pPr>
            <a:r>
              <a:rPr lang="id-ID" sz="2000" dirty="0">
                <a:solidFill>
                  <a:schemeClr val="bg1"/>
                </a:solidFill>
              </a:rPr>
              <a:t>Metode POST tidak memiliki batasan ukuran data yang akan </a:t>
            </a:r>
            <a:r>
              <a:rPr lang="id-ID" sz="2000" dirty="0" smtClean="0">
                <a:solidFill>
                  <a:schemeClr val="bg1"/>
                </a:solidFill>
              </a:rPr>
              <a:t>dikirim</a:t>
            </a:r>
          </a:p>
          <a:p>
            <a:pPr marL="285750" indent="-285750">
              <a:buClr>
                <a:schemeClr val="bg1"/>
              </a:buClr>
              <a:buFont typeface="Arial" pitchFamily="34" charset="0"/>
              <a:buChar char="•"/>
            </a:pPr>
            <a:r>
              <a:rPr lang="id-ID" sz="2000" dirty="0">
                <a:solidFill>
                  <a:schemeClr val="bg1"/>
                </a:solidFill>
              </a:rPr>
              <a:t>Data yang dikirim dengan metode POST melewati header HTTP sehingga keamanan bergantung pada protokol HTTP. Dengan menggunakan HTTP Aman, Anda dapat memastikan bahwa informasi Anda </a:t>
            </a:r>
            <a:r>
              <a:rPr lang="id-ID" sz="2000" dirty="0" smtClean="0">
                <a:solidFill>
                  <a:schemeClr val="bg1"/>
                </a:solidFill>
              </a:rPr>
              <a:t>aman</a:t>
            </a:r>
          </a:p>
          <a:p>
            <a:pPr marL="285750" indent="-285750">
              <a:buClr>
                <a:schemeClr val="bg1"/>
              </a:buClr>
              <a:buFont typeface="Arial" pitchFamily="34" charset="0"/>
              <a:buChar char="•"/>
            </a:pPr>
            <a:r>
              <a:rPr lang="en-US" sz="2000" dirty="0">
                <a:solidFill>
                  <a:schemeClr val="bg1"/>
                </a:solidFill>
              </a:rPr>
              <a:t>The PHP provides </a:t>
            </a:r>
            <a:r>
              <a:rPr lang="en-US" sz="2000" b="1" dirty="0">
                <a:solidFill>
                  <a:schemeClr val="bg1"/>
                </a:solidFill>
              </a:rPr>
              <a:t>$_POST</a:t>
            </a:r>
            <a:r>
              <a:rPr lang="en-US" sz="2000" dirty="0">
                <a:solidFill>
                  <a:schemeClr val="bg1"/>
                </a:solidFill>
              </a:rPr>
              <a:t> associative array to access all the sent information using POST method</a:t>
            </a:r>
            <a:r>
              <a:rPr lang="en-US" sz="2000" dirty="0" smtClean="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497267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275856" y="1203598"/>
            <a:ext cx="4915200" cy="1940100"/>
          </a:xfrm>
          <a:prstGeom prst="rect">
            <a:avLst/>
          </a:prstGeom>
        </p:spPr>
        <p:txBody>
          <a:bodyPr spcFirstLastPara="1" wrap="square" lIns="91425" tIns="0" rIns="91425" bIns="0" anchor="ctr" anchorCtr="0">
            <a:noAutofit/>
          </a:bodyPr>
          <a:lstStyle/>
          <a:p>
            <a:r>
              <a:rPr lang="id-ID" dirty="0"/>
              <a:t>Apa itu framework PHP?</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colorTemperature colorTemp="5875"/>
                    </a14:imgEffect>
                    <a14:imgEffect>
                      <a14:saturation sat="105000"/>
                    </a14:imgEffect>
                  </a14:imgLayer>
                </a14:imgProps>
              </a:ext>
              <a:ext uri="{28A0092B-C50C-407E-A947-70E740481C1C}">
                <a14:useLocalDpi xmlns:a14="http://schemas.microsoft.com/office/drawing/2010/main" val="0"/>
              </a:ext>
            </a:extLst>
          </a:blip>
          <a:stretch>
            <a:fillRect/>
          </a:stretch>
        </p:blipFill>
        <p:spPr>
          <a:xfrm>
            <a:off x="322753" y="159848"/>
            <a:ext cx="1008112" cy="1048437"/>
          </a:xfrm>
          <a:prstGeom prst="rect">
            <a:avLst/>
          </a:prstGeom>
          <a:ln>
            <a:noFill/>
          </a:ln>
          <a:effectLst>
            <a:glow rad="127000">
              <a:schemeClr val="accent1"/>
            </a:glow>
          </a:effectLst>
        </p:spPr>
      </p:pic>
      <p:pic>
        <p:nvPicPr>
          <p:cNvPr id="1028" name="Picture 4" descr="CodeIgniter 4 web framework ·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211710"/>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ii Software · GitHu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3559" y="3710737"/>
            <a:ext cx="1068915" cy="10689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Phalcon PHP Framework · GitHu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221" y="684066"/>
            <a:ext cx="1221118" cy="122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188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2000" y="1491630"/>
            <a:ext cx="3932700" cy="2664296"/>
          </a:xfrm>
          <a:prstGeom prst="rect">
            <a:avLst/>
          </a:prstGeom>
        </p:spPr>
        <p:txBody>
          <a:bodyPr spcFirstLastPara="1" wrap="square" lIns="91425" tIns="91425" rIns="91425" bIns="91425" anchor="t" anchorCtr="0">
            <a:noAutofit/>
          </a:bodyPr>
          <a:lstStyle/>
          <a:p>
            <a:pPr marL="0" lvl="0" indent="0" algn="l">
              <a:buNone/>
            </a:pPr>
            <a:r>
              <a:rPr lang="id-ID" sz="1800" dirty="0"/>
              <a:t>Framework PHP adalah sebuah software yang berfungsi untuk mempermudah proses pengembangan website dengan cara menyediakan struktur dasar untuk membuat suatu website. Dengan menggunakan framework, proses pembuatan suatu website akan jauh lebih cepat.</a:t>
            </a:r>
            <a:endParaRPr sz="1800" dirty="0"/>
          </a:p>
        </p:txBody>
      </p:sp>
    </p:spTree>
    <p:extLst>
      <p:ext uri="{BB962C8B-B14F-4D97-AF65-F5344CB8AC3E}">
        <p14:creationId xmlns:p14="http://schemas.microsoft.com/office/powerpoint/2010/main" val="1820880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r>
              <a:rPr lang="id-ID" dirty="0"/>
              <a:t>Mengapa perlu menggunakannya?</a:t>
            </a:r>
            <a:br>
              <a:rPr lang="id-ID" dirty="0"/>
            </a:br>
            <a:endParaRPr dirty="0"/>
          </a:p>
        </p:txBody>
      </p:sp>
      <p:sp>
        <p:nvSpPr>
          <p:cNvPr id="920" name="Google Shape;920;p53"/>
          <p:cNvSpPr txBox="1"/>
          <p:nvPr/>
        </p:nvSpPr>
        <p:spPr>
          <a:xfrm>
            <a:off x="754542" y="987574"/>
            <a:ext cx="7705890" cy="3816424"/>
          </a:xfrm>
          <a:prstGeom prst="rect">
            <a:avLst/>
          </a:prstGeom>
          <a:noFill/>
          <a:ln>
            <a:noFill/>
          </a:ln>
        </p:spPr>
        <p:txBody>
          <a:bodyPr spcFirstLastPara="1" wrap="square" lIns="91425" tIns="91425" rIns="91425" bIns="91425" anchor="t" anchorCtr="0">
            <a:noAutofit/>
          </a:bodyPr>
          <a:lstStyle/>
          <a:p>
            <a:pPr marL="425450" indent="-285750">
              <a:lnSpc>
                <a:spcPct val="115000"/>
              </a:lnSpc>
              <a:spcBef>
                <a:spcPts val="1600"/>
              </a:spcBef>
              <a:buClr>
                <a:schemeClr val="lt1"/>
              </a:buClr>
              <a:buSzPts val="1400"/>
              <a:buFont typeface="Arial" pitchFamily="34" charset="0"/>
              <a:buChar char="•"/>
            </a:pPr>
            <a:r>
              <a:rPr lang="id-ID" sz="1800" b="1" dirty="0">
                <a:solidFill>
                  <a:schemeClr val="bg1"/>
                </a:solidFill>
              </a:rPr>
              <a:t>Proses development menjadi lebih cepat</a:t>
            </a:r>
            <a:r>
              <a:rPr lang="id-ID" sz="1800" dirty="0">
                <a:solidFill>
                  <a:schemeClr val="bg1"/>
                </a:solidFill>
              </a:rPr>
              <a:t/>
            </a:r>
            <a:br>
              <a:rPr lang="id-ID" sz="1800" dirty="0">
                <a:solidFill>
                  <a:schemeClr val="bg1"/>
                </a:solidFill>
              </a:rPr>
            </a:br>
            <a:r>
              <a:rPr lang="id-ID" sz="1800" dirty="0">
                <a:solidFill>
                  <a:schemeClr val="bg1"/>
                </a:solidFill>
              </a:rPr>
              <a:t>Seperti yang sudah dijelaskan, proses pembuatan sebuah website dengan menggunakan framework PHP akan lebih cepat. Hal itu karena ia sudah menyediakan beragam </a:t>
            </a:r>
            <a:r>
              <a:rPr lang="id-ID" sz="1800" i="1" dirty="0">
                <a:solidFill>
                  <a:schemeClr val="bg1"/>
                </a:solidFill>
              </a:rPr>
              <a:t>libraries</a:t>
            </a:r>
            <a:r>
              <a:rPr lang="id-ID" sz="1800" dirty="0">
                <a:solidFill>
                  <a:schemeClr val="bg1"/>
                </a:solidFill>
              </a:rPr>
              <a:t> dan </a:t>
            </a:r>
            <a:r>
              <a:rPr lang="id-ID" sz="1800" i="1" dirty="0">
                <a:solidFill>
                  <a:schemeClr val="bg1"/>
                </a:solidFill>
              </a:rPr>
              <a:t>tools</a:t>
            </a:r>
            <a:r>
              <a:rPr lang="id-ID" sz="1800" dirty="0">
                <a:solidFill>
                  <a:schemeClr val="bg1"/>
                </a:solidFill>
              </a:rPr>
              <a:t> yang dapat membantu developer.</a:t>
            </a:r>
          </a:p>
          <a:p>
            <a:pPr marL="425450" indent="-285750">
              <a:lnSpc>
                <a:spcPct val="115000"/>
              </a:lnSpc>
              <a:spcBef>
                <a:spcPts val="1600"/>
              </a:spcBef>
              <a:buClr>
                <a:schemeClr val="lt1"/>
              </a:buClr>
              <a:buSzPts val="1400"/>
              <a:buFont typeface="Arial" pitchFamily="34" charset="0"/>
              <a:buChar char="•"/>
            </a:pPr>
            <a:r>
              <a:rPr lang="id-ID" sz="1800" b="1" dirty="0">
                <a:solidFill>
                  <a:schemeClr val="bg1"/>
                </a:solidFill>
              </a:rPr>
              <a:t>Mengurangi penulisan code</a:t>
            </a:r>
            <a:r>
              <a:rPr lang="id-ID" sz="1800" dirty="0">
                <a:solidFill>
                  <a:schemeClr val="bg1"/>
                </a:solidFill>
              </a:rPr>
              <a:t/>
            </a:r>
            <a:br>
              <a:rPr lang="id-ID" sz="1800" dirty="0">
                <a:solidFill>
                  <a:schemeClr val="bg1"/>
                </a:solidFill>
              </a:rPr>
            </a:br>
            <a:r>
              <a:rPr lang="id-ID" sz="1800" dirty="0">
                <a:solidFill>
                  <a:schemeClr val="bg1"/>
                </a:solidFill>
              </a:rPr>
              <a:t>Karena framework ini sudah menyediakan beragam </a:t>
            </a:r>
            <a:r>
              <a:rPr lang="id-ID" sz="1800" i="1" dirty="0">
                <a:solidFill>
                  <a:schemeClr val="bg1"/>
                </a:solidFill>
              </a:rPr>
              <a:t>libraries</a:t>
            </a:r>
            <a:r>
              <a:rPr lang="id-ID" sz="1800" dirty="0">
                <a:solidFill>
                  <a:schemeClr val="bg1"/>
                </a:solidFill>
              </a:rPr>
              <a:t> dan </a:t>
            </a:r>
            <a:r>
              <a:rPr lang="id-ID" sz="1800" i="1" dirty="0">
                <a:solidFill>
                  <a:schemeClr val="bg1"/>
                </a:solidFill>
              </a:rPr>
              <a:t>tools</a:t>
            </a:r>
            <a:r>
              <a:rPr lang="id-ID" sz="1800" dirty="0">
                <a:solidFill>
                  <a:schemeClr val="bg1"/>
                </a:solidFill>
              </a:rPr>
              <a:t> otomatis penulisan kode akan jauh lebih pendek, karena developer tidak perlu menuliskan kode asli yang panjang</a:t>
            </a:r>
            <a:r>
              <a:rPr lang="id-ID" sz="1800" dirty="0" smtClean="0">
                <a:solidFill>
                  <a:schemeClr val="bg1"/>
                </a:solidFill>
              </a:rPr>
              <a:t>.</a:t>
            </a:r>
            <a:endParaRPr lang="id-ID" sz="1800" dirty="0">
              <a:solidFill>
                <a:schemeClr val="bg1"/>
              </a:solidFill>
            </a:endParaRPr>
          </a:p>
        </p:txBody>
      </p:sp>
    </p:spTree>
    <p:extLst>
      <p:ext uri="{BB962C8B-B14F-4D97-AF65-F5344CB8AC3E}">
        <p14:creationId xmlns:p14="http://schemas.microsoft.com/office/powerpoint/2010/main" val="2446527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APA ITU XAMPP ?</a:t>
            </a:r>
            <a:endParaRPr dirty="0"/>
          </a:p>
        </p:txBody>
      </p:sp>
      <p:sp>
        <p:nvSpPr>
          <p:cNvPr id="920" name="Google Shape;920;p53"/>
          <p:cNvSpPr txBox="1"/>
          <p:nvPr/>
        </p:nvSpPr>
        <p:spPr>
          <a:xfrm>
            <a:off x="754542" y="1134000"/>
            <a:ext cx="7633882" cy="3742006"/>
          </a:xfrm>
          <a:prstGeom prst="rect">
            <a:avLst/>
          </a:prstGeom>
          <a:noFill/>
          <a:ln>
            <a:noFill/>
          </a:ln>
        </p:spPr>
        <p:txBody>
          <a:bodyPr spcFirstLastPara="1" wrap="square" lIns="91425" tIns="91425" rIns="91425" bIns="91425" anchor="t" anchorCtr="0">
            <a:noAutofit/>
          </a:bodyPr>
          <a:lstStyle/>
          <a:p>
            <a:pPr lvl="0">
              <a:lnSpc>
                <a:spcPct val="115000"/>
              </a:lnSpc>
            </a:pPr>
            <a:r>
              <a:rPr lang="id-ID" sz="1700" dirty="0">
                <a:solidFill>
                  <a:schemeClr val="bg1"/>
                </a:solidFill>
              </a:rPr>
              <a:t>Pengertian XAMPP adalah perangkat lunak (free software) bebas, yang mendukung untuk banyak sistem operasi, yang merupakan kompilasi dari beberapa program. Fungsi XAMPP sendiri adalah sebagai server yang berdiri sendiri (localhost), yang terdiri beberapa program antara lain : Apache HTTP Server, MySQL database, dan penerjemah bahasa yang ditulis dengan bahasa pemrograman PHP dan Perl</a:t>
            </a:r>
            <a:r>
              <a:rPr lang="id-ID" sz="1700" dirty="0" smtClean="0">
                <a:solidFill>
                  <a:schemeClr val="bg1"/>
                </a:solidFill>
              </a:rPr>
              <a:t>.</a:t>
            </a:r>
          </a:p>
          <a:p>
            <a:pPr lvl="0">
              <a:lnSpc>
                <a:spcPct val="115000"/>
              </a:lnSpc>
            </a:pPr>
            <a:endParaRPr lang="id-ID" sz="1700" dirty="0" smtClean="0">
              <a:solidFill>
                <a:schemeClr val="bg1"/>
              </a:solidFill>
            </a:endParaRPr>
          </a:p>
          <a:p>
            <a:pPr lvl="0">
              <a:lnSpc>
                <a:spcPct val="115000"/>
              </a:lnSpc>
            </a:pPr>
            <a:r>
              <a:rPr lang="id-ID" sz="1700" dirty="0" smtClean="0">
                <a:solidFill>
                  <a:schemeClr val="bg1"/>
                </a:solidFill>
              </a:rPr>
              <a:t>Nama </a:t>
            </a:r>
            <a:r>
              <a:rPr lang="id-ID" sz="1700" dirty="0">
                <a:solidFill>
                  <a:schemeClr val="bg1"/>
                </a:solidFill>
              </a:rPr>
              <a:t>XAMPP sendiri merupakan singkatan dari X (empat sistem operasi apapun), Apache, MySQL, PHP dan Perl. Masing-masing huruf yang ada di dalam nama XAMPP memiliki </a:t>
            </a:r>
            <a:r>
              <a:rPr lang="id-ID" sz="1700" dirty="0" smtClean="0">
                <a:solidFill>
                  <a:schemeClr val="bg1"/>
                </a:solidFill>
              </a:rPr>
              <a:t>arti tersendiri.</a:t>
            </a:r>
          </a:p>
        </p:txBody>
      </p:sp>
    </p:spTree>
    <p:extLst>
      <p:ext uri="{BB962C8B-B14F-4D97-AF65-F5344CB8AC3E}">
        <p14:creationId xmlns:p14="http://schemas.microsoft.com/office/powerpoint/2010/main" val="3581008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r>
              <a:rPr lang="id-ID" dirty="0"/>
              <a:t>Mengapa perlu menggunakannya?</a:t>
            </a:r>
            <a:br>
              <a:rPr lang="id-ID" dirty="0"/>
            </a:br>
            <a:endParaRPr dirty="0"/>
          </a:p>
        </p:txBody>
      </p:sp>
      <p:sp>
        <p:nvSpPr>
          <p:cNvPr id="920" name="Google Shape;920;p53"/>
          <p:cNvSpPr txBox="1"/>
          <p:nvPr/>
        </p:nvSpPr>
        <p:spPr>
          <a:xfrm>
            <a:off x="754542" y="987574"/>
            <a:ext cx="7705890" cy="3816424"/>
          </a:xfrm>
          <a:prstGeom prst="rect">
            <a:avLst/>
          </a:prstGeom>
          <a:noFill/>
          <a:ln>
            <a:noFill/>
          </a:ln>
        </p:spPr>
        <p:txBody>
          <a:bodyPr spcFirstLastPara="1" wrap="square" lIns="91425" tIns="91425" rIns="91425" bIns="91425" anchor="t" anchorCtr="0">
            <a:noAutofit/>
          </a:bodyPr>
          <a:lstStyle/>
          <a:p>
            <a:pPr marL="425450" indent="-285750">
              <a:lnSpc>
                <a:spcPct val="115000"/>
              </a:lnSpc>
              <a:spcBef>
                <a:spcPts val="1600"/>
              </a:spcBef>
              <a:buClr>
                <a:schemeClr val="lt1"/>
              </a:buClr>
              <a:buSzPts val="1400"/>
              <a:buFont typeface="Arial" pitchFamily="34" charset="0"/>
              <a:buChar char="•"/>
            </a:pPr>
            <a:r>
              <a:rPr lang="id-ID" sz="1500" b="1" dirty="0">
                <a:solidFill>
                  <a:schemeClr val="bg1"/>
                </a:solidFill>
              </a:rPr>
              <a:t>Menyediakan banyak libraries</a:t>
            </a:r>
            <a:r>
              <a:rPr lang="id-ID" sz="1500" dirty="0">
                <a:solidFill>
                  <a:schemeClr val="bg1"/>
                </a:solidFill>
              </a:rPr>
              <a:t/>
            </a:r>
            <a:br>
              <a:rPr lang="id-ID" sz="1500" dirty="0">
                <a:solidFill>
                  <a:schemeClr val="bg1"/>
                </a:solidFill>
              </a:rPr>
            </a:br>
            <a:r>
              <a:rPr lang="id-ID" sz="1500" dirty="0">
                <a:solidFill>
                  <a:schemeClr val="bg1"/>
                </a:solidFill>
              </a:rPr>
              <a:t>Dalam sebuah website terdapat beragam perintah umum yang perlu dibuat oleh developer untuk mendukung website agar berjalan dengan maksimal. Contohnya seperti melakukan validasi dan CRUD operations </a:t>
            </a:r>
            <a:r>
              <a:rPr lang="id-ID" sz="1500" i="1" dirty="0">
                <a:solidFill>
                  <a:schemeClr val="bg1"/>
                </a:solidFill>
              </a:rPr>
              <a:t>(Create, Read, Update, and Delete)</a:t>
            </a:r>
            <a:r>
              <a:rPr lang="id-ID" sz="1500" dirty="0">
                <a:solidFill>
                  <a:schemeClr val="bg1"/>
                </a:solidFill>
              </a:rPr>
              <a:t>. Penggunaan framework akan sangat membantu kamu dalam membuat itu semua, daripada kamu harus menuliskan </a:t>
            </a:r>
            <a:r>
              <a:rPr lang="id-ID" sz="1500" i="1" dirty="0">
                <a:solidFill>
                  <a:schemeClr val="bg1"/>
                </a:solidFill>
              </a:rPr>
              <a:t>function </a:t>
            </a:r>
            <a:r>
              <a:rPr lang="id-ID" sz="1500" dirty="0">
                <a:solidFill>
                  <a:schemeClr val="bg1"/>
                </a:solidFill>
              </a:rPr>
              <a:t>yang kamu buat sendiri, kamu cukup menggunakan framework untuk mempermudah hal tersebut</a:t>
            </a:r>
            <a:r>
              <a:rPr lang="id-ID" sz="1500" dirty="0" smtClean="0">
                <a:solidFill>
                  <a:schemeClr val="bg1"/>
                </a:solidFill>
              </a:rPr>
              <a:t>.</a:t>
            </a:r>
          </a:p>
          <a:p>
            <a:pPr marL="425450" indent="-285750">
              <a:lnSpc>
                <a:spcPct val="115000"/>
              </a:lnSpc>
              <a:spcBef>
                <a:spcPts val="1600"/>
              </a:spcBef>
              <a:buClr>
                <a:schemeClr val="lt1"/>
              </a:buClr>
              <a:buSzPts val="1400"/>
              <a:buFont typeface="Arial" pitchFamily="34" charset="0"/>
              <a:buChar char="•"/>
            </a:pPr>
            <a:r>
              <a:rPr lang="id-ID" sz="1500" b="1" dirty="0">
                <a:solidFill>
                  <a:schemeClr val="bg1"/>
                </a:solidFill>
              </a:rPr>
              <a:t>Lebih mudah untuk merawat </a:t>
            </a:r>
            <a:r>
              <a:rPr lang="id-ID" sz="1500" b="1" i="1" dirty="0">
                <a:solidFill>
                  <a:schemeClr val="bg1"/>
                </a:solidFill>
              </a:rPr>
              <a:t>code</a:t>
            </a:r>
            <a:r>
              <a:rPr lang="id-ID" sz="1500" dirty="0">
                <a:solidFill>
                  <a:schemeClr val="bg1"/>
                </a:solidFill>
              </a:rPr>
              <a:t/>
            </a:r>
            <a:br>
              <a:rPr lang="id-ID" sz="1500" dirty="0">
                <a:solidFill>
                  <a:schemeClr val="bg1"/>
                </a:solidFill>
              </a:rPr>
            </a:br>
            <a:r>
              <a:rPr lang="id-ID" sz="1500" dirty="0">
                <a:solidFill>
                  <a:schemeClr val="bg1"/>
                </a:solidFill>
              </a:rPr>
              <a:t>Dengan menggunakan framework PHP, kamu tidak perlu khawatir dengan code yang kamu buat. Code akan lebih mudah untuk di </a:t>
            </a:r>
            <a:r>
              <a:rPr lang="id-ID" sz="1500" i="1" dirty="0">
                <a:solidFill>
                  <a:schemeClr val="bg1"/>
                </a:solidFill>
              </a:rPr>
              <a:t>maintenance</a:t>
            </a:r>
            <a:r>
              <a:rPr lang="id-ID" sz="1500" dirty="0">
                <a:solidFill>
                  <a:schemeClr val="bg1"/>
                </a:solidFill>
              </a:rPr>
              <a:t> atau dirawat. Selain itu kamu juga tidak perlu khawatir perihal perawatan dari inti framework, karena hal tersebut sudah dilakukan oleh pengembang framework.</a:t>
            </a:r>
          </a:p>
          <a:p>
            <a:pPr marL="425450" indent="-285750">
              <a:lnSpc>
                <a:spcPct val="115000"/>
              </a:lnSpc>
              <a:spcBef>
                <a:spcPts val="1600"/>
              </a:spcBef>
              <a:buClr>
                <a:schemeClr val="lt1"/>
              </a:buClr>
              <a:buSzPts val="1400"/>
              <a:buFont typeface="Arial" pitchFamily="34" charset="0"/>
              <a:buChar char="•"/>
            </a:pPr>
            <a:endParaRPr lang="id-ID" sz="1500" dirty="0">
              <a:solidFill>
                <a:schemeClr val="bg1"/>
              </a:solidFill>
            </a:endParaRPr>
          </a:p>
          <a:p>
            <a:pPr marL="425450" indent="-285750">
              <a:lnSpc>
                <a:spcPct val="115000"/>
              </a:lnSpc>
              <a:spcBef>
                <a:spcPts val="1600"/>
              </a:spcBef>
              <a:buClr>
                <a:schemeClr val="lt1"/>
              </a:buClr>
              <a:buSzPts val="1400"/>
              <a:buFont typeface="Arial" pitchFamily="34" charset="0"/>
              <a:buChar char="•"/>
            </a:pPr>
            <a:endParaRPr lang="id-ID" sz="1500" dirty="0">
              <a:solidFill>
                <a:schemeClr val="bg1"/>
              </a:solidFill>
            </a:endParaRPr>
          </a:p>
        </p:txBody>
      </p:sp>
    </p:spTree>
    <p:extLst>
      <p:ext uri="{BB962C8B-B14F-4D97-AF65-F5344CB8AC3E}">
        <p14:creationId xmlns:p14="http://schemas.microsoft.com/office/powerpoint/2010/main" val="296019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p>
            <a:pPr lvl="0"/>
            <a:r>
              <a:rPr lang="id-ID" b="0" dirty="0"/>
              <a:t>Yang Perlu </a:t>
            </a:r>
            <a:r>
              <a:rPr lang="id-ID" b="0" dirty="0" smtClean="0"/>
              <a:t>Diketahui </a:t>
            </a:r>
            <a:r>
              <a:rPr lang="id-ID" b="0" dirty="0"/>
              <a:t>Sebelum Menggunakan </a:t>
            </a:r>
            <a:r>
              <a:rPr lang="id-ID" b="0" dirty="0" smtClean="0"/>
              <a:t>Framework PHP</a:t>
            </a:r>
            <a:endParaRPr dirty="0"/>
          </a:p>
        </p:txBody>
      </p:sp>
    </p:spTree>
    <p:extLst>
      <p:ext uri="{BB962C8B-B14F-4D97-AF65-F5344CB8AC3E}">
        <p14:creationId xmlns:p14="http://schemas.microsoft.com/office/powerpoint/2010/main" val="2481418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7"/>
          <p:cNvSpPr txBox="1">
            <a:spLocks noGrp="1"/>
          </p:cNvSpPr>
          <p:nvPr>
            <p:ph type="subTitle" idx="1"/>
          </p:nvPr>
        </p:nvSpPr>
        <p:spPr>
          <a:xfrm>
            <a:off x="2508714" y="843558"/>
            <a:ext cx="2664296" cy="2988470"/>
          </a:xfrm>
          <a:prstGeom prst="rect">
            <a:avLst/>
          </a:prstGeom>
        </p:spPr>
        <p:txBody>
          <a:bodyPr spcFirstLastPara="1" wrap="square" lIns="91425" tIns="91425" rIns="91425" bIns="91425" anchor="t" anchorCtr="0">
            <a:noAutofit/>
          </a:bodyPr>
          <a:lstStyle/>
          <a:p>
            <a:pPr marL="0" lvl="0" indent="0" algn="l"/>
            <a:r>
              <a:rPr lang="id-ID" sz="1600" dirty="0"/>
              <a:t>Mengetahui PHP berorientasi objek juga merupakan keharusan, karena sebagian besar </a:t>
            </a:r>
            <a:r>
              <a:rPr lang="id-ID" sz="1600" dirty="0" smtClean="0"/>
              <a:t>Framewordk PHP </a:t>
            </a:r>
            <a:r>
              <a:rPr lang="id-ID" sz="1600" dirty="0"/>
              <a:t>modern berorientasi objek. Pastikan Anda memahami konsep seperti </a:t>
            </a:r>
            <a:r>
              <a:rPr lang="id-ID" sz="1600" dirty="0" smtClean="0"/>
              <a:t>class, object, inheritence, method, traits, </a:t>
            </a:r>
            <a:r>
              <a:rPr lang="id-ID" sz="1600" dirty="0"/>
              <a:t>dan </a:t>
            </a:r>
            <a:r>
              <a:rPr lang="id-ID" sz="1600" dirty="0" smtClean="0"/>
              <a:t>accsess modifier.</a:t>
            </a:r>
            <a:endParaRPr sz="1600" dirty="0"/>
          </a:p>
          <a:p>
            <a:pPr marL="0" lvl="0" indent="0" algn="l" rtl="0">
              <a:spcBef>
                <a:spcPts val="0"/>
              </a:spcBef>
              <a:spcAft>
                <a:spcPts val="0"/>
              </a:spcAft>
              <a:buNone/>
            </a:pPr>
            <a:endParaRPr sz="1600" dirty="0"/>
          </a:p>
        </p:txBody>
      </p:sp>
      <p:sp>
        <p:nvSpPr>
          <p:cNvPr id="724" name="Google Shape;724;p47"/>
          <p:cNvSpPr txBox="1">
            <a:spLocks noGrp="1"/>
          </p:cNvSpPr>
          <p:nvPr>
            <p:ph type="title" idx="2"/>
          </p:nvPr>
        </p:nvSpPr>
        <p:spPr>
          <a:xfrm>
            <a:off x="2627784" y="173988"/>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OOP</a:t>
            </a:r>
            <a:endParaRPr dirty="0"/>
          </a:p>
        </p:txBody>
      </p:sp>
      <p:sp>
        <p:nvSpPr>
          <p:cNvPr id="725" name="Google Shape;725;p47"/>
          <p:cNvSpPr txBox="1">
            <a:spLocks noGrp="1"/>
          </p:cNvSpPr>
          <p:nvPr>
            <p:ph type="subTitle" idx="3"/>
          </p:nvPr>
        </p:nvSpPr>
        <p:spPr>
          <a:xfrm>
            <a:off x="5796136" y="713357"/>
            <a:ext cx="3096344" cy="4292623"/>
          </a:xfrm>
          <a:prstGeom prst="rect">
            <a:avLst/>
          </a:prstGeom>
        </p:spPr>
        <p:txBody>
          <a:bodyPr spcFirstLastPara="1" wrap="square" lIns="91425" tIns="91425" rIns="91425" bIns="91425" anchor="t" anchorCtr="0">
            <a:noAutofit/>
          </a:bodyPr>
          <a:lstStyle/>
          <a:p>
            <a:pPr marL="0" lvl="0" indent="0" algn="r"/>
            <a:r>
              <a:rPr lang="id-ID" sz="1500" dirty="0"/>
              <a:t>Karena banyak aplikasi web terhubung ke database, Anda harus tahu tentang database dan sintaks SQL. Setiap </a:t>
            </a:r>
            <a:r>
              <a:rPr lang="id-ID" sz="1500" dirty="0" smtClean="0"/>
              <a:t>Framework </a:t>
            </a:r>
            <a:r>
              <a:rPr lang="id-ID" sz="1500" dirty="0"/>
              <a:t>PHP memiliki daftar database yang didukungnya </a:t>
            </a:r>
            <a:r>
              <a:rPr lang="id-ID" sz="1500" dirty="0" smtClean="0"/>
              <a:t>sendiri.</a:t>
            </a:r>
          </a:p>
          <a:p>
            <a:pPr marL="0" lvl="0" indent="0" algn="r"/>
            <a:endParaRPr lang="id-ID" sz="1500" dirty="0" smtClean="0"/>
          </a:p>
          <a:p>
            <a:pPr marL="0" lvl="0" indent="0" algn="r"/>
            <a:r>
              <a:rPr lang="id-ID" sz="1500" dirty="0"/>
              <a:t>Memahami model Object-Relational Mapping (ORM) berguna. ORM adalah metode mengakses data database menggunakan sintaks berorientasi objek daripada menggunakan SQL. Ini berarti </a:t>
            </a:r>
            <a:r>
              <a:rPr lang="id-ID" sz="1500" dirty="0" smtClean="0"/>
              <a:t>dapat </a:t>
            </a:r>
            <a:r>
              <a:rPr lang="id-ID" sz="1500" dirty="0"/>
              <a:t>menulis kueri basis data Anda dalam PHP yang sudah dikenal</a:t>
            </a:r>
            <a:r>
              <a:rPr lang="id-ID" sz="1500" dirty="0" smtClean="0"/>
              <a:t>,</a:t>
            </a:r>
            <a:r>
              <a:rPr lang="fi-FI" sz="1600" dirty="0"/>
              <a:t> meskipun mungkin ada saat di mana Anda ingin menggunakan SQL</a:t>
            </a:r>
            <a:r>
              <a:rPr lang="id-ID" sz="1500" dirty="0" smtClean="0"/>
              <a:t>	</a:t>
            </a:r>
            <a:endParaRPr sz="1500" dirty="0"/>
          </a:p>
        </p:txBody>
      </p:sp>
      <p:sp>
        <p:nvSpPr>
          <p:cNvPr id="726" name="Google Shape;726;p47"/>
          <p:cNvSpPr txBox="1">
            <a:spLocks noGrp="1"/>
          </p:cNvSpPr>
          <p:nvPr>
            <p:ph type="title" idx="4"/>
          </p:nvPr>
        </p:nvSpPr>
        <p:spPr>
          <a:xfrm>
            <a:off x="5940152" y="195486"/>
            <a:ext cx="2592288"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100" dirty="0" smtClean="0"/>
              <a:t>Databases &amp; ORM</a:t>
            </a:r>
            <a:endParaRPr sz="2100" dirty="0"/>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840514" y="4680785"/>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endParaRPr/>
            </a:p>
          </p:txBody>
        </p:sp>
      </p:grpSp>
      <p:grpSp>
        <p:nvGrpSpPr>
          <p:cNvPr id="734" name="Google Shape;734;p47"/>
          <p:cNvGrpSpPr/>
          <p:nvPr/>
        </p:nvGrpSpPr>
        <p:grpSpPr>
          <a:xfrm>
            <a:off x="4860032" y="4014674"/>
            <a:ext cx="526759" cy="584845"/>
            <a:chOff x="5415892" y="1465405"/>
            <a:chExt cx="526759" cy="584845"/>
          </a:xfrm>
        </p:grpSpPr>
        <p:sp>
          <p:nvSpPr>
            <p:cNvPr id="735" name="Google Shape;735;p47"/>
            <p:cNvSpPr/>
            <p:nvPr/>
          </p:nvSpPr>
          <p:spPr>
            <a:xfrm>
              <a:off x="5553530" y="1720587"/>
              <a:ext cx="389121" cy="278618"/>
            </a:xfrm>
            <a:custGeom>
              <a:avLst/>
              <a:gdLst/>
              <a:ahLst/>
              <a:cxnLst/>
              <a:rect l="l" t="t" r="r" b="b"/>
              <a:pathLst>
                <a:path w="9895" h="7085" extrusionOk="0">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6" name="Google Shape;736;p47"/>
            <p:cNvSpPr/>
            <p:nvPr/>
          </p:nvSpPr>
          <p:spPr>
            <a:xfrm>
              <a:off x="5415892" y="1465405"/>
              <a:ext cx="347436" cy="503360"/>
            </a:xfrm>
            <a:custGeom>
              <a:avLst/>
              <a:gdLst/>
              <a:ahLst/>
              <a:cxnLst/>
              <a:rect l="l" t="t" r="r" b="b"/>
              <a:pathLst>
                <a:path w="8835" h="12800" extrusionOk="0">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7" name="Google Shape;737;p47"/>
            <p:cNvSpPr/>
            <p:nvPr/>
          </p:nvSpPr>
          <p:spPr>
            <a:xfrm>
              <a:off x="5452858" y="1971128"/>
              <a:ext cx="126941" cy="79122"/>
            </a:xfrm>
            <a:custGeom>
              <a:avLst/>
              <a:gdLst/>
              <a:ahLst/>
              <a:cxnLst/>
              <a:rect l="l" t="t" r="r" b="b"/>
              <a:pathLst>
                <a:path w="3228" h="2012" extrusionOk="0">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8" name="Google Shape;738;p47"/>
            <p:cNvSpPr/>
            <p:nvPr/>
          </p:nvSpPr>
          <p:spPr>
            <a:xfrm>
              <a:off x="5782481" y="1641425"/>
              <a:ext cx="103503" cy="103543"/>
            </a:xfrm>
            <a:custGeom>
              <a:avLst/>
              <a:gdLst/>
              <a:ahLst/>
              <a:cxnLst/>
              <a:rect l="l" t="t" r="r" b="b"/>
              <a:pathLst>
                <a:path w="2632" h="2633" extrusionOk="0">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739" name="Google Shape;739;p47"/>
          <p:cNvGrpSpPr/>
          <p:nvPr/>
        </p:nvGrpSpPr>
        <p:grpSpPr>
          <a:xfrm>
            <a:off x="2018302" y="522751"/>
            <a:ext cx="441580" cy="586260"/>
            <a:chOff x="4668125" y="1463989"/>
            <a:chExt cx="441580" cy="586260"/>
          </a:xfrm>
        </p:grpSpPr>
        <p:sp>
          <p:nvSpPr>
            <p:cNvPr id="740" name="Google Shape;740;p47"/>
            <p:cNvSpPr/>
            <p:nvPr/>
          </p:nvSpPr>
          <p:spPr>
            <a:xfrm>
              <a:off x="4668125" y="1463989"/>
              <a:ext cx="441580" cy="313735"/>
            </a:xfrm>
            <a:custGeom>
              <a:avLst/>
              <a:gdLst/>
              <a:ahLst/>
              <a:cxnLst/>
              <a:rect l="l" t="t" r="r" b="b"/>
              <a:pathLst>
                <a:path w="11229" h="7978" extrusionOk="0">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741" name="Google Shape;741;p47"/>
            <p:cNvSpPr/>
            <p:nvPr/>
          </p:nvSpPr>
          <p:spPr>
            <a:xfrm>
              <a:off x="4718697" y="1899438"/>
              <a:ext cx="339965" cy="150811"/>
            </a:xfrm>
            <a:custGeom>
              <a:avLst/>
              <a:gdLst/>
              <a:ahLst/>
              <a:cxnLst/>
              <a:rect l="l" t="t" r="r" b="b"/>
              <a:pathLst>
                <a:path w="8645" h="3835" extrusionOk="0">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742" name="Google Shape;742;p47"/>
            <p:cNvSpPr/>
            <p:nvPr/>
          </p:nvSpPr>
          <p:spPr>
            <a:xfrm>
              <a:off x="4803915" y="1791254"/>
              <a:ext cx="169530" cy="190608"/>
            </a:xfrm>
            <a:custGeom>
              <a:avLst/>
              <a:gdLst/>
              <a:ahLst/>
              <a:cxnLst/>
              <a:rect l="l" t="t" r="r" b="b"/>
              <a:pathLst>
                <a:path w="4311" h="4847" extrusionOk="0">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84986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313487" y="0"/>
            <a:ext cx="6588000" cy="669000"/>
          </a:xfrm>
          <a:prstGeom prst="rect">
            <a:avLst/>
          </a:prstGeom>
        </p:spPr>
        <p:txBody>
          <a:bodyPr spcFirstLastPara="1" wrap="square" lIns="91425" tIns="91425" rIns="91425" bIns="91425" anchor="t" anchorCtr="0">
            <a:noAutofit/>
          </a:bodyPr>
          <a:lstStyle/>
          <a:p>
            <a:r>
              <a:rPr lang="id-ID" b="0" dirty="0"/>
              <a:t>Arsitektur Model View Controller</a:t>
            </a:r>
            <a:endParaRPr dirty="0"/>
          </a:p>
        </p:txBody>
      </p:sp>
      <p:sp>
        <p:nvSpPr>
          <p:cNvPr id="920" name="Google Shape;920;p53"/>
          <p:cNvSpPr txBox="1"/>
          <p:nvPr/>
        </p:nvSpPr>
        <p:spPr>
          <a:xfrm>
            <a:off x="754542" y="267494"/>
            <a:ext cx="7705890" cy="4536504"/>
          </a:xfrm>
          <a:prstGeom prst="rect">
            <a:avLst/>
          </a:prstGeom>
          <a:noFill/>
          <a:ln>
            <a:noFill/>
          </a:ln>
        </p:spPr>
        <p:txBody>
          <a:bodyPr spcFirstLastPara="1" wrap="square" lIns="91425" tIns="91425" rIns="91425" bIns="91425" anchor="t" anchorCtr="0">
            <a:noAutofit/>
          </a:bodyPr>
          <a:lstStyle/>
          <a:p>
            <a:pPr marL="139700">
              <a:lnSpc>
                <a:spcPct val="115000"/>
              </a:lnSpc>
              <a:spcBef>
                <a:spcPts val="1600"/>
              </a:spcBef>
              <a:buClr>
                <a:schemeClr val="lt1"/>
              </a:buClr>
              <a:buSzPts val="1400"/>
            </a:pPr>
            <a:r>
              <a:rPr lang="id-ID" sz="1600" dirty="0" smtClean="0">
                <a:solidFill>
                  <a:schemeClr val="bg1"/>
                </a:solidFill>
              </a:rPr>
              <a:t>Framework PHP </a:t>
            </a:r>
            <a:r>
              <a:rPr lang="id-ID" sz="1600" dirty="0">
                <a:solidFill>
                  <a:schemeClr val="bg1"/>
                </a:solidFill>
              </a:rPr>
              <a:t>biasanya mengikuti pola desain Model View Controller (MVC). Konsep ini memisahkan manipulasi data dari penyajiannya</a:t>
            </a:r>
            <a:r>
              <a:rPr lang="id-ID" sz="1600" dirty="0" smtClean="0">
                <a:solidFill>
                  <a:schemeClr val="bg1"/>
                </a:solidFill>
              </a:rPr>
              <a:t>.</a:t>
            </a:r>
          </a:p>
          <a:p>
            <a:pPr marL="139700">
              <a:lnSpc>
                <a:spcPct val="115000"/>
              </a:lnSpc>
              <a:spcBef>
                <a:spcPts val="1600"/>
              </a:spcBef>
              <a:buClr>
                <a:schemeClr val="lt1"/>
              </a:buClr>
              <a:buSzPts val="1400"/>
            </a:pPr>
            <a:endParaRPr lang="id-ID" sz="1600" dirty="0">
              <a:solidFill>
                <a:schemeClr val="bg1"/>
              </a:solidFill>
            </a:endParaRPr>
          </a:p>
          <a:p>
            <a:pPr marL="139700">
              <a:lnSpc>
                <a:spcPct val="115000"/>
              </a:lnSpc>
              <a:spcBef>
                <a:spcPts val="1600"/>
              </a:spcBef>
              <a:buClr>
                <a:schemeClr val="lt1"/>
              </a:buClr>
              <a:buSzPts val="1400"/>
            </a:pPr>
            <a:endParaRPr lang="id-ID" sz="1600" dirty="0" smtClean="0">
              <a:solidFill>
                <a:schemeClr val="bg1"/>
              </a:solidFill>
            </a:endParaRPr>
          </a:p>
          <a:p>
            <a:pPr marL="139700">
              <a:lnSpc>
                <a:spcPct val="115000"/>
              </a:lnSpc>
              <a:spcBef>
                <a:spcPts val="1600"/>
              </a:spcBef>
              <a:buClr>
                <a:schemeClr val="lt1"/>
              </a:buClr>
              <a:buSzPts val="1400"/>
            </a:pPr>
            <a:endParaRPr lang="id-ID" sz="1600" dirty="0">
              <a:solidFill>
                <a:schemeClr val="bg1"/>
              </a:solidFill>
            </a:endParaRPr>
          </a:p>
          <a:p>
            <a:pPr marL="139700">
              <a:lnSpc>
                <a:spcPct val="115000"/>
              </a:lnSpc>
              <a:spcBef>
                <a:spcPts val="1600"/>
              </a:spcBef>
              <a:buClr>
                <a:schemeClr val="lt1"/>
              </a:buClr>
              <a:buSzPts val="1400"/>
            </a:pPr>
            <a:endParaRPr lang="id-ID" sz="1600" dirty="0" smtClean="0">
              <a:solidFill>
                <a:schemeClr val="bg1"/>
              </a:solidFill>
            </a:endParaRPr>
          </a:p>
          <a:p>
            <a:pPr marL="139700">
              <a:lnSpc>
                <a:spcPct val="115000"/>
              </a:lnSpc>
              <a:spcBef>
                <a:spcPts val="1600"/>
              </a:spcBef>
              <a:buClr>
                <a:schemeClr val="lt1"/>
              </a:buClr>
              <a:buSzPts val="1400"/>
            </a:pPr>
            <a:endParaRPr lang="id-ID" sz="1600" dirty="0">
              <a:solidFill>
                <a:schemeClr val="bg1"/>
              </a:solidFill>
            </a:endParaRPr>
          </a:p>
          <a:p>
            <a:pPr marL="139700">
              <a:lnSpc>
                <a:spcPct val="115000"/>
              </a:lnSpc>
              <a:spcBef>
                <a:spcPts val="1600"/>
              </a:spcBef>
              <a:buClr>
                <a:schemeClr val="lt1"/>
              </a:buClr>
              <a:buSzPts val="1400"/>
            </a:pPr>
            <a:endParaRPr lang="id-ID" sz="1600" dirty="0" smtClean="0">
              <a:solidFill>
                <a:schemeClr val="bg1"/>
              </a:solidFill>
            </a:endParaRPr>
          </a:p>
          <a:p>
            <a:pPr marL="285750" indent="-285750" fontAlgn="base">
              <a:buClr>
                <a:schemeClr val="bg1"/>
              </a:buClr>
              <a:buFont typeface="Wingdings" pitchFamily="2" charset="2"/>
              <a:buChar char="§"/>
            </a:pPr>
            <a:r>
              <a:rPr lang="en-US" sz="1600" b="1" dirty="0">
                <a:solidFill>
                  <a:schemeClr val="bg1"/>
                </a:solidFill>
              </a:rPr>
              <a:t>Model</a:t>
            </a:r>
            <a:r>
              <a:rPr lang="en-US" sz="1600" dirty="0">
                <a:solidFill>
                  <a:schemeClr val="bg1"/>
                </a:solidFill>
              </a:rPr>
              <a:t>: </a:t>
            </a:r>
            <a:r>
              <a:rPr lang="id-ID" sz="1600" dirty="0">
                <a:solidFill>
                  <a:schemeClr val="bg1"/>
                </a:solidFill>
              </a:rPr>
              <a:t>T</a:t>
            </a:r>
            <a:r>
              <a:rPr lang="id-ID" sz="1600" dirty="0" smtClean="0">
                <a:solidFill>
                  <a:schemeClr val="bg1"/>
                </a:solidFill>
              </a:rPr>
              <a:t>abel.</a:t>
            </a:r>
            <a:endParaRPr lang="en-US" sz="1600" dirty="0">
              <a:solidFill>
                <a:schemeClr val="bg1"/>
              </a:solidFill>
            </a:endParaRPr>
          </a:p>
          <a:p>
            <a:pPr marL="285750" indent="-285750" fontAlgn="base">
              <a:buClr>
                <a:schemeClr val="bg1"/>
              </a:buClr>
              <a:buFont typeface="Wingdings" pitchFamily="2" charset="2"/>
              <a:buChar char="§"/>
            </a:pPr>
            <a:r>
              <a:rPr lang="en-US" sz="1600" b="1" dirty="0">
                <a:solidFill>
                  <a:schemeClr val="bg1"/>
                </a:solidFill>
              </a:rPr>
              <a:t>View</a:t>
            </a:r>
            <a:r>
              <a:rPr lang="en-US" sz="1600" dirty="0">
                <a:solidFill>
                  <a:schemeClr val="bg1"/>
                </a:solidFill>
              </a:rPr>
              <a:t>: </a:t>
            </a:r>
            <a:r>
              <a:rPr lang="id-ID" sz="1600" dirty="0" smtClean="0">
                <a:solidFill>
                  <a:schemeClr val="bg1"/>
                </a:solidFill>
              </a:rPr>
              <a:t>Halaman html atau halaman yang lain.</a:t>
            </a:r>
            <a:endParaRPr lang="en-US" sz="1600" dirty="0">
              <a:solidFill>
                <a:schemeClr val="bg1"/>
              </a:solidFill>
            </a:endParaRPr>
          </a:p>
          <a:p>
            <a:pPr marL="285750" indent="-285750" fontAlgn="base">
              <a:buClr>
                <a:schemeClr val="bg1"/>
              </a:buClr>
              <a:buFont typeface="Wingdings" pitchFamily="2" charset="2"/>
              <a:buChar char="§"/>
            </a:pPr>
            <a:r>
              <a:rPr lang="en-US" sz="1600" b="1" dirty="0">
                <a:solidFill>
                  <a:schemeClr val="bg1"/>
                </a:solidFill>
              </a:rPr>
              <a:t>Controller</a:t>
            </a:r>
            <a:r>
              <a:rPr lang="en-US" sz="1600" dirty="0">
                <a:solidFill>
                  <a:schemeClr val="bg1"/>
                </a:solidFill>
              </a:rPr>
              <a:t>: </a:t>
            </a:r>
            <a:r>
              <a:rPr lang="id-ID" sz="1600" dirty="0">
                <a:solidFill>
                  <a:schemeClr val="bg1"/>
                </a:solidFill>
              </a:rPr>
              <a:t>B</a:t>
            </a:r>
            <a:r>
              <a:rPr lang="id-ID" sz="1600" dirty="0" smtClean="0">
                <a:solidFill>
                  <a:schemeClr val="bg1"/>
                </a:solidFill>
              </a:rPr>
              <a:t>erfungsi </a:t>
            </a:r>
            <a:r>
              <a:rPr lang="id-ID" sz="1600" dirty="0">
                <a:solidFill>
                  <a:schemeClr val="bg1"/>
                </a:solidFill>
              </a:rPr>
              <a:t>untuk mengakses dan memperbarui </a:t>
            </a:r>
            <a:r>
              <a:rPr lang="id-ID" sz="1600" dirty="0" smtClean="0">
                <a:solidFill>
                  <a:schemeClr val="bg1"/>
                </a:solidFill>
              </a:rPr>
              <a:t>database.	</a:t>
            </a:r>
            <a:endParaRPr lang="en-US" sz="1600" dirty="0">
              <a:solidFill>
                <a:schemeClr val="bg1"/>
              </a:solidFill>
            </a:endParaRPr>
          </a:p>
          <a:p>
            <a:pPr marL="139700">
              <a:lnSpc>
                <a:spcPct val="115000"/>
              </a:lnSpc>
              <a:spcBef>
                <a:spcPts val="1600"/>
              </a:spcBef>
              <a:buClr>
                <a:schemeClr val="lt1"/>
              </a:buClr>
              <a:buSzPts val="1400"/>
            </a:pPr>
            <a:endParaRPr lang="id-ID" sz="1600" dirty="0" smtClean="0">
              <a:solidFill>
                <a:schemeClr val="bg1"/>
              </a:solidFill>
            </a:endParaRPr>
          </a:p>
          <a:p>
            <a:pPr marL="139700">
              <a:lnSpc>
                <a:spcPct val="115000"/>
              </a:lnSpc>
              <a:spcBef>
                <a:spcPts val="1600"/>
              </a:spcBef>
              <a:buClr>
                <a:schemeClr val="lt1"/>
              </a:buClr>
              <a:buSzPts val="1400"/>
            </a:pPr>
            <a:endParaRPr lang="id-ID" sz="1600" dirty="0">
              <a:solidFill>
                <a:schemeClr val="bg1"/>
              </a:solidFill>
            </a:endParaRPr>
          </a:p>
          <a:p>
            <a:pPr marL="139700">
              <a:lnSpc>
                <a:spcPct val="115000"/>
              </a:lnSpc>
              <a:spcBef>
                <a:spcPts val="1600"/>
              </a:spcBef>
              <a:buClr>
                <a:schemeClr val="lt1"/>
              </a:buClr>
              <a:buSzPts val="1400"/>
            </a:pPr>
            <a:endParaRPr lang="id-ID" sz="1600" dirty="0" smtClean="0">
              <a:solidFill>
                <a:schemeClr val="bg1"/>
              </a:solidFill>
            </a:endParaRPr>
          </a:p>
          <a:p>
            <a:pPr marL="139700">
              <a:lnSpc>
                <a:spcPct val="115000"/>
              </a:lnSpc>
              <a:spcBef>
                <a:spcPts val="1600"/>
              </a:spcBef>
              <a:buClr>
                <a:schemeClr val="lt1"/>
              </a:buClr>
              <a:buSzPts val="1400"/>
            </a:pPr>
            <a:endParaRPr lang="id-ID" sz="1600" dirty="0">
              <a:solidFill>
                <a:schemeClr val="bg1"/>
              </a:solidFill>
            </a:endParaRPr>
          </a:p>
          <a:p>
            <a:pPr marL="139700">
              <a:lnSpc>
                <a:spcPct val="115000"/>
              </a:lnSpc>
              <a:spcBef>
                <a:spcPts val="1600"/>
              </a:spcBef>
              <a:buClr>
                <a:schemeClr val="lt1"/>
              </a:buClr>
              <a:buSzPts val="1400"/>
            </a:pPr>
            <a:endParaRPr lang="id-ID" sz="1600" dirty="0" smtClean="0">
              <a:solidFill>
                <a:schemeClr val="bg1"/>
              </a:solidFill>
            </a:endParaRPr>
          </a:p>
          <a:p>
            <a:pPr marL="139700">
              <a:lnSpc>
                <a:spcPct val="115000"/>
              </a:lnSpc>
              <a:spcBef>
                <a:spcPts val="1600"/>
              </a:spcBef>
              <a:buClr>
                <a:schemeClr val="lt1"/>
              </a:buClr>
              <a:buSzPts val="1400"/>
            </a:pPr>
            <a:endParaRPr lang="id-ID" sz="1600" dirty="0">
              <a:solidFill>
                <a:schemeClr val="bg1"/>
              </a:solidFill>
            </a:endParaRPr>
          </a:p>
          <a:p>
            <a:pPr marL="139700" lvl="1">
              <a:lnSpc>
                <a:spcPct val="115000"/>
              </a:lnSpc>
              <a:spcBef>
                <a:spcPts val="1600"/>
              </a:spcBef>
              <a:buClr>
                <a:schemeClr val="lt1"/>
              </a:buClr>
              <a:buSzPts val="1400"/>
            </a:pPr>
            <a:endParaRPr lang="id-ID" sz="1600" dirty="0" smtClean="0">
              <a:solidFill>
                <a:schemeClr val="bg1"/>
              </a:solidFill>
            </a:endParaRPr>
          </a:p>
          <a:p>
            <a:pPr marL="139700">
              <a:lnSpc>
                <a:spcPct val="115000"/>
              </a:lnSpc>
              <a:spcBef>
                <a:spcPts val="1600"/>
              </a:spcBef>
              <a:buClr>
                <a:schemeClr val="lt1"/>
              </a:buClr>
              <a:buSzPts val="1400"/>
            </a:pPr>
            <a:endParaRPr lang="id-ID" sz="1600" dirty="0">
              <a:solidFill>
                <a:schemeClr val="bg1"/>
              </a:solidFill>
            </a:endParaRPr>
          </a:p>
          <a:p>
            <a:pPr marL="139700">
              <a:lnSpc>
                <a:spcPct val="115000"/>
              </a:lnSpc>
              <a:spcBef>
                <a:spcPts val="1600"/>
              </a:spcBef>
              <a:buClr>
                <a:schemeClr val="lt1"/>
              </a:buClr>
              <a:buSzPts val="1400"/>
            </a:pPr>
            <a:endParaRPr lang="id-ID" sz="1600" dirty="0" smtClean="0">
              <a:solidFill>
                <a:schemeClr val="bg1"/>
              </a:solidFill>
            </a:endParaRPr>
          </a:p>
          <a:p>
            <a:pPr marL="139700">
              <a:lnSpc>
                <a:spcPct val="115000"/>
              </a:lnSpc>
              <a:spcBef>
                <a:spcPts val="1600"/>
              </a:spcBef>
              <a:buClr>
                <a:schemeClr val="lt1"/>
              </a:buClr>
              <a:buSzPts val="1400"/>
            </a:pPr>
            <a:endParaRPr lang="id-ID" sz="1600" dirty="0">
              <a:solidFill>
                <a:schemeClr val="bg1"/>
              </a:solidFill>
            </a:endParaRPr>
          </a:p>
          <a:p>
            <a:pPr marL="139700">
              <a:lnSpc>
                <a:spcPct val="115000"/>
              </a:lnSpc>
              <a:spcBef>
                <a:spcPts val="1600"/>
              </a:spcBef>
              <a:buClr>
                <a:schemeClr val="lt1"/>
              </a:buClr>
              <a:buSzPts val="1400"/>
            </a:pPr>
            <a:endParaRPr lang="id-ID" sz="1600" dirty="0" smtClean="0">
              <a:solidFill>
                <a:schemeClr val="bg1"/>
              </a:solidFill>
            </a:endParaRPr>
          </a:p>
          <a:p>
            <a:pPr marL="139700">
              <a:lnSpc>
                <a:spcPct val="115000"/>
              </a:lnSpc>
              <a:spcBef>
                <a:spcPts val="1600"/>
              </a:spcBef>
              <a:buClr>
                <a:schemeClr val="lt1"/>
              </a:buClr>
              <a:buSzPts val="1400"/>
            </a:pPr>
            <a:endParaRPr lang="id-ID" sz="15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137224"/>
            <a:ext cx="2952328" cy="2640970"/>
          </a:xfrm>
          <a:prstGeom prst="rect">
            <a:avLst/>
          </a:prstGeom>
          <a:solidFill>
            <a:schemeClr val="bg1">
              <a:alpha val="75000"/>
            </a:schemeClr>
          </a:solidFill>
          <a:ln>
            <a:noFill/>
          </a:ln>
          <a:effectLst/>
        </p:spPr>
      </p:pic>
      <p:sp>
        <p:nvSpPr>
          <p:cNvPr id="5" name="Google Shape;920;p53"/>
          <p:cNvSpPr txBox="1"/>
          <p:nvPr/>
        </p:nvSpPr>
        <p:spPr>
          <a:xfrm>
            <a:off x="4283968" y="1203597"/>
            <a:ext cx="4663182" cy="3385819"/>
          </a:xfrm>
          <a:prstGeom prst="rect">
            <a:avLst/>
          </a:prstGeom>
          <a:noFill/>
          <a:ln>
            <a:noFill/>
          </a:ln>
        </p:spPr>
        <p:txBody>
          <a:bodyPr spcFirstLastPara="1" wrap="square" lIns="91425" tIns="91425" rIns="91425" bIns="91425" anchor="t" anchorCtr="0">
            <a:noAutofit/>
          </a:bodyPr>
          <a:lstStyle/>
          <a:p>
            <a:r>
              <a:rPr lang="id-ID" sz="1800" dirty="0">
                <a:solidFill>
                  <a:schemeClr val="bg1"/>
                </a:solidFill>
              </a:rPr>
              <a:t>Model menyimpan logika bisnis dan data aplikasi. Ini melewati data ke View, lapisan presentasi. Pengguna berinteraksi dengan View dan dapat memasukkan instruksi melalui Controller.</a:t>
            </a:r>
            <a:r>
              <a:rPr lang="id-ID" sz="1800" dirty="0"/>
              <a:t> </a:t>
            </a:r>
            <a:r>
              <a:rPr lang="id-ID" sz="1800" dirty="0">
                <a:solidFill>
                  <a:schemeClr val="bg1"/>
                </a:solidFill>
              </a:rPr>
              <a:t>Controller memberikan perintah ini ke Model, dan siklus berlanjut. Singkatnya, Model adalah tentang data, View adalah tentang penampilan dan Controller adalah tentang perilaku.</a:t>
            </a:r>
          </a:p>
        </p:txBody>
      </p:sp>
    </p:spTree>
    <p:extLst>
      <p:ext uri="{BB962C8B-B14F-4D97-AF65-F5344CB8AC3E}">
        <p14:creationId xmlns:p14="http://schemas.microsoft.com/office/powerpoint/2010/main" val="4030813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07504" y="292316"/>
            <a:ext cx="8784976" cy="669000"/>
          </a:xfrm>
          <a:prstGeom prst="rect">
            <a:avLst/>
          </a:prstGeom>
        </p:spPr>
        <p:txBody>
          <a:bodyPr spcFirstLastPara="1" wrap="square" lIns="91425" tIns="91425" rIns="91425" bIns="91425" anchor="t" anchorCtr="0">
            <a:noAutofit/>
          </a:bodyPr>
          <a:lstStyle/>
          <a:p>
            <a:r>
              <a:rPr lang="fi-FI" b="0" dirty="0"/>
              <a:t>Apa saja </a:t>
            </a:r>
            <a:r>
              <a:rPr lang="id-ID" b="0" dirty="0" smtClean="0"/>
              <a:t>Framework </a:t>
            </a:r>
            <a:r>
              <a:rPr lang="fi-FI" b="0" dirty="0" smtClean="0"/>
              <a:t>PHP </a:t>
            </a:r>
            <a:r>
              <a:rPr lang="fi-FI" b="0" dirty="0"/>
              <a:t>Terbaik di tahun 2022?</a:t>
            </a:r>
            <a:endParaRPr dirty="0"/>
          </a:p>
        </p:txBody>
      </p:sp>
      <p:sp>
        <p:nvSpPr>
          <p:cNvPr id="920" name="Google Shape;920;p53"/>
          <p:cNvSpPr txBox="1"/>
          <p:nvPr/>
        </p:nvSpPr>
        <p:spPr>
          <a:xfrm>
            <a:off x="754542" y="987574"/>
            <a:ext cx="7705890" cy="3816424"/>
          </a:xfrm>
          <a:prstGeom prst="rect">
            <a:avLst/>
          </a:prstGeom>
          <a:noFill/>
          <a:ln>
            <a:noFill/>
          </a:ln>
        </p:spPr>
        <p:txBody>
          <a:bodyPr spcFirstLastPara="1" wrap="square" lIns="91425" tIns="91425" rIns="91425" bIns="91425" anchor="t" anchorCtr="0">
            <a:noAutofit/>
          </a:bodyPr>
          <a:lstStyle/>
          <a:p>
            <a:pPr marL="342900" indent="-342900" fontAlgn="base">
              <a:buClr>
                <a:schemeClr val="bg1"/>
              </a:buClr>
              <a:buFont typeface="+mj-lt"/>
              <a:buAutoNum type="arabicPeriod"/>
            </a:pPr>
            <a:r>
              <a:rPr lang="id-ID" sz="2000" dirty="0">
                <a:solidFill>
                  <a:schemeClr val="bg1"/>
                </a:solidFill>
              </a:rPr>
              <a:t>Laravel</a:t>
            </a:r>
          </a:p>
          <a:p>
            <a:pPr marL="342900" indent="-342900" fontAlgn="base">
              <a:buClr>
                <a:schemeClr val="bg1"/>
              </a:buClr>
              <a:buFont typeface="+mj-lt"/>
              <a:buAutoNum type="arabicPeriod"/>
            </a:pPr>
            <a:r>
              <a:rPr lang="id-ID" sz="2000" dirty="0">
                <a:solidFill>
                  <a:schemeClr val="bg1"/>
                </a:solidFill>
              </a:rPr>
              <a:t>Symfony</a:t>
            </a:r>
          </a:p>
          <a:p>
            <a:pPr marL="342900" indent="-342900" fontAlgn="base">
              <a:buClr>
                <a:schemeClr val="bg1"/>
              </a:buClr>
              <a:buFont typeface="+mj-lt"/>
              <a:buAutoNum type="arabicPeriod"/>
            </a:pPr>
            <a:r>
              <a:rPr lang="id-ID" sz="2000" dirty="0">
                <a:solidFill>
                  <a:schemeClr val="bg1"/>
                </a:solidFill>
              </a:rPr>
              <a:t>CodeIgniter</a:t>
            </a:r>
          </a:p>
          <a:p>
            <a:pPr marL="342900" indent="-342900" fontAlgn="base">
              <a:buClr>
                <a:schemeClr val="bg1"/>
              </a:buClr>
              <a:buFont typeface="+mj-lt"/>
              <a:buAutoNum type="arabicPeriod"/>
            </a:pPr>
            <a:r>
              <a:rPr lang="id-ID" sz="2000" dirty="0">
                <a:solidFill>
                  <a:schemeClr val="bg1"/>
                </a:solidFill>
              </a:rPr>
              <a:t>Zend Framework / Laminas Project</a:t>
            </a:r>
          </a:p>
          <a:p>
            <a:pPr marL="342900" indent="-342900" fontAlgn="base">
              <a:buClr>
                <a:schemeClr val="bg1"/>
              </a:buClr>
              <a:buFont typeface="+mj-lt"/>
              <a:buAutoNum type="arabicPeriod"/>
            </a:pPr>
            <a:r>
              <a:rPr lang="id-ID" sz="2000" dirty="0">
                <a:solidFill>
                  <a:schemeClr val="bg1"/>
                </a:solidFill>
              </a:rPr>
              <a:t>Yii (Framework)</a:t>
            </a:r>
          </a:p>
          <a:p>
            <a:pPr marL="342900" indent="-342900" fontAlgn="base">
              <a:buClr>
                <a:schemeClr val="bg1"/>
              </a:buClr>
              <a:buFont typeface="+mj-lt"/>
              <a:buAutoNum type="arabicPeriod"/>
            </a:pPr>
            <a:r>
              <a:rPr lang="id-ID" sz="2000" dirty="0">
                <a:solidFill>
                  <a:schemeClr val="bg1"/>
                </a:solidFill>
              </a:rPr>
              <a:t>CakePHP</a:t>
            </a:r>
          </a:p>
          <a:p>
            <a:pPr marL="342900" indent="-342900" fontAlgn="base">
              <a:buClr>
                <a:schemeClr val="bg1"/>
              </a:buClr>
              <a:buFont typeface="+mj-lt"/>
              <a:buAutoNum type="arabicPeriod"/>
            </a:pPr>
            <a:r>
              <a:rPr lang="id-ID" sz="2000" dirty="0">
                <a:solidFill>
                  <a:schemeClr val="bg1"/>
                </a:solidFill>
              </a:rPr>
              <a:t>Slim</a:t>
            </a:r>
          </a:p>
          <a:p>
            <a:pPr marL="342900" indent="-342900" fontAlgn="base">
              <a:buClr>
                <a:schemeClr val="bg1"/>
              </a:buClr>
              <a:buFont typeface="+mj-lt"/>
              <a:buAutoNum type="arabicPeriod"/>
            </a:pPr>
            <a:r>
              <a:rPr lang="id-ID" sz="2000" dirty="0">
                <a:solidFill>
                  <a:schemeClr val="bg1"/>
                </a:solidFill>
              </a:rPr>
              <a:t>Phalcon</a:t>
            </a:r>
          </a:p>
          <a:p>
            <a:pPr marL="342900" indent="-342900" fontAlgn="base">
              <a:buClr>
                <a:schemeClr val="bg1"/>
              </a:buClr>
              <a:buFont typeface="+mj-lt"/>
              <a:buAutoNum type="arabicPeriod"/>
            </a:pPr>
            <a:r>
              <a:rPr lang="id-ID" sz="2000" dirty="0">
                <a:solidFill>
                  <a:schemeClr val="bg1"/>
                </a:solidFill>
              </a:rPr>
              <a:t>FuelPHP</a:t>
            </a:r>
          </a:p>
          <a:p>
            <a:pPr marL="342900" indent="-342900" fontAlgn="base">
              <a:buClr>
                <a:schemeClr val="bg1"/>
              </a:buClr>
              <a:buFont typeface="+mj-lt"/>
              <a:buAutoNum type="arabicPeriod"/>
            </a:pPr>
            <a:r>
              <a:rPr lang="id-ID" sz="2000" dirty="0">
                <a:solidFill>
                  <a:schemeClr val="bg1"/>
                </a:solidFill>
              </a:rPr>
              <a:t>Fat-Free Framework</a:t>
            </a:r>
            <a:endParaRPr lang="id-ID" sz="1800" dirty="0">
              <a:solidFill>
                <a:schemeClr val="bg1"/>
              </a:solidFill>
            </a:endParaRPr>
          </a:p>
        </p:txBody>
      </p:sp>
    </p:spTree>
    <p:extLst>
      <p:ext uri="{BB962C8B-B14F-4D97-AF65-F5344CB8AC3E}">
        <p14:creationId xmlns:p14="http://schemas.microsoft.com/office/powerpoint/2010/main" val="1556717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07504" y="292316"/>
            <a:ext cx="8784976" cy="669000"/>
          </a:xfrm>
          <a:prstGeom prst="rect">
            <a:avLst/>
          </a:prstGeom>
        </p:spPr>
        <p:txBody>
          <a:bodyPr spcFirstLastPara="1" wrap="square" lIns="91425" tIns="91425" rIns="91425" bIns="91425" anchor="t" anchorCtr="0">
            <a:noAutofit/>
          </a:bodyPr>
          <a:lstStyle/>
          <a:p>
            <a:r>
              <a:rPr lang="fi-FI" b="0" dirty="0" smtClean="0"/>
              <a:t>K</a:t>
            </a:r>
            <a:r>
              <a:rPr lang="id-ID" b="0" dirty="0" smtClean="0"/>
              <a:t>esimpulan</a:t>
            </a:r>
            <a:endParaRPr dirty="0"/>
          </a:p>
        </p:txBody>
      </p:sp>
      <p:sp>
        <p:nvSpPr>
          <p:cNvPr id="920" name="Google Shape;920;p53"/>
          <p:cNvSpPr txBox="1"/>
          <p:nvPr/>
        </p:nvSpPr>
        <p:spPr>
          <a:xfrm>
            <a:off x="754542" y="915566"/>
            <a:ext cx="7705890" cy="4032448"/>
          </a:xfrm>
          <a:prstGeom prst="rect">
            <a:avLst/>
          </a:prstGeom>
          <a:noFill/>
          <a:ln>
            <a:noFill/>
          </a:ln>
        </p:spPr>
        <p:txBody>
          <a:bodyPr spcFirstLastPara="1" wrap="square" lIns="91425" tIns="91425" rIns="91425" bIns="91425" anchor="t" anchorCtr="0">
            <a:noAutofit/>
          </a:bodyPr>
          <a:lstStyle/>
          <a:p>
            <a:pPr marL="285750" indent="-285750" fontAlgn="base">
              <a:buClr>
                <a:schemeClr val="bg1"/>
              </a:buClr>
              <a:buFont typeface="Arial" pitchFamily="34" charset="0"/>
              <a:buChar char="•"/>
            </a:pPr>
            <a:r>
              <a:rPr lang="id-ID" sz="1800" dirty="0">
                <a:solidFill>
                  <a:schemeClr val="bg1"/>
                </a:solidFill>
              </a:rPr>
              <a:t>Pada penggunaannya, PHP bisa digabungkan dengan bahasa pemrograman lain, seperti HTML, CSS, dan Javascript seperti contoh di atas. Bahkan, bahasa permrograman ini juga mampu bekerja dengan baik bersama MySQL, sebagai sebuah sistem database.</a:t>
            </a:r>
            <a:endParaRPr lang="id-ID" sz="1800" dirty="0" smtClean="0">
              <a:solidFill>
                <a:schemeClr val="bg1"/>
              </a:solidFill>
            </a:endParaRPr>
          </a:p>
          <a:p>
            <a:pPr marL="285750" indent="-285750" fontAlgn="base">
              <a:buClr>
                <a:schemeClr val="bg1"/>
              </a:buClr>
              <a:buFont typeface="Arial" pitchFamily="34" charset="0"/>
              <a:buChar char="•"/>
            </a:pPr>
            <a:r>
              <a:rPr lang="id-ID" sz="1800" dirty="0" smtClean="0">
                <a:solidFill>
                  <a:schemeClr val="bg1"/>
                </a:solidFill>
              </a:rPr>
              <a:t>Jika </a:t>
            </a:r>
            <a:r>
              <a:rPr lang="id-ID" sz="1800" dirty="0">
                <a:solidFill>
                  <a:schemeClr val="bg1"/>
                </a:solidFill>
              </a:rPr>
              <a:t>Anda ingin mengurangi waktu yang dihabiskan untuk mengembangkan aplikasi web PHP Anda, menggunakan </a:t>
            </a:r>
            <a:r>
              <a:rPr lang="id-ID" sz="1800" dirty="0" smtClean="0">
                <a:solidFill>
                  <a:schemeClr val="bg1"/>
                </a:solidFill>
              </a:rPr>
              <a:t>Framework </a:t>
            </a:r>
            <a:r>
              <a:rPr lang="id-ID" sz="1800" dirty="0">
                <a:solidFill>
                  <a:schemeClr val="bg1"/>
                </a:solidFill>
              </a:rPr>
              <a:t>adalah pilihan yang cerdas.</a:t>
            </a:r>
            <a:endParaRPr lang="id-ID" sz="1800" dirty="0" smtClean="0">
              <a:solidFill>
                <a:schemeClr val="bg1"/>
              </a:solidFill>
            </a:endParaRPr>
          </a:p>
          <a:p>
            <a:pPr marL="285750" indent="-285750" fontAlgn="base">
              <a:buClr>
                <a:schemeClr val="bg1"/>
              </a:buClr>
              <a:buFont typeface="Arial" pitchFamily="34" charset="0"/>
              <a:buChar char="•"/>
            </a:pPr>
            <a:r>
              <a:rPr lang="id-ID" sz="1800" dirty="0" smtClean="0">
                <a:solidFill>
                  <a:schemeClr val="bg1"/>
                </a:solidFill>
              </a:rPr>
              <a:t>Untuk </a:t>
            </a:r>
            <a:r>
              <a:rPr lang="id-ID" sz="1800" dirty="0">
                <a:solidFill>
                  <a:schemeClr val="bg1"/>
                </a:solidFill>
              </a:rPr>
              <a:t>mendapatkan hasil maksimal dari kerangka kerja PHP, dan menghindari frustrasi, pastikan bahwa Anda memiliki pengetahuan yang baik tentang PHP dan memahami konsep yang mendasari di balik </a:t>
            </a:r>
            <a:r>
              <a:rPr lang="id-ID" sz="1800" dirty="0" smtClean="0">
                <a:solidFill>
                  <a:schemeClr val="bg1"/>
                </a:solidFill>
              </a:rPr>
              <a:t>Framework: </a:t>
            </a:r>
            <a:r>
              <a:rPr lang="id-ID" sz="1800" dirty="0">
                <a:solidFill>
                  <a:schemeClr val="bg1"/>
                </a:solidFill>
              </a:rPr>
              <a:t>arsitektur MVC, sintaks berorientasi objek, database dan ORM, </a:t>
            </a:r>
            <a:r>
              <a:rPr lang="id-ID" sz="1800" dirty="0" smtClean="0">
                <a:solidFill>
                  <a:schemeClr val="bg1"/>
                </a:solidFill>
              </a:rPr>
              <a:t>dan Command line.</a:t>
            </a:r>
          </a:p>
          <a:p>
            <a:pPr marL="285750" indent="-285750" fontAlgn="base">
              <a:buClr>
                <a:schemeClr val="bg1"/>
              </a:buClr>
              <a:buFont typeface="Arial" pitchFamily="34" charset="0"/>
              <a:buChar char="•"/>
            </a:pPr>
            <a:r>
              <a:rPr lang="id-ID" sz="1800" dirty="0" smtClean="0">
                <a:solidFill>
                  <a:schemeClr val="bg1"/>
                </a:solidFill>
              </a:rPr>
              <a:t>Framework mana </a:t>
            </a:r>
            <a:r>
              <a:rPr lang="id-ID" sz="1800" dirty="0">
                <a:solidFill>
                  <a:schemeClr val="bg1"/>
                </a:solidFill>
              </a:rPr>
              <a:t>yang Anda pilih akan bergantung pada jenis aplikasi yang Anda buat. Ada </a:t>
            </a:r>
            <a:r>
              <a:rPr lang="id-ID" sz="1800" dirty="0" smtClean="0">
                <a:solidFill>
                  <a:schemeClr val="bg1"/>
                </a:solidFill>
              </a:rPr>
              <a:t>berbagai framework PHP </a:t>
            </a:r>
            <a:r>
              <a:rPr lang="id-ID" sz="1800" dirty="0">
                <a:solidFill>
                  <a:schemeClr val="bg1"/>
                </a:solidFill>
              </a:rPr>
              <a:t>untuk semua </a:t>
            </a:r>
            <a:r>
              <a:rPr lang="id-ID" sz="1800" dirty="0" smtClean="0">
                <a:solidFill>
                  <a:schemeClr val="bg1"/>
                </a:solidFill>
              </a:rPr>
              <a:t>selera.</a:t>
            </a:r>
            <a:endParaRPr lang="id-ID" sz="1800" dirty="0">
              <a:solidFill>
                <a:schemeClr val="bg1"/>
              </a:solidFill>
            </a:endParaRPr>
          </a:p>
        </p:txBody>
      </p:sp>
    </p:spTree>
    <p:extLst>
      <p:ext uri="{BB962C8B-B14F-4D97-AF65-F5344CB8AC3E}">
        <p14:creationId xmlns:p14="http://schemas.microsoft.com/office/powerpoint/2010/main" val="3180647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627784" y="987574"/>
            <a:ext cx="4068422"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Terima Kasih !</a:t>
            </a:r>
            <a:endParaRPr dirty="0"/>
          </a:p>
        </p:txBody>
      </p:sp>
      <p:sp>
        <p:nvSpPr>
          <p:cNvPr id="2" name="Rectangle 1"/>
          <p:cNvSpPr/>
          <p:nvPr/>
        </p:nvSpPr>
        <p:spPr>
          <a:xfrm>
            <a:off x="1225036" y="3359539"/>
            <a:ext cx="576064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solidFill>
                  <a:schemeClr val="bg1"/>
                </a:solidFill>
              </a:rPr>
              <a:t>Apakah Ada Pertanyaan ?</a:t>
            </a:r>
            <a:endParaRPr lang="id-ID" sz="3200" dirty="0">
              <a:solidFill>
                <a:schemeClr val="bg1"/>
              </a:solidFill>
            </a:endParaRPr>
          </a:p>
        </p:txBody>
      </p:sp>
    </p:spTree>
    <p:extLst>
      <p:ext uri="{BB962C8B-B14F-4D97-AF65-F5344CB8AC3E}">
        <p14:creationId xmlns:p14="http://schemas.microsoft.com/office/powerpoint/2010/main" val="2235407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7483" y="12347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ARTI KATA XAMPP</a:t>
            </a:r>
            <a:endParaRPr dirty="0"/>
          </a:p>
        </p:txBody>
      </p:sp>
      <p:sp>
        <p:nvSpPr>
          <p:cNvPr id="920" name="Google Shape;920;p53"/>
          <p:cNvSpPr txBox="1"/>
          <p:nvPr/>
        </p:nvSpPr>
        <p:spPr>
          <a:xfrm>
            <a:off x="754542" y="686815"/>
            <a:ext cx="7633882" cy="4320480"/>
          </a:xfrm>
          <a:prstGeom prst="rect">
            <a:avLst/>
          </a:prstGeom>
          <a:noFill/>
          <a:ln>
            <a:noFill/>
          </a:ln>
        </p:spPr>
        <p:txBody>
          <a:bodyPr spcFirstLastPara="1" wrap="square" lIns="91425" tIns="91425" rIns="91425" bIns="91425" anchor="t" anchorCtr="0">
            <a:noAutofit/>
          </a:bodyPr>
          <a:lstStyle/>
          <a:p>
            <a:r>
              <a:rPr lang="id-ID" sz="1600" dirty="0" smtClean="0">
                <a:solidFill>
                  <a:schemeClr val="bg1"/>
                </a:solidFill>
              </a:rPr>
              <a:t>X </a:t>
            </a:r>
            <a:r>
              <a:rPr lang="id-ID" sz="1600" dirty="0">
                <a:solidFill>
                  <a:schemeClr val="bg1"/>
                </a:solidFill>
              </a:rPr>
              <a:t>= Cross </a:t>
            </a:r>
            <a:r>
              <a:rPr lang="id-ID" sz="1600" dirty="0" smtClean="0">
                <a:solidFill>
                  <a:schemeClr val="bg1"/>
                </a:solidFill>
              </a:rPr>
              <a:t>Platform Merupakan </a:t>
            </a:r>
            <a:r>
              <a:rPr lang="id-ID" sz="1600" dirty="0">
                <a:solidFill>
                  <a:schemeClr val="bg1"/>
                </a:solidFill>
              </a:rPr>
              <a:t>kode penanda untuk software cross platform atau yang bisa berjalan di banyak sistem operasi</a:t>
            </a:r>
            <a:r>
              <a:rPr lang="id-ID" sz="1600" dirty="0" smtClean="0">
                <a:solidFill>
                  <a:schemeClr val="bg1"/>
                </a:solidFill>
              </a:rPr>
              <a:t>.</a:t>
            </a:r>
          </a:p>
          <a:p>
            <a:endParaRPr lang="id-ID" sz="1600" dirty="0">
              <a:solidFill>
                <a:schemeClr val="bg1"/>
              </a:solidFill>
            </a:endParaRPr>
          </a:p>
          <a:p>
            <a:r>
              <a:rPr lang="id-ID" sz="1600" dirty="0">
                <a:solidFill>
                  <a:schemeClr val="bg1"/>
                </a:solidFill>
              </a:rPr>
              <a:t>A = </a:t>
            </a:r>
            <a:r>
              <a:rPr lang="id-ID" sz="1600" dirty="0" smtClean="0">
                <a:solidFill>
                  <a:schemeClr val="bg1"/>
                </a:solidFill>
              </a:rPr>
              <a:t>Apache </a:t>
            </a:r>
            <a:r>
              <a:rPr lang="id-ID" sz="1600" dirty="0">
                <a:solidFill>
                  <a:schemeClr val="bg1"/>
                </a:solidFill>
              </a:rPr>
              <a:t>adalah aplikasi web server yang bersifat gratis dan bisa dikembangkan oleh banyak orang (open source</a:t>
            </a:r>
            <a:r>
              <a:rPr lang="id-ID" sz="1600" dirty="0" smtClean="0">
                <a:solidFill>
                  <a:schemeClr val="bg1"/>
                </a:solidFill>
              </a:rPr>
              <a:t>).</a:t>
            </a:r>
          </a:p>
          <a:p>
            <a:endParaRPr lang="id-ID" sz="1600" dirty="0">
              <a:solidFill>
                <a:schemeClr val="bg1"/>
              </a:solidFill>
            </a:endParaRPr>
          </a:p>
          <a:p>
            <a:r>
              <a:rPr lang="id-ID" sz="1600" dirty="0">
                <a:solidFill>
                  <a:schemeClr val="bg1"/>
                </a:solidFill>
              </a:rPr>
              <a:t>M = MySQL / </a:t>
            </a:r>
            <a:r>
              <a:rPr lang="id-ID" sz="1600" dirty="0" smtClean="0">
                <a:solidFill>
                  <a:schemeClr val="bg1"/>
                </a:solidFill>
              </a:rPr>
              <a:t>MariaDB</a:t>
            </a:r>
            <a:r>
              <a:rPr lang="id-ID" sz="1600" dirty="0">
                <a:solidFill>
                  <a:schemeClr val="bg1"/>
                </a:solidFill>
              </a:rPr>
              <a:t> </a:t>
            </a:r>
            <a:r>
              <a:rPr lang="id-ID" sz="1600" dirty="0" smtClean="0">
                <a:solidFill>
                  <a:schemeClr val="bg1"/>
                </a:solidFill>
              </a:rPr>
              <a:t>merupakan </a:t>
            </a:r>
            <a:r>
              <a:rPr lang="id-ID" sz="1600" dirty="0">
                <a:solidFill>
                  <a:schemeClr val="bg1"/>
                </a:solidFill>
              </a:rPr>
              <a:t>aplikasi database server yang dikembangkan oleh orang yang sama. MySQL berperan dalam mengolah, mengedit, dan menghapus daftar melalui database</a:t>
            </a:r>
            <a:r>
              <a:rPr lang="id-ID" sz="1600" dirty="0" smtClean="0">
                <a:solidFill>
                  <a:schemeClr val="bg1"/>
                </a:solidFill>
              </a:rPr>
              <a:t>.</a:t>
            </a:r>
          </a:p>
          <a:p>
            <a:endParaRPr lang="id-ID" sz="1600" dirty="0">
              <a:solidFill>
                <a:schemeClr val="bg1"/>
              </a:solidFill>
            </a:endParaRPr>
          </a:p>
          <a:p>
            <a:r>
              <a:rPr lang="id-ID" sz="1600" dirty="0">
                <a:solidFill>
                  <a:schemeClr val="bg1"/>
                </a:solidFill>
              </a:rPr>
              <a:t>P = </a:t>
            </a:r>
            <a:r>
              <a:rPr lang="id-ID" sz="1600" dirty="0" smtClean="0">
                <a:solidFill>
                  <a:schemeClr val="bg1"/>
                </a:solidFill>
              </a:rPr>
              <a:t>PHP</a:t>
            </a:r>
            <a:r>
              <a:rPr lang="id-ID" sz="1600" dirty="0">
                <a:solidFill>
                  <a:schemeClr val="bg1"/>
                </a:solidFill>
              </a:rPr>
              <a:t> </a:t>
            </a:r>
            <a:r>
              <a:rPr lang="id-ID" sz="1600" dirty="0" smtClean="0">
                <a:solidFill>
                  <a:schemeClr val="bg1"/>
                </a:solidFill>
              </a:rPr>
              <a:t>adalah </a:t>
            </a:r>
            <a:r>
              <a:rPr lang="id-ID" sz="1600" dirty="0">
                <a:solidFill>
                  <a:schemeClr val="bg1"/>
                </a:solidFill>
              </a:rPr>
              <a:t>inisial untuk menunjukkan eksistensi bahasa pemrograman PHP. Bahasa pemrograman ini biasanya digunakan untuk membuat website dinamis, contohnya dalam website berbasis CMS WordPress</a:t>
            </a:r>
            <a:r>
              <a:rPr lang="id-ID" sz="1600" dirty="0" smtClean="0">
                <a:solidFill>
                  <a:schemeClr val="bg1"/>
                </a:solidFill>
              </a:rPr>
              <a:t>.</a:t>
            </a:r>
          </a:p>
          <a:p>
            <a:endParaRPr lang="id-ID" sz="1600" dirty="0">
              <a:solidFill>
                <a:schemeClr val="bg1"/>
              </a:solidFill>
            </a:endParaRPr>
          </a:p>
          <a:p>
            <a:r>
              <a:rPr lang="id-ID" sz="1600" dirty="0">
                <a:solidFill>
                  <a:schemeClr val="bg1"/>
                </a:solidFill>
              </a:rPr>
              <a:t>P = </a:t>
            </a:r>
            <a:r>
              <a:rPr lang="id-ID" sz="1600" dirty="0" smtClean="0">
                <a:solidFill>
                  <a:schemeClr val="bg1"/>
                </a:solidFill>
              </a:rPr>
              <a:t>Perl</a:t>
            </a:r>
            <a:r>
              <a:rPr lang="id-ID" sz="1600" dirty="0">
                <a:solidFill>
                  <a:schemeClr val="bg1"/>
                </a:solidFill>
              </a:rPr>
              <a:t> </a:t>
            </a:r>
            <a:r>
              <a:rPr lang="id-ID" sz="1600" dirty="0" smtClean="0">
                <a:solidFill>
                  <a:schemeClr val="bg1"/>
                </a:solidFill>
              </a:rPr>
              <a:t>merupakan </a:t>
            </a:r>
            <a:r>
              <a:rPr lang="id-ID" sz="1600" dirty="0">
                <a:solidFill>
                  <a:schemeClr val="bg1"/>
                </a:solidFill>
              </a:rPr>
              <a:t>singkatan dari bahasa pemrograman Perl yang kerap digunakan untuk memenuhi berbagai macam kebutuhan. Perl ini bisa berjalan di dalam banyak sistem operasi sehingga sangat fleksibel dan banyak digunakan</a:t>
            </a:r>
            <a:r>
              <a:rPr lang="id-ID" sz="1600" dirty="0" smtClean="0">
                <a:solidFill>
                  <a:schemeClr val="bg1"/>
                </a:solidFill>
              </a:rPr>
              <a:t>.</a:t>
            </a:r>
            <a:endParaRPr lang="id-ID" sz="1600" dirty="0">
              <a:solidFill>
                <a:schemeClr val="bg1"/>
              </a:solidFill>
            </a:endParaRPr>
          </a:p>
        </p:txBody>
      </p:sp>
    </p:spTree>
    <p:extLst>
      <p:ext uri="{BB962C8B-B14F-4D97-AF65-F5344CB8AC3E}">
        <p14:creationId xmlns:p14="http://schemas.microsoft.com/office/powerpoint/2010/main" val="846031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d-ID" dirty="0" smtClean="0"/>
              <a:t>Apa itu PHP ? </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3539644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2000" y="2067694"/>
            <a:ext cx="3932700" cy="2130900"/>
          </a:xfrm>
          <a:prstGeom prst="rect">
            <a:avLst/>
          </a:prstGeom>
        </p:spPr>
        <p:txBody>
          <a:bodyPr spcFirstLastPara="1" wrap="square" lIns="91425" tIns="91425" rIns="91425" bIns="91425" anchor="t" anchorCtr="0">
            <a:noAutofit/>
          </a:bodyPr>
          <a:lstStyle/>
          <a:p>
            <a:pPr marL="0" lvl="0" indent="0" algn="l">
              <a:buNone/>
            </a:pPr>
            <a:r>
              <a:rPr lang="id-ID" sz="2400" dirty="0"/>
              <a:t>bahasa </a:t>
            </a:r>
            <a:r>
              <a:rPr lang="id-ID" sz="2400" dirty="0" smtClean="0"/>
              <a:t>script side server open source yang </a:t>
            </a:r>
            <a:r>
              <a:rPr lang="id-ID" sz="2400" dirty="0"/>
              <a:t>dapat disematkan ke dalam HTML untuk membangun aplikasi web dan situs web dinamis.</a:t>
            </a:r>
            <a:endParaRPr sz="2400" dirty="0"/>
          </a:p>
        </p:txBody>
      </p:sp>
      <p:sp>
        <p:nvSpPr>
          <p:cNvPr id="381" name="Google Shape;381;p33"/>
          <p:cNvSpPr txBox="1">
            <a:spLocks noGrp="1"/>
          </p:cNvSpPr>
          <p:nvPr>
            <p:ph type="title"/>
          </p:nvPr>
        </p:nvSpPr>
        <p:spPr>
          <a:xfrm>
            <a:off x="4572000" y="1419622"/>
            <a:ext cx="3963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PHP ADALAH</a:t>
            </a:r>
            <a:endParaRPr dirty="0"/>
          </a:p>
        </p:txBody>
      </p:sp>
    </p:spTree>
    <p:extLst>
      <p:ext uri="{BB962C8B-B14F-4D97-AF65-F5344CB8AC3E}">
        <p14:creationId xmlns:p14="http://schemas.microsoft.com/office/powerpoint/2010/main" val="1119057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8" y="1973024"/>
            <a:ext cx="3674469" cy="2542942"/>
          </a:xfrm>
          <a:prstGeom prst="rect">
            <a:avLst/>
          </a:prstGeom>
        </p:spPr>
        <p:txBody>
          <a:bodyPr spcFirstLastPara="1" wrap="square" lIns="91425" tIns="91425" rIns="91425" bIns="91425" anchor="t" anchorCtr="0">
            <a:noAutofit/>
          </a:bodyPr>
          <a:lstStyle/>
          <a:p>
            <a:pPr marL="0" lvl="0" indent="0">
              <a:buNone/>
            </a:pPr>
            <a:r>
              <a:rPr lang="id-ID" sz="1700" b="1" dirty="0"/>
              <a:t>Web D</a:t>
            </a:r>
            <a:r>
              <a:rPr lang="id-ID" sz="1700" b="1" dirty="0" smtClean="0"/>
              <a:t>inamis merupakan</a:t>
            </a:r>
            <a:r>
              <a:rPr lang="id-ID" sz="1700" dirty="0"/>
              <a:t> sebuah </a:t>
            </a:r>
            <a:r>
              <a:rPr lang="id-ID" sz="1700" b="1" dirty="0"/>
              <a:t>website</a:t>
            </a:r>
            <a:r>
              <a:rPr lang="id-ID" sz="1700" dirty="0"/>
              <a:t> yang memungkinkan penggunanya untuk berinteraksi secara langsung, dalam artian pengguna dapat menambah, memodifikasi, ataupun menghapus konten di dalam sebuah </a:t>
            </a:r>
            <a:r>
              <a:rPr lang="id-ID" sz="1700" b="1" dirty="0"/>
              <a:t>web</a:t>
            </a:r>
            <a:r>
              <a:rPr lang="id-ID" sz="1700" dirty="0"/>
              <a:t> tanpa harus membuka struktur kod</a:t>
            </a:r>
            <a:r>
              <a:rPr lang="id-ID" dirty="0"/>
              <a:t>e dari </a:t>
            </a:r>
            <a:r>
              <a:rPr lang="id-ID" b="1" dirty="0"/>
              <a:t>web</a:t>
            </a:r>
            <a:r>
              <a:rPr lang="id-ID" dirty="0"/>
              <a:t> tersebut.</a:t>
            </a:r>
            <a:endParaRPr dirty="0"/>
          </a:p>
        </p:txBody>
      </p:sp>
      <p:sp>
        <p:nvSpPr>
          <p:cNvPr id="362" name="Google Shape;362;p30"/>
          <p:cNvSpPr txBox="1">
            <a:spLocks noGrp="1"/>
          </p:cNvSpPr>
          <p:nvPr>
            <p:ph type="title"/>
          </p:nvPr>
        </p:nvSpPr>
        <p:spPr>
          <a:xfrm>
            <a:off x="539552" y="987574"/>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chemeClr val="dk2"/>
                </a:solidFill>
              </a:rPr>
              <a:t>WEB DINAMIS</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08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SEJARAH PHP</a:t>
            </a:r>
            <a:endParaRPr dirty="0"/>
          </a:p>
        </p:txBody>
      </p:sp>
      <p:sp>
        <p:nvSpPr>
          <p:cNvPr id="920" name="Google Shape;920;p53"/>
          <p:cNvSpPr txBox="1"/>
          <p:nvPr/>
        </p:nvSpPr>
        <p:spPr>
          <a:xfrm>
            <a:off x="754542" y="1134000"/>
            <a:ext cx="7633882" cy="3237950"/>
          </a:xfrm>
          <a:prstGeom prst="rect">
            <a:avLst/>
          </a:prstGeom>
          <a:noFill/>
          <a:ln>
            <a:noFill/>
          </a:ln>
        </p:spPr>
        <p:txBody>
          <a:bodyPr spcFirstLastPara="1" wrap="square" lIns="91425" tIns="91425" rIns="91425" bIns="91425" anchor="t" anchorCtr="0">
            <a:noAutofit/>
          </a:bodyPr>
          <a:lstStyle/>
          <a:p>
            <a:pPr lvl="0">
              <a:lnSpc>
                <a:spcPct val="115000"/>
              </a:lnSpc>
            </a:pPr>
            <a:r>
              <a:rPr lang="id-ID" sz="1800" dirty="0">
                <a:solidFill>
                  <a:schemeClr val="bg1"/>
                </a:solidFill>
              </a:rPr>
              <a:t>PHP pertama kali dikembangkan oleh </a:t>
            </a:r>
            <a:r>
              <a:rPr lang="id-ID" sz="1800" dirty="0">
                <a:solidFill>
                  <a:schemeClr val="bg1"/>
                </a:solidFill>
                <a:hlinkClick r:id="rId3" tooltip="Rasmus Lerdorf"/>
              </a:rPr>
              <a:t>Rasmus Lerdorf</a:t>
            </a:r>
            <a:r>
              <a:rPr lang="id-ID" sz="1800" dirty="0">
                <a:solidFill>
                  <a:schemeClr val="bg1"/>
                </a:solidFill>
              </a:rPr>
              <a:t> pada tahun </a:t>
            </a:r>
            <a:r>
              <a:rPr lang="id-ID" sz="1800" dirty="0" smtClean="0">
                <a:solidFill>
                  <a:schemeClr val="bg1"/>
                </a:solidFill>
              </a:rPr>
              <a:t>1994. </a:t>
            </a:r>
            <a:r>
              <a:rPr lang="id-ID" sz="1800" dirty="0">
                <a:solidFill>
                  <a:schemeClr val="bg1"/>
                </a:solidFill>
              </a:rPr>
              <a:t>Pada waktu itu PHP masih bernama </a:t>
            </a:r>
            <a:r>
              <a:rPr lang="id-ID" sz="1800" i="1" dirty="0">
                <a:solidFill>
                  <a:schemeClr val="bg1"/>
                </a:solidFill>
              </a:rPr>
              <a:t>Form Interpreted</a:t>
            </a:r>
            <a:r>
              <a:rPr lang="id-ID" sz="1800" dirty="0">
                <a:solidFill>
                  <a:schemeClr val="bg1"/>
                </a:solidFill>
              </a:rPr>
              <a:t> (FI), yang wujudnya berupa sekumpulan skrip yang digunakan untuk mengolah data formulir dari </a:t>
            </a:r>
            <a:r>
              <a:rPr lang="id-ID" sz="1800" dirty="0">
                <a:solidFill>
                  <a:schemeClr val="bg1"/>
                </a:solidFill>
                <a:hlinkClick r:id="rId4" tooltip="Web"/>
              </a:rPr>
              <a:t>web</a:t>
            </a:r>
            <a:r>
              <a:rPr lang="id-ID" sz="1800" dirty="0" smtClean="0">
                <a:solidFill>
                  <a:schemeClr val="bg1"/>
                </a:solidFill>
              </a:rPr>
              <a:t>.</a:t>
            </a:r>
          </a:p>
          <a:p>
            <a:pPr lvl="0">
              <a:lnSpc>
                <a:spcPct val="115000"/>
              </a:lnSpc>
            </a:pPr>
            <a:endParaRPr lang="id-ID" sz="1800" dirty="0">
              <a:solidFill>
                <a:schemeClr val="bg1"/>
              </a:solidFill>
              <a:uFill>
                <a:noFill/>
              </a:uFill>
              <a:latin typeface="Anaheim"/>
              <a:ea typeface="Anaheim"/>
              <a:cs typeface="Anaheim"/>
              <a:sym typeface="Anaheim"/>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endParaRPr>
          </a:p>
          <a:p>
            <a:pPr lvl="0">
              <a:lnSpc>
                <a:spcPct val="115000"/>
              </a:lnSpc>
            </a:pPr>
            <a:r>
              <a:rPr lang="id-ID" sz="1800" dirty="0">
                <a:solidFill>
                  <a:schemeClr val="bg1"/>
                </a:solidFill>
              </a:rPr>
              <a:t>Pada pertengahan tahun 1999, Zend merilis interpreter PHP baru dan rilis tersebut dikenal dengan </a:t>
            </a:r>
            <a:r>
              <a:rPr lang="id-ID" sz="1800" dirty="0">
                <a:solidFill>
                  <a:schemeClr val="bg1"/>
                </a:solidFill>
                <a:hlinkClick r:id="rId6" tooltip="PHP 4.0 (halaman belum tersedia)"/>
              </a:rPr>
              <a:t>PHP 4.0</a:t>
            </a:r>
            <a:r>
              <a:rPr lang="id-ID" sz="1800" dirty="0">
                <a:solidFill>
                  <a:schemeClr val="bg1"/>
                </a:solidFill>
              </a:rPr>
              <a:t>. PHP 4.0 adalah versi PHP yang paling banyak dipakai pada awal abad ke-21. Versi ini banyak dipakai disebabkan kemampuannya untuk membangun aplikasi web kompleks tetapi tetap memiliki kecepatan dan stabilitas yang tinggi.</a:t>
            </a:r>
            <a:endParaRPr sz="1800" dirty="0">
              <a:solidFill>
                <a:schemeClr val="bg1"/>
              </a:solidFill>
              <a:uFill>
                <a:noFill/>
              </a:uFill>
              <a:latin typeface="Anaheim"/>
              <a:ea typeface="Anaheim"/>
              <a:cs typeface="Anaheim"/>
              <a:sym typeface="Anaheim"/>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endParaRPr>
          </a:p>
        </p:txBody>
      </p:sp>
    </p:spTree>
    <p:extLst>
      <p:ext uri="{BB962C8B-B14F-4D97-AF65-F5344CB8AC3E}">
        <p14:creationId xmlns:p14="http://schemas.microsoft.com/office/powerpoint/2010/main" val="2380807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MEKANISME KERJA PHP</a:t>
            </a:r>
            <a:endParaRPr dirty="0"/>
          </a:p>
        </p:txBody>
      </p:sp>
      <p:sp>
        <p:nvSpPr>
          <p:cNvPr id="920" name="Google Shape;920;p53"/>
          <p:cNvSpPr txBox="1"/>
          <p:nvPr/>
        </p:nvSpPr>
        <p:spPr>
          <a:xfrm>
            <a:off x="754542" y="1134000"/>
            <a:ext cx="7633882" cy="3237950"/>
          </a:xfrm>
          <a:prstGeom prst="rect">
            <a:avLst/>
          </a:prstGeom>
          <a:noFill/>
          <a:ln>
            <a:noFill/>
          </a:ln>
        </p:spPr>
        <p:txBody>
          <a:bodyPr spcFirstLastPara="1" wrap="square" lIns="91425" tIns="91425" rIns="91425" bIns="91425" anchor="t" anchorCtr="0">
            <a:noAutofit/>
          </a:bodyPr>
          <a:lstStyle/>
          <a:p>
            <a:pPr lvl="0">
              <a:lnSpc>
                <a:spcPct val="115000"/>
              </a:lnSpc>
            </a:pPr>
            <a:endParaRPr sz="1800" dirty="0">
              <a:solidFill>
                <a:schemeClr val="bg1"/>
              </a:solidFill>
              <a:uFill>
                <a:noFill/>
              </a:uFill>
              <a:latin typeface="Anaheim"/>
              <a:ea typeface="Anaheim"/>
              <a:cs typeface="Anaheim"/>
              <a:sym typeface="Anahei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endParaRPr>
          </a:p>
        </p:txBody>
      </p:sp>
      <p:pic>
        <p:nvPicPr>
          <p:cNvPr id="1028" name="Picture 4" descr="Konsep kerja PHP | fahmizal_no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163" y="1080890"/>
            <a:ext cx="5760640" cy="329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65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1305</Words>
  <Application>Microsoft Office PowerPoint</Application>
  <PresentationFormat>On-screen Show (16:9)</PresentationFormat>
  <Paragraphs>209</Paragraphs>
  <Slides>36</Slides>
  <Notes>36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Programming Lesson by Slidesgo</vt:lpstr>
      <vt:lpstr>1_Programming Lesson by Slidesgo</vt:lpstr>
      <vt:lpstr>MENGENAL BAHASA PEMROGRAMAN PHP &amp; FRAMEWORK PHP</vt:lpstr>
      <vt:lpstr>Alat-Alat Yang Dibutuhkan</vt:lpstr>
      <vt:lpstr>APA ITU XAMPP ?</vt:lpstr>
      <vt:lpstr>ARTI KATA XAMPP</vt:lpstr>
      <vt:lpstr>Apa itu PHP ? </vt:lpstr>
      <vt:lpstr>PHP ADALAH</vt:lpstr>
      <vt:lpstr>WEB DINAMIS</vt:lpstr>
      <vt:lpstr>SEJARAH PHP</vt:lpstr>
      <vt:lpstr>MEKANISME KERJA PHP</vt:lpstr>
      <vt:lpstr>MENGAPA KITA MEMPELAJARI PHP</vt:lpstr>
      <vt:lpstr>MENGAPA KITA MEMPELAJARI PHP</vt:lpstr>
      <vt:lpstr>FUNGSI PHP</vt:lpstr>
      <vt:lpstr>PHP VS JAVASCRIPT</vt:lpstr>
      <vt:lpstr>SINTAX PHP</vt:lpstr>
      <vt:lpstr>TIPE DATA DALAM PHP</vt:lpstr>
      <vt:lpstr>PENGKONDISIAN DALAM PHP </vt:lpstr>
      <vt:lpstr>PERULANGAN DALAM PHP </vt:lpstr>
      <vt:lpstr>FOR LOOP PHP</vt:lpstr>
      <vt:lpstr>FOREACH LOOP PHP</vt:lpstr>
      <vt:lpstr>FUNGSI PADA PHP</vt:lpstr>
      <vt:lpstr>SINTAX FUNGSI PHP</vt:lpstr>
      <vt:lpstr>METODE GET &amp; POST PHP</vt:lpstr>
      <vt:lpstr>METODE GET PHP</vt:lpstr>
      <vt:lpstr>PowerPoint Presentation</vt:lpstr>
      <vt:lpstr>METODE POST PHP</vt:lpstr>
      <vt:lpstr>METODE POST PHP</vt:lpstr>
      <vt:lpstr>Apa itu framework PHP?</vt:lpstr>
      <vt:lpstr>PowerPoint Presentation</vt:lpstr>
      <vt:lpstr>Mengapa perlu menggunakannya? </vt:lpstr>
      <vt:lpstr>Mengapa perlu menggunakannya? </vt:lpstr>
      <vt:lpstr>Yang Perlu Diketahui Sebelum Menggunakan Framework PHP</vt:lpstr>
      <vt:lpstr>OOP</vt:lpstr>
      <vt:lpstr>Arsitektur Model View Controller</vt:lpstr>
      <vt:lpstr>Apa saja Framework PHP Terbaik di tahun 2022?</vt:lpstr>
      <vt:lpstr>Kesimpulan</vt:lpstr>
      <vt:lpstr>Terima Kasih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MENGENAL BAHASA PEMROGRAMAN PHP &amp; FRAMEWOR PHP (LARAVEL)</dc:title>
  <cp:lastModifiedBy>acer</cp:lastModifiedBy>
  <cp:revision>85</cp:revision>
  <dcterms:modified xsi:type="dcterms:W3CDTF">2022-09-30T13:59:12Z</dcterms:modified>
</cp:coreProperties>
</file>