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1"/>
  </p:sldMasterIdLst>
  <p:notesMasterIdLst>
    <p:notesMasterId r:id="rId24"/>
  </p:notesMasterIdLst>
  <p:sldIdLst>
    <p:sldId id="257" r:id="rId2"/>
    <p:sldId id="258" r:id="rId3"/>
    <p:sldId id="259" r:id="rId4"/>
    <p:sldId id="260" r:id="rId5"/>
    <p:sldId id="261" r:id="rId6"/>
    <p:sldId id="264" r:id="rId7"/>
    <p:sldId id="268" r:id="rId8"/>
    <p:sldId id="265" r:id="rId9"/>
    <p:sldId id="269" r:id="rId10"/>
    <p:sldId id="266" r:id="rId11"/>
    <p:sldId id="270" r:id="rId12"/>
    <p:sldId id="267" r:id="rId13"/>
    <p:sldId id="271" r:id="rId14"/>
    <p:sldId id="272" r:id="rId15"/>
    <p:sldId id="273" r:id="rId16"/>
    <p:sldId id="274" r:id="rId17"/>
    <p:sldId id="276" r:id="rId18"/>
    <p:sldId id="275" r:id="rId19"/>
    <p:sldId id="277" r:id="rId20"/>
    <p:sldId id="278" r:id="rId21"/>
    <p:sldId id="279"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63"/>
  </p:normalViewPr>
  <p:slideViewPr>
    <p:cSldViewPr snapToGrid="0">
      <p:cViewPr varScale="1">
        <p:scale>
          <a:sx n="81" d="100"/>
          <a:sy n="81" d="100"/>
        </p:scale>
        <p:origin x="12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C00F25-B71B-064C-99EA-5E47D4EBC10F}" type="datetimeFigureOut">
              <a:rPr lang="en-US" smtClean="0"/>
              <a:t>7/2/24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B2CA5E-B02E-0C4D-8F9C-CEA8C4A5E909}" type="slidenum">
              <a:rPr lang="en-US" smtClean="0"/>
              <a:t>‹#›</a:t>
            </a:fld>
            <a:endParaRPr lang="en-US"/>
          </a:p>
        </p:txBody>
      </p:sp>
    </p:spTree>
    <p:extLst>
      <p:ext uri="{BB962C8B-B14F-4D97-AF65-F5344CB8AC3E}">
        <p14:creationId xmlns:p14="http://schemas.microsoft.com/office/powerpoint/2010/main" val="1150655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B2CA5E-B02E-0C4D-8F9C-CEA8C4A5E909}" type="slidenum">
              <a:rPr lang="en-US" smtClean="0"/>
              <a:t>3</a:t>
            </a:fld>
            <a:endParaRPr lang="en-US"/>
          </a:p>
        </p:txBody>
      </p:sp>
    </p:spTree>
    <p:extLst>
      <p:ext uri="{BB962C8B-B14F-4D97-AF65-F5344CB8AC3E}">
        <p14:creationId xmlns:p14="http://schemas.microsoft.com/office/powerpoint/2010/main" val="4243147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B2CA5E-B02E-0C4D-8F9C-CEA8C4A5E909}" type="slidenum">
              <a:rPr lang="en-US" smtClean="0"/>
              <a:t>8</a:t>
            </a:fld>
            <a:endParaRPr lang="en-US"/>
          </a:p>
        </p:txBody>
      </p:sp>
    </p:spTree>
    <p:extLst>
      <p:ext uri="{BB962C8B-B14F-4D97-AF65-F5344CB8AC3E}">
        <p14:creationId xmlns:p14="http://schemas.microsoft.com/office/powerpoint/2010/main" val="598446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B2CA5E-B02E-0C4D-8F9C-CEA8C4A5E909}" type="slidenum">
              <a:rPr lang="en-US" smtClean="0"/>
              <a:t>9</a:t>
            </a:fld>
            <a:endParaRPr lang="en-US"/>
          </a:p>
        </p:txBody>
      </p:sp>
    </p:spTree>
    <p:extLst>
      <p:ext uri="{BB962C8B-B14F-4D97-AF65-F5344CB8AC3E}">
        <p14:creationId xmlns:p14="http://schemas.microsoft.com/office/powerpoint/2010/main" val="3182506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B2CA5E-B02E-0C4D-8F9C-CEA8C4A5E909}" type="slidenum">
              <a:rPr lang="en-US" smtClean="0"/>
              <a:t>16</a:t>
            </a:fld>
            <a:endParaRPr lang="en-US"/>
          </a:p>
        </p:txBody>
      </p:sp>
    </p:spTree>
    <p:extLst>
      <p:ext uri="{BB962C8B-B14F-4D97-AF65-F5344CB8AC3E}">
        <p14:creationId xmlns:p14="http://schemas.microsoft.com/office/powerpoint/2010/main" val="1067476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B2CA5E-B02E-0C4D-8F9C-CEA8C4A5E909}" type="slidenum">
              <a:rPr lang="en-US" smtClean="0"/>
              <a:t>19</a:t>
            </a:fld>
            <a:endParaRPr lang="en-US"/>
          </a:p>
        </p:txBody>
      </p:sp>
    </p:spTree>
    <p:extLst>
      <p:ext uri="{BB962C8B-B14F-4D97-AF65-F5344CB8AC3E}">
        <p14:creationId xmlns:p14="http://schemas.microsoft.com/office/powerpoint/2010/main" val="520153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B2CA5E-B02E-0C4D-8F9C-CEA8C4A5E909}" type="slidenum">
              <a:rPr lang="en-US" smtClean="0"/>
              <a:t>20</a:t>
            </a:fld>
            <a:endParaRPr lang="en-US"/>
          </a:p>
        </p:txBody>
      </p:sp>
    </p:spTree>
    <p:extLst>
      <p:ext uri="{BB962C8B-B14F-4D97-AF65-F5344CB8AC3E}">
        <p14:creationId xmlns:p14="http://schemas.microsoft.com/office/powerpoint/2010/main" val="1272743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B2CA5E-B02E-0C4D-8F9C-CEA8C4A5E909}" type="slidenum">
              <a:rPr lang="en-US" smtClean="0"/>
              <a:t>21</a:t>
            </a:fld>
            <a:endParaRPr lang="en-US"/>
          </a:p>
        </p:txBody>
      </p:sp>
    </p:spTree>
    <p:extLst>
      <p:ext uri="{BB962C8B-B14F-4D97-AF65-F5344CB8AC3E}">
        <p14:creationId xmlns:p14="http://schemas.microsoft.com/office/powerpoint/2010/main" val="2811114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7/2/24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19677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7/2/24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80201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7/2/24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93253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7/2/24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7329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7/2/24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36550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7/2/24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81332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7/2/24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4749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7/2/24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88914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7/2/24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3667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7/2/24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2319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7/2/24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32369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7/2/24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85401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7/2/24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1338834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01" r:id="rId5"/>
    <p:sldLayoutId id="2147483702" r:id="rId6"/>
    <p:sldLayoutId id="2147483708" r:id="rId7"/>
    <p:sldLayoutId id="2147483703" r:id="rId8"/>
    <p:sldLayoutId id="2147483704" r:id="rId9"/>
    <p:sldLayoutId id="2147483705" r:id="rId10"/>
    <p:sldLayoutId id="2147483706" r:id="rId11"/>
    <p:sldLayoutId id="2147483707"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B5614-408A-2D7B-5845-BA99462C3EAA}"/>
              </a:ext>
            </a:extLst>
          </p:cNvPr>
          <p:cNvSpPr>
            <a:spLocks noGrp="1"/>
          </p:cNvSpPr>
          <p:nvPr>
            <p:ph type="ctrTitle"/>
          </p:nvPr>
        </p:nvSpPr>
        <p:spPr>
          <a:xfrm>
            <a:off x="643468" y="643467"/>
            <a:ext cx="4620584" cy="4567137"/>
          </a:xfrm>
        </p:spPr>
        <p:txBody>
          <a:bodyPr>
            <a:normAutofit/>
          </a:bodyPr>
          <a:lstStyle/>
          <a:p>
            <a:r>
              <a:rPr lang="en-US" sz="4400"/>
              <a:t>Medical Marijuana &amp;</a:t>
            </a:r>
            <a:br>
              <a:rPr lang="en-US" sz="4400"/>
            </a:br>
            <a:r>
              <a:rPr lang="en-US" sz="4400"/>
              <a:t>CBC</a:t>
            </a:r>
            <a:br>
              <a:rPr lang="en-US" sz="4400"/>
            </a:br>
            <a:r>
              <a:rPr lang="en-US" sz="4400"/>
              <a:t>What Illnesses has it been proven to treat?</a:t>
            </a:r>
          </a:p>
        </p:txBody>
      </p:sp>
      <p:sp>
        <p:nvSpPr>
          <p:cNvPr id="3" name="Subtitle 2">
            <a:extLst>
              <a:ext uri="{FF2B5EF4-FFF2-40B4-BE49-F238E27FC236}">
                <a16:creationId xmlns:a16="http://schemas.microsoft.com/office/drawing/2014/main" id="{A8EECB26-73E5-C3E6-D70D-09669947AF3E}"/>
              </a:ext>
            </a:extLst>
          </p:cNvPr>
          <p:cNvSpPr>
            <a:spLocks noGrp="1"/>
          </p:cNvSpPr>
          <p:nvPr>
            <p:ph type="subTitle" idx="1"/>
          </p:nvPr>
        </p:nvSpPr>
        <p:spPr>
          <a:xfrm>
            <a:off x="643467" y="5277684"/>
            <a:ext cx="4620584" cy="775494"/>
          </a:xfrm>
        </p:spPr>
        <p:txBody>
          <a:bodyPr>
            <a:normAutofit/>
          </a:bodyPr>
          <a:lstStyle/>
          <a:p>
            <a:pPr>
              <a:lnSpc>
                <a:spcPct val="90000"/>
              </a:lnSpc>
            </a:pPr>
            <a:endParaRPr lang="en-US" sz="2000"/>
          </a:p>
          <a:p>
            <a:pPr>
              <a:lnSpc>
                <a:spcPct val="90000"/>
              </a:lnSpc>
            </a:pPr>
            <a:r>
              <a:rPr lang="en-US" sz="2000"/>
              <a:t>Michelle Houston </a:t>
            </a:r>
          </a:p>
        </p:txBody>
      </p:sp>
      <p:pic>
        <p:nvPicPr>
          <p:cNvPr id="4" name="Picture 3" descr="Jigsaw puzzles in plastic figures">
            <a:extLst>
              <a:ext uri="{FF2B5EF4-FFF2-40B4-BE49-F238E27FC236}">
                <a16:creationId xmlns:a16="http://schemas.microsoft.com/office/drawing/2014/main" id="{A3B69DA2-847D-DBF2-581B-B44139260DB2}"/>
              </a:ext>
            </a:extLst>
          </p:cNvPr>
          <p:cNvPicPr>
            <a:picLocks noChangeAspect="1"/>
          </p:cNvPicPr>
          <p:nvPr/>
        </p:nvPicPr>
        <p:blipFill rotWithShape="1">
          <a:blip r:embed="rId2"/>
          <a:srcRect l="19895" r="19894"/>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74804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2245F03-66D5-45EC-A0B5-90E656B11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B5614-408A-2D7B-5845-BA99462C3EAA}"/>
              </a:ext>
            </a:extLst>
          </p:cNvPr>
          <p:cNvSpPr>
            <a:spLocks noGrp="1"/>
          </p:cNvSpPr>
          <p:nvPr>
            <p:ph type="ctrTitle"/>
          </p:nvPr>
        </p:nvSpPr>
        <p:spPr>
          <a:xfrm>
            <a:off x="1524000" y="4063296"/>
            <a:ext cx="9144000" cy="1152663"/>
          </a:xfrm>
        </p:spPr>
        <p:txBody>
          <a:bodyPr anchor="ctr">
            <a:normAutofit fontScale="90000"/>
          </a:bodyPr>
          <a:lstStyle/>
          <a:p>
            <a:pPr algn="ctr"/>
            <a:r>
              <a:rPr lang="en-US" b="1" dirty="0"/>
              <a:t>Evidence Score by Popular Interest</a:t>
            </a:r>
          </a:p>
        </p:txBody>
      </p:sp>
      <p:pic>
        <p:nvPicPr>
          <p:cNvPr id="4" name="Picture 3" descr="Jigsaw puzzles in plastic figures">
            <a:extLst>
              <a:ext uri="{FF2B5EF4-FFF2-40B4-BE49-F238E27FC236}">
                <a16:creationId xmlns:a16="http://schemas.microsoft.com/office/drawing/2014/main" id="{A3B69DA2-847D-DBF2-581B-B44139260DB2}"/>
              </a:ext>
            </a:extLst>
          </p:cNvPr>
          <p:cNvPicPr>
            <a:picLocks noChangeAspect="1"/>
          </p:cNvPicPr>
          <p:nvPr/>
        </p:nvPicPr>
        <p:blipFill rotWithShape="1">
          <a:blip r:embed="rId2"/>
          <a:srcRect l="19895" r="19894"/>
          <a:stretch/>
        </p:blipFill>
        <p:spPr>
          <a:xfrm>
            <a:off x="6969525" y="514191"/>
            <a:ext cx="2746817" cy="3159175"/>
          </a:xfrm>
          <a:prstGeom prst="rect">
            <a:avLst/>
          </a:prstGeom>
        </p:spPr>
      </p:pic>
      <p:sp>
        <p:nvSpPr>
          <p:cNvPr id="7" name="TextBox 6">
            <a:extLst>
              <a:ext uri="{FF2B5EF4-FFF2-40B4-BE49-F238E27FC236}">
                <a16:creationId xmlns:a16="http://schemas.microsoft.com/office/drawing/2014/main" id="{34F43C4F-E2FC-2275-F33D-4A0644B31A71}"/>
              </a:ext>
            </a:extLst>
          </p:cNvPr>
          <p:cNvSpPr txBox="1"/>
          <p:nvPr/>
        </p:nvSpPr>
        <p:spPr>
          <a:xfrm>
            <a:off x="204952" y="346842"/>
            <a:ext cx="6448095" cy="2031325"/>
          </a:xfrm>
          <a:prstGeom prst="rect">
            <a:avLst/>
          </a:prstGeom>
          <a:noFill/>
        </p:spPr>
        <p:txBody>
          <a:bodyPr wrap="square" rtlCol="0">
            <a:spAutoFit/>
          </a:bodyPr>
          <a:lstStyle/>
          <a:p>
            <a:pPr marL="285750" indent="-285750" algn="ctr">
              <a:buFont typeface="Arial" panose="020B0604020202020204" pitchFamily="34" charset="0"/>
              <a:buChar char="•"/>
            </a:pPr>
            <a:r>
              <a:rPr lang="en-US" b="0" i="0" u="none" strike="noStrike" dirty="0">
                <a:solidFill>
                  <a:srgbClr val="000000"/>
                </a:solidFill>
                <a:effectLst/>
                <a:latin typeface="Helvetica Neue" panose="02000503000000020004" pitchFamily="2" charset="0"/>
              </a:rPr>
              <a:t>Some things that many people like actually have little to no evidence to support them.</a:t>
            </a:r>
          </a:p>
          <a:p>
            <a:pPr marL="285750" indent="-285750" algn="ctr">
              <a:buFont typeface="Arial" panose="020B0604020202020204" pitchFamily="34" charset="0"/>
              <a:buChar char="•"/>
            </a:pPr>
            <a:r>
              <a:rPr lang="en-US" b="0" i="0" u="none" strike="noStrike" dirty="0">
                <a:solidFill>
                  <a:srgbClr val="000000"/>
                </a:solidFill>
                <a:effectLst/>
                <a:latin typeface="Helvetica Neue" panose="02000503000000020004" pitchFamily="2" charset="0"/>
              </a:rPr>
              <a:t>A group of things have a lot of people wanting them for treatment but not a lot of evidence to support their effectiveness (fewer than 1).</a:t>
            </a:r>
          </a:p>
          <a:p>
            <a:pPr marL="285750" indent="-285750" algn="ctr">
              <a:buFont typeface="Arial" panose="020B0604020202020204" pitchFamily="34" charset="0"/>
              <a:buChar char="•"/>
            </a:pPr>
            <a:r>
              <a:rPr lang="en-US" dirty="0">
                <a:solidFill>
                  <a:srgbClr val="000000"/>
                </a:solidFill>
                <a:latin typeface="Helvetica Neue" panose="02000503000000020004" pitchFamily="2" charset="0"/>
              </a:rPr>
              <a:t>O</a:t>
            </a:r>
            <a:r>
              <a:rPr lang="en-US" b="0" i="0" u="none" strike="noStrike" dirty="0">
                <a:solidFill>
                  <a:srgbClr val="000000"/>
                </a:solidFill>
                <a:effectLst/>
                <a:latin typeface="Helvetica Neue" panose="02000503000000020004" pitchFamily="2" charset="0"/>
              </a:rPr>
              <a:t>nly a few things have a lot of people wanting them and strong scientific proof that they work.</a:t>
            </a:r>
            <a:endParaRPr lang="en-US" dirty="0"/>
          </a:p>
        </p:txBody>
      </p:sp>
    </p:spTree>
    <p:extLst>
      <p:ext uri="{BB962C8B-B14F-4D97-AF65-F5344CB8AC3E}">
        <p14:creationId xmlns:p14="http://schemas.microsoft.com/office/powerpoint/2010/main" val="3417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2245F03-66D5-45EC-A0B5-90E656B11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B5614-408A-2D7B-5845-BA99462C3EAA}"/>
              </a:ext>
            </a:extLst>
          </p:cNvPr>
          <p:cNvSpPr>
            <a:spLocks noGrp="1"/>
          </p:cNvSpPr>
          <p:nvPr>
            <p:ph type="ctrTitle"/>
          </p:nvPr>
        </p:nvSpPr>
        <p:spPr>
          <a:xfrm>
            <a:off x="1490133" y="4741333"/>
            <a:ext cx="9177867" cy="474626"/>
          </a:xfrm>
        </p:spPr>
        <p:txBody>
          <a:bodyPr anchor="ctr">
            <a:normAutofit fontScale="90000"/>
          </a:bodyPr>
          <a:lstStyle/>
          <a:p>
            <a:pPr algn="ctr"/>
            <a:r>
              <a:rPr lang="en-US" b="1" dirty="0"/>
              <a:t>Evidence Score by Popular Interest Plot</a:t>
            </a:r>
          </a:p>
        </p:txBody>
      </p:sp>
      <p:pic>
        <p:nvPicPr>
          <p:cNvPr id="4" name="Picture 3" descr="Jigsaw puzzles in plastic figures">
            <a:extLst>
              <a:ext uri="{FF2B5EF4-FFF2-40B4-BE49-F238E27FC236}">
                <a16:creationId xmlns:a16="http://schemas.microsoft.com/office/drawing/2014/main" id="{A3B69DA2-847D-DBF2-581B-B44139260DB2}"/>
              </a:ext>
            </a:extLst>
          </p:cNvPr>
          <p:cNvPicPr>
            <a:picLocks noChangeAspect="1"/>
          </p:cNvPicPr>
          <p:nvPr/>
        </p:nvPicPr>
        <p:blipFill rotWithShape="1">
          <a:blip r:embed="rId2"/>
          <a:srcRect l="19895" r="19894"/>
          <a:stretch/>
        </p:blipFill>
        <p:spPr>
          <a:xfrm>
            <a:off x="8324192" y="346842"/>
            <a:ext cx="2746817" cy="3159175"/>
          </a:xfrm>
          <a:prstGeom prst="rect">
            <a:avLst/>
          </a:prstGeom>
        </p:spPr>
      </p:pic>
      <p:pic>
        <p:nvPicPr>
          <p:cNvPr id="5" name="Picture 4" descr="A graph with blue dots&#10;&#10;Description automatically generated">
            <a:extLst>
              <a:ext uri="{FF2B5EF4-FFF2-40B4-BE49-F238E27FC236}">
                <a16:creationId xmlns:a16="http://schemas.microsoft.com/office/drawing/2014/main" id="{E697FFDC-43F2-0827-A5ED-A9F6486E6F72}"/>
              </a:ext>
            </a:extLst>
          </p:cNvPr>
          <p:cNvPicPr>
            <a:picLocks noChangeAspect="1"/>
          </p:cNvPicPr>
          <p:nvPr/>
        </p:nvPicPr>
        <p:blipFill>
          <a:blip r:embed="rId3"/>
          <a:stretch>
            <a:fillRect/>
          </a:stretch>
        </p:blipFill>
        <p:spPr>
          <a:xfrm>
            <a:off x="219031" y="130791"/>
            <a:ext cx="7607300" cy="4078602"/>
          </a:xfrm>
          <a:prstGeom prst="rect">
            <a:avLst/>
          </a:prstGeom>
        </p:spPr>
      </p:pic>
    </p:spTree>
    <p:extLst>
      <p:ext uri="{BB962C8B-B14F-4D97-AF65-F5344CB8AC3E}">
        <p14:creationId xmlns:p14="http://schemas.microsoft.com/office/powerpoint/2010/main" val="209179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2245F03-66D5-45EC-A0B5-90E656B11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B5614-408A-2D7B-5845-BA99462C3EAA}"/>
              </a:ext>
            </a:extLst>
          </p:cNvPr>
          <p:cNvSpPr>
            <a:spLocks noGrp="1"/>
          </p:cNvSpPr>
          <p:nvPr>
            <p:ph type="ctrTitle"/>
          </p:nvPr>
        </p:nvSpPr>
        <p:spPr>
          <a:xfrm>
            <a:off x="1524000" y="4063296"/>
            <a:ext cx="9144000" cy="1152663"/>
          </a:xfrm>
        </p:spPr>
        <p:txBody>
          <a:bodyPr anchor="ctr">
            <a:normAutofit/>
          </a:bodyPr>
          <a:lstStyle/>
          <a:p>
            <a:pPr algn="ctr"/>
            <a:r>
              <a:rPr lang="en-US" b="1" dirty="0"/>
              <a:t>CBD  Involvement</a:t>
            </a:r>
          </a:p>
        </p:txBody>
      </p:sp>
      <p:pic>
        <p:nvPicPr>
          <p:cNvPr id="4" name="Picture 3" descr="Jigsaw puzzles in plastic figures">
            <a:extLst>
              <a:ext uri="{FF2B5EF4-FFF2-40B4-BE49-F238E27FC236}">
                <a16:creationId xmlns:a16="http://schemas.microsoft.com/office/drawing/2014/main" id="{A3B69DA2-847D-DBF2-581B-B44139260DB2}"/>
              </a:ext>
            </a:extLst>
          </p:cNvPr>
          <p:cNvPicPr>
            <a:picLocks noChangeAspect="1"/>
          </p:cNvPicPr>
          <p:nvPr/>
        </p:nvPicPr>
        <p:blipFill rotWithShape="1">
          <a:blip r:embed="rId2"/>
          <a:srcRect l="19895" r="19894"/>
          <a:stretch/>
        </p:blipFill>
        <p:spPr>
          <a:xfrm>
            <a:off x="6969525" y="514191"/>
            <a:ext cx="2746817" cy="3159175"/>
          </a:xfrm>
          <a:prstGeom prst="rect">
            <a:avLst/>
          </a:prstGeom>
        </p:spPr>
      </p:pic>
      <p:sp>
        <p:nvSpPr>
          <p:cNvPr id="7" name="TextBox 6">
            <a:extLst>
              <a:ext uri="{FF2B5EF4-FFF2-40B4-BE49-F238E27FC236}">
                <a16:creationId xmlns:a16="http://schemas.microsoft.com/office/drawing/2014/main" id="{34F43C4F-E2FC-2275-F33D-4A0644B31A71}"/>
              </a:ext>
            </a:extLst>
          </p:cNvPr>
          <p:cNvSpPr txBox="1"/>
          <p:nvPr/>
        </p:nvSpPr>
        <p:spPr>
          <a:xfrm>
            <a:off x="204952" y="346842"/>
            <a:ext cx="6448095" cy="923330"/>
          </a:xfrm>
          <a:prstGeom prst="rect">
            <a:avLst/>
          </a:prstGeom>
          <a:noFill/>
        </p:spPr>
        <p:txBody>
          <a:bodyPr wrap="square" rtlCol="0">
            <a:spAutoFit/>
          </a:bodyPr>
          <a:lstStyle/>
          <a:p>
            <a:pPr marL="285750" indent="-285750" algn="ctr">
              <a:buFont typeface="Arial" panose="020B0604020202020204" pitchFamily="34" charset="0"/>
              <a:buChar char="•"/>
            </a:pPr>
            <a:r>
              <a:rPr lang="en-US" b="0" i="0" u="none" strike="noStrike" dirty="0">
                <a:solidFill>
                  <a:srgbClr val="000000"/>
                </a:solidFill>
                <a:effectLst/>
                <a:latin typeface="Helvetica Neue" panose="02000503000000020004" pitchFamily="2" charset="0"/>
              </a:rPr>
              <a:t>Most situations listed in the data set do not make use of CBD for treatment, while a smaller subset of situations do incorporate CBD.</a:t>
            </a:r>
            <a:endParaRPr lang="en-US" dirty="0"/>
          </a:p>
        </p:txBody>
      </p:sp>
    </p:spTree>
    <p:extLst>
      <p:ext uri="{BB962C8B-B14F-4D97-AF65-F5344CB8AC3E}">
        <p14:creationId xmlns:p14="http://schemas.microsoft.com/office/powerpoint/2010/main" val="229683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2245F03-66D5-45EC-A0B5-90E656B11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B5614-408A-2D7B-5845-BA99462C3EAA}"/>
              </a:ext>
            </a:extLst>
          </p:cNvPr>
          <p:cNvSpPr>
            <a:spLocks noGrp="1"/>
          </p:cNvSpPr>
          <p:nvPr>
            <p:ph type="ctrTitle"/>
          </p:nvPr>
        </p:nvSpPr>
        <p:spPr>
          <a:xfrm>
            <a:off x="1495096" y="5076497"/>
            <a:ext cx="9201807" cy="580897"/>
          </a:xfrm>
        </p:spPr>
        <p:txBody>
          <a:bodyPr anchor="ctr">
            <a:normAutofit fontScale="90000"/>
          </a:bodyPr>
          <a:lstStyle/>
          <a:p>
            <a:pPr algn="ctr"/>
            <a:r>
              <a:rPr lang="en-US" b="1" dirty="0"/>
              <a:t>CBD  Involvement Plot</a:t>
            </a:r>
          </a:p>
        </p:txBody>
      </p:sp>
      <p:pic>
        <p:nvPicPr>
          <p:cNvPr id="4" name="Picture 3" descr="Jigsaw puzzles in plastic figures">
            <a:extLst>
              <a:ext uri="{FF2B5EF4-FFF2-40B4-BE49-F238E27FC236}">
                <a16:creationId xmlns:a16="http://schemas.microsoft.com/office/drawing/2014/main" id="{A3B69DA2-847D-DBF2-581B-B44139260DB2}"/>
              </a:ext>
            </a:extLst>
          </p:cNvPr>
          <p:cNvPicPr>
            <a:picLocks noChangeAspect="1"/>
          </p:cNvPicPr>
          <p:nvPr/>
        </p:nvPicPr>
        <p:blipFill rotWithShape="1">
          <a:blip r:embed="rId2"/>
          <a:srcRect l="19895" r="19894"/>
          <a:stretch/>
        </p:blipFill>
        <p:spPr>
          <a:xfrm>
            <a:off x="7921183" y="546621"/>
            <a:ext cx="2746817" cy="3159175"/>
          </a:xfrm>
          <a:prstGeom prst="rect">
            <a:avLst/>
          </a:prstGeom>
        </p:spPr>
      </p:pic>
      <p:pic>
        <p:nvPicPr>
          <p:cNvPr id="5" name="Picture 4" descr="A graph of a distribution of cbd&#10;&#10;Description automatically generated">
            <a:extLst>
              <a:ext uri="{FF2B5EF4-FFF2-40B4-BE49-F238E27FC236}">
                <a16:creationId xmlns:a16="http://schemas.microsoft.com/office/drawing/2014/main" id="{624939BC-2B26-F177-9752-0B746949E711}"/>
              </a:ext>
            </a:extLst>
          </p:cNvPr>
          <p:cNvPicPr>
            <a:picLocks noChangeAspect="1"/>
          </p:cNvPicPr>
          <p:nvPr/>
        </p:nvPicPr>
        <p:blipFill>
          <a:blip r:embed="rId3"/>
          <a:stretch>
            <a:fillRect/>
          </a:stretch>
        </p:blipFill>
        <p:spPr>
          <a:xfrm>
            <a:off x="189187" y="482275"/>
            <a:ext cx="7346730" cy="4468097"/>
          </a:xfrm>
          <a:prstGeom prst="rect">
            <a:avLst/>
          </a:prstGeom>
        </p:spPr>
      </p:pic>
    </p:spTree>
    <p:extLst>
      <p:ext uri="{BB962C8B-B14F-4D97-AF65-F5344CB8AC3E}">
        <p14:creationId xmlns:p14="http://schemas.microsoft.com/office/powerpoint/2010/main" val="2094323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2245F03-66D5-45EC-A0B5-90E656B11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B5614-408A-2D7B-5845-BA99462C3EAA}"/>
              </a:ext>
            </a:extLst>
          </p:cNvPr>
          <p:cNvSpPr>
            <a:spLocks noGrp="1"/>
          </p:cNvSpPr>
          <p:nvPr>
            <p:ph type="ctrTitle"/>
          </p:nvPr>
        </p:nvSpPr>
        <p:spPr>
          <a:xfrm>
            <a:off x="1524000" y="4063296"/>
            <a:ext cx="9144000" cy="1152663"/>
          </a:xfrm>
        </p:spPr>
        <p:txBody>
          <a:bodyPr anchor="ctr">
            <a:normAutofit/>
          </a:bodyPr>
          <a:lstStyle/>
          <a:p>
            <a:pPr algn="ctr"/>
            <a:r>
              <a:rPr lang="en-US" b="1"/>
              <a:t>STRONG EVIDENCE</a:t>
            </a:r>
          </a:p>
        </p:txBody>
      </p:sp>
      <p:sp>
        <p:nvSpPr>
          <p:cNvPr id="3" name="Subtitle 2">
            <a:extLst>
              <a:ext uri="{FF2B5EF4-FFF2-40B4-BE49-F238E27FC236}">
                <a16:creationId xmlns:a16="http://schemas.microsoft.com/office/drawing/2014/main" id="{A8EECB26-73E5-C3E6-D70D-09669947AF3E}"/>
              </a:ext>
            </a:extLst>
          </p:cNvPr>
          <p:cNvSpPr>
            <a:spLocks noGrp="1"/>
          </p:cNvSpPr>
          <p:nvPr>
            <p:ph type="subTitle" idx="1"/>
          </p:nvPr>
        </p:nvSpPr>
        <p:spPr>
          <a:xfrm>
            <a:off x="1524000" y="5329534"/>
            <a:ext cx="9144000" cy="646785"/>
          </a:xfrm>
        </p:spPr>
        <p:txBody>
          <a:bodyPr>
            <a:normAutofit/>
          </a:bodyPr>
          <a:lstStyle/>
          <a:p>
            <a:pPr marL="342900" indent="-342900" algn="ctr">
              <a:buFont typeface="Arial" panose="020B0604020202020204" pitchFamily="34" charset="0"/>
              <a:buChar char="•"/>
            </a:pPr>
            <a:r>
              <a:rPr lang="en-US" sz="1600" u="none" strike="noStrike" dirty="0">
                <a:solidFill>
                  <a:srgbClr val="000000"/>
                </a:solidFill>
                <a:effectLst/>
                <a:latin typeface="Chalkboard" panose="03050602040202020205" pitchFamily="66" charset="77"/>
              </a:rPr>
              <a:t>there are two health issues for which there's substantial proof (</a:t>
            </a:r>
            <a:r>
              <a:rPr lang="en-US" sz="1600" u="none" strike="noStrike" dirty="0" err="1">
                <a:solidFill>
                  <a:srgbClr val="000000"/>
                </a:solidFill>
                <a:effectLst/>
                <a:latin typeface="Chalkboard" panose="03050602040202020205" pitchFamily="66" charset="77"/>
              </a:rPr>
              <a:t>evidence_score</a:t>
            </a:r>
            <a:r>
              <a:rPr lang="en-US" sz="1600" u="none" strike="noStrike" dirty="0">
                <a:solidFill>
                  <a:srgbClr val="000000"/>
                </a:solidFill>
                <a:effectLst/>
                <a:latin typeface="Chalkboard" panose="03050602040202020205" pitchFamily="66" charset="77"/>
              </a:rPr>
              <a:t> &gt;= 5) supporting the effectiveness of either cannabis or CBD</a:t>
            </a:r>
            <a:endParaRPr lang="en-US" sz="1600" dirty="0">
              <a:latin typeface="Chalkboard" panose="03050602040202020205" pitchFamily="66" charset="77"/>
            </a:endParaRPr>
          </a:p>
        </p:txBody>
      </p:sp>
      <p:pic>
        <p:nvPicPr>
          <p:cNvPr id="6" name="Picture 5" descr="A screenshot of a computer&#10;&#10;Description automatically generated">
            <a:extLst>
              <a:ext uri="{FF2B5EF4-FFF2-40B4-BE49-F238E27FC236}">
                <a16:creationId xmlns:a16="http://schemas.microsoft.com/office/drawing/2014/main" id="{D673C353-4B43-5390-2103-EEE61ACD918B}"/>
              </a:ext>
            </a:extLst>
          </p:cNvPr>
          <p:cNvPicPr>
            <a:picLocks noChangeAspect="1"/>
          </p:cNvPicPr>
          <p:nvPr/>
        </p:nvPicPr>
        <p:blipFill>
          <a:blip r:embed="rId2"/>
          <a:stretch>
            <a:fillRect/>
          </a:stretch>
        </p:blipFill>
        <p:spPr>
          <a:xfrm>
            <a:off x="643468" y="1838243"/>
            <a:ext cx="5130799" cy="1152663"/>
          </a:xfrm>
          <a:prstGeom prst="rect">
            <a:avLst/>
          </a:prstGeom>
        </p:spPr>
      </p:pic>
      <p:pic>
        <p:nvPicPr>
          <p:cNvPr id="4" name="Picture 3" descr="Jigsaw puzzles in plastic figures">
            <a:extLst>
              <a:ext uri="{FF2B5EF4-FFF2-40B4-BE49-F238E27FC236}">
                <a16:creationId xmlns:a16="http://schemas.microsoft.com/office/drawing/2014/main" id="{A3B69DA2-847D-DBF2-581B-B44139260DB2}"/>
              </a:ext>
            </a:extLst>
          </p:cNvPr>
          <p:cNvPicPr>
            <a:picLocks noChangeAspect="1"/>
          </p:cNvPicPr>
          <p:nvPr/>
        </p:nvPicPr>
        <p:blipFill rotWithShape="1">
          <a:blip r:embed="rId3"/>
          <a:srcRect l="19895" r="19894"/>
          <a:stretch/>
        </p:blipFill>
        <p:spPr>
          <a:xfrm>
            <a:off x="6417732" y="643467"/>
            <a:ext cx="2746817" cy="3159175"/>
          </a:xfrm>
          <a:prstGeom prst="rect">
            <a:avLst/>
          </a:prstGeom>
        </p:spPr>
      </p:pic>
    </p:spTree>
    <p:extLst>
      <p:ext uri="{BB962C8B-B14F-4D97-AF65-F5344CB8AC3E}">
        <p14:creationId xmlns:p14="http://schemas.microsoft.com/office/powerpoint/2010/main" val="72421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2245F03-66D5-45EC-A0B5-90E656B11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B5614-408A-2D7B-5845-BA99462C3EAA}"/>
              </a:ext>
            </a:extLst>
          </p:cNvPr>
          <p:cNvSpPr>
            <a:spLocks noGrp="1"/>
          </p:cNvSpPr>
          <p:nvPr>
            <p:ph type="ctrTitle"/>
          </p:nvPr>
        </p:nvSpPr>
        <p:spPr>
          <a:xfrm>
            <a:off x="1524000" y="4063296"/>
            <a:ext cx="9144000" cy="1152663"/>
          </a:xfrm>
        </p:spPr>
        <p:txBody>
          <a:bodyPr anchor="ctr">
            <a:normAutofit/>
          </a:bodyPr>
          <a:lstStyle/>
          <a:p>
            <a:pPr algn="ctr"/>
            <a:r>
              <a:rPr lang="en-US" b="1" dirty="0"/>
              <a:t>NO STRONG EVIDENCE</a:t>
            </a:r>
          </a:p>
        </p:txBody>
      </p:sp>
      <p:sp>
        <p:nvSpPr>
          <p:cNvPr id="3" name="Subtitle 2">
            <a:extLst>
              <a:ext uri="{FF2B5EF4-FFF2-40B4-BE49-F238E27FC236}">
                <a16:creationId xmlns:a16="http://schemas.microsoft.com/office/drawing/2014/main" id="{A8EECB26-73E5-C3E6-D70D-09669947AF3E}"/>
              </a:ext>
            </a:extLst>
          </p:cNvPr>
          <p:cNvSpPr>
            <a:spLocks noGrp="1"/>
          </p:cNvSpPr>
          <p:nvPr>
            <p:ph type="subTitle" idx="1"/>
          </p:nvPr>
        </p:nvSpPr>
        <p:spPr>
          <a:xfrm>
            <a:off x="1524000" y="5329534"/>
            <a:ext cx="9144000" cy="646785"/>
          </a:xfrm>
        </p:spPr>
        <p:txBody>
          <a:bodyPr>
            <a:normAutofit fontScale="92500" lnSpcReduction="20000"/>
          </a:bodyPr>
          <a:lstStyle/>
          <a:p>
            <a:pPr marL="342900" indent="-342900" algn="ctr">
              <a:lnSpc>
                <a:spcPct val="90000"/>
              </a:lnSpc>
              <a:buFont typeface="Arial" panose="020B0604020202020204" pitchFamily="34" charset="0"/>
              <a:buChar char="•"/>
            </a:pPr>
            <a:r>
              <a:rPr lang="en-US" sz="1700" u="none" strike="noStrike">
                <a:effectLst/>
                <a:latin typeface="Chalkboard" panose="03050602040202020205" pitchFamily="66" charset="77"/>
              </a:rPr>
              <a:t>The following health ailments listed in the dataset either lack or have not enough supporting data (</a:t>
            </a:r>
            <a:r>
              <a:rPr lang="en-US" sz="1700" u="none" strike="noStrike" err="1">
                <a:effectLst/>
                <a:latin typeface="Chalkboard" panose="03050602040202020205" pitchFamily="66" charset="77"/>
              </a:rPr>
              <a:t>evidence_score</a:t>
            </a:r>
            <a:r>
              <a:rPr lang="en-US" sz="1700" u="none" strike="noStrike">
                <a:effectLst/>
                <a:latin typeface="Chalkboard" panose="03050602040202020205" pitchFamily="66" charset="77"/>
              </a:rPr>
              <a:t> = 1) on the effectiveness of cannabis or CBD.</a:t>
            </a:r>
            <a:endParaRPr lang="en-US" sz="1700">
              <a:latin typeface="Chalkboard" panose="03050602040202020205" pitchFamily="66" charset="77"/>
            </a:endParaRPr>
          </a:p>
        </p:txBody>
      </p:sp>
      <p:pic>
        <p:nvPicPr>
          <p:cNvPr id="7" name="Picture 6" descr="A screenshot of a white and black screen&#10;&#10;Description automatically generated with medium confidence">
            <a:extLst>
              <a:ext uri="{FF2B5EF4-FFF2-40B4-BE49-F238E27FC236}">
                <a16:creationId xmlns:a16="http://schemas.microsoft.com/office/drawing/2014/main" id="{E3DB7BBA-7637-5B4A-D1BB-08988D6DC4B9}"/>
              </a:ext>
            </a:extLst>
          </p:cNvPr>
          <p:cNvPicPr>
            <a:picLocks noChangeAspect="1"/>
          </p:cNvPicPr>
          <p:nvPr/>
        </p:nvPicPr>
        <p:blipFill>
          <a:blip r:embed="rId2"/>
          <a:stretch>
            <a:fillRect/>
          </a:stretch>
        </p:blipFill>
        <p:spPr>
          <a:xfrm>
            <a:off x="643468" y="1498329"/>
            <a:ext cx="5130799" cy="1449450"/>
          </a:xfrm>
          <a:prstGeom prst="rect">
            <a:avLst/>
          </a:prstGeom>
        </p:spPr>
      </p:pic>
      <p:pic>
        <p:nvPicPr>
          <p:cNvPr id="4" name="Picture 3" descr="Jigsaw puzzles in plastic figures">
            <a:extLst>
              <a:ext uri="{FF2B5EF4-FFF2-40B4-BE49-F238E27FC236}">
                <a16:creationId xmlns:a16="http://schemas.microsoft.com/office/drawing/2014/main" id="{A3B69DA2-847D-DBF2-581B-B44139260DB2}"/>
              </a:ext>
            </a:extLst>
          </p:cNvPr>
          <p:cNvPicPr>
            <a:picLocks noChangeAspect="1"/>
          </p:cNvPicPr>
          <p:nvPr/>
        </p:nvPicPr>
        <p:blipFill rotWithShape="1">
          <a:blip r:embed="rId3"/>
          <a:srcRect l="19895" r="19894"/>
          <a:stretch/>
        </p:blipFill>
        <p:spPr>
          <a:xfrm>
            <a:off x="6417732" y="643467"/>
            <a:ext cx="2746817" cy="3159175"/>
          </a:xfrm>
          <a:prstGeom prst="rect">
            <a:avLst/>
          </a:prstGeom>
        </p:spPr>
      </p:pic>
    </p:spTree>
    <p:extLst>
      <p:ext uri="{BB962C8B-B14F-4D97-AF65-F5344CB8AC3E}">
        <p14:creationId xmlns:p14="http://schemas.microsoft.com/office/powerpoint/2010/main" val="281469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B5614-408A-2D7B-5845-BA99462C3EAA}"/>
              </a:ext>
            </a:extLst>
          </p:cNvPr>
          <p:cNvSpPr>
            <a:spLocks noGrp="1"/>
          </p:cNvSpPr>
          <p:nvPr>
            <p:ph type="ctrTitle"/>
          </p:nvPr>
        </p:nvSpPr>
        <p:spPr>
          <a:xfrm>
            <a:off x="643467" y="643468"/>
            <a:ext cx="5708045" cy="1168399"/>
          </a:xfrm>
        </p:spPr>
        <p:txBody>
          <a:bodyPr>
            <a:normAutofit fontScale="90000"/>
          </a:bodyPr>
          <a:lstStyle/>
          <a:p>
            <a:r>
              <a:rPr lang="en-US" sz="4400" b="1" dirty="0"/>
              <a:t>The Analysis, Observations</a:t>
            </a:r>
          </a:p>
        </p:txBody>
      </p:sp>
      <p:sp>
        <p:nvSpPr>
          <p:cNvPr id="3" name="Subtitle 2">
            <a:extLst>
              <a:ext uri="{FF2B5EF4-FFF2-40B4-BE49-F238E27FC236}">
                <a16:creationId xmlns:a16="http://schemas.microsoft.com/office/drawing/2014/main" id="{A8EECB26-73E5-C3E6-D70D-09669947AF3E}"/>
              </a:ext>
            </a:extLst>
          </p:cNvPr>
          <p:cNvSpPr>
            <a:spLocks noGrp="1"/>
          </p:cNvSpPr>
          <p:nvPr>
            <p:ph type="subTitle" idx="1"/>
          </p:nvPr>
        </p:nvSpPr>
        <p:spPr>
          <a:xfrm>
            <a:off x="331076" y="2218267"/>
            <a:ext cx="6286809" cy="4233333"/>
          </a:xfrm>
        </p:spPr>
        <p:txBody>
          <a:bodyPr>
            <a:noAutofit/>
          </a:bodyPr>
          <a:lstStyle/>
          <a:p>
            <a:pPr marL="285750" indent="-285750" algn="ctr">
              <a:lnSpc>
                <a:spcPct val="90000"/>
              </a:lnSpc>
              <a:buFont typeface="Arial" panose="020B0604020202020204" pitchFamily="34" charset="0"/>
              <a:buChar char="•"/>
            </a:pPr>
            <a:r>
              <a:rPr lang="en-US" sz="1800" u="none" strike="noStrike" dirty="0">
                <a:solidFill>
                  <a:srgbClr val="000000"/>
                </a:solidFill>
                <a:effectLst/>
                <a:latin typeface="Chalkboard" panose="03050602040202020205" pitchFamily="66" charset="77"/>
              </a:rPr>
              <a:t>Inadequate Strong Proof</a:t>
            </a:r>
          </a:p>
          <a:p>
            <a:pPr marL="285750" indent="-285750" algn="ctr">
              <a:lnSpc>
                <a:spcPct val="90000"/>
              </a:lnSpc>
              <a:buFont typeface="Arial" panose="020B0604020202020204" pitchFamily="34" charset="0"/>
              <a:buChar char="•"/>
            </a:pPr>
            <a:r>
              <a:rPr lang="en-US" sz="1800" u="none" strike="noStrike" dirty="0">
                <a:solidFill>
                  <a:srgbClr val="000000"/>
                </a:solidFill>
                <a:effectLst/>
                <a:latin typeface="Chalkboard" panose="03050602040202020205" pitchFamily="66" charset="77"/>
              </a:rPr>
              <a:t>Lack of or Weak Evidence:</a:t>
            </a:r>
          </a:p>
          <a:p>
            <a:pPr marL="285750" indent="-285750" algn="ctr">
              <a:lnSpc>
                <a:spcPct val="90000"/>
              </a:lnSpc>
              <a:buFont typeface="Arial" panose="020B0604020202020204" pitchFamily="34" charset="0"/>
              <a:buChar char="•"/>
            </a:pPr>
            <a:r>
              <a:rPr lang="en-US" sz="1800" u="none" strike="noStrike" dirty="0">
                <a:solidFill>
                  <a:srgbClr val="000000"/>
                </a:solidFill>
                <a:effectLst/>
                <a:latin typeface="Chalkboard" panose="03050602040202020205" pitchFamily="66" charset="77"/>
              </a:rPr>
              <a:t>Negative Consequences</a:t>
            </a:r>
          </a:p>
          <a:p>
            <a:pPr marL="285750" indent="-285750" algn="ctr">
              <a:lnSpc>
                <a:spcPct val="90000"/>
              </a:lnSpc>
              <a:buFont typeface="Arial" panose="020B0604020202020204" pitchFamily="34" charset="0"/>
              <a:buChar char="•"/>
            </a:pPr>
            <a:r>
              <a:rPr lang="en-US" sz="1800" u="none" strike="noStrike" dirty="0">
                <a:solidFill>
                  <a:srgbClr val="000000"/>
                </a:solidFill>
                <a:effectLst/>
                <a:latin typeface="Chalkboard" panose="03050602040202020205" pitchFamily="66" charset="77"/>
              </a:rPr>
              <a:t>Variation among Types</a:t>
            </a:r>
          </a:p>
          <a:p>
            <a:pPr marL="285750" indent="-285750" algn="ctr">
              <a:lnSpc>
                <a:spcPct val="90000"/>
              </a:lnSpc>
              <a:buFont typeface="Arial" panose="020B0604020202020204" pitchFamily="34" charset="0"/>
              <a:buChar char="•"/>
            </a:pPr>
            <a:r>
              <a:rPr lang="en-US" sz="1800" u="none" strike="noStrike" dirty="0">
                <a:solidFill>
                  <a:srgbClr val="000000"/>
                </a:solidFill>
                <a:effectLst/>
                <a:latin typeface="Chalkboard" panose="03050602040202020205" pitchFamily="66" charset="77"/>
              </a:rPr>
              <a:t>Popular Demand vs. Scientific Proof</a:t>
            </a:r>
          </a:p>
          <a:p>
            <a:pPr marL="285750" indent="-285750" algn="ctr">
              <a:lnSpc>
                <a:spcPct val="90000"/>
              </a:lnSpc>
              <a:buFont typeface="Arial" panose="020B0604020202020204" pitchFamily="34" charset="0"/>
              <a:buChar char="•"/>
            </a:pPr>
            <a:r>
              <a:rPr lang="en-US" sz="1800" u="none" strike="noStrike" dirty="0">
                <a:solidFill>
                  <a:srgbClr val="000000"/>
                </a:solidFill>
                <a:effectLst/>
                <a:latin typeface="Chalkboard" panose="03050602040202020205" pitchFamily="66" charset="77"/>
              </a:rPr>
              <a:t>CBD Use: The vast majority of conditions in the dataset do not involve CBD in their treatment, with only a few exceptions.</a:t>
            </a:r>
            <a:endParaRPr lang="en-US" sz="1800" dirty="0">
              <a:latin typeface="Chalkboard" panose="03050602040202020205" pitchFamily="66" charset="77"/>
            </a:endParaRPr>
          </a:p>
        </p:txBody>
      </p:sp>
      <p:pic>
        <p:nvPicPr>
          <p:cNvPr id="4" name="Picture 3" descr="Jigsaw puzzles in plastic figures">
            <a:extLst>
              <a:ext uri="{FF2B5EF4-FFF2-40B4-BE49-F238E27FC236}">
                <a16:creationId xmlns:a16="http://schemas.microsoft.com/office/drawing/2014/main" id="{A3B69DA2-847D-DBF2-581B-B44139260DB2}"/>
              </a:ext>
            </a:extLst>
          </p:cNvPr>
          <p:cNvPicPr>
            <a:picLocks noChangeAspect="1"/>
          </p:cNvPicPr>
          <p:nvPr/>
        </p:nvPicPr>
        <p:blipFill rotWithShape="1">
          <a:blip r:embed="rId3"/>
          <a:srcRect l="19895" r="19894"/>
          <a:stretch/>
        </p:blipFill>
        <p:spPr>
          <a:xfrm>
            <a:off x="6620933" y="0"/>
            <a:ext cx="5571067" cy="6857999"/>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7048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2245F03-66D5-45EC-A0B5-90E656B11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B5614-408A-2D7B-5845-BA99462C3EAA}"/>
              </a:ext>
            </a:extLst>
          </p:cNvPr>
          <p:cNvSpPr>
            <a:spLocks noGrp="1"/>
          </p:cNvSpPr>
          <p:nvPr>
            <p:ph type="ctrTitle"/>
          </p:nvPr>
        </p:nvSpPr>
        <p:spPr>
          <a:xfrm>
            <a:off x="1524000" y="4063296"/>
            <a:ext cx="9144000" cy="1152663"/>
          </a:xfrm>
        </p:spPr>
        <p:txBody>
          <a:bodyPr anchor="ctr">
            <a:normAutofit fontScale="90000"/>
          </a:bodyPr>
          <a:lstStyle/>
          <a:p>
            <a:pPr algn="ctr"/>
            <a:r>
              <a:rPr lang="en-US" b="1" dirty="0"/>
              <a:t>Distribution of Number of Citations on Google Scholar</a:t>
            </a:r>
          </a:p>
        </p:txBody>
      </p:sp>
      <p:sp>
        <p:nvSpPr>
          <p:cNvPr id="3" name="Subtitle 2">
            <a:extLst>
              <a:ext uri="{FF2B5EF4-FFF2-40B4-BE49-F238E27FC236}">
                <a16:creationId xmlns:a16="http://schemas.microsoft.com/office/drawing/2014/main" id="{A8EECB26-73E5-C3E6-D70D-09669947AF3E}"/>
              </a:ext>
            </a:extLst>
          </p:cNvPr>
          <p:cNvSpPr>
            <a:spLocks noGrp="1"/>
          </p:cNvSpPr>
          <p:nvPr>
            <p:ph type="subTitle" idx="1"/>
          </p:nvPr>
        </p:nvSpPr>
        <p:spPr>
          <a:xfrm>
            <a:off x="1524000" y="5329534"/>
            <a:ext cx="9144000" cy="884999"/>
          </a:xfrm>
        </p:spPr>
        <p:txBody>
          <a:bodyPr>
            <a:noAutofit/>
          </a:bodyPr>
          <a:lstStyle/>
          <a:p>
            <a:pPr marL="171450" indent="-171450" algn="ctr" fontAlgn="base">
              <a:buFont typeface="Arial" panose="020B0604020202020204" pitchFamily="34" charset="0"/>
              <a:buChar char="•"/>
            </a:pPr>
            <a:r>
              <a:rPr lang="en-US" sz="1600" u="none" strike="noStrike" dirty="0">
                <a:solidFill>
                  <a:srgbClr val="000000"/>
                </a:solidFill>
                <a:effectLst/>
                <a:latin typeface="Chalkboard" panose="03050602040202020205" pitchFamily="66" charset="77"/>
              </a:rPr>
              <a:t>The chart illustrates how the count of references on Google Scholar is spread out across articles discussing various health conditions and cannabis.</a:t>
            </a:r>
            <a:endParaRPr lang="en-US" sz="1600" u="none" strike="noStrike" dirty="0">
              <a:solidFill>
                <a:srgbClr val="202124"/>
              </a:solidFill>
              <a:effectLst/>
              <a:latin typeface="Chalkboard" panose="03050602040202020205" pitchFamily="66" charset="77"/>
            </a:endParaRPr>
          </a:p>
        </p:txBody>
      </p:sp>
      <p:pic>
        <p:nvPicPr>
          <p:cNvPr id="4" name="Picture 3" descr="Jigsaw puzzles in plastic figures">
            <a:extLst>
              <a:ext uri="{FF2B5EF4-FFF2-40B4-BE49-F238E27FC236}">
                <a16:creationId xmlns:a16="http://schemas.microsoft.com/office/drawing/2014/main" id="{A3B69DA2-847D-DBF2-581B-B44139260DB2}"/>
              </a:ext>
            </a:extLst>
          </p:cNvPr>
          <p:cNvPicPr>
            <a:picLocks noChangeAspect="1"/>
          </p:cNvPicPr>
          <p:nvPr/>
        </p:nvPicPr>
        <p:blipFill rotWithShape="1">
          <a:blip r:embed="rId2"/>
          <a:srcRect l="19895" r="19894"/>
          <a:stretch/>
        </p:blipFill>
        <p:spPr>
          <a:xfrm>
            <a:off x="8835583" y="126123"/>
            <a:ext cx="2746817" cy="3159175"/>
          </a:xfrm>
          <a:prstGeom prst="rect">
            <a:avLst/>
          </a:prstGeom>
        </p:spPr>
      </p:pic>
      <p:pic>
        <p:nvPicPr>
          <p:cNvPr id="7" name="Picture 6" descr="A graph with blue lines and a blue line&#10;&#10;Description automatically generated">
            <a:extLst>
              <a:ext uri="{FF2B5EF4-FFF2-40B4-BE49-F238E27FC236}">
                <a16:creationId xmlns:a16="http://schemas.microsoft.com/office/drawing/2014/main" id="{D230F94A-E5D3-815D-314B-4F212946A61A}"/>
              </a:ext>
            </a:extLst>
          </p:cNvPr>
          <p:cNvPicPr>
            <a:picLocks noChangeAspect="1"/>
          </p:cNvPicPr>
          <p:nvPr/>
        </p:nvPicPr>
        <p:blipFill>
          <a:blip r:embed="rId3"/>
          <a:stretch>
            <a:fillRect/>
          </a:stretch>
        </p:blipFill>
        <p:spPr>
          <a:xfrm>
            <a:off x="224983" y="126124"/>
            <a:ext cx="8004048" cy="3823598"/>
          </a:xfrm>
          <a:prstGeom prst="rect">
            <a:avLst/>
          </a:prstGeom>
        </p:spPr>
      </p:pic>
    </p:spTree>
    <p:extLst>
      <p:ext uri="{BB962C8B-B14F-4D97-AF65-F5344CB8AC3E}">
        <p14:creationId xmlns:p14="http://schemas.microsoft.com/office/powerpoint/2010/main" val="186328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2245F03-66D5-45EC-A0B5-90E656B11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B5614-408A-2D7B-5845-BA99462C3EAA}"/>
              </a:ext>
            </a:extLst>
          </p:cNvPr>
          <p:cNvSpPr>
            <a:spLocks noGrp="1"/>
          </p:cNvSpPr>
          <p:nvPr>
            <p:ph type="ctrTitle"/>
          </p:nvPr>
        </p:nvSpPr>
        <p:spPr>
          <a:xfrm>
            <a:off x="1524000" y="4063296"/>
            <a:ext cx="9144000" cy="1152663"/>
          </a:xfrm>
        </p:spPr>
        <p:txBody>
          <a:bodyPr anchor="ctr">
            <a:normAutofit fontScale="90000"/>
          </a:bodyPr>
          <a:lstStyle/>
          <a:p>
            <a:pPr algn="ctr"/>
            <a:r>
              <a:rPr lang="en-US" b="1" dirty="0"/>
              <a:t>Distribution of Number of Citations on Google Scholar</a:t>
            </a:r>
          </a:p>
        </p:txBody>
      </p:sp>
      <p:sp>
        <p:nvSpPr>
          <p:cNvPr id="3" name="Subtitle 2">
            <a:extLst>
              <a:ext uri="{FF2B5EF4-FFF2-40B4-BE49-F238E27FC236}">
                <a16:creationId xmlns:a16="http://schemas.microsoft.com/office/drawing/2014/main" id="{A8EECB26-73E5-C3E6-D70D-09669947AF3E}"/>
              </a:ext>
            </a:extLst>
          </p:cNvPr>
          <p:cNvSpPr>
            <a:spLocks noGrp="1"/>
          </p:cNvSpPr>
          <p:nvPr>
            <p:ph type="subTitle" idx="1"/>
          </p:nvPr>
        </p:nvSpPr>
        <p:spPr>
          <a:xfrm>
            <a:off x="1524000" y="5329534"/>
            <a:ext cx="9144000" cy="884999"/>
          </a:xfrm>
        </p:spPr>
        <p:txBody>
          <a:bodyPr>
            <a:noAutofit/>
          </a:bodyPr>
          <a:lstStyle/>
          <a:p>
            <a:pPr marL="171450" indent="-171450" algn="ctr" fontAlgn="base">
              <a:buFont typeface="Arial" panose="020B0604020202020204" pitchFamily="34" charset="0"/>
              <a:buChar char="•"/>
            </a:pPr>
            <a:r>
              <a:rPr lang="en-US" sz="1600" u="none" strike="noStrike" dirty="0">
                <a:solidFill>
                  <a:srgbClr val="000000"/>
                </a:solidFill>
                <a:effectLst/>
                <a:latin typeface="Chalkboard" panose="03050602040202020205" pitchFamily="66" charset="77"/>
              </a:rPr>
              <a:t>The chart illustrates how the count of references on Google Scholar is spread out across articles discussing various health conditions and cannabis.</a:t>
            </a:r>
            <a:endParaRPr lang="en-US" sz="1600" u="none" strike="noStrike" dirty="0">
              <a:solidFill>
                <a:srgbClr val="202124"/>
              </a:solidFill>
              <a:effectLst/>
              <a:latin typeface="Chalkboard" panose="03050602040202020205" pitchFamily="66" charset="77"/>
            </a:endParaRPr>
          </a:p>
        </p:txBody>
      </p:sp>
      <p:pic>
        <p:nvPicPr>
          <p:cNvPr id="4" name="Picture 3" descr="Jigsaw puzzles in plastic figures">
            <a:extLst>
              <a:ext uri="{FF2B5EF4-FFF2-40B4-BE49-F238E27FC236}">
                <a16:creationId xmlns:a16="http://schemas.microsoft.com/office/drawing/2014/main" id="{A3B69DA2-847D-DBF2-581B-B44139260DB2}"/>
              </a:ext>
            </a:extLst>
          </p:cNvPr>
          <p:cNvPicPr>
            <a:picLocks noChangeAspect="1"/>
          </p:cNvPicPr>
          <p:nvPr/>
        </p:nvPicPr>
        <p:blipFill rotWithShape="1">
          <a:blip r:embed="rId2"/>
          <a:srcRect l="19895" r="19894"/>
          <a:stretch/>
        </p:blipFill>
        <p:spPr>
          <a:xfrm>
            <a:off x="7921183" y="260654"/>
            <a:ext cx="2746817" cy="3159175"/>
          </a:xfrm>
          <a:prstGeom prst="rect">
            <a:avLst/>
          </a:prstGeom>
        </p:spPr>
      </p:pic>
      <p:sp>
        <p:nvSpPr>
          <p:cNvPr id="5" name="TextBox 4">
            <a:extLst>
              <a:ext uri="{FF2B5EF4-FFF2-40B4-BE49-F238E27FC236}">
                <a16:creationId xmlns:a16="http://schemas.microsoft.com/office/drawing/2014/main" id="{F14394B5-B179-C106-B9AC-C509B1AFE4D7}"/>
              </a:ext>
            </a:extLst>
          </p:cNvPr>
          <p:cNvSpPr txBox="1"/>
          <p:nvPr/>
        </p:nvSpPr>
        <p:spPr>
          <a:xfrm>
            <a:off x="204952" y="357496"/>
            <a:ext cx="7252137" cy="1477328"/>
          </a:xfrm>
          <a:prstGeom prst="rect">
            <a:avLst/>
          </a:prstGeom>
          <a:noFill/>
        </p:spPr>
        <p:txBody>
          <a:bodyPr wrap="square" rtlCol="0">
            <a:spAutoFit/>
          </a:bodyPr>
          <a:lstStyle/>
          <a:p>
            <a:pPr marL="285750" indent="-285750" algn="ctr">
              <a:buFont typeface="Arial" panose="020B0604020202020204" pitchFamily="34" charset="0"/>
              <a:buChar char="•"/>
            </a:pPr>
            <a:r>
              <a:rPr lang="en-US" u="none" strike="noStrike" dirty="0">
                <a:solidFill>
                  <a:srgbClr val="000000"/>
                </a:solidFill>
                <a:effectLst/>
                <a:latin typeface="Chalkboard" panose="03050602040202020205" pitchFamily="66" charset="77"/>
              </a:rPr>
              <a:t>It's distinctly slanted to the right, showing that most conditions are cited in very few papers, whereas a select few have received significantly more citations. This hints at a broad disparity in the scientific community's interest and research output across different health issues tied to cannabis.</a:t>
            </a:r>
            <a:endParaRPr lang="en-US" dirty="0">
              <a:latin typeface="Chalkboard" panose="03050602040202020205" pitchFamily="66" charset="77"/>
            </a:endParaRPr>
          </a:p>
        </p:txBody>
      </p:sp>
    </p:spTree>
    <p:extLst>
      <p:ext uri="{BB962C8B-B14F-4D97-AF65-F5344CB8AC3E}">
        <p14:creationId xmlns:p14="http://schemas.microsoft.com/office/powerpoint/2010/main" val="3839096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B5614-408A-2D7B-5845-BA99462C3EAA}"/>
              </a:ext>
            </a:extLst>
          </p:cNvPr>
          <p:cNvSpPr>
            <a:spLocks noGrp="1"/>
          </p:cNvSpPr>
          <p:nvPr>
            <p:ph type="ctrTitle"/>
          </p:nvPr>
        </p:nvSpPr>
        <p:spPr>
          <a:xfrm>
            <a:off x="643467" y="643468"/>
            <a:ext cx="5708045" cy="1168399"/>
          </a:xfrm>
        </p:spPr>
        <p:txBody>
          <a:bodyPr>
            <a:normAutofit/>
          </a:bodyPr>
          <a:lstStyle/>
          <a:p>
            <a:r>
              <a:rPr lang="en-US" sz="4400" b="1" dirty="0"/>
              <a:t>CONCLUSIONS</a:t>
            </a:r>
          </a:p>
        </p:txBody>
      </p:sp>
      <p:sp>
        <p:nvSpPr>
          <p:cNvPr id="3" name="Subtitle 2">
            <a:extLst>
              <a:ext uri="{FF2B5EF4-FFF2-40B4-BE49-F238E27FC236}">
                <a16:creationId xmlns:a16="http://schemas.microsoft.com/office/drawing/2014/main" id="{A8EECB26-73E5-C3E6-D70D-09669947AF3E}"/>
              </a:ext>
            </a:extLst>
          </p:cNvPr>
          <p:cNvSpPr>
            <a:spLocks noGrp="1"/>
          </p:cNvSpPr>
          <p:nvPr>
            <p:ph type="subTitle" idx="1"/>
          </p:nvPr>
        </p:nvSpPr>
        <p:spPr>
          <a:xfrm>
            <a:off x="331076" y="2218267"/>
            <a:ext cx="6286809" cy="4233333"/>
          </a:xfrm>
        </p:spPr>
        <p:txBody>
          <a:bodyPr>
            <a:noAutofit/>
          </a:bodyPr>
          <a:lstStyle/>
          <a:p>
            <a:pPr marL="285750" indent="-285750" algn="ctr">
              <a:lnSpc>
                <a:spcPct val="90000"/>
              </a:lnSpc>
              <a:buFont typeface="Arial" panose="020B0604020202020204" pitchFamily="34" charset="0"/>
              <a:buChar char="•"/>
            </a:pPr>
            <a:r>
              <a:rPr lang="en-US" sz="1800" dirty="0">
                <a:latin typeface="Chalkboard" panose="03050602040202020205" pitchFamily="66" charset="77"/>
              </a:rPr>
              <a:t>Conclusive Proof: Research strongly supports the use of cannabis or CBD for just a select few health issues, mainly Insomnia and MS.</a:t>
            </a:r>
          </a:p>
          <a:p>
            <a:pPr marL="285750" indent="-285750" algn="ctr">
              <a:lnSpc>
                <a:spcPct val="90000"/>
              </a:lnSpc>
              <a:buFont typeface="Arial" panose="020B0604020202020204" pitchFamily="34" charset="0"/>
              <a:buChar char="•"/>
            </a:pPr>
            <a:r>
              <a:rPr lang="en-US" sz="1800" dirty="0">
                <a:latin typeface="Chalkboard" panose="03050602040202020205" pitchFamily="66" charset="77"/>
              </a:rPr>
              <a:t>Incomplete Proof: Most of the health conditions listed do not have conclusive proof regarding the effectiveness of cannabis or CBD.</a:t>
            </a:r>
          </a:p>
          <a:p>
            <a:pPr marL="285750" indent="-285750" algn="ctr">
              <a:lnSpc>
                <a:spcPct val="90000"/>
              </a:lnSpc>
              <a:buFont typeface="Arial" panose="020B0604020202020204" pitchFamily="34" charset="0"/>
              <a:buChar char="•"/>
            </a:pPr>
            <a:r>
              <a:rPr lang="en-US" sz="1800" dirty="0">
                <a:latin typeface="Chalkboard" panose="03050602040202020205" pitchFamily="66" charset="77"/>
              </a:rPr>
              <a:t>Serious Risks: Health issues like Adolescence, Asthma, and Depression are linked to serious risks with the use of cannabis or CBD.</a:t>
            </a:r>
          </a:p>
          <a:p>
            <a:pPr marL="285750" indent="-285750" algn="ctr">
              <a:lnSpc>
                <a:spcPct val="90000"/>
              </a:lnSpc>
              <a:buFont typeface="Arial" panose="020B0604020202020204" pitchFamily="34" charset="0"/>
              <a:buChar char="•"/>
            </a:pPr>
            <a:r>
              <a:rPr lang="en-US" sz="1800" dirty="0">
                <a:latin typeface="Chalkboard" panose="03050602040202020205" pitchFamily="66" charset="77"/>
              </a:rPr>
              <a:t>Differences Among Types: The proof of effectiveness for cannabis or CBD varies greatly within different types of health conditions</a:t>
            </a:r>
          </a:p>
          <a:p>
            <a:pPr marL="285750" indent="-285750" algn="ctr">
              <a:lnSpc>
                <a:spcPct val="90000"/>
              </a:lnSpc>
              <a:buFont typeface="Arial" panose="020B0604020202020204" pitchFamily="34" charset="0"/>
              <a:buChar char="•"/>
            </a:pPr>
            <a:endParaRPr lang="en-US" sz="1800" dirty="0">
              <a:latin typeface="Chalkboard" panose="03050602040202020205" pitchFamily="66" charset="77"/>
            </a:endParaRPr>
          </a:p>
          <a:p>
            <a:pPr algn="ctr">
              <a:lnSpc>
                <a:spcPct val="90000"/>
              </a:lnSpc>
            </a:pPr>
            <a:endParaRPr lang="en-US" sz="1800" dirty="0">
              <a:latin typeface="Chalkboard" panose="03050602040202020205" pitchFamily="66" charset="77"/>
            </a:endParaRPr>
          </a:p>
        </p:txBody>
      </p:sp>
      <p:pic>
        <p:nvPicPr>
          <p:cNvPr id="4" name="Picture 3" descr="Jigsaw puzzles in plastic figures">
            <a:extLst>
              <a:ext uri="{FF2B5EF4-FFF2-40B4-BE49-F238E27FC236}">
                <a16:creationId xmlns:a16="http://schemas.microsoft.com/office/drawing/2014/main" id="{A3B69DA2-847D-DBF2-581B-B44139260DB2}"/>
              </a:ext>
            </a:extLst>
          </p:cNvPr>
          <p:cNvPicPr>
            <a:picLocks noChangeAspect="1"/>
          </p:cNvPicPr>
          <p:nvPr/>
        </p:nvPicPr>
        <p:blipFill rotWithShape="1">
          <a:blip r:embed="rId3"/>
          <a:srcRect l="19895" r="19894"/>
          <a:stretch/>
        </p:blipFill>
        <p:spPr>
          <a:xfrm>
            <a:off x="6620933" y="0"/>
            <a:ext cx="5571067" cy="6857999"/>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45997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B5614-408A-2D7B-5845-BA99462C3EAA}"/>
              </a:ext>
            </a:extLst>
          </p:cNvPr>
          <p:cNvSpPr>
            <a:spLocks noGrp="1"/>
          </p:cNvSpPr>
          <p:nvPr>
            <p:ph type="ctrTitle"/>
          </p:nvPr>
        </p:nvSpPr>
        <p:spPr>
          <a:xfrm>
            <a:off x="643467" y="643468"/>
            <a:ext cx="5708045" cy="1168399"/>
          </a:xfrm>
        </p:spPr>
        <p:txBody>
          <a:bodyPr>
            <a:normAutofit/>
          </a:bodyPr>
          <a:lstStyle/>
          <a:p>
            <a:r>
              <a:rPr lang="en-US" sz="4400" b="1" dirty="0"/>
              <a:t>Analysis Overview</a:t>
            </a:r>
          </a:p>
        </p:txBody>
      </p:sp>
      <p:sp>
        <p:nvSpPr>
          <p:cNvPr id="3" name="Subtitle 2">
            <a:extLst>
              <a:ext uri="{FF2B5EF4-FFF2-40B4-BE49-F238E27FC236}">
                <a16:creationId xmlns:a16="http://schemas.microsoft.com/office/drawing/2014/main" id="{A8EECB26-73E5-C3E6-D70D-09669947AF3E}"/>
              </a:ext>
            </a:extLst>
          </p:cNvPr>
          <p:cNvSpPr>
            <a:spLocks noGrp="1"/>
          </p:cNvSpPr>
          <p:nvPr>
            <p:ph type="subTitle" idx="1"/>
          </p:nvPr>
        </p:nvSpPr>
        <p:spPr>
          <a:xfrm>
            <a:off x="643467" y="2218267"/>
            <a:ext cx="4620584" cy="4233333"/>
          </a:xfrm>
        </p:spPr>
        <p:txBody>
          <a:bodyPr>
            <a:noAutofit/>
          </a:bodyPr>
          <a:lstStyle/>
          <a:p>
            <a:pPr marL="342900" indent="-342900" algn="ctr">
              <a:lnSpc>
                <a:spcPct val="90000"/>
              </a:lnSpc>
              <a:buFont typeface="Arial" panose="020B0604020202020204" pitchFamily="34" charset="0"/>
              <a:buChar char="•"/>
            </a:pPr>
            <a:r>
              <a:rPr lang="en-US" sz="2800" dirty="0">
                <a:latin typeface="Chalkboard" panose="03050602040202020205" pitchFamily="66" charset="77"/>
              </a:rPr>
              <a:t>Looked into Raw data</a:t>
            </a:r>
          </a:p>
          <a:p>
            <a:pPr marL="342900" indent="-342900" algn="ctr">
              <a:lnSpc>
                <a:spcPct val="90000"/>
              </a:lnSpc>
              <a:buFont typeface="Arial" panose="020B0604020202020204" pitchFamily="34" charset="0"/>
              <a:buChar char="•"/>
            </a:pPr>
            <a:r>
              <a:rPr lang="en-US" sz="2800" dirty="0">
                <a:latin typeface="Chalkboard" panose="03050602040202020205" pitchFamily="66" charset="77"/>
              </a:rPr>
              <a:t>Checked for null data</a:t>
            </a:r>
          </a:p>
          <a:p>
            <a:pPr marL="342900" indent="-342900" algn="ctr">
              <a:lnSpc>
                <a:spcPct val="90000"/>
              </a:lnSpc>
              <a:buFont typeface="Arial" panose="020B0604020202020204" pitchFamily="34" charset="0"/>
              <a:buChar char="•"/>
            </a:pPr>
            <a:r>
              <a:rPr lang="en-US" sz="2800" dirty="0">
                <a:latin typeface="Chalkboard" panose="03050602040202020205" pitchFamily="66" charset="77"/>
              </a:rPr>
              <a:t>Formatting the initial analysis</a:t>
            </a:r>
          </a:p>
          <a:p>
            <a:pPr marL="342900" indent="-342900" algn="ctr">
              <a:lnSpc>
                <a:spcPct val="90000"/>
              </a:lnSpc>
              <a:buFont typeface="Arial" panose="020B0604020202020204" pitchFamily="34" charset="0"/>
              <a:buChar char="•"/>
            </a:pPr>
            <a:r>
              <a:rPr lang="en-US" sz="2800" dirty="0">
                <a:latin typeface="Chalkboard" panose="03050602040202020205" pitchFamily="66" charset="77"/>
              </a:rPr>
              <a:t>Formatting questions</a:t>
            </a:r>
          </a:p>
          <a:p>
            <a:pPr marL="342900" indent="-342900" algn="ctr">
              <a:lnSpc>
                <a:spcPct val="90000"/>
              </a:lnSpc>
              <a:buFont typeface="Arial" panose="020B0604020202020204" pitchFamily="34" charset="0"/>
              <a:buChar char="•"/>
            </a:pPr>
            <a:r>
              <a:rPr lang="en-US" sz="2800" dirty="0">
                <a:latin typeface="Chalkboard" panose="03050602040202020205" pitchFamily="66" charset="77"/>
              </a:rPr>
              <a:t>conclusions</a:t>
            </a:r>
          </a:p>
        </p:txBody>
      </p:sp>
      <p:pic>
        <p:nvPicPr>
          <p:cNvPr id="4" name="Picture 3" descr="Jigsaw puzzles in plastic figures">
            <a:extLst>
              <a:ext uri="{FF2B5EF4-FFF2-40B4-BE49-F238E27FC236}">
                <a16:creationId xmlns:a16="http://schemas.microsoft.com/office/drawing/2014/main" id="{A3B69DA2-847D-DBF2-581B-B44139260DB2}"/>
              </a:ext>
            </a:extLst>
          </p:cNvPr>
          <p:cNvPicPr>
            <a:picLocks noChangeAspect="1"/>
          </p:cNvPicPr>
          <p:nvPr/>
        </p:nvPicPr>
        <p:blipFill rotWithShape="1">
          <a:blip r:embed="rId2"/>
          <a:srcRect l="19895" r="19894"/>
          <a:stretch/>
        </p:blipFill>
        <p:spPr>
          <a:xfrm>
            <a:off x="6620933" y="0"/>
            <a:ext cx="5571067" cy="6857999"/>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59676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B5614-408A-2D7B-5845-BA99462C3EAA}"/>
              </a:ext>
            </a:extLst>
          </p:cNvPr>
          <p:cNvSpPr>
            <a:spLocks noGrp="1"/>
          </p:cNvSpPr>
          <p:nvPr>
            <p:ph type="ctrTitle"/>
          </p:nvPr>
        </p:nvSpPr>
        <p:spPr>
          <a:xfrm>
            <a:off x="643467" y="643468"/>
            <a:ext cx="5708045" cy="1168399"/>
          </a:xfrm>
        </p:spPr>
        <p:txBody>
          <a:bodyPr>
            <a:normAutofit fontScale="90000"/>
          </a:bodyPr>
          <a:lstStyle/>
          <a:p>
            <a:r>
              <a:rPr lang="en-US" sz="4400" b="1" dirty="0"/>
              <a:t>CONCLUSIONS CONTINUE</a:t>
            </a:r>
          </a:p>
        </p:txBody>
      </p:sp>
      <p:sp>
        <p:nvSpPr>
          <p:cNvPr id="3" name="Subtitle 2">
            <a:extLst>
              <a:ext uri="{FF2B5EF4-FFF2-40B4-BE49-F238E27FC236}">
                <a16:creationId xmlns:a16="http://schemas.microsoft.com/office/drawing/2014/main" id="{A8EECB26-73E5-C3E6-D70D-09669947AF3E}"/>
              </a:ext>
            </a:extLst>
          </p:cNvPr>
          <p:cNvSpPr>
            <a:spLocks noGrp="1"/>
          </p:cNvSpPr>
          <p:nvPr>
            <p:ph type="subTitle" idx="1"/>
          </p:nvPr>
        </p:nvSpPr>
        <p:spPr>
          <a:xfrm>
            <a:off x="331076" y="2218267"/>
            <a:ext cx="6286809" cy="2290671"/>
          </a:xfrm>
        </p:spPr>
        <p:txBody>
          <a:bodyPr>
            <a:noAutofit/>
          </a:bodyPr>
          <a:lstStyle/>
          <a:p>
            <a:pPr marL="285750" indent="-285750" algn="ctr">
              <a:lnSpc>
                <a:spcPct val="90000"/>
              </a:lnSpc>
              <a:buFont typeface="Arial" panose="020B0604020202020204" pitchFamily="34" charset="0"/>
              <a:buChar char="•"/>
            </a:pPr>
            <a:r>
              <a:rPr lang="en-US" sz="1800" dirty="0">
                <a:latin typeface="Chalkboard" panose="03050602040202020205" pitchFamily="66" charset="77"/>
              </a:rPr>
              <a:t>Public Demand vs. Research Proof: There's no obvious link between what's popular and the robustness of research in support of cannabis or CBD's effectiveness.</a:t>
            </a:r>
          </a:p>
          <a:p>
            <a:pPr marL="285750" indent="-285750" algn="ctr">
              <a:lnSpc>
                <a:spcPct val="90000"/>
              </a:lnSpc>
              <a:buFont typeface="Arial" panose="020B0604020202020204" pitchFamily="34" charset="0"/>
              <a:buChar char="•"/>
            </a:pPr>
            <a:r>
              <a:rPr lang="en-US" sz="1800" dirty="0">
                <a:latin typeface="Chalkboard" panose="03050602040202020205" pitchFamily="66" charset="77"/>
              </a:rPr>
              <a:t>CBD Use: A limited number of health conditions benefit from the use of CBD for treatment.</a:t>
            </a:r>
          </a:p>
          <a:p>
            <a:pPr marL="285750" indent="-285750" algn="ctr">
              <a:lnSpc>
                <a:spcPct val="90000"/>
              </a:lnSpc>
              <a:buFont typeface="Arial" panose="020B0604020202020204" pitchFamily="34" charset="0"/>
              <a:buChar char="•"/>
            </a:pPr>
            <a:endParaRPr lang="en-US" sz="1800" dirty="0">
              <a:latin typeface="Chalkboard" panose="03050602040202020205" pitchFamily="66" charset="77"/>
            </a:endParaRPr>
          </a:p>
          <a:p>
            <a:pPr algn="ctr">
              <a:lnSpc>
                <a:spcPct val="90000"/>
              </a:lnSpc>
            </a:pPr>
            <a:endParaRPr lang="en-US" sz="1800" dirty="0">
              <a:latin typeface="Chalkboard" panose="03050602040202020205" pitchFamily="66" charset="77"/>
            </a:endParaRPr>
          </a:p>
        </p:txBody>
      </p:sp>
      <p:pic>
        <p:nvPicPr>
          <p:cNvPr id="4" name="Picture 3" descr="Jigsaw puzzles in plastic figures">
            <a:extLst>
              <a:ext uri="{FF2B5EF4-FFF2-40B4-BE49-F238E27FC236}">
                <a16:creationId xmlns:a16="http://schemas.microsoft.com/office/drawing/2014/main" id="{A3B69DA2-847D-DBF2-581B-B44139260DB2}"/>
              </a:ext>
            </a:extLst>
          </p:cNvPr>
          <p:cNvPicPr>
            <a:picLocks noChangeAspect="1"/>
          </p:cNvPicPr>
          <p:nvPr/>
        </p:nvPicPr>
        <p:blipFill rotWithShape="1">
          <a:blip r:embed="rId3"/>
          <a:srcRect l="19895" r="19894"/>
          <a:stretch/>
        </p:blipFill>
        <p:spPr>
          <a:xfrm>
            <a:off x="6620933" y="0"/>
            <a:ext cx="5571067" cy="6857999"/>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08468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B5614-408A-2D7B-5845-BA99462C3EAA}"/>
              </a:ext>
            </a:extLst>
          </p:cNvPr>
          <p:cNvSpPr>
            <a:spLocks noGrp="1"/>
          </p:cNvSpPr>
          <p:nvPr>
            <p:ph type="ctrTitle"/>
          </p:nvPr>
        </p:nvSpPr>
        <p:spPr>
          <a:xfrm>
            <a:off x="643467" y="643468"/>
            <a:ext cx="5708045" cy="1168399"/>
          </a:xfrm>
        </p:spPr>
        <p:txBody>
          <a:bodyPr>
            <a:normAutofit fontScale="90000"/>
          </a:bodyPr>
          <a:lstStyle/>
          <a:p>
            <a:r>
              <a:rPr lang="en-US" sz="4400" b="1" dirty="0"/>
              <a:t>CONCLUSIONS CONTINUE</a:t>
            </a:r>
          </a:p>
        </p:txBody>
      </p:sp>
      <p:sp>
        <p:nvSpPr>
          <p:cNvPr id="3" name="Subtitle 2">
            <a:extLst>
              <a:ext uri="{FF2B5EF4-FFF2-40B4-BE49-F238E27FC236}">
                <a16:creationId xmlns:a16="http://schemas.microsoft.com/office/drawing/2014/main" id="{A8EECB26-73E5-C3E6-D70D-09669947AF3E}"/>
              </a:ext>
            </a:extLst>
          </p:cNvPr>
          <p:cNvSpPr>
            <a:spLocks noGrp="1"/>
          </p:cNvSpPr>
          <p:nvPr>
            <p:ph type="subTitle" idx="1"/>
          </p:nvPr>
        </p:nvSpPr>
        <p:spPr>
          <a:xfrm>
            <a:off x="331076" y="2218267"/>
            <a:ext cx="6286809" cy="3315430"/>
          </a:xfrm>
        </p:spPr>
        <p:txBody>
          <a:bodyPr>
            <a:noAutofit/>
          </a:bodyPr>
          <a:lstStyle/>
          <a:p>
            <a:pPr marL="285750" indent="-285750" algn="ctr">
              <a:lnSpc>
                <a:spcPct val="90000"/>
              </a:lnSpc>
              <a:buFont typeface="Arial" panose="020B0604020202020204" pitchFamily="34" charset="0"/>
              <a:buChar char="•"/>
            </a:pPr>
            <a:r>
              <a:rPr lang="en-US" sz="1800" dirty="0">
                <a:latin typeface="Chalkboard" panose="03050602040202020205" pitchFamily="66" charset="77"/>
              </a:rPr>
              <a:t>Research References: The count of references in Google Scholar for studies about the condition and its relation to cannabis or CBD ranges from low to high, reflecting various research levels and interests in the scientific community for different health conditions and cannabis-related research.</a:t>
            </a:r>
          </a:p>
          <a:p>
            <a:pPr marL="285750" indent="-285750" algn="ctr">
              <a:lnSpc>
                <a:spcPct val="90000"/>
              </a:lnSpc>
              <a:buFont typeface="Arial" panose="020B0604020202020204" pitchFamily="34" charset="0"/>
              <a:buChar char="•"/>
            </a:pPr>
            <a:r>
              <a:rPr lang="en-US" sz="1800" dirty="0">
                <a:latin typeface="Chalkboard" panose="03050602040202020205" pitchFamily="66" charset="77"/>
              </a:rPr>
              <a:t>Differences Among Types: The proof of effectiveness for cannabis or CBD varies greatly within different types of health conditions</a:t>
            </a:r>
          </a:p>
          <a:p>
            <a:pPr algn="ctr">
              <a:lnSpc>
                <a:spcPct val="90000"/>
              </a:lnSpc>
            </a:pPr>
            <a:endParaRPr lang="en-US" sz="1800" dirty="0">
              <a:latin typeface="Chalkboard" panose="03050602040202020205" pitchFamily="66" charset="77"/>
            </a:endParaRPr>
          </a:p>
        </p:txBody>
      </p:sp>
      <p:pic>
        <p:nvPicPr>
          <p:cNvPr id="4" name="Picture 3" descr="Jigsaw puzzles in plastic figures">
            <a:extLst>
              <a:ext uri="{FF2B5EF4-FFF2-40B4-BE49-F238E27FC236}">
                <a16:creationId xmlns:a16="http://schemas.microsoft.com/office/drawing/2014/main" id="{A3B69DA2-847D-DBF2-581B-B44139260DB2}"/>
              </a:ext>
            </a:extLst>
          </p:cNvPr>
          <p:cNvPicPr>
            <a:picLocks noChangeAspect="1"/>
          </p:cNvPicPr>
          <p:nvPr/>
        </p:nvPicPr>
        <p:blipFill rotWithShape="1">
          <a:blip r:embed="rId3"/>
          <a:srcRect l="19895" r="19894"/>
          <a:stretch/>
        </p:blipFill>
        <p:spPr>
          <a:xfrm>
            <a:off x="6620933" y="0"/>
            <a:ext cx="5571067" cy="6857999"/>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8004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B5614-408A-2D7B-5845-BA99462C3EAA}"/>
              </a:ext>
            </a:extLst>
          </p:cNvPr>
          <p:cNvSpPr>
            <a:spLocks noGrp="1"/>
          </p:cNvSpPr>
          <p:nvPr>
            <p:ph type="ctrTitle"/>
          </p:nvPr>
        </p:nvSpPr>
        <p:spPr>
          <a:xfrm>
            <a:off x="391218" y="804822"/>
            <a:ext cx="5571567" cy="1260461"/>
          </a:xfrm>
        </p:spPr>
        <p:txBody>
          <a:bodyPr>
            <a:normAutofit/>
          </a:bodyPr>
          <a:lstStyle/>
          <a:p>
            <a:r>
              <a:rPr lang="en-US" sz="4400" dirty="0"/>
              <a:t>Thank you</a:t>
            </a:r>
          </a:p>
        </p:txBody>
      </p:sp>
      <p:sp>
        <p:nvSpPr>
          <p:cNvPr id="3" name="Subtitle 2">
            <a:extLst>
              <a:ext uri="{FF2B5EF4-FFF2-40B4-BE49-F238E27FC236}">
                <a16:creationId xmlns:a16="http://schemas.microsoft.com/office/drawing/2014/main" id="{A8EECB26-73E5-C3E6-D70D-09669947AF3E}"/>
              </a:ext>
            </a:extLst>
          </p:cNvPr>
          <p:cNvSpPr>
            <a:spLocks noGrp="1"/>
          </p:cNvSpPr>
          <p:nvPr>
            <p:ph type="subTitle" idx="1"/>
          </p:nvPr>
        </p:nvSpPr>
        <p:spPr>
          <a:xfrm>
            <a:off x="643467" y="5277684"/>
            <a:ext cx="4620584" cy="775494"/>
          </a:xfrm>
        </p:spPr>
        <p:txBody>
          <a:bodyPr>
            <a:normAutofit/>
          </a:bodyPr>
          <a:lstStyle/>
          <a:p>
            <a:pPr>
              <a:lnSpc>
                <a:spcPct val="90000"/>
              </a:lnSpc>
            </a:pPr>
            <a:endParaRPr lang="en-US" sz="2000"/>
          </a:p>
          <a:p>
            <a:pPr>
              <a:lnSpc>
                <a:spcPct val="90000"/>
              </a:lnSpc>
            </a:pPr>
            <a:r>
              <a:rPr lang="en-US" sz="2000"/>
              <a:t>Michelle Houston </a:t>
            </a:r>
          </a:p>
        </p:txBody>
      </p:sp>
      <p:pic>
        <p:nvPicPr>
          <p:cNvPr id="4" name="Picture 3" descr="Jigsaw puzzles in plastic figures">
            <a:extLst>
              <a:ext uri="{FF2B5EF4-FFF2-40B4-BE49-F238E27FC236}">
                <a16:creationId xmlns:a16="http://schemas.microsoft.com/office/drawing/2014/main" id="{A3B69DA2-847D-DBF2-581B-B44139260DB2}"/>
              </a:ext>
            </a:extLst>
          </p:cNvPr>
          <p:cNvPicPr>
            <a:picLocks noChangeAspect="1"/>
          </p:cNvPicPr>
          <p:nvPr/>
        </p:nvPicPr>
        <p:blipFill rotWithShape="1">
          <a:blip r:embed="rId2"/>
          <a:srcRect l="19895" r="19894"/>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71097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B5614-408A-2D7B-5845-BA99462C3EAA}"/>
              </a:ext>
            </a:extLst>
          </p:cNvPr>
          <p:cNvSpPr>
            <a:spLocks noGrp="1"/>
          </p:cNvSpPr>
          <p:nvPr>
            <p:ph type="ctrTitle"/>
          </p:nvPr>
        </p:nvSpPr>
        <p:spPr>
          <a:xfrm>
            <a:off x="643467" y="643468"/>
            <a:ext cx="5708045" cy="1168399"/>
          </a:xfrm>
        </p:spPr>
        <p:txBody>
          <a:bodyPr>
            <a:normAutofit fontScale="90000"/>
          </a:bodyPr>
          <a:lstStyle/>
          <a:p>
            <a:r>
              <a:rPr lang="en-US" sz="4400" b="1" dirty="0"/>
              <a:t>Medical Marijuana &amp; CBD STUDIES:</a:t>
            </a:r>
          </a:p>
        </p:txBody>
      </p:sp>
      <p:sp>
        <p:nvSpPr>
          <p:cNvPr id="3" name="Subtitle 2">
            <a:extLst>
              <a:ext uri="{FF2B5EF4-FFF2-40B4-BE49-F238E27FC236}">
                <a16:creationId xmlns:a16="http://schemas.microsoft.com/office/drawing/2014/main" id="{A8EECB26-73E5-C3E6-D70D-09669947AF3E}"/>
              </a:ext>
            </a:extLst>
          </p:cNvPr>
          <p:cNvSpPr>
            <a:spLocks noGrp="1"/>
          </p:cNvSpPr>
          <p:nvPr>
            <p:ph type="subTitle" idx="1"/>
          </p:nvPr>
        </p:nvSpPr>
        <p:spPr>
          <a:xfrm>
            <a:off x="643467" y="2218267"/>
            <a:ext cx="4620584" cy="4233333"/>
          </a:xfrm>
        </p:spPr>
        <p:txBody>
          <a:bodyPr>
            <a:noAutofit/>
          </a:bodyPr>
          <a:lstStyle/>
          <a:p>
            <a:pPr marL="342900" indent="-342900" algn="ctr">
              <a:lnSpc>
                <a:spcPct val="90000"/>
              </a:lnSpc>
              <a:buFont typeface="Arial" panose="020B0604020202020204" pitchFamily="34" charset="0"/>
              <a:buChar char="•"/>
            </a:pPr>
            <a:r>
              <a:rPr lang="en-US" sz="2800" dirty="0">
                <a:latin typeface="Chalkboard" panose="03050602040202020205" pitchFamily="66" charset="77"/>
              </a:rPr>
              <a:t>It has healing qualities.</a:t>
            </a:r>
          </a:p>
          <a:p>
            <a:pPr marL="342900" indent="-342900" algn="ctr">
              <a:lnSpc>
                <a:spcPct val="90000"/>
              </a:lnSpc>
              <a:buFont typeface="Arial" panose="020B0604020202020204" pitchFamily="34" charset="0"/>
              <a:buChar char="•"/>
            </a:pPr>
            <a:r>
              <a:rPr lang="en-US" sz="2800" dirty="0">
                <a:latin typeface="Chalkboard" panose="03050602040202020205" pitchFamily="66" charset="77"/>
              </a:rPr>
              <a:t>More people use it for health purposes.</a:t>
            </a:r>
          </a:p>
          <a:p>
            <a:pPr marL="342900" indent="-342900" algn="ctr">
              <a:lnSpc>
                <a:spcPct val="90000"/>
              </a:lnSpc>
              <a:buFont typeface="Arial" panose="020B0604020202020204" pitchFamily="34" charset="0"/>
              <a:buChar char="•"/>
            </a:pPr>
            <a:r>
              <a:rPr lang="en-US" sz="2800" dirty="0">
                <a:latin typeface="Chalkboard" panose="03050602040202020205" pitchFamily="66" charset="77"/>
              </a:rPr>
              <a:t>Legal in 33 states and Washington, D.C.</a:t>
            </a:r>
          </a:p>
          <a:p>
            <a:pPr marL="342900" indent="-342900" algn="ctr">
              <a:lnSpc>
                <a:spcPct val="90000"/>
              </a:lnSpc>
              <a:buFont typeface="Arial" panose="020B0604020202020204" pitchFamily="34" charset="0"/>
              <a:buChar char="•"/>
            </a:pPr>
            <a:r>
              <a:rPr lang="en-US" sz="2800" dirty="0">
                <a:latin typeface="Chalkboard" panose="03050602040202020205" pitchFamily="66" charset="77"/>
              </a:rPr>
              <a:t>still A SCHEDULE 1 SUBSTANCE BY THE US FED’S</a:t>
            </a:r>
          </a:p>
        </p:txBody>
      </p:sp>
      <p:pic>
        <p:nvPicPr>
          <p:cNvPr id="4" name="Picture 3" descr="Jigsaw puzzles in plastic figures">
            <a:extLst>
              <a:ext uri="{FF2B5EF4-FFF2-40B4-BE49-F238E27FC236}">
                <a16:creationId xmlns:a16="http://schemas.microsoft.com/office/drawing/2014/main" id="{A3B69DA2-847D-DBF2-581B-B44139260DB2}"/>
              </a:ext>
            </a:extLst>
          </p:cNvPr>
          <p:cNvPicPr>
            <a:picLocks noChangeAspect="1"/>
          </p:cNvPicPr>
          <p:nvPr/>
        </p:nvPicPr>
        <p:blipFill rotWithShape="1">
          <a:blip r:embed="rId3"/>
          <a:srcRect l="19895" r="19894"/>
          <a:stretch/>
        </p:blipFill>
        <p:spPr>
          <a:xfrm>
            <a:off x="6620933" y="0"/>
            <a:ext cx="5571067" cy="6857999"/>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81531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2245F03-66D5-45EC-A0B5-90E656B11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B5614-408A-2D7B-5845-BA99462C3EAA}"/>
              </a:ext>
            </a:extLst>
          </p:cNvPr>
          <p:cNvSpPr>
            <a:spLocks noGrp="1"/>
          </p:cNvSpPr>
          <p:nvPr>
            <p:ph type="ctrTitle"/>
          </p:nvPr>
        </p:nvSpPr>
        <p:spPr>
          <a:xfrm>
            <a:off x="1524000" y="4063296"/>
            <a:ext cx="9144000" cy="1152663"/>
          </a:xfrm>
        </p:spPr>
        <p:txBody>
          <a:bodyPr anchor="ctr">
            <a:normAutofit/>
          </a:bodyPr>
          <a:lstStyle/>
          <a:p>
            <a:pPr algn="ctr"/>
            <a:r>
              <a:rPr lang="en-US" b="1"/>
              <a:t>THE DATA TYPE</a:t>
            </a:r>
          </a:p>
        </p:txBody>
      </p:sp>
      <p:sp>
        <p:nvSpPr>
          <p:cNvPr id="3" name="Subtitle 2">
            <a:extLst>
              <a:ext uri="{FF2B5EF4-FFF2-40B4-BE49-F238E27FC236}">
                <a16:creationId xmlns:a16="http://schemas.microsoft.com/office/drawing/2014/main" id="{A8EECB26-73E5-C3E6-D70D-09669947AF3E}"/>
              </a:ext>
            </a:extLst>
          </p:cNvPr>
          <p:cNvSpPr>
            <a:spLocks noGrp="1"/>
          </p:cNvSpPr>
          <p:nvPr>
            <p:ph type="subTitle" idx="1"/>
          </p:nvPr>
        </p:nvSpPr>
        <p:spPr>
          <a:xfrm>
            <a:off x="1524000" y="5329534"/>
            <a:ext cx="9144000" cy="646785"/>
          </a:xfrm>
        </p:spPr>
        <p:txBody>
          <a:bodyPr>
            <a:normAutofit fontScale="92500" lnSpcReduction="20000"/>
          </a:bodyPr>
          <a:lstStyle/>
          <a:p>
            <a:pPr algn="ctr"/>
            <a:r>
              <a:rPr lang="en-US">
                <a:latin typeface="Chalkboard" panose="03050602040202020205" pitchFamily="66" charset="77"/>
              </a:rPr>
              <a:t>Looking at the data, there are 14 columns, that was observed. </a:t>
            </a:r>
          </a:p>
        </p:txBody>
      </p:sp>
      <p:pic>
        <p:nvPicPr>
          <p:cNvPr id="7" name="Picture 6" descr="A computer code on a white background&#10;&#10;Description automatically generated">
            <a:extLst>
              <a:ext uri="{FF2B5EF4-FFF2-40B4-BE49-F238E27FC236}">
                <a16:creationId xmlns:a16="http://schemas.microsoft.com/office/drawing/2014/main" id="{0EB517BE-9242-905B-647F-DAE3FED98365}"/>
              </a:ext>
            </a:extLst>
          </p:cNvPr>
          <p:cNvPicPr>
            <a:picLocks noChangeAspect="1"/>
          </p:cNvPicPr>
          <p:nvPr/>
        </p:nvPicPr>
        <p:blipFill>
          <a:blip r:embed="rId2"/>
          <a:stretch>
            <a:fillRect/>
          </a:stretch>
        </p:blipFill>
        <p:spPr>
          <a:xfrm>
            <a:off x="42612" y="709465"/>
            <a:ext cx="6053388" cy="3240256"/>
          </a:xfrm>
          <a:prstGeom prst="rect">
            <a:avLst/>
          </a:prstGeom>
        </p:spPr>
      </p:pic>
      <p:pic>
        <p:nvPicPr>
          <p:cNvPr id="4" name="Picture 3" descr="Jigsaw puzzles in plastic figures">
            <a:extLst>
              <a:ext uri="{FF2B5EF4-FFF2-40B4-BE49-F238E27FC236}">
                <a16:creationId xmlns:a16="http://schemas.microsoft.com/office/drawing/2014/main" id="{A3B69DA2-847D-DBF2-581B-B44139260DB2}"/>
              </a:ext>
            </a:extLst>
          </p:cNvPr>
          <p:cNvPicPr>
            <a:picLocks noChangeAspect="1"/>
          </p:cNvPicPr>
          <p:nvPr/>
        </p:nvPicPr>
        <p:blipFill rotWithShape="1">
          <a:blip r:embed="rId3"/>
          <a:srcRect l="19895" r="19894"/>
          <a:stretch/>
        </p:blipFill>
        <p:spPr>
          <a:xfrm>
            <a:off x="6417732" y="643467"/>
            <a:ext cx="2746817" cy="3159175"/>
          </a:xfrm>
          <a:prstGeom prst="rect">
            <a:avLst/>
          </a:prstGeom>
        </p:spPr>
      </p:pic>
    </p:spTree>
    <p:extLst>
      <p:ext uri="{BB962C8B-B14F-4D97-AF65-F5344CB8AC3E}">
        <p14:creationId xmlns:p14="http://schemas.microsoft.com/office/powerpoint/2010/main" val="253302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2245F03-66D5-45EC-A0B5-90E656B11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B5614-408A-2D7B-5845-BA99462C3EAA}"/>
              </a:ext>
            </a:extLst>
          </p:cNvPr>
          <p:cNvSpPr>
            <a:spLocks noGrp="1"/>
          </p:cNvSpPr>
          <p:nvPr>
            <p:ph type="ctrTitle"/>
          </p:nvPr>
        </p:nvSpPr>
        <p:spPr>
          <a:xfrm>
            <a:off x="1524000" y="4063296"/>
            <a:ext cx="9144000" cy="1152663"/>
          </a:xfrm>
        </p:spPr>
        <p:txBody>
          <a:bodyPr anchor="ctr">
            <a:normAutofit/>
          </a:bodyPr>
          <a:lstStyle/>
          <a:p>
            <a:pPr algn="ctr"/>
            <a:r>
              <a:rPr lang="en-US" b="1"/>
              <a:t>THE DATA TYPE</a:t>
            </a:r>
          </a:p>
        </p:txBody>
      </p:sp>
      <p:sp>
        <p:nvSpPr>
          <p:cNvPr id="3" name="Subtitle 2">
            <a:extLst>
              <a:ext uri="{FF2B5EF4-FFF2-40B4-BE49-F238E27FC236}">
                <a16:creationId xmlns:a16="http://schemas.microsoft.com/office/drawing/2014/main" id="{A8EECB26-73E5-C3E6-D70D-09669947AF3E}"/>
              </a:ext>
            </a:extLst>
          </p:cNvPr>
          <p:cNvSpPr>
            <a:spLocks noGrp="1"/>
          </p:cNvSpPr>
          <p:nvPr>
            <p:ph type="subTitle" idx="1"/>
          </p:nvPr>
        </p:nvSpPr>
        <p:spPr>
          <a:xfrm>
            <a:off x="1524000" y="5329534"/>
            <a:ext cx="9144000" cy="646785"/>
          </a:xfrm>
        </p:spPr>
        <p:txBody>
          <a:bodyPr>
            <a:normAutofit fontScale="92500"/>
          </a:bodyPr>
          <a:lstStyle/>
          <a:p>
            <a:pPr algn="ctr"/>
            <a:r>
              <a:rPr lang="en-US">
                <a:latin typeface="Chalkboard" panose="03050602040202020205" pitchFamily="66" charset="77"/>
              </a:rPr>
              <a:t>Checking the unique values in the evidence score column</a:t>
            </a:r>
            <a:endParaRPr lang="en-US" dirty="0">
              <a:latin typeface="Chalkboard" panose="03050602040202020205" pitchFamily="66" charset="77"/>
            </a:endParaRPr>
          </a:p>
        </p:txBody>
      </p:sp>
      <p:pic>
        <p:nvPicPr>
          <p:cNvPr id="6" name="Picture 5" descr="A screen shot of a computer code&#10;&#10;Description automatically generated">
            <a:extLst>
              <a:ext uri="{FF2B5EF4-FFF2-40B4-BE49-F238E27FC236}">
                <a16:creationId xmlns:a16="http://schemas.microsoft.com/office/drawing/2014/main" id="{6540A88C-B7DA-EC28-EDDB-0AEBB0EFCDE4}"/>
              </a:ext>
            </a:extLst>
          </p:cNvPr>
          <p:cNvPicPr>
            <a:picLocks noChangeAspect="1"/>
          </p:cNvPicPr>
          <p:nvPr/>
        </p:nvPicPr>
        <p:blipFill>
          <a:blip r:embed="rId2"/>
          <a:stretch>
            <a:fillRect/>
          </a:stretch>
        </p:blipFill>
        <p:spPr>
          <a:xfrm>
            <a:off x="643468" y="1588119"/>
            <a:ext cx="5130799" cy="1269871"/>
          </a:xfrm>
          <a:prstGeom prst="rect">
            <a:avLst/>
          </a:prstGeom>
        </p:spPr>
      </p:pic>
      <p:pic>
        <p:nvPicPr>
          <p:cNvPr id="4" name="Picture 3" descr="Jigsaw puzzles in plastic figures">
            <a:extLst>
              <a:ext uri="{FF2B5EF4-FFF2-40B4-BE49-F238E27FC236}">
                <a16:creationId xmlns:a16="http://schemas.microsoft.com/office/drawing/2014/main" id="{A3B69DA2-847D-DBF2-581B-B44139260DB2}"/>
              </a:ext>
            </a:extLst>
          </p:cNvPr>
          <p:cNvPicPr>
            <a:picLocks noChangeAspect="1"/>
          </p:cNvPicPr>
          <p:nvPr/>
        </p:nvPicPr>
        <p:blipFill rotWithShape="1">
          <a:blip r:embed="rId3"/>
          <a:srcRect l="19895" r="19894"/>
          <a:stretch/>
        </p:blipFill>
        <p:spPr>
          <a:xfrm>
            <a:off x="6417732" y="643467"/>
            <a:ext cx="2746817" cy="3159175"/>
          </a:xfrm>
          <a:prstGeom prst="rect">
            <a:avLst/>
          </a:prstGeom>
        </p:spPr>
      </p:pic>
    </p:spTree>
    <p:extLst>
      <p:ext uri="{BB962C8B-B14F-4D97-AF65-F5344CB8AC3E}">
        <p14:creationId xmlns:p14="http://schemas.microsoft.com/office/powerpoint/2010/main" val="990532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B5614-408A-2D7B-5845-BA99462C3EAA}"/>
              </a:ext>
            </a:extLst>
          </p:cNvPr>
          <p:cNvSpPr>
            <a:spLocks noGrp="1"/>
          </p:cNvSpPr>
          <p:nvPr>
            <p:ph type="ctrTitle"/>
          </p:nvPr>
        </p:nvSpPr>
        <p:spPr>
          <a:xfrm>
            <a:off x="643467" y="643468"/>
            <a:ext cx="5708045" cy="1168399"/>
          </a:xfrm>
        </p:spPr>
        <p:txBody>
          <a:bodyPr>
            <a:normAutofit fontScale="90000"/>
          </a:bodyPr>
          <a:lstStyle/>
          <a:p>
            <a:r>
              <a:rPr lang="en-US" sz="4400" b="1" dirty="0"/>
              <a:t>Distribution of Evidence Score</a:t>
            </a:r>
          </a:p>
        </p:txBody>
      </p:sp>
      <p:sp>
        <p:nvSpPr>
          <p:cNvPr id="3" name="Subtitle 2">
            <a:extLst>
              <a:ext uri="{FF2B5EF4-FFF2-40B4-BE49-F238E27FC236}">
                <a16:creationId xmlns:a16="http://schemas.microsoft.com/office/drawing/2014/main" id="{A8EECB26-73E5-C3E6-D70D-09669947AF3E}"/>
              </a:ext>
            </a:extLst>
          </p:cNvPr>
          <p:cNvSpPr>
            <a:spLocks noGrp="1"/>
          </p:cNvSpPr>
          <p:nvPr>
            <p:ph type="subTitle" idx="1"/>
          </p:nvPr>
        </p:nvSpPr>
        <p:spPr>
          <a:xfrm>
            <a:off x="643467" y="2218267"/>
            <a:ext cx="4620584" cy="4233333"/>
          </a:xfrm>
        </p:spPr>
        <p:txBody>
          <a:bodyPr>
            <a:noAutofit/>
          </a:bodyPr>
          <a:lstStyle/>
          <a:p>
            <a:pPr marL="342900" indent="-342900" algn="ctr">
              <a:buFont typeface="Arial" panose="020B0604020202020204" pitchFamily="34" charset="0"/>
              <a:buChar char="•"/>
            </a:pPr>
            <a:r>
              <a:rPr lang="en-US" sz="1800" dirty="0">
                <a:latin typeface="Chalkboard" panose="03050602040202020205" pitchFamily="66" charset="77"/>
              </a:rPr>
              <a:t>NO STRONG EVIDENCE OF CANNABIS OR CBD WORK FOR HEALTH CONDITIONS.</a:t>
            </a:r>
          </a:p>
          <a:p>
            <a:pPr marL="342900" indent="-342900" algn="ctr">
              <a:buFont typeface="Arial" panose="020B0604020202020204" pitchFamily="34" charset="0"/>
              <a:buChar char="•"/>
            </a:pPr>
            <a:r>
              <a:rPr lang="en-US" sz="1800" dirty="0">
                <a:latin typeface="Chalkboard" panose="03050602040202020205" pitchFamily="66" charset="77"/>
              </a:rPr>
              <a:t>VERY FEW CONIDTIONS HAVE A SCORE ABOVE 2, THERE IS A STRONG EVIDENCE INTENDED RESULT OF CANNABIS OR CBD TREATING MOST HEALTH CONDITIONS </a:t>
            </a:r>
          </a:p>
          <a:p>
            <a:pPr marL="342900" indent="-342900" algn="ctr">
              <a:lnSpc>
                <a:spcPct val="90000"/>
              </a:lnSpc>
              <a:buFont typeface="Arial" panose="020B0604020202020204" pitchFamily="34" charset="0"/>
              <a:buChar char="•"/>
            </a:pPr>
            <a:endParaRPr lang="en-US" sz="2800" dirty="0">
              <a:latin typeface="Chalkboard" panose="03050602040202020205" pitchFamily="66" charset="77"/>
            </a:endParaRPr>
          </a:p>
        </p:txBody>
      </p:sp>
      <p:pic>
        <p:nvPicPr>
          <p:cNvPr id="4" name="Picture 3" descr="Jigsaw puzzles in plastic figures">
            <a:extLst>
              <a:ext uri="{FF2B5EF4-FFF2-40B4-BE49-F238E27FC236}">
                <a16:creationId xmlns:a16="http://schemas.microsoft.com/office/drawing/2014/main" id="{A3B69DA2-847D-DBF2-581B-B44139260DB2}"/>
              </a:ext>
            </a:extLst>
          </p:cNvPr>
          <p:cNvPicPr>
            <a:picLocks noChangeAspect="1"/>
          </p:cNvPicPr>
          <p:nvPr/>
        </p:nvPicPr>
        <p:blipFill rotWithShape="1">
          <a:blip r:embed="rId2"/>
          <a:srcRect l="19895" r="19894"/>
          <a:stretch/>
        </p:blipFill>
        <p:spPr>
          <a:xfrm>
            <a:off x="6620933" y="0"/>
            <a:ext cx="5571067" cy="6857999"/>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1808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B5614-408A-2D7B-5845-BA99462C3EAA}"/>
              </a:ext>
            </a:extLst>
          </p:cNvPr>
          <p:cNvSpPr>
            <a:spLocks noGrp="1"/>
          </p:cNvSpPr>
          <p:nvPr>
            <p:ph type="ctrTitle"/>
          </p:nvPr>
        </p:nvSpPr>
        <p:spPr>
          <a:xfrm>
            <a:off x="643467" y="643468"/>
            <a:ext cx="5708045" cy="1168399"/>
          </a:xfrm>
        </p:spPr>
        <p:txBody>
          <a:bodyPr>
            <a:normAutofit fontScale="90000"/>
          </a:bodyPr>
          <a:lstStyle/>
          <a:p>
            <a:r>
              <a:rPr lang="en-US" sz="4400" b="1" dirty="0"/>
              <a:t>Distribution of Evidence Score Plot</a:t>
            </a:r>
          </a:p>
        </p:txBody>
      </p:sp>
      <p:sp>
        <p:nvSpPr>
          <p:cNvPr id="3" name="Subtitle 2">
            <a:extLst>
              <a:ext uri="{FF2B5EF4-FFF2-40B4-BE49-F238E27FC236}">
                <a16:creationId xmlns:a16="http://schemas.microsoft.com/office/drawing/2014/main" id="{A8EECB26-73E5-C3E6-D70D-09669947AF3E}"/>
              </a:ext>
            </a:extLst>
          </p:cNvPr>
          <p:cNvSpPr>
            <a:spLocks noGrp="1"/>
          </p:cNvSpPr>
          <p:nvPr>
            <p:ph type="subTitle" idx="1"/>
          </p:nvPr>
        </p:nvSpPr>
        <p:spPr>
          <a:xfrm>
            <a:off x="643467" y="2218267"/>
            <a:ext cx="4620584" cy="4233333"/>
          </a:xfrm>
        </p:spPr>
        <p:txBody>
          <a:bodyPr>
            <a:noAutofit/>
          </a:bodyPr>
          <a:lstStyle/>
          <a:p>
            <a:pPr>
              <a:lnSpc>
                <a:spcPct val="90000"/>
              </a:lnSpc>
            </a:pPr>
            <a:endParaRPr lang="en-US" sz="2800" dirty="0">
              <a:latin typeface="Chalkboard" panose="03050602040202020205" pitchFamily="66" charset="77"/>
            </a:endParaRPr>
          </a:p>
        </p:txBody>
      </p:sp>
      <p:pic>
        <p:nvPicPr>
          <p:cNvPr id="4" name="Picture 3" descr="Jigsaw puzzles in plastic figures">
            <a:extLst>
              <a:ext uri="{FF2B5EF4-FFF2-40B4-BE49-F238E27FC236}">
                <a16:creationId xmlns:a16="http://schemas.microsoft.com/office/drawing/2014/main" id="{A3B69DA2-847D-DBF2-581B-B44139260DB2}"/>
              </a:ext>
            </a:extLst>
          </p:cNvPr>
          <p:cNvPicPr>
            <a:picLocks noChangeAspect="1"/>
          </p:cNvPicPr>
          <p:nvPr/>
        </p:nvPicPr>
        <p:blipFill rotWithShape="1">
          <a:blip r:embed="rId2"/>
          <a:srcRect l="19895" r="19894"/>
          <a:stretch/>
        </p:blipFill>
        <p:spPr>
          <a:xfrm>
            <a:off x="7362497" y="0"/>
            <a:ext cx="4829503" cy="6857999"/>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6" name="Picture 5" descr="A bar graph with different colored bars&#10;&#10;Description automatically generated">
            <a:extLst>
              <a:ext uri="{FF2B5EF4-FFF2-40B4-BE49-F238E27FC236}">
                <a16:creationId xmlns:a16="http://schemas.microsoft.com/office/drawing/2014/main" id="{1B047F2C-A593-49A2-49A6-AC3023FEB319}"/>
              </a:ext>
            </a:extLst>
          </p:cNvPr>
          <p:cNvPicPr>
            <a:picLocks noChangeAspect="1"/>
          </p:cNvPicPr>
          <p:nvPr/>
        </p:nvPicPr>
        <p:blipFill>
          <a:blip r:embed="rId3"/>
          <a:stretch>
            <a:fillRect/>
          </a:stretch>
        </p:blipFill>
        <p:spPr>
          <a:xfrm>
            <a:off x="233791" y="1972733"/>
            <a:ext cx="6894915" cy="4724400"/>
          </a:xfrm>
          <a:prstGeom prst="rect">
            <a:avLst/>
          </a:prstGeom>
        </p:spPr>
      </p:pic>
    </p:spTree>
    <p:extLst>
      <p:ext uri="{BB962C8B-B14F-4D97-AF65-F5344CB8AC3E}">
        <p14:creationId xmlns:p14="http://schemas.microsoft.com/office/powerpoint/2010/main" val="117830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B5614-408A-2D7B-5845-BA99462C3EAA}"/>
              </a:ext>
            </a:extLst>
          </p:cNvPr>
          <p:cNvSpPr>
            <a:spLocks noGrp="1"/>
          </p:cNvSpPr>
          <p:nvPr>
            <p:ph type="ctrTitle"/>
          </p:nvPr>
        </p:nvSpPr>
        <p:spPr>
          <a:xfrm>
            <a:off x="643467" y="643468"/>
            <a:ext cx="5708045" cy="1168399"/>
          </a:xfrm>
        </p:spPr>
        <p:txBody>
          <a:bodyPr>
            <a:normAutofit fontScale="90000"/>
          </a:bodyPr>
          <a:lstStyle/>
          <a:p>
            <a:r>
              <a:rPr lang="en-US" sz="4400" b="1" dirty="0"/>
              <a:t>Distribution of Health Condition Categories</a:t>
            </a:r>
          </a:p>
        </p:txBody>
      </p:sp>
      <p:sp>
        <p:nvSpPr>
          <p:cNvPr id="3" name="Subtitle 2">
            <a:extLst>
              <a:ext uri="{FF2B5EF4-FFF2-40B4-BE49-F238E27FC236}">
                <a16:creationId xmlns:a16="http://schemas.microsoft.com/office/drawing/2014/main" id="{A8EECB26-73E5-C3E6-D70D-09669947AF3E}"/>
              </a:ext>
            </a:extLst>
          </p:cNvPr>
          <p:cNvSpPr>
            <a:spLocks noGrp="1"/>
          </p:cNvSpPr>
          <p:nvPr>
            <p:ph type="subTitle" idx="1"/>
          </p:nvPr>
        </p:nvSpPr>
        <p:spPr>
          <a:xfrm>
            <a:off x="643467" y="2218267"/>
            <a:ext cx="4620584" cy="4233333"/>
          </a:xfrm>
        </p:spPr>
        <p:txBody>
          <a:bodyPr>
            <a:noAutofit/>
          </a:bodyPr>
          <a:lstStyle/>
          <a:p>
            <a:pPr algn="ctr">
              <a:lnSpc>
                <a:spcPct val="90000"/>
              </a:lnSpc>
            </a:pPr>
            <a:r>
              <a:rPr lang="en-US" sz="2800" dirty="0">
                <a:latin typeface="Chalkboard" panose="03050602040202020205" pitchFamily="66" charset="77"/>
              </a:rPr>
              <a:t>Top 3</a:t>
            </a:r>
          </a:p>
          <a:p>
            <a:pPr marL="514350" indent="-514350" algn="ctr">
              <a:lnSpc>
                <a:spcPct val="90000"/>
              </a:lnSpc>
              <a:buAutoNum type="arabicPeriod"/>
            </a:pPr>
            <a:r>
              <a:rPr lang="en-US" sz="2800" dirty="0">
                <a:latin typeface="Chalkboard" panose="03050602040202020205" pitchFamily="66" charset="77"/>
              </a:rPr>
              <a:t>neurological – 19</a:t>
            </a:r>
          </a:p>
          <a:p>
            <a:pPr marL="514350" indent="-514350" algn="ctr">
              <a:lnSpc>
                <a:spcPct val="90000"/>
              </a:lnSpc>
              <a:buAutoNum type="arabicPeriod"/>
            </a:pPr>
            <a:r>
              <a:rPr lang="en-US" sz="2800" dirty="0">
                <a:latin typeface="Chalkboard" panose="03050602040202020205" pitchFamily="66" charset="77"/>
              </a:rPr>
              <a:t>Cancer -12</a:t>
            </a:r>
          </a:p>
          <a:p>
            <a:pPr marL="514350" indent="-514350" algn="ctr">
              <a:lnSpc>
                <a:spcPct val="90000"/>
              </a:lnSpc>
              <a:buAutoNum type="arabicPeriod"/>
            </a:pPr>
            <a:r>
              <a:rPr lang="en-US" sz="2800" dirty="0">
                <a:latin typeface="Chalkboard" panose="03050602040202020205" pitchFamily="66" charset="77"/>
              </a:rPr>
              <a:t>Mental – 9</a:t>
            </a:r>
          </a:p>
          <a:p>
            <a:pPr algn="ctr">
              <a:lnSpc>
                <a:spcPct val="90000"/>
              </a:lnSpc>
            </a:pPr>
            <a:r>
              <a:rPr lang="en-US" sz="2800" dirty="0">
                <a:latin typeface="Chalkboard" panose="03050602040202020205" pitchFamily="66" charset="77"/>
              </a:rPr>
              <a:t>It help patients to relax. </a:t>
            </a:r>
          </a:p>
          <a:p>
            <a:pPr algn="ctr">
              <a:lnSpc>
                <a:spcPct val="90000"/>
              </a:lnSpc>
            </a:pPr>
            <a:endParaRPr lang="en-US" sz="2800" dirty="0">
              <a:latin typeface="Chalkboard" panose="03050602040202020205" pitchFamily="66" charset="77"/>
            </a:endParaRPr>
          </a:p>
        </p:txBody>
      </p:sp>
      <p:pic>
        <p:nvPicPr>
          <p:cNvPr id="4" name="Picture 3" descr="Jigsaw puzzles in plastic figures">
            <a:extLst>
              <a:ext uri="{FF2B5EF4-FFF2-40B4-BE49-F238E27FC236}">
                <a16:creationId xmlns:a16="http://schemas.microsoft.com/office/drawing/2014/main" id="{A3B69DA2-847D-DBF2-581B-B44139260DB2}"/>
              </a:ext>
            </a:extLst>
          </p:cNvPr>
          <p:cNvPicPr>
            <a:picLocks noChangeAspect="1"/>
          </p:cNvPicPr>
          <p:nvPr/>
        </p:nvPicPr>
        <p:blipFill rotWithShape="1">
          <a:blip r:embed="rId3"/>
          <a:srcRect l="19895" r="19894"/>
          <a:stretch/>
        </p:blipFill>
        <p:spPr>
          <a:xfrm>
            <a:off x="6620933" y="0"/>
            <a:ext cx="5571067" cy="6857999"/>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76757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B5614-408A-2D7B-5845-BA99462C3EAA}"/>
              </a:ext>
            </a:extLst>
          </p:cNvPr>
          <p:cNvSpPr>
            <a:spLocks noGrp="1"/>
          </p:cNvSpPr>
          <p:nvPr>
            <p:ph type="ctrTitle"/>
          </p:nvPr>
        </p:nvSpPr>
        <p:spPr>
          <a:xfrm>
            <a:off x="643467" y="643468"/>
            <a:ext cx="5708045" cy="1168399"/>
          </a:xfrm>
        </p:spPr>
        <p:txBody>
          <a:bodyPr>
            <a:noAutofit/>
          </a:bodyPr>
          <a:lstStyle/>
          <a:p>
            <a:r>
              <a:rPr lang="en-US" sz="2800" b="1" dirty="0"/>
              <a:t>Distribution of Health Condition Categories Plot</a:t>
            </a:r>
          </a:p>
        </p:txBody>
      </p:sp>
      <p:sp>
        <p:nvSpPr>
          <p:cNvPr id="3" name="Subtitle 2">
            <a:extLst>
              <a:ext uri="{FF2B5EF4-FFF2-40B4-BE49-F238E27FC236}">
                <a16:creationId xmlns:a16="http://schemas.microsoft.com/office/drawing/2014/main" id="{A8EECB26-73E5-C3E6-D70D-09669947AF3E}"/>
              </a:ext>
            </a:extLst>
          </p:cNvPr>
          <p:cNvSpPr>
            <a:spLocks noGrp="1"/>
          </p:cNvSpPr>
          <p:nvPr>
            <p:ph type="subTitle" idx="1"/>
          </p:nvPr>
        </p:nvSpPr>
        <p:spPr>
          <a:xfrm>
            <a:off x="643467" y="2218267"/>
            <a:ext cx="4620584" cy="4233333"/>
          </a:xfrm>
        </p:spPr>
        <p:txBody>
          <a:bodyPr>
            <a:noAutofit/>
          </a:bodyPr>
          <a:lstStyle/>
          <a:p>
            <a:pPr>
              <a:lnSpc>
                <a:spcPct val="90000"/>
              </a:lnSpc>
            </a:pPr>
            <a:endParaRPr lang="en-US" sz="2800" dirty="0">
              <a:latin typeface="Chalkboard" panose="03050602040202020205" pitchFamily="66" charset="77"/>
            </a:endParaRPr>
          </a:p>
        </p:txBody>
      </p:sp>
      <p:pic>
        <p:nvPicPr>
          <p:cNvPr id="4" name="Picture 3" descr="Jigsaw puzzles in plastic figures">
            <a:extLst>
              <a:ext uri="{FF2B5EF4-FFF2-40B4-BE49-F238E27FC236}">
                <a16:creationId xmlns:a16="http://schemas.microsoft.com/office/drawing/2014/main" id="{A3B69DA2-847D-DBF2-581B-B44139260DB2}"/>
              </a:ext>
            </a:extLst>
          </p:cNvPr>
          <p:cNvPicPr>
            <a:picLocks noChangeAspect="1"/>
          </p:cNvPicPr>
          <p:nvPr/>
        </p:nvPicPr>
        <p:blipFill rotWithShape="1">
          <a:blip r:embed="rId3"/>
          <a:srcRect l="19895" r="19894"/>
          <a:stretch/>
        </p:blipFill>
        <p:spPr>
          <a:xfrm>
            <a:off x="7362497" y="0"/>
            <a:ext cx="4829503" cy="6857999"/>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7" name="Picture 6" descr="A graph of a number of bars&#10;&#10;Description automatically generated with medium confidence">
            <a:extLst>
              <a:ext uri="{FF2B5EF4-FFF2-40B4-BE49-F238E27FC236}">
                <a16:creationId xmlns:a16="http://schemas.microsoft.com/office/drawing/2014/main" id="{FC4D36DA-F130-431A-20F2-F7EFECF7B7FC}"/>
              </a:ext>
            </a:extLst>
          </p:cNvPr>
          <p:cNvPicPr>
            <a:picLocks noChangeAspect="1"/>
          </p:cNvPicPr>
          <p:nvPr/>
        </p:nvPicPr>
        <p:blipFill>
          <a:blip r:embed="rId4"/>
          <a:stretch>
            <a:fillRect/>
          </a:stretch>
        </p:blipFill>
        <p:spPr>
          <a:xfrm>
            <a:off x="0" y="2015067"/>
            <a:ext cx="7772400" cy="4677180"/>
          </a:xfrm>
          <a:prstGeom prst="rect">
            <a:avLst/>
          </a:prstGeom>
        </p:spPr>
      </p:pic>
    </p:spTree>
    <p:extLst>
      <p:ext uri="{BB962C8B-B14F-4D97-AF65-F5344CB8AC3E}">
        <p14:creationId xmlns:p14="http://schemas.microsoft.com/office/powerpoint/2010/main" val="126243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BrushVTI">
  <a:themeElements>
    <a:clrScheme name="AnalogousFromLightSeedLeftStep">
      <a:dk1>
        <a:srgbClr val="000000"/>
      </a:dk1>
      <a:lt1>
        <a:srgbClr val="FFFFFF"/>
      </a:lt1>
      <a:dk2>
        <a:srgbClr val="1B2F2C"/>
      </a:dk2>
      <a:lt2>
        <a:srgbClr val="F0F0F3"/>
      </a:lt2>
      <a:accent1>
        <a:srgbClr val="A7A259"/>
      </a:accent1>
      <a:accent2>
        <a:srgbClr val="D99147"/>
      </a:accent2>
      <a:accent3>
        <a:srgbClr val="E38379"/>
      </a:accent3>
      <a:accent4>
        <a:srgbClr val="DD5C85"/>
      </a:accent4>
      <a:accent5>
        <a:srgbClr val="E379C8"/>
      </a:accent5>
      <a:accent6>
        <a:srgbClr val="C95CDD"/>
      </a:accent6>
      <a:hlink>
        <a:srgbClr val="6C71B0"/>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721</Words>
  <Application>Microsoft Macintosh PowerPoint</Application>
  <PresentationFormat>Widescreen</PresentationFormat>
  <Paragraphs>74</Paragraphs>
  <Slides>22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Gothic</vt:lpstr>
      <vt:lpstr>Chalkboard</vt:lpstr>
      <vt:lpstr>Helvetica Neue</vt:lpstr>
      <vt:lpstr>BrushVTI</vt:lpstr>
      <vt:lpstr>Medical Marijuana &amp; CBC What Illnesses has it been proven to treat?</vt:lpstr>
      <vt:lpstr>Analysis Overview</vt:lpstr>
      <vt:lpstr>Medical Marijuana &amp; CBD STUDIES:</vt:lpstr>
      <vt:lpstr>THE DATA TYPE</vt:lpstr>
      <vt:lpstr>THE DATA TYPE</vt:lpstr>
      <vt:lpstr>Distribution of Evidence Score</vt:lpstr>
      <vt:lpstr>Distribution of Evidence Score Plot</vt:lpstr>
      <vt:lpstr>Distribution of Health Condition Categories</vt:lpstr>
      <vt:lpstr>Distribution of Health Condition Categories Plot</vt:lpstr>
      <vt:lpstr>Evidence Score by Popular Interest</vt:lpstr>
      <vt:lpstr>Evidence Score by Popular Interest Plot</vt:lpstr>
      <vt:lpstr>CBD  Involvement</vt:lpstr>
      <vt:lpstr>CBD  Involvement Plot</vt:lpstr>
      <vt:lpstr>STRONG EVIDENCE</vt:lpstr>
      <vt:lpstr>NO STRONG EVIDENCE</vt:lpstr>
      <vt:lpstr>The Analysis, Observations</vt:lpstr>
      <vt:lpstr>Distribution of Number of Citations on Google Scholar</vt:lpstr>
      <vt:lpstr>Distribution of Number of Citations on Google Scholar</vt:lpstr>
      <vt:lpstr>CONCLUSIONS</vt:lpstr>
      <vt:lpstr>CONCLUSIONS CONTINUE</vt:lpstr>
      <vt:lpstr>CONCLUSIONS CONTINUE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Marijuana &amp; CBC What Illnesses has it been proven to treat?</dc:title>
  <dc:creator>Michelle Houston</dc:creator>
  <cp:lastModifiedBy>Michelle Houston</cp:lastModifiedBy>
  <cp:revision>1</cp:revision>
  <dcterms:created xsi:type="dcterms:W3CDTF">2024-07-02T19:42:25Z</dcterms:created>
  <dcterms:modified xsi:type="dcterms:W3CDTF">2024-07-02T23:22:32Z</dcterms:modified>
</cp:coreProperties>
</file>