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7122"/>
  </p:normalViewPr>
  <p:slideViewPr>
    <p:cSldViewPr snapToGrid="0">
      <p:cViewPr varScale="1">
        <p:scale>
          <a:sx n="94" d="100"/>
          <a:sy n="9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2F39-5C5B-44BD-AD0D-3C8F0F999FEA}" type="datetimeFigureOut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22F48-D0AF-4B04-AD67-B30E03C87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7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2DC22-80B3-BFBA-FBEC-7F37F3B6C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7DE1CA-A752-B649-140A-74C06E94E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42C55A-2A91-880E-4A85-AFF05249D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럭키백</a:t>
            </a:r>
            <a:r>
              <a:rPr lang="ko-KR" altLang="en-US" dirty="0"/>
              <a:t> 안에 뭐가 있는지 아예 모르는 상태로 판매 할 수 </a:t>
            </a:r>
            <a:r>
              <a:rPr lang="ko-KR" altLang="en-US" dirty="0" err="1"/>
              <a:t>없으니깐</a:t>
            </a:r>
            <a:r>
              <a:rPr lang="ko-KR" altLang="en-US" dirty="0"/>
              <a:t> 뭐가 들어있을지 확률적으로 알려줘야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장에서 다룬 예제는 이게 도미일지 빙어일지 구분하는 분류만 하고 확률을 제공해주지 않았다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EB62FE-68EC-B6F9-5A1B-BFB0F8215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1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EB8E-9841-3A17-FB40-F892D93E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6A507C-54F0-335A-C447-82E2EE6A0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9119F4-567E-56F2-223C-82918748A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AC9CC1-7E47-1CCD-8426-F49AEFAB7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6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3B42E-3E12-9689-684C-31628FEF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8E38CA-91E1-82A4-68A8-AE473EA0B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3CC7F0-1706-6994-E482-06FFDD80B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To_numpy</a:t>
            </a:r>
            <a:r>
              <a:rPr lang="ko-KR" altLang="en-US" dirty="0"/>
              <a:t>로 </a:t>
            </a:r>
            <a:r>
              <a:rPr lang="ko-KR" altLang="en-US" dirty="0" err="1"/>
              <a:t>넘파이배열로</a:t>
            </a:r>
            <a:r>
              <a:rPr lang="ko-KR" altLang="en-US" dirty="0"/>
              <a:t> 바꿔서 인풋과 타겟으로 나눠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개의 특성의 경우 </a:t>
            </a:r>
            <a:r>
              <a:rPr lang="ko-KR" altLang="en-US" dirty="0" err="1"/>
              <a:t>여러개의</a:t>
            </a:r>
            <a:r>
              <a:rPr lang="ko-KR" altLang="en-US" dirty="0"/>
              <a:t> 열이기 때문에 리스트로 만들어 넣어주고 </a:t>
            </a:r>
            <a:r>
              <a:rPr lang="en-US" altLang="ko-KR" dirty="0"/>
              <a:t>species</a:t>
            </a:r>
            <a:r>
              <a:rPr lang="ko-KR" altLang="en-US" dirty="0"/>
              <a:t>는 하나만 사용하지 때문에 리스트로 만들 필요가 없다</a:t>
            </a:r>
            <a:r>
              <a:rPr lang="en-US" altLang="ko-KR" dirty="0"/>
              <a:t>.</a:t>
            </a:r>
          </a:p>
          <a:p>
            <a:pPr>
              <a:lnSpc>
                <a:spcPts val="1425"/>
              </a:lnSpc>
            </a:pPr>
            <a:r>
              <a:rPr lang="ko-KR" altLang="en-US" dirty="0"/>
              <a:t>앞장과 똑같이 테스트와 훈련 세트로 나누고 표준화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표준화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전처리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타겟 데이터는 변하지 않으니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전처리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과정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당옇니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필요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X)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과정은 생략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0B4BF-9E24-462A-F470-F4627FBBD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76BEC-AAFA-5DE4-DA73-55BC2056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D8EB1D-0A43-5F78-154B-8350BEB60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471159-FB3C-C9C5-B680-5BE47E680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Predict_proba</a:t>
            </a:r>
            <a:r>
              <a:rPr lang="ko-KR" altLang="en-US" dirty="0"/>
              <a:t>로 확률 출력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사이킷런의</a:t>
            </a:r>
            <a:r>
              <a:rPr lang="ko-KR" altLang="en-US" dirty="0"/>
              <a:t> 대부분의 모델은 이 메소드를 제공</a:t>
            </a:r>
            <a:endParaRPr lang="en-US" altLang="ko-KR" dirty="0"/>
          </a:p>
          <a:p>
            <a:r>
              <a:rPr lang="en-US" altLang="ko-KR" dirty="0" err="1"/>
              <a:t>Predict_proba</a:t>
            </a:r>
            <a:r>
              <a:rPr lang="en-US" altLang="ko-KR" dirty="0"/>
              <a:t> </a:t>
            </a:r>
            <a:r>
              <a:rPr lang="ko-KR" altLang="en-US" dirty="0"/>
              <a:t>메소드를 읽는 방법은 첫 번째 원소가 첫 번째 클래스에 대한 확률</a:t>
            </a:r>
            <a:r>
              <a:rPr lang="en-US" altLang="ko-KR" dirty="0"/>
              <a:t>,</a:t>
            </a:r>
            <a:r>
              <a:rPr lang="ko-KR" altLang="en-US" dirty="0"/>
              <a:t> 두번째 원소가 두 번째 클래스일 확률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K</a:t>
            </a:r>
            <a:r>
              <a:rPr lang="ko-KR" altLang="en-US" dirty="0"/>
              <a:t> 최근접 이웃의 단점은 현제처럼 이웃한 샘플의 수가 </a:t>
            </a:r>
            <a:r>
              <a:rPr lang="en-US" altLang="ko-KR" dirty="0"/>
              <a:t>3</a:t>
            </a:r>
            <a:r>
              <a:rPr lang="ko-KR" altLang="en-US" dirty="0"/>
              <a:t>개이면 확률이 </a:t>
            </a:r>
            <a:r>
              <a:rPr lang="en-US" altLang="ko-KR" dirty="0"/>
              <a:t>1/3</a:t>
            </a:r>
            <a:r>
              <a:rPr lang="ko-KR" altLang="en-US" dirty="0"/>
              <a:t>이거나 </a:t>
            </a:r>
            <a:r>
              <a:rPr lang="en-US" altLang="ko-KR" dirty="0"/>
              <a:t>2/3</a:t>
            </a:r>
            <a:r>
              <a:rPr lang="ko-KR" altLang="en-US" dirty="0"/>
              <a:t>이거나 </a:t>
            </a:r>
            <a:r>
              <a:rPr lang="en-US" altLang="ko-KR" dirty="0"/>
              <a:t>3/3</a:t>
            </a:r>
            <a:r>
              <a:rPr lang="ko-KR" altLang="en-US" dirty="0"/>
              <a:t>이거나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7E0829-DCE3-80A0-887E-940A34FFE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0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AD8FA-8980-1B24-D355-89FD111A5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CDB0BC-1D29-3F39-AAD8-6E7E896D4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63466-D246-D1EE-F3A0-E768063F2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그럴싸한 확률을 뽑기 위해 로지스틱 회귀를 사용</a:t>
            </a:r>
            <a:endParaRPr lang="en-US" altLang="ko-KR" dirty="0"/>
          </a:p>
          <a:p>
            <a:r>
              <a:rPr lang="ko-KR" altLang="en-US" dirty="0"/>
              <a:t>로지스틱 회귀는 대표적인 분류 알고리즘 </a:t>
            </a:r>
            <a:endParaRPr lang="en-US" altLang="ko-KR" dirty="0"/>
          </a:p>
          <a:p>
            <a:r>
              <a:rPr lang="ko-KR" altLang="en-US" dirty="0" err="1"/>
              <a:t>개수랑</a:t>
            </a:r>
            <a:r>
              <a:rPr lang="ko-KR" altLang="en-US" dirty="0"/>
              <a:t> 가중치</a:t>
            </a:r>
            <a:r>
              <a:rPr lang="en-US" altLang="ko-KR" dirty="0"/>
              <a:t>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 * 특성 </a:t>
            </a:r>
            <a:r>
              <a:rPr lang="en-US" altLang="ko-KR" dirty="0"/>
              <a:t>+</a:t>
            </a:r>
            <a:r>
              <a:rPr lang="ko-KR" altLang="en-US" dirty="0"/>
              <a:t> 절편 </a:t>
            </a:r>
            <a:r>
              <a:rPr lang="ko-KR" altLang="en-US" dirty="0" err="1"/>
              <a:t>으로</a:t>
            </a:r>
            <a:r>
              <a:rPr lang="ko-KR" altLang="en-US" dirty="0"/>
              <a:t> 값</a:t>
            </a:r>
            <a:r>
              <a:rPr lang="en-US" altLang="ko-KR" dirty="0"/>
              <a:t>(z)</a:t>
            </a:r>
            <a:r>
              <a:rPr lang="ko-KR" altLang="en-US" dirty="0"/>
              <a:t>을 구하는 것은 회귀 알고리즘이랑 같은데</a:t>
            </a:r>
            <a:r>
              <a:rPr lang="en-US" altLang="ko-KR" dirty="0"/>
              <a:t>,</a:t>
            </a:r>
            <a:r>
              <a:rPr lang="ko-KR" altLang="en-US" dirty="0"/>
              <a:t> 이 </a:t>
            </a:r>
            <a:r>
              <a:rPr lang="en-US" altLang="ko-KR" dirty="0"/>
              <a:t>z</a:t>
            </a:r>
            <a:r>
              <a:rPr lang="ko-KR" altLang="en-US" dirty="0"/>
              <a:t>값을 그냥 사용하지 않고 분류를 위해 </a:t>
            </a:r>
            <a:r>
              <a:rPr lang="en-US" altLang="ko-KR" dirty="0"/>
              <a:t>0~1</a:t>
            </a:r>
            <a:r>
              <a:rPr lang="ko-KR" altLang="en-US" dirty="0"/>
              <a:t>까지의 확률로 바꿔서 사용</a:t>
            </a:r>
            <a:r>
              <a:rPr lang="en-US" altLang="ko-KR" dirty="0"/>
              <a:t>(0~1</a:t>
            </a:r>
            <a:r>
              <a:rPr lang="ko-KR" altLang="en-US" dirty="0"/>
              <a:t>로 바꾸지 않고 그냥 사용하면 </a:t>
            </a:r>
            <a:r>
              <a:rPr lang="en-US" altLang="ko-KR" dirty="0"/>
              <a:t>–</a:t>
            </a:r>
            <a:r>
              <a:rPr lang="ko-KR" altLang="en-US" dirty="0"/>
              <a:t>무한대에서 </a:t>
            </a:r>
            <a:r>
              <a:rPr lang="en-US" altLang="ko-KR" dirty="0"/>
              <a:t>+</a:t>
            </a:r>
            <a:r>
              <a:rPr lang="ko-KR" altLang="en-US" dirty="0"/>
              <a:t>무한대 까지 어떤 값이 나올지 모르기 때문에 </a:t>
            </a:r>
            <a:r>
              <a:rPr lang="en-US" altLang="ko-KR" dirty="0"/>
              <a:t>0~1</a:t>
            </a:r>
            <a:r>
              <a:rPr lang="ko-KR" altLang="en-US" dirty="0"/>
              <a:t>로 압축해줌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ko-KR" altLang="en-US" dirty="0"/>
              <a:t>그렇기 </a:t>
            </a:r>
            <a:r>
              <a:rPr lang="ko-KR" altLang="en-US" dirty="0" err="1"/>
              <a:t>떄문에</a:t>
            </a:r>
            <a:r>
              <a:rPr lang="ko-KR" altLang="en-US" dirty="0"/>
              <a:t> 아무리 작은 수를 넣어도 </a:t>
            </a:r>
            <a:r>
              <a:rPr lang="en-US" altLang="ko-KR" dirty="0"/>
              <a:t>0</a:t>
            </a:r>
            <a:r>
              <a:rPr lang="ko-KR" altLang="en-US" dirty="0"/>
              <a:t>보다 작아지지 않고 아무리 큰 값을 넣어도 </a:t>
            </a:r>
            <a:r>
              <a:rPr lang="en-US" altLang="ko-KR" dirty="0"/>
              <a:t>1</a:t>
            </a:r>
            <a:r>
              <a:rPr lang="ko-KR" altLang="en-US" dirty="0"/>
              <a:t>보다 커지지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</a:t>
            </a:r>
            <a:r>
              <a:rPr lang="en-US" altLang="ko-KR" dirty="0"/>
              <a:t>z</a:t>
            </a:r>
            <a:r>
              <a:rPr lang="ko-KR" altLang="en-US" dirty="0"/>
              <a:t>값만 보고도 이게 양성 클래스인지 음성 클래스인지 구분이 가능하지만 확률을 구하기 위해서는 이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거쳐야 함</a:t>
            </a:r>
            <a:r>
              <a:rPr lang="en-US" altLang="ko-KR" dirty="0"/>
              <a:t>,</a:t>
            </a:r>
            <a:r>
              <a:rPr lang="ko-KR" altLang="en-US" dirty="0"/>
              <a:t> 실제로 </a:t>
            </a:r>
            <a:r>
              <a:rPr lang="en-US" altLang="ko-KR" dirty="0"/>
              <a:t>predict()</a:t>
            </a:r>
            <a:r>
              <a:rPr lang="ko-KR" altLang="en-US" dirty="0"/>
              <a:t>함수는 </a:t>
            </a:r>
            <a:r>
              <a:rPr lang="en-US" altLang="ko-KR" dirty="0"/>
              <a:t>z</a:t>
            </a:r>
            <a:r>
              <a:rPr lang="ko-KR" altLang="en-US" dirty="0"/>
              <a:t>값만 보고 판단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Predict_proba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ko-KR" altLang="en-US" dirty="0" err="1"/>
              <a:t>시그모이드를</a:t>
            </a:r>
            <a:r>
              <a:rPr lang="ko-KR" altLang="en-US" dirty="0"/>
              <a:t> 거친 값으로 확률을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E8C36-89AB-20F9-B50D-F76A32E7B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94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AA91A-0A3F-80A6-93FE-F834C99B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2EBC2A-C71A-3C54-4AC1-213198D0D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62A87F-5E0E-1573-7BBD-99F8762FE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도미인 것 </a:t>
            </a:r>
            <a:r>
              <a:rPr lang="en-US" altLang="ko-KR" dirty="0"/>
              <a:t>or </a:t>
            </a:r>
            <a:r>
              <a:rPr lang="ko-KR" altLang="en-US" dirty="0"/>
              <a:t>빙어인 것만 </a:t>
            </a:r>
            <a:r>
              <a:rPr lang="ko-KR" altLang="en-US" dirty="0" err="1"/>
              <a:t>트루인</a:t>
            </a:r>
            <a:r>
              <a:rPr lang="ko-KR" altLang="en-US" dirty="0"/>
              <a:t> </a:t>
            </a:r>
            <a:r>
              <a:rPr lang="ko-KR" altLang="en-US" dirty="0" err="1"/>
              <a:t>불리언</a:t>
            </a:r>
            <a:r>
              <a:rPr lang="ko-KR" altLang="en-US" dirty="0"/>
              <a:t> 인덱싱 생성</a:t>
            </a:r>
            <a:endParaRPr lang="en-US" altLang="ko-KR" dirty="0"/>
          </a:p>
          <a:p>
            <a:r>
              <a:rPr lang="ko-KR" altLang="en-US" dirty="0"/>
              <a:t>트레인 </a:t>
            </a:r>
            <a:r>
              <a:rPr lang="ko-KR" altLang="en-US" dirty="0" err="1"/>
              <a:t>스케일드와</a:t>
            </a:r>
            <a:r>
              <a:rPr lang="ko-KR" altLang="en-US" dirty="0"/>
              <a:t> 타겟에서 도미 혹은 빙어만 가져와서 </a:t>
            </a:r>
            <a:r>
              <a:rPr lang="en-US" altLang="ko-KR" dirty="0" err="1"/>
              <a:t>train_bream_smelt</a:t>
            </a:r>
            <a:r>
              <a:rPr lang="ko-KR" altLang="en-US" dirty="0"/>
              <a:t>와 </a:t>
            </a:r>
            <a:r>
              <a:rPr lang="en-US" altLang="ko-KR" dirty="0" err="1"/>
              <a:t>target_bream_smelt</a:t>
            </a:r>
            <a:r>
              <a:rPr lang="ko-KR" altLang="en-US" dirty="0"/>
              <a:t>로 복사</a:t>
            </a:r>
            <a:endParaRPr lang="en-US" altLang="ko-KR" dirty="0"/>
          </a:p>
          <a:p>
            <a:r>
              <a:rPr lang="ko-KR" altLang="en-US" dirty="0" err="1"/>
              <a:t>리니어모델</a:t>
            </a:r>
            <a:r>
              <a:rPr lang="ko-KR" altLang="en-US" dirty="0"/>
              <a:t> 안에 로지스틱 회귀 모델을 임포트하고 </a:t>
            </a:r>
            <a:r>
              <a:rPr lang="en-US" altLang="ko-KR" dirty="0" err="1"/>
              <a:t>lr</a:t>
            </a:r>
            <a:r>
              <a:rPr lang="ko-KR" altLang="en-US" dirty="0"/>
              <a:t>객체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fit</a:t>
            </a:r>
            <a:r>
              <a:rPr lang="ko-KR" altLang="en-US" dirty="0" err="1"/>
              <a:t>에</a:t>
            </a:r>
            <a:r>
              <a:rPr lang="ko-KR" altLang="en-US" dirty="0"/>
              <a:t> 훈련 세트를 넣어서 훈련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06D650-9786-14E3-E90F-FCF53913D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38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43D58-6057-2BC6-301F-B899C5D9D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590F95-FAA8-CE8C-59C5-ABD001E93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D0D0E0-75EB-F70A-5457-9F12679C7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</a:t>
            </a:r>
            <a:r>
              <a:rPr lang="en-US" altLang="ko-KR" dirty="0"/>
              <a:t>,</a:t>
            </a:r>
            <a:r>
              <a:rPr lang="ko-KR" altLang="en-US" dirty="0"/>
              <a:t> 절편 </a:t>
            </a:r>
            <a:endParaRPr lang="en-US" altLang="ko-KR" dirty="0"/>
          </a:p>
          <a:p>
            <a:r>
              <a:rPr lang="ko-KR" altLang="en-US" dirty="0"/>
              <a:t>로지스틱 분류가 이진 분류인 경우 사실상 양성 클래스의 </a:t>
            </a:r>
            <a:r>
              <a:rPr lang="en-US" altLang="ko-KR" dirty="0"/>
              <a:t>z</a:t>
            </a:r>
            <a:r>
              <a:rPr lang="ko-KR" altLang="en-US" dirty="0"/>
              <a:t>값만 계산해 줌</a:t>
            </a:r>
            <a:r>
              <a:rPr lang="en-US" altLang="ko-KR" dirty="0"/>
              <a:t>,</a:t>
            </a:r>
            <a:r>
              <a:rPr lang="ko-KR" altLang="en-US" dirty="0"/>
              <a:t> 음성과 양성 클래스의 확률을 출력해야 </a:t>
            </a:r>
            <a:r>
              <a:rPr lang="ko-KR" altLang="en-US" dirty="0" err="1"/>
              <a:t>하는경우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ko-KR" altLang="en-US" dirty="0" err="1"/>
              <a:t>뺴면</a:t>
            </a:r>
            <a:r>
              <a:rPr lang="ko-KR" altLang="en-US" dirty="0"/>
              <a:t> </a:t>
            </a:r>
            <a:r>
              <a:rPr lang="ko-KR" altLang="en-US" dirty="0" err="1"/>
              <a:t>되니깐</a:t>
            </a:r>
            <a:r>
              <a:rPr lang="ko-KR" altLang="en-US" dirty="0"/>
              <a:t> 하나만 계산해도 무방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387DD-A65F-EE2D-0144-49B064E7D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3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FC42B-06F2-D1CB-8A10-5A05D1615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EC5B8D-73C5-9FE4-58F9-8313312C4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FEFF4E-5A21-6305-3152-9F4D9820F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리니어 </a:t>
            </a:r>
            <a:r>
              <a:rPr lang="ko-KR" altLang="en-US" dirty="0" err="1"/>
              <a:t>리그레션</a:t>
            </a:r>
            <a:r>
              <a:rPr lang="en-US" altLang="ko-KR" dirty="0"/>
              <a:t>(</a:t>
            </a:r>
            <a:r>
              <a:rPr lang="ko-KR" altLang="en-US" dirty="0"/>
              <a:t>선형회귀</a:t>
            </a:r>
            <a:r>
              <a:rPr lang="en-US" altLang="ko-KR" dirty="0"/>
              <a:t>)</a:t>
            </a:r>
            <a:r>
              <a:rPr lang="ko-KR" altLang="en-US" dirty="0"/>
              <a:t>에서 봤던 </a:t>
            </a:r>
            <a:r>
              <a:rPr lang="ko-KR" altLang="en-US" dirty="0" err="1"/>
              <a:t>알파매게변수와는</a:t>
            </a:r>
            <a:r>
              <a:rPr lang="ko-KR" altLang="en-US" dirty="0"/>
              <a:t> 반대로 동작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b="1" dirty="0"/>
              <a:t>A vs (B, C)</a:t>
            </a:r>
            <a:r>
              <a:rPr lang="en-US" altLang="ko-KR" dirty="0"/>
              <a:t>, </a:t>
            </a:r>
            <a:r>
              <a:rPr lang="en-US" altLang="ko-KR" b="1" dirty="0"/>
              <a:t>B vs (A, C), C vs (A, B) </a:t>
            </a:r>
            <a:r>
              <a:rPr lang="ko-KR" altLang="en-US" b="1" dirty="0" err="1"/>
              <a:t>를</a:t>
            </a:r>
            <a:r>
              <a:rPr lang="ko-KR" altLang="en-US" b="1" dirty="0"/>
              <a:t> 각각 분류하여 가장 큰 값이 나오는 클래스를 예측 클래스로 활용</a:t>
            </a:r>
            <a:endParaRPr lang="en-US" altLang="ko-KR" b="1" dirty="0"/>
          </a:p>
          <a:p>
            <a:r>
              <a:rPr lang="ko-KR" altLang="en-US" b="1" dirty="0"/>
              <a:t>분류 모델이기 때문에 </a:t>
            </a:r>
            <a:r>
              <a:rPr lang="en-US" altLang="ko-KR" b="1" dirty="0"/>
              <a:t>score</a:t>
            </a:r>
            <a:r>
              <a:rPr lang="ko-KR" altLang="en-US" b="1" dirty="0"/>
              <a:t>값은 정확도라고 보면 됨</a:t>
            </a:r>
            <a:r>
              <a:rPr lang="en-US" altLang="ko-KR" b="1" dirty="0"/>
              <a:t>,</a:t>
            </a:r>
            <a:r>
              <a:rPr lang="ko-KR" altLang="en-US" b="1" dirty="0"/>
              <a:t> 훈련세트와 테스트세트의 정확도 출력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가장 높은 </a:t>
            </a:r>
            <a:r>
              <a:rPr lang="en-US" altLang="ko-KR" b="1" dirty="0"/>
              <a:t>z</a:t>
            </a:r>
            <a:r>
              <a:rPr lang="ko-KR" altLang="en-US" b="1" dirty="0"/>
              <a:t>값을 출력하는 클래스가 예측 클래스가 됨</a:t>
            </a:r>
            <a:r>
              <a:rPr lang="en-US" altLang="ko-KR" b="1" dirty="0"/>
              <a:t>,</a:t>
            </a:r>
            <a:r>
              <a:rPr lang="ko-KR" altLang="en-US" b="1" dirty="0"/>
              <a:t> 예측 클래스에 대해 다른 클래스들을 계속 이진분류 해서 다중분류를 함</a:t>
            </a:r>
            <a:r>
              <a:rPr lang="en-US" altLang="ko-KR" b="1" dirty="0"/>
              <a:t>,</a:t>
            </a:r>
            <a:r>
              <a:rPr lang="ko-KR" altLang="en-US" b="1" dirty="0"/>
              <a:t> 이 알고리즘을 </a:t>
            </a:r>
            <a:r>
              <a:rPr lang="en-US" altLang="ko-KR" b="1" dirty="0"/>
              <a:t>One Verses Rest</a:t>
            </a:r>
            <a:r>
              <a:rPr lang="ko-KR" altLang="en-US" b="1" dirty="0"/>
              <a:t> </a:t>
            </a:r>
            <a:r>
              <a:rPr lang="ko-KR" altLang="en-US" b="1" dirty="0" err="1"/>
              <a:t>라고</a:t>
            </a:r>
            <a:r>
              <a:rPr lang="ko-KR" altLang="en-US" b="1" dirty="0"/>
              <a:t> 함</a:t>
            </a:r>
            <a:endParaRPr lang="en-US" altLang="ko-KR" b="1" dirty="0"/>
          </a:p>
          <a:p>
            <a:r>
              <a:rPr lang="en-US" altLang="ko-KR" b="1" dirty="0"/>
              <a:t>7</a:t>
            </a:r>
            <a:r>
              <a:rPr lang="ko-KR" altLang="en-US" b="1" dirty="0"/>
              <a:t>개의 </a:t>
            </a:r>
            <a:r>
              <a:rPr lang="en-US" altLang="ko-KR" b="1" dirty="0"/>
              <a:t>z</a:t>
            </a:r>
            <a:r>
              <a:rPr lang="ko-KR" altLang="en-US" b="1" dirty="0"/>
              <a:t>값이 나오는데 이걸 다 이진분류에 사용했던 </a:t>
            </a:r>
            <a:r>
              <a:rPr lang="ko-KR" altLang="en-US" b="1" dirty="0" err="1"/>
              <a:t>시그모이드에</a:t>
            </a:r>
            <a:r>
              <a:rPr lang="ko-KR" altLang="en-US" b="1" dirty="0"/>
              <a:t> 넣으면 총 합이 </a:t>
            </a:r>
            <a:r>
              <a:rPr lang="en-US" altLang="ko-KR" b="1" dirty="0"/>
              <a:t>1</a:t>
            </a:r>
            <a:r>
              <a:rPr lang="ko-KR" altLang="en-US" b="1" dirty="0"/>
              <a:t>이 넘음</a:t>
            </a:r>
            <a:r>
              <a:rPr lang="en-US" altLang="ko-KR" b="1" dirty="0"/>
              <a:t>.</a:t>
            </a:r>
            <a:r>
              <a:rPr lang="ko-KR" altLang="en-US" b="1" dirty="0"/>
              <a:t> 그렇기 때문에 </a:t>
            </a:r>
            <a:r>
              <a:rPr lang="ko-KR" altLang="en-US" b="1" dirty="0" err="1"/>
              <a:t>소프트맥스</a:t>
            </a:r>
            <a:r>
              <a:rPr lang="ko-KR" altLang="en-US" b="1" dirty="0"/>
              <a:t> 함수 사용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CF09F-BD36-5A35-0078-70FA8F6CD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50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5D198-956E-A3A5-99AC-29C2E3AE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E34A51-CD34-E68B-C482-9DA5FDCE3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D417BD-DBF6-64FD-B254-E296CADB6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 분류일 경우의 확률을 표현하기 위한 수학적 방법</a:t>
            </a:r>
            <a:endParaRPr lang="en-US" altLang="ko-KR" dirty="0"/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다중 분류일 </a:t>
            </a:r>
            <a:r>
              <a:rPr lang="ko-KR" altLang="en-US" dirty="0" err="1"/>
              <a:t>떄</a:t>
            </a:r>
            <a:r>
              <a:rPr lang="ko-KR" altLang="en-US" dirty="0"/>
              <a:t> 확률을 표현하는 수학적 방법</a:t>
            </a:r>
            <a:endParaRPr lang="en-US" altLang="ko-KR" dirty="0"/>
          </a:p>
          <a:p>
            <a:r>
              <a:rPr lang="en-US" altLang="ko-KR" dirty="0"/>
              <a:t>Round</a:t>
            </a:r>
            <a:r>
              <a:rPr lang="ko-KR" altLang="en-US" dirty="0"/>
              <a:t>함수로 소수점 </a:t>
            </a:r>
            <a:r>
              <a:rPr lang="ko-KR" altLang="en-US" dirty="0" err="1"/>
              <a:t>자리수</a:t>
            </a:r>
            <a:r>
              <a:rPr lang="ko-KR" altLang="en-US" dirty="0"/>
              <a:t> 통제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1BD4D-0315-88A3-F1CB-1FBC3F80E3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070B-6C22-4AFD-B15B-824587D6E0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03AAD-44D3-45D5-8346-6780F611D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4FB7D4-BF33-43C5-91D4-DA9E6E1F8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0BF57-C909-4DF1-A930-E7C95860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0D52-39EA-B64E-B094-BFF5F97565E5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53439-54E1-469D-BFE2-36B5BA53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FDE12-06B9-4F19-86F2-B7A38BD9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8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C16BC-1AF7-40C6-8365-E0176E73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F9994-60E6-42B1-913A-CB96B8725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AACF1-039E-43E1-9F60-3966AB01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74DB-41D9-D640-8189-69E26C71BABD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220BA-505F-43CA-9DE7-0D954707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38BF5-2E3A-4787-84C8-55EFC49A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9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776CCE-2FAA-4B35-AED9-861B15210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3DF81E-2B26-426B-8466-EB09A380D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45E73-7B53-4BA6-8176-1910EF22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31BF-F907-6446-B25E-AC7F1AEC1BA8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73390-65A2-4E51-AAFC-2EDB8C00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FB9CC-1D1E-4C9A-8C98-458348B2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8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541BE-3342-49EC-997D-606C24BF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89E1-1179-4606-B868-1A78A491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6EDC5-BD99-4448-9900-2EBA69AE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0BDE-79DF-6649-A82C-41ACFFB5C5DC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8A277-B864-46F4-A28C-B5908D34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FF87C-C7A6-4AC0-94C6-21F48BF4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83AF1-D9D7-4882-A513-A0688A81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77953-9CB3-436C-8C2B-2B634039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6FF90-8136-4F38-B696-3A22A881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B39A-2999-0D4E-B811-D360CD56E041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A2252-F52D-4298-B4B0-4E9F4C5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82326-A185-4A3E-ABAF-2851B223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FF1F1-1033-4C08-B250-9E595D7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02937-F9CE-46EB-85EF-748B62F6E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10E23D-4F5B-4A38-B6E7-A0F6F78A3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A8E55-B4CC-47E5-ACEF-8F215C6B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B3A63-FD83-3F44-83E7-787CD66696BB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EEBE6-B400-4560-8844-47226796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8C28A-F2BF-4EFA-A4C1-41243B86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9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8F7A-610F-44F8-ABA8-228229EC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F1CC7-FD19-4B3B-B728-1C6CD314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67579-7BDF-44CC-8C3B-F1851D6E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567BCD-2F0A-40B7-84ED-8F1C09769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0F12DD-FC9B-4385-BAA1-256E607A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B2F537-EF65-41F5-90BA-1CC9D43C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98BA-F03B-3C43-B302-3F68E2A8FE22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BC704-F55D-4B7C-A749-444C69E1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3CE889-F8BB-4257-B741-48FA07C6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93DA8-564D-486D-8D08-901B8481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DE3C06-D0F1-42F8-BFBF-32FD1089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FF51-5BEF-2E42-8298-6E6BE71B009F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B5106D-C6D3-4D68-88AF-053F4A4B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D5CA7A-B2B1-4652-BF0D-017A1443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64CDD6-B6AD-40FF-B45E-4D61E89A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5352-942A-5041-9771-95EA15B0B835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470EB-4841-4F8B-BECE-CD7420F6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2BDFC-F3F4-4C0B-AC1F-27A170E8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2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0F675-5DD3-4DBD-A817-801E5B49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79712-C331-49D8-8C07-6CE63C60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728A5-D128-4744-97C2-E3F101E59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107F7-FFC9-40A9-97BF-73364D1A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1FEB-FC6B-804C-8E07-8FA2945E2596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1BD6C-1056-4EDA-AD4E-6BB81C82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1AC8B-6311-425F-BC8E-27A65C05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0C578-33AE-4387-8AC7-58813FE8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ED6B59-3008-4283-BC34-157C3F13E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95D34-F46D-4D0A-9468-D9641B7A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12FC1-A1F7-410B-A39F-F9CB08CE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04262-ABB2-E240-90D8-A71CFC586CA0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95917-9114-47DF-9247-52AC9F12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D5C3D-5B96-4727-8458-2987E000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267644-4653-48FC-A95B-864267FA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06D44-92BA-413C-AF68-0484F210D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52CF1-8CFC-4179-8174-BCC8CCF9D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6D66-4403-0348-B17D-54932E5E92F4}" type="datetime1">
              <a:rPr lang="ko-KR" altLang="en-US" smtClean="0"/>
              <a:t>2024. 11. 21.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2016C-F29C-4532-89DA-3B2B60D29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64C2A-2B33-42B2-9629-FD66C93E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6937-95AD-48FE-98CB-79B57298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1D9E9-D4BA-E103-2178-8A9AFDECF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24379C-3435-6B3D-FD27-5E3AD5C7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D56AC64-3D8C-0C02-FC5D-CA8A2114D093}"/>
              </a:ext>
            </a:extLst>
          </p:cNvPr>
          <p:cNvSpPr txBox="1">
            <a:spLocks/>
          </p:cNvSpPr>
          <p:nvPr/>
        </p:nvSpPr>
        <p:spPr>
          <a:xfrm>
            <a:off x="827762" y="882650"/>
            <a:ext cx="9618945" cy="4818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spc="-150" dirty="0">
                <a:solidFill>
                  <a:srgbClr val="703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Chapter 04</a:t>
            </a:r>
            <a:endParaRPr lang="ko-KR" altLang="en-US" sz="9600" b="1" spc="-150" dirty="0">
              <a:solidFill>
                <a:srgbClr val="703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E8A8AD-E048-4927-F024-EA24D698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8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1C696-AE80-CF38-06E0-175CAE81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93D7B-EE33-07A1-3D5F-C4C0F9BD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400" b="1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소프트맥스</a:t>
            </a:r>
            <a:r>
              <a:rPr lang="ko-KR" altLang="en-US" sz="44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함수</a:t>
            </a:r>
            <a:endParaRPr lang="en-US" altLang="ko-KR" sz="4400" b="1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C37C1-2D68-09F4-ED2D-BBBD3919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AA5CF-13B2-2C30-71A1-BF59AEEFE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92" y="1539009"/>
            <a:ext cx="10823369" cy="4732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-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ko-KR" altLang="en-US" sz="20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넘파이의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ko-KR" altLang="en-US" sz="20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불리언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인덱싱 사용</a:t>
            </a: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BA395E5-89D5-0B60-BD98-940E3C51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DB4497-9449-259F-8B55-B81EFBDD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77" y="2240759"/>
            <a:ext cx="5715000" cy="1739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B8CA2B-7A69-28A9-6FC9-119EFA927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111" y="2230607"/>
            <a:ext cx="4362548" cy="891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A1BBD7-85F5-649E-B39D-6266FF4FB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111" y="3157253"/>
            <a:ext cx="3758504" cy="891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EB371E-94B2-ED7F-3D0E-1485E6D619AC}"/>
              </a:ext>
            </a:extLst>
          </p:cNvPr>
          <p:cNvSpPr txBox="1"/>
          <p:nvPr/>
        </p:nvSpPr>
        <p:spPr>
          <a:xfrm>
            <a:off x="1734118" y="2044761"/>
            <a:ext cx="4863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⬇️ </a:t>
            </a:r>
            <a:r>
              <a:rPr kumimoji="1"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z</a:t>
            </a:r>
            <a:r>
              <a:rPr kumimoji="1"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값을 출력해줌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EE24A5-DABB-AF74-E60E-4737B5335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93" y="4972004"/>
            <a:ext cx="5638800" cy="14097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CE9FD7-D1D0-4106-97B9-F3EAB507E509}"/>
              </a:ext>
            </a:extLst>
          </p:cNvPr>
          <p:cNvCxnSpPr>
            <a:cxnSpLocks/>
          </p:cNvCxnSpPr>
          <p:nvPr/>
        </p:nvCxnSpPr>
        <p:spPr>
          <a:xfrm flipH="1">
            <a:off x="388307" y="3158164"/>
            <a:ext cx="574370" cy="165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B74BE2-5CDB-0C4D-7DEC-2F300942BABB}"/>
              </a:ext>
            </a:extLst>
          </p:cNvPr>
          <p:cNvSpPr txBox="1"/>
          <p:nvPr/>
        </p:nvSpPr>
        <p:spPr>
          <a:xfrm>
            <a:off x="838200" y="6032056"/>
            <a:ext cx="4863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Z</a:t>
            </a:r>
            <a:r>
              <a:rPr kumimoji="1"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값을 모두 더한 값을 분모로 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A7083-4578-831D-DF11-81C82BDCDE60}"/>
              </a:ext>
            </a:extLst>
          </p:cNvPr>
          <p:cNvSpPr txBox="1"/>
          <p:nvPr/>
        </p:nvSpPr>
        <p:spPr>
          <a:xfrm>
            <a:off x="515032" y="4922821"/>
            <a:ext cx="4863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⬇️ 전부 합치면 </a:t>
            </a:r>
            <a:r>
              <a:rPr kumimoji="1"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1</a:t>
            </a:r>
            <a:r>
              <a:rPr kumimoji="1"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이 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6F1D73-D2AC-1E09-1360-29194D709BBB}"/>
              </a:ext>
            </a:extLst>
          </p:cNvPr>
          <p:cNvSpPr txBox="1"/>
          <p:nvPr/>
        </p:nvSpPr>
        <p:spPr>
          <a:xfrm>
            <a:off x="1160263" y="3774653"/>
            <a:ext cx="5831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⬆️소수점 자리가 너무 많으면 보기 힘드니 </a:t>
            </a:r>
            <a:r>
              <a:rPr kumimoji="1" lang="ko-KR" altLang="en-US" sz="105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넘파이의</a:t>
            </a:r>
            <a:r>
              <a:rPr kumimoji="1" lang="ko-KR" altLang="en-US" sz="10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 </a:t>
            </a:r>
            <a:r>
              <a:rPr kumimoji="1" lang="en-US" altLang="ko-KR" sz="10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round</a:t>
            </a:r>
            <a:r>
              <a:rPr kumimoji="1" lang="ko-KR" altLang="en-US" sz="10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함수로 </a:t>
            </a:r>
            <a:r>
              <a:rPr kumimoji="1" lang="en-US" altLang="ko-KR" sz="10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3</a:t>
            </a:r>
            <a:r>
              <a:rPr kumimoji="1" lang="ko-KR" altLang="en-US" sz="10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자리로 제한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599B1A-72FC-A25B-3B18-AA7C30410196}"/>
              </a:ext>
            </a:extLst>
          </p:cNvPr>
          <p:cNvSpPr txBox="1"/>
          <p:nvPr/>
        </p:nvSpPr>
        <p:spPr>
          <a:xfrm>
            <a:off x="5521978" y="4672381"/>
            <a:ext cx="6513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-</a:t>
            </a:r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시그모이드</a:t>
            </a:r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–</a:t>
            </a:r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2</a:t>
            </a:r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진 분류일 경우의 확률을 표현하기 위한 수학적 틀</a:t>
            </a:r>
            <a:endParaRPr lang="en-US" altLang="ko-KR" sz="14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-</a:t>
            </a:r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소프트맥스</a:t>
            </a:r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en-US" altLang="ko-KR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–</a:t>
            </a:r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다중 분류일 </a:t>
            </a:r>
            <a:r>
              <a:rPr lang="ko-KR" altLang="en-US" sz="14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떄</a:t>
            </a:r>
            <a:r>
              <a:rPr lang="ko-KR" altLang="en-US" sz="14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확률을 표현하는 수학적 틀</a:t>
            </a:r>
          </a:p>
        </p:txBody>
      </p:sp>
    </p:spTree>
    <p:extLst>
      <p:ext uri="{BB962C8B-B14F-4D97-AF65-F5344CB8AC3E}">
        <p14:creationId xmlns:p14="http://schemas.microsoft.com/office/powerpoint/2010/main" val="349175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C3D13-9DFF-4C61-C20F-5F794F62B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F1967-C615-CD55-351B-9A0DB2AB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Chapter 04 - 1</a:t>
            </a:r>
            <a:endParaRPr lang="ko-KR" altLang="en-US" b="1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9C6FB-A85C-074A-3DBA-B63C79A6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599" cy="4522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 err="1">
                <a:latin typeface="+mj-ea"/>
                <a:ea typeface="+mj-ea"/>
              </a:rPr>
              <a:t>럭키</a:t>
            </a:r>
            <a:r>
              <a:rPr lang="ko-KR" altLang="en-US" sz="3200" b="1" dirty="0">
                <a:latin typeface="+mj-ea"/>
                <a:ea typeface="+mj-ea"/>
              </a:rPr>
              <a:t> 백</a:t>
            </a:r>
            <a:endParaRPr lang="en-US" altLang="ko-KR" sz="32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800" dirty="0">
              <a:latin typeface="+mj-ea"/>
              <a:ea typeface="+mj-ea"/>
            </a:endParaRPr>
          </a:p>
          <a:p>
            <a:pPr>
              <a:buFont typeface="시스템 서체 일반체"/>
              <a:buChar char="・"/>
            </a:pPr>
            <a:r>
              <a:rPr lang="ko-KR" altLang="en-US" sz="2400" dirty="0">
                <a:latin typeface="+mj-ea"/>
                <a:ea typeface="+mj-ea"/>
              </a:rPr>
              <a:t>생선이 들어있는 </a:t>
            </a:r>
            <a:r>
              <a:rPr lang="ko-KR" altLang="en-US" sz="2400" dirty="0" err="1">
                <a:latin typeface="+mj-ea"/>
                <a:ea typeface="+mj-ea"/>
              </a:rPr>
              <a:t>럭키백을</a:t>
            </a:r>
            <a:r>
              <a:rPr lang="ko-KR" altLang="en-US" sz="2400" dirty="0">
                <a:latin typeface="+mj-ea"/>
                <a:ea typeface="+mj-ea"/>
              </a:rPr>
              <a:t> 팔려고 한다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buFont typeface="시스템 서체 일반체"/>
              <a:buChar char="・"/>
            </a:pPr>
            <a:r>
              <a:rPr lang="ko-KR" altLang="en-US" sz="2400" dirty="0">
                <a:latin typeface="+mj-ea"/>
                <a:ea typeface="+mj-ea"/>
              </a:rPr>
              <a:t>이 때 구매자에게 안에 들어있는 생선이 무엇일지 확률을 알려줘야 한다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buFont typeface="시스템 서체 일반체"/>
              <a:buChar char="・"/>
            </a:pPr>
            <a:r>
              <a:rPr lang="en-US" altLang="ko-KR" sz="2400" dirty="0">
                <a:latin typeface="+mj-ea"/>
                <a:ea typeface="+mj-ea"/>
              </a:rPr>
              <a:t>2</a:t>
            </a:r>
            <a:r>
              <a:rPr lang="ko-KR" altLang="en-US" sz="2400" dirty="0">
                <a:latin typeface="+mj-ea"/>
                <a:ea typeface="+mj-ea"/>
              </a:rPr>
              <a:t>장에서는 물고기가 도미일지 빙어일지 구분하는 분류를 </a:t>
            </a:r>
            <a:r>
              <a:rPr lang="ko-KR" altLang="en-US" sz="2400" dirty="0" err="1">
                <a:latin typeface="+mj-ea"/>
                <a:ea typeface="+mj-ea"/>
              </a:rPr>
              <a:t>했었는데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이번 예제에서도 회귀가 아닌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rgbClr val="7030A0"/>
                </a:solidFill>
                <a:latin typeface="+mj-ea"/>
                <a:ea typeface="+mj-ea"/>
              </a:rPr>
              <a:t>분류 모델이 </a:t>
            </a:r>
            <a:r>
              <a:rPr lang="ko-KR" altLang="en-US" sz="2400" dirty="0">
                <a:latin typeface="+mj-ea"/>
                <a:ea typeface="+mj-ea"/>
              </a:rPr>
              <a:t>각 물고기일 것이라고 </a:t>
            </a:r>
            <a:r>
              <a:rPr lang="ko-KR" altLang="en-US" sz="2400" dirty="0">
                <a:solidFill>
                  <a:srgbClr val="7030A0"/>
                </a:solidFill>
                <a:latin typeface="+mj-ea"/>
                <a:ea typeface="+mj-ea"/>
              </a:rPr>
              <a:t>확신하는 정도</a:t>
            </a:r>
            <a:r>
              <a:rPr lang="ko-KR" altLang="en-US" sz="2400" dirty="0">
                <a:latin typeface="+mj-ea"/>
                <a:ea typeface="+mj-ea"/>
              </a:rPr>
              <a:t>를 </a:t>
            </a:r>
            <a:r>
              <a:rPr lang="ko-KR" altLang="en-US" sz="2400" dirty="0">
                <a:solidFill>
                  <a:srgbClr val="7030A0"/>
                </a:solidFill>
                <a:latin typeface="+mj-ea"/>
                <a:ea typeface="+mj-ea"/>
              </a:rPr>
              <a:t>확률</a:t>
            </a:r>
            <a:r>
              <a:rPr lang="ko-KR" altLang="en-US" sz="2400" dirty="0">
                <a:latin typeface="+mj-ea"/>
                <a:ea typeface="+mj-ea"/>
              </a:rPr>
              <a:t>로 가져온다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>
              <a:buFont typeface="시스템 서체 일반체"/>
              <a:buChar char="・"/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buFont typeface="시스템 서체 일반체"/>
              <a:buChar char="・"/>
            </a:pPr>
            <a:endParaRPr lang="en-US" altLang="ko-KR" sz="2600" dirty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2600" dirty="0">
              <a:latin typeface="+mj-ea"/>
              <a:ea typeface="+mj-ea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482B2-65AB-C3B9-E1B2-F8448C52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4A9A3447-B94D-AA8F-52C3-810165E8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2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7429F-C910-D28A-B851-EEA79C8C4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3EE7F-D880-DA20-7B15-BB70B1CE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확률 계산하기</a:t>
            </a:r>
            <a:endParaRPr lang="en-US" altLang="ko-KR" sz="4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3D90E-62A3-BCCA-3004-FE38E372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992B2-3F3C-6CC9-7A68-53E151506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5" y="1440889"/>
            <a:ext cx="10823369" cy="47328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길이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,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대각선 길이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,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높이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,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무게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5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가지 특성을 사용</a:t>
            </a: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그림과 같이 이웃 </a:t>
            </a:r>
            <a:r>
              <a:rPr lang="ko-KR" altLang="en-US" sz="20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최근접이웃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알고리즘을 사용 할 경우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10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개 중에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5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개를 차지하는 세모일 확률이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0.5,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네모가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0.3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동그라미가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0.2</a:t>
            </a:r>
            <a:r>
              <a:rPr lang="ko-KR" altLang="en-US" sz="20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라고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이야기 할 수 있다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7030A0"/>
                </a:solidFill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이웃한 클래스의 비율로 확률 구할 할 수 있다</a:t>
            </a:r>
            <a:endParaRPr lang="en-US" altLang="ko-KR" sz="2000" dirty="0">
              <a:solidFill>
                <a:srgbClr val="7030A0"/>
              </a:solidFill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5CC67DF-012E-744F-E886-21DFDA34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C1650F-6F6A-BD72-29FE-D75EAA1A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908" y="2986492"/>
            <a:ext cx="4395788" cy="33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632CD-638E-6B3F-307E-CEE12F271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B9E71-F766-0130-7F56-4FB3A611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준비</a:t>
            </a:r>
            <a:endParaRPr lang="en-US" altLang="ko-KR" sz="4400" b="1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D75E3-8E9E-4737-F05E-E16B8E92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15C21-B6DE-4467-38C8-AECF691A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3" y="1542770"/>
            <a:ext cx="10823369" cy="47328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전 장과 같이 </a:t>
            </a:r>
            <a:r>
              <a:rPr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판다스로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csv 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데이터 읽기</a:t>
            </a: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head()</a:t>
            </a:r>
            <a:r>
              <a:rPr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매서드는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만들어진 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fish 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데이터 프레임의 처음 몇 개의 행을 테이블로</a:t>
            </a: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정리해 출력해준다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7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개의 생선에 대한 종류가 담긴 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species</a:t>
            </a:r>
            <a:r>
              <a:rPr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를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타겟으로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,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나머지 특성은 </a:t>
            </a: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input</a:t>
            </a:r>
            <a:r>
              <a:rPr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에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넣어주고 </a:t>
            </a:r>
            <a:r>
              <a:rPr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넘파이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배열로 바꿔준다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9AE9E89-415A-1601-032C-B794B071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1C060A-1C1E-CF5A-C40F-BCE3D09B9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4" y="3614742"/>
            <a:ext cx="11498585" cy="2457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7AE352-712B-021A-13E4-8C1D07074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496" y="1987782"/>
            <a:ext cx="3581400" cy="88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BFE4A-2CE9-0845-AD6B-BB94D6AF04D7}"/>
              </a:ext>
            </a:extLst>
          </p:cNvPr>
          <p:cNvSpPr txBox="1"/>
          <p:nvPr/>
        </p:nvSpPr>
        <p:spPr>
          <a:xfrm>
            <a:off x="8444255" y="1690688"/>
            <a:ext cx="3815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⬇️ </a:t>
            </a:r>
            <a:r>
              <a:rPr kumimoji="1" lang="ko-KR" altLang="en-US" sz="11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첫 번째 열은 </a:t>
            </a:r>
            <a:r>
              <a:rPr kumimoji="1" lang="en-US" altLang="ko-KR" sz="11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header, </a:t>
            </a:r>
            <a:r>
              <a:rPr kumimoji="1" lang="ko-KR" altLang="en-US" sz="11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콤마로 나누어진 특성의 열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05DC9-E23C-7789-530B-42E64946F682}"/>
              </a:ext>
            </a:extLst>
          </p:cNvPr>
          <p:cNvSpPr txBox="1"/>
          <p:nvPr/>
        </p:nvSpPr>
        <p:spPr>
          <a:xfrm>
            <a:off x="7255569" y="2909861"/>
            <a:ext cx="5831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⬆️ 실제 </a:t>
            </a:r>
            <a:r>
              <a:rPr kumimoji="1" lang="en-US" altLang="ko-KR" sz="11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CSV</a:t>
            </a:r>
            <a:r>
              <a:rPr kumimoji="1" lang="ko-KR" altLang="en-US" sz="11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파일에는 없던 인덱싱을 </a:t>
            </a:r>
            <a:r>
              <a:rPr kumimoji="1" lang="ko-KR" altLang="en-US" sz="11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판다스가</a:t>
            </a:r>
            <a:r>
              <a:rPr kumimoji="1" lang="ko-KR" altLang="en-US" sz="11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kumimoji="1" lang="ko-KR" altLang="en-US" sz="11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자도응로</a:t>
            </a:r>
            <a:r>
              <a:rPr kumimoji="1" lang="ko-KR" altLang="en-US" sz="11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kumimoji="1" lang="ko-KR" altLang="en-US" sz="11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달아줌</a:t>
            </a:r>
            <a:endParaRPr kumimoji="1" lang="ko-KR" altLang="en-US" sz="11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70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954E9-38E0-5A7F-B39A-17A414FFB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4A7A8-71E2-91F1-B6CD-8AB78A61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250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4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 – </a:t>
            </a:r>
            <a:r>
              <a:rPr lang="ko-KR" altLang="en-US" sz="44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최근접 이웃의 다중분류</a:t>
            </a:r>
            <a:endParaRPr lang="en-US" altLang="ko-KR" sz="4400" b="1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A4FEB-1343-58E2-2A3F-D435F2A6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42382-4E95-95E1-F727-5EAE5726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4" y="1377307"/>
            <a:ext cx="10823369" cy="47328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챕터 </a:t>
            </a:r>
            <a:r>
              <a:rPr lang="en-US" altLang="ko-KR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2</a:t>
            </a: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에서는 타깃은 </a:t>
            </a:r>
            <a:r>
              <a:rPr lang="en-US" altLang="ko-KR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1</a:t>
            </a: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로 나머지를 </a:t>
            </a:r>
            <a:r>
              <a:rPr lang="en-US" altLang="ko-KR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</a:t>
            </a:r>
            <a:r>
              <a:rPr lang="ko-KR" altLang="en-US" sz="2000" spc="-15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으로</a:t>
            </a: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분류하는 이진분류를 했다</a:t>
            </a:r>
            <a:endParaRPr lang="en-US" altLang="ko-KR" sz="20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r>
              <a:rPr lang="ko-KR" altLang="en-US" sz="2000" spc="-15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타깃값인</a:t>
            </a: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en-US" altLang="ko-KR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species</a:t>
            </a: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는 문자열로 되어있지만 따로 정수로 레이블링 할 필요 없이 </a:t>
            </a:r>
            <a:r>
              <a:rPr lang="ko-KR" altLang="en-US" sz="2000" spc="-15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사이킷런이</a:t>
            </a: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자체적으로 정수로 바꿔서 훈련을 진행 한다</a:t>
            </a:r>
            <a:endParaRPr lang="en-US" altLang="ko-KR" sz="20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레이블링의 순서를 바꾸고 싶다면 앞장에서 </a:t>
            </a:r>
            <a:r>
              <a:rPr lang="en-US" altLang="ko-KR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0,</a:t>
            </a: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en-US" altLang="ko-KR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1</a:t>
            </a: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로 레이블링 한 것 </a:t>
            </a:r>
            <a:r>
              <a:rPr lang="ko-KR" altLang="en-US" sz="2000" spc="-15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처럼</a:t>
            </a:r>
            <a:r>
              <a:rPr lang="ko-KR" altLang="en-US" sz="2000" spc="-15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직접 해주면 된다</a:t>
            </a:r>
            <a:endParaRPr lang="en-US" altLang="ko-KR" sz="20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2000" spc="-15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E92E5CB-9FAC-C8A1-D2F8-F3C95B83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0F2086-1899-172F-8E89-FA8FE70E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93" y="2824320"/>
            <a:ext cx="9320213" cy="32159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864F5C-F753-AF19-3EDB-ED20E6DA4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597" y="4544704"/>
            <a:ext cx="5796744" cy="2649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5609AF-C5A6-DCCF-39C6-0A9FA13D6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893" y="5016624"/>
            <a:ext cx="3914918" cy="2156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81FD97-C282-7EC2-F2CC-1D0878AF5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246" y="5996114"/>
            <a:ext cx="3600131" cy="7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384D6-7277-89EF-3C2A-DAFCF2598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8EC17-AEC4-3B70-56D0-D9E4B89B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94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로지스틱 회귀</a:t>
            </a:r>
            <a:endParaRPr lang="en-US" altLang="ko-KR" sz="4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C96E5-4785-C84C-C8E0-4DB15B67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E66BB-4291-D38A-0014-F88A85FF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75" y="1385610"/>
            <a:ext cx="11056584" cy="53358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>
                <a:latin typeface="+mn-ea"/>
              </a:rPr>
              <a:t>z = a * </a:t>
            </a:r>
            <a:r>
              <a:rPr lang="ko-KR" altLang="en-US" sz="2200" dirty="0">
                <a:latin typeface="+mn-ea"/>
              </a:rPr>
              <a:t>무게 </a:t>
            </a:r>
            <a:r>
              <a:rPr lang="en-US" altLang="ko-KR" sz="2200" dirty="0">
                <a:latin typeface="+mn-ea"/>
              </a:rPr>
              <a:t>+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b * </a:t>
            </a:r>
            <a:r>
              <a:rPr lang="ko-KR" altLang="en-US" sz="2200" dirty="0">
                <a:latin typeface="+mn-ea"/>
              </a:rPr>
              <a:t>길이 </a:t>
            </a:r>
            <a:r>
              <a:rPr lang="en-US" altLang="ko-KR" sz="2200" dirty="0">
                <a:latin typeface="+mn-ea"/>
              </a:rPr>
              <a:t>+ c * </a:t>
            </a:r>
            <a:r>
              <a:rPr lang="ko-KR" altLang="en-US" sz="2200" dirty="0">
                <a:latin typeface="+mn-ea"/>
              </a:rPr>
              <a:t>대각선 </a:t>
            </a:r>
            <a:r>
              <a:rPr lang="en-US" altLang="ko-KR" sz="2200" dirty="0">
                <a:latin typeface="+mn-ea"/>
              </a:rPr>
              <a:t>+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d * </a:t>
            </a:r>
            <a:r>
              <a:rPr lang="ko-KR" altLang="en-US" sz="2200" dirty="0">
                <a:latin typeface="+mn-ea"/>
              </a:rPr>
              <a:t>높이 </a:t>
            </a:r>
            <a:r>
              <a:rPr lang="en-US" altLang="ko-KR" sz="2200" dirty="0">
                <a:latin typeface="+mn-ea"/>
              </a:rPr>
              <a:t>+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e * </a:t>
            </a:r>
            <a:r>
              <a:rPr lang="ko-KR" altLang="en-US" sz="2200" dirty="0">
                <a:latin typeface="+mn-ea"/>
              </a:rPr>
              <a:t>두께 </a:t>
            </a:r>
            <a:r>
              <a:rPr lang="en-US" altLang="ko-KR" sz="2200" dirty="0">
                <a:latin typeface="+mn-ea"/>
              </a:rPr>
              <a:t>+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f</a:t>
            </a:r>
          </a:p>
          <a:p>
            <a:pPr marL="0" indent="0" algn="ctr">
              <a:buNone/>
            </a:pPr>
            <a:endParaRPr lang="en-US" altLang="ko-KR" sz="2200" dirty="0">
              <a:latin typeface="+mn-ea"/>
            </a:endParaRPr>
          </a:p>
          <a:p>
            <a:pPr marL="0" indent="0" algn="ctr">
              <a:buNone/>
            </a:pPr>
            <a:endParaRPr lang="en-US" altLang="ko-KR" sz="2200" dirty="0">
              <a:latin typeface="+mn-ea"/>
            </a:endParaRPr>
          </a:p>
          <a:p>
            <a:pPr marL="0" indent="0" algn="ctr">
              <a:buNone/>
            </a:pPr>
            <a:endParaRPr lang="en-US" altLang="ko-KR" sz="2200" dirty="0">
              <a:latin typeface="+mn-ea"/>
            </a:endParaRPr>
          </a:p>
          <a:p>
            <a:pPr marL="0" indent="0" algn="ctr">
              <a:buNone/>
            </a:pPr>
            <a:endParaRPr lang="en-US" altLang="ko-KR" sz="2200" dirty="0">
              <a:latin typeface="+mn-ea"/>
            </a:endParaRPr>
          </a:p>
          <a:p>
            <a:pPr marL="0" indent="0" algn="ctr">
              <a:buNone/>
            </a:pPr>
            <a:endParaRPr lang="en-US" altLang="ko-KR" sz="2200" dirty="0">
              <a:latin typeface="+mn-ea"/>
            </a:endParaRPr>
          </a:p>
          <a:p>
            <a:pPr marL="0" indent="0" algn="ctr">
              <a:buNone/>
            </a:pPr>
            <a:endParaRPr lang="en-US" altLang="ko-KR" sz="2200" dirty="0">
              <a:latin typeface="+mn-ea"/>
            </a:endParaRPr>
          </a:p>
          <a:p>
            <a:pPr marL="0" indent="0" algn="ctr">
              <a:buNone/>
            </a:pPr>
            <a:endParaRPr lang="en-US" altLang="ko-KR" sz="2200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spc="-150" dirty="0">
                <a:latin typeface="+mn-ea"/>
              </a:rPr>
              <a:t>로지스틱 회귀는 이름은 회귀지만 양성 클래스인지 음성 클래스인지 구분 해주는 분류 알고리즘 </a:t>
            </a:r>
            <a:endParaRPr lang="en-US" altLang="ko-KR" sz="1800" spc="-15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800" spc="-150" dirty="0">
                <a:latin typeface="+mn-ea"/>
              </a:rPr>
              <a:t>S</a:t>
            </a:r>
            <a:r>
              <a:rPr lang="ko-KR" altLang="en-US" sz="1800" spc="-150" dirty="0">
                <a:latin typeface="+mn-ea"/>
              </a:rPr>
              <a:t>자 모양이라 </a:t>
            </a:r>
            <a:r>
              <a:rPr lang="ko-KR" altLang="en-US" sz="1800" spc="-150" dirty="0" err="1">
                <a:latin typeface="+mn-ea"/>
              </a:rPr>
              <a:t>시그모이드</a:t>
            </a:r>
            <a:r>
              <a:rPr lang="ko-KR" altLang="en-US" sz="1800" spc="-150" dirty="0">
                <a:latin typeface="+mn-ea"/>
              </a:rPr>
              <a:t> 함수 라고도 함</a:t>
            </a:r>
            <a:endParaRPr lang="en-US" altLang="ko-KR" sz="1800" spc="-150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800" spc="-150" dirty="0">
                <a:latin typeface="+mn-ea"/>
              </a:rPr>
              <a:t>위의 식을 그대로 사용하면 회귀와 같고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로지스틱 회귀는 </a:t>
            </a:r>
            <a:r>
              <a:rPr lang="en-US" altLang="ko-KR" sz="1800" spc="-150" dirty="0">
                <a:latin typeface="+mn-ea"/>
              </a:rPr>
              <a:t>z</a:t>
            </a:r>
            <a:r>
              <a:rPr lang="ko-KR" altLang="en-US" sz="1800" spc="-150" dirty="0">
                <a:latin typeface="+mn-ea"/>
              </a:rPr>
              <a:t>값을 그대로 사용하는 것이 아닌 </a:t>
            </a:r>
            <a:r>
              <a:rPr lang="ko-KR" altLang="en-US" sz="1800" spc="-150" dirty="0" err="1">
                <a:latin typeface="+mn-ea"/>
              </a:rPr>
              <a:t>시그모이드</a:t>
            </a:r>
            <a:r>
              <a:rPr lang="ko-KR" altLang="en-US" sz="1800" spc="-150" dirty="0">
                <a:latin typeface="+mn-ea"/>
              </a:rPr>
              <a:t> 함수를 통해 </a:t>
            </a:r>
            <a:r>
              <a:rPr lang="en-US" altLang="ko-KR" sz="1800" spc="-150" dirty="0">
                <a:latin typeface="+mn-ea"/>
              </a:rPr>
              <a:t>0~1</a:t>
            </a:r>
            <a:r>
              <a:rPr lang="ko-KR" altLang="en-US" sz="1800" spc="-150" dirty="0">
                <a:latin typeface="+mn-ea"/>
              </a:rPr>
              <a:t>까지의 확률로 바꾼 후 </a:t>
            </a:r>
            <a:r>
              <a:rPr lang="en-US" altLang="ko-KR" sz="1800" spc="-150" dirty="0">
                <a:latin typeface="+mn-ea"/>
              </a:rPr>
              <a:t>0.5</a:t>
            </a:r>
            <a:r>
              <a:rPr lang="ko-KR" altLang="en-US" sz="1800" spc="-150" dirty="0" err="1">
                <a:latin typeface="+mn-ea"/>
              </a:rPr>
              <a:t>를</a:t>
            </a:r>
            <a:r>
              <a:rPr lang="ko-KR" altLang="en-US" sz="1800" spc="-150" dirty="0">
                <a:latin typeface="+mn-ea"/>
              </a:rPr>
              <a:t> 기준으로 </a:t>
            </a:r>
            <a:r>
              <a:rPr lang="en-US" altLang="ko-KR" sz="1800" spc="-150" dirty="0">
                <a:latin typeface="+mn-ea"/>
              </a:rPr>
              <a:t>0.5</a:t>
            </a:r>
            <a:r>
              <a:rPr lang="ko-KR" altLang="en-US" sz="1800" spc="-150" dirty="0">
                <a:latin typeface="+mn-ea"/>
              </a:rPr>
              <a:t>보다 크면 양성 클래스</a:t>
            </a:r>
            <a:r>
              <a:rPr lang="en-US" altLang="ko-KR" sz="1800" spc="-150" dirty="0">
                <a:latin typeface="+mn-ea"/>
              </a:rPr>
              <a:t>(1),</a:t>
            </a:r>
            <a:r>
              <a:rPr lang="ko-KR" altLang="en-US" sz="1800" spc="-150" dirty="0">
                <a:latin typeface="+mn-ea"/>
              </a:rPr>
              <a:t> 작으면 음성 클래스</a:t>
            </a:r>
            <a:r>
              <a:rPr lang="en-US" altLang="ko-KR" sz="1800" spc="-150" dirty="0">
                <a:latin typeface="+mn-ea"/>
              </a:rPr>
              <a:t>(0)</a:t>
            </a:r>
            <a:r>
              <a:rPr lang="ko-KR" altLang="en-US" sz="1800" spc="-150" dirty="0">
                <a:latin typeface="+mn-ea"/>
              </a:rPr>
              <a:t>로 처리</a:t>
            </a:r>
            <a:endParaRPr lang="en-US" altLang="ko-KR" sz="1800" spc="-15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800" spc="-150" dirty="0">
                <a:latin typeface="+mn-ea"/>
              </a:rPr>
              <a:t>Z &lt;= 0.5 = </a:t>
            </a:r>
            <a:r>
              <a:rPr lang="ko-KR" altLang="en-US" sz="1800" spc="-150" dirty="0">
                <a:latin typeface="+mn-ea"/>
              </a:rPr>
              <a:t>음성</a:t>
            </a:r>
            <a:r>
              <a:rPr lang="en-US" altLang="ko-KR" sz="1800" spc="-150" dirty="0">
                <a:latin typeface="+mn-ea"/>
              </a:rPr>
              <a:t>,</a:t>
            </a:r>
            <a:r>
              <a:rPr lang="ko-KR" altLang="en-US" sz="1800" spc="-150" dirty="0">
                <a:latin typeface="+mn-ea"/>
              </a:rPr>
              <a:t> </a:t>
            </a:r>
            <a:r>
              <a:rPr lang="en-US" altLang="ko-KR" sz="1800" spc="-150" dirty="0">
                <a:latin typeface="+mn-ea"/>
              </a:rPr>
              <a:t>z &gt;0.5 = </a:t>
            </a:r>
            <a:r>
              <a:rPr lang="ko-KR" altLang="en-US" sz="1800" spc="-150" dirty="0">
                <a:latin typeface="+mn-ea"/>
              </a:rPr>
              <a:t>양성</a:t>
            </a:r>
            <a:r>
              <a:rPr lang="en-US" altLang="ko-KR" sz="1800" spc="-150" dirty="0">
                <a:latin typeface="+mn-ea"/>
              </a:rPr>
              <a:t> 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8CE899E-BEF0-2A49-67D1-3063F11F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875C86-CE50-50F1-D2BE-6126EB37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617" y="2092372"/>
            <a:ext cx="3746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43E57-54EC-95E5-9209-06964AFE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0DDD9-3936-71C5-564B-74CC476B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로지스틱 회귀 </a:t>
            </a:r>
            <a:r>
              <a:rPr lang="en-US" altLang="ko-KR" sz="4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4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이진분류</a:t>
            </a:r>
            <a:r>
              <a:rPr lang="en-US" altLang="ko-KR" sz="4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4E760-50A4-415E-F6FA-D60F314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4EEB0-9D50-1050-784E-915D06FE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479151"/>
            <a:ext cx="11112500" cy="487866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넘파이의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불리언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인덱싱 사용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,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각 원소의 위치에 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True, </a:t>
            </a:r>
            <a:r>
              <a:rPr lang="en-US" altLang="ko-KR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Flase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값을 넣어서 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True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인 값만 가지고 온다 </a:t>
            </a: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-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첫번째 원소가 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bream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음성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(0)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클래스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,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두 번째 원소가 양성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(1)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클래스인 </a:t>
            </a:r>
            <a:r>
              <a:rPr lang="en-US" altLang="ko-KR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semlt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의 확률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,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알파벳 순서대로 자동 레이블링 됨</a:t>
            </a: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B9EEB23-E1B7-1E01-512D-0C88A80F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1E6657-5137-D76A-93A5-AB2817A6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8" y="2143037"/>
            <a:ext cx="7772400" cy="21466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D6B63E-D775-A7D9-FA3A-50A0F91FE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900" y="3653773"/>
            <a:ext cx="3591399" cy="2615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5B9A76-ABF8-0583-7F6A-902FF7BD6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488" y="4446958"/>
            <a:ext cx="32893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A4F4-A443-7C00-C2BE-DE8530EF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35669-3AA8-91B2-C616-7D10EE82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4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로지스틱 회귀 계수 확인</a:t>
            </a:r>
            <a:endParaRPr lang="en-US" altLang="ko-KR" sz="4400" b="1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2566B-52EE-145C-05AA-B687E029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13F8D-D231-8350-83EE-F9DCD128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3" y="1614210"/>
            <a:ext cx="10823369" cy="47328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넘파이의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lang="ko-KR" altLang="en-US" sz="20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불리언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인덱싱 사용⬇️</a:t>
            </a: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로지스틱 분류가 이진 분류인 경우 사실상 양성 클래스의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z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값만 계산해 줌 </a:t>
            </a:r>
            <a:r>
              <a:rPr lang="en-US" altLang="ko-KR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=</a:t>
            </a:r>
            <a:r>
              <a:rPr lang="ko-KR" altLang="en-US" sz="20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이진 분류 일 때는 하나의 함수 학습</a:t>
            </a:r>
          </a:p>
          <a:p>
            <a:pPr>
              <a:buFontTx/>
              <a:buChar char="-"/>
            </a:pPr>
            <a:endParaRPr lang="en-US" altLang="ko-KR" sz="20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D3F960C-D244-6DD5-984C-C3C227B3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BEF544-BAEB-4DC2-FE31-0934CBF2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3" y="2202659"/>
            <a:ext cx="6362700" cy="177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CC7F3B-4784-9C0C-9EAA-1158992C3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9" y="2536338"/>
            <a:ext cx="5824537" cy="1493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62A868-0F3A-2F5E-3282-6FB91A1F797F}"/>
              </a:ext>
            </a:extLst>
          </p:cNvPr>
          <p:cNvSpPr txBox="1"/>
          <p:nvPr/>
        </p:nvSpPr>
        <p:spPr>
          <a:xfrm>
            <a:off x="6096000" y="2200222"/>
            <a:ext cx="486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latin typeface="Freesentation 3 Light" pitchFamily="2" charset="-127"/>
                <a:ea typeface="Freesentation 3 Light" pitchFamily="2" charset="-127"/>
              </a:rPr>
              <a:t>⬅️ 특성이 </a:t>
            </a:r>
            <a:r>
              <a:rPr kumimoji="1" lang="en-US" altLang="ko-KR" sz="1600" dirty="0">
                <a:latin typeface="Freesentation 3 Light" pitchFamily="2" charset="-127"/>
                <a:ea typeface="Freesentation 3 Light" pitchFamily="2" charset="-127"/>
              </a:rPr>
              <a:t>5</a:t>
            </a:r>
            <a:r>
              <a:rPr kumimoji="1" lang="ko-KR" altLang="en-US" sz="1600" dirty="0">
                <a:latin typeface="Freesentation 3 Light" pitchFamily="2" charset="-127"/>
                <a:ea typeface="Freesentation 3 Light" pitchFamily="2" charset="-127"/>
              </a:rPr>
              <a:t>개라 가중치도 </a:t>
            </a:r>
            <a:r>
              <a:rPr kumimoji="1" lang="en-US" altLang="ko-KR" sz="1600" dirty="0">
                <a:latin typeface="Freesentation 3 Light" pitchFamily="2" charset="-127"/>
                <a:ea typeface="Freesentation 3 Light" pitchFamily="2" charset="-127"/>
              </a:rPr>
              <a:t>5</a:t>
            </a:r>
            <a:r>
              <a:rPr kumimoji="1" lang="ko-KR" altLang="en-US" sz="1600" dirty="0">
                <a:latin typeface="Freesentation 3 Light" pitchFamily="2" charset="-127"/>
                <a:ea typeface="Freesentation 3 Light" pitchFamily="2" charset="-127"/>
              </a:rPr>
              <a:t>개를 반환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BF7F11-251E-EC90-C16D-AADE656887D4}"/>
              </a:ext>
            </a:extLst>
          </p:cNvPr>
          <p:cNvSpPr txBox="1"/>
          <p:nvPr/>
        </p:nvSpPr>
        <p:spPr>
          <a:xfrm>
            <a:off x="6091238" y="2719537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z = a * 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무게 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+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 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b * 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길이 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+ c * 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대각선 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+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 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d * 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높이 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+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 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e * 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두께 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+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 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f(</a:t>
            </a:r>
            <a:r>
              <a:rPr lang="ko-KR" altLang="en-US" sz="1400" dirty="0">
                <a:latin typeface="Freesentation 4 Regular" pitchFamily="2" charset="-127"/>
                <a:ea typeface="Freesentation 4 Regular" pitchFamily="2" charset="-127"/>
              </a:rPr>
              <a:t>절편</a:t>
            </a:r>
            <a:r>
              <a:rPr lang="en-US" altLang="ko-KR" sz="1400" dirty="0">
                <a:latin typeface="Freesentation 4 Regular" pitchFamily="2" charset="-127"/>
                <a:ea typeface="Freesentation 4 Regular" pitchFamily="2" charset="-127"/>
              </a:rPr>
              <a:t>)</a:t>
            </a:r>
          </a:p>
          <a:p>
            <a:pPr marL="0" indent="0" algn="ctr">
              <a:buNone/>
            </a:pPr>
            <a:endParaRPr lang="en-US" altLang="ko-KR" sz="1400" dirty="0">
              <a:latin typeface="Freesentation 4 Regular" pitchFamily="2" charset="-127"/>
              <a:ea typeface="Freesentation 4 Regular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53380-3A72-2E65-C884-B4CF2E1981ED}"/>
              </a:ext>
            </a:extLst>
          </p:cNvPr>
          <p:cNvSpPr txBox="1"/>
          <p:nvPr/>
        </p:nvSpPr>
        <p:spPr>
          <a:xfrm>
            <a:off x="983034" y="3028278"/>
            <a:ext cx="4863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Freesentation 3 Light" pitchFamily="2" charset="-127"/>
                <a:ea typeface="Freesentation 3 Light" pitchFamily="2" charset="-127"/>
              </a:rPr>
              <a:t>⬆️</a:t>
            </a:r>
            <a:r>
              <a:rPr kumimoji="1" lang="en-US" altLang="ko-KR" sz="1400" dirty="0">
                <a:latin typeface="Freesentation 3 Light" pitchFamily="2" charset="-127"/>
                <a:ea typeface="Freesentation 3 Light" pitchFamily="2" charset="-127"/>
              </a:rPr>
              <a:t>5</a:t>
            </a:r>
            <a:r>
              <a:rPr kumimoji="1" lang="ko-KR" altLang="en-US" sz="1400" dirty="0">
                <a:latin typeface="Freesentation 3 Light" pitchFamily="2" charset="-127"/>
                <a:ea typeface="Freesentation 3 Light" pitchFamily="2" charset="-127"/>
              </a:rPr>
              <a:t>개 샘플의 </a:t>
            </a:r>
            <a:r>
              <a:rPr kumimoji="1" lang="en-US" altLang="ko-KR" sz="1400" dirty="0">
                <a:latin typeface="Freesentation 3 Light" pitchFamily="2" charset="-127"/>
                <a:ea typeface="Freesentation 3 Light" pitchFamily="2" charset="-127"/>
              </a:rPr>
              <a:t>z</a:t>
            </a:r>
            <a:r>
              <a:rPr kumimoji="1" lang="ko-KR" altLang="en-US" sz="1400" dirty="0">
                <a:latin typeface="Freesentation 3 Light" pitchFamily="2" charset="-127"/>
                <a:ea typeface="Freesentation 3 Light" pitchFamily="2" charset="-127"/>
              </a:rPr>
              <a:t>값을 출력해줌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C7F1E6-FB10-E564-61E9-FE48B537AAA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5610"/>
          <a:stretch/>
        </p:blipFill>
        <p:spPr>
          <a:xfrm>
            <a:off x="4466855" y="3036743"/>
            <a:ext cx="6756400" cy="3039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FF57A9-F3CB-17D8-9815-94268029F2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312"/>
          <a:stretch/>
        </p:blipFill>
        <p:spPr>
          <a:xfrm>
            <a:off x="4202953" y="4111518"/>
            <a:ext cx="6756400" cy="3670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7B0D7B-AB1F-7403-84D6-76064439CD39}"/>
              </a:ext>
            </a:extLst>
          </p:cNvPr>
          <p:cNvSpPr txBox="1"/>
          <p:nvPr/>
        </p:nvSpPr>
        <p:spPr>
          <a:xfrm>
            <a:off x="2717800" y="3714534"/>
            <a:ext cx="486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latin typeface="Freesentation 3 Light" pitchFamily="2" charset="-127"/>
                <a:ea typeface="Freesentation 3 Light" pitchFamily="2" charset="-127"/>
              </a:rPr>
              <a:t>⬆️ </a:t>
            </a:r>
            <a:r>
              <a:rPr kumimoji="1" lang="ko-KR" altLang="en-US" sz="1600" dirty="0" err="1">
                <a:latin typeface="Freesentation 3 Light" pitchFamily="2" charset="-127"/>
                <a:ea typeface="Freesentation 3 Light" pitchFamily="2" charset="-127"/>
              </a:rPr>
              <a:t>시그노이드</a:t>
            </a:r>
            <a:r>
              <a:rPr kumimoji="1" lang="ko-KR" altLang="en-US" sz="1600" dirty="0">
                <a:latin typeface="Freesentation 3 Light" pitchFamily="2" charset="-127"/>
                <a:ea typeface="Freesentation 3 Light" pitchFamily="2" charset="-127"/>
              </a:rPr>
              <a:t> 함수를 거친 </a:t>
            </a:r>
            <a:r>
              <a:rPr kumimoji="1" lang="ko-KR" altLang="en-US" sz="1600" dirty="0" err="1">
                <a:latin typeface="Freesentation 3 Light" pitchFamily="2" charset="-127"/>
                <a:ea typeface="Freesentation 3 Light" pitchFamily="2" charset="-127"/>
              </a:rPr>
              <a:t>확률값</a:t>
            </a:r>
            <a:r>
              <a:rPr kumimoji="1" lang="ko-KR" altLang="en-US" sz="1600" dirty="0">
                <a:latin typeface="Freesentation 3 Light" pitchFamily="2" charset="-127"/>
                <a:ea typeface="Freesentation 3 Light" pitchFamily="2" charset="-127"/>
              </a:rPr>
              <a:t> 반환⬇️</a:t>
            </a:r>
          </a:p>
        </p:txBody>
      </p:sp>
    </p:spTree>
    <p:extLst>
      <p:ext uri="{BB962C8B-B14F-4D97-AF65-F5344CB8AC3E}">
        <p14:creationId xmlns:p14="http://schemas.microsoft.com/office/powerpoint/2010/main" val="427681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CD4E0-FD9B-C5CF-F955-8642DCFC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67D36-E6A3-E4C6-E70C-BCE822AB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4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로지스틱 회귀 </a:t>
            </a:r>
            <a:r>
              <a:rPr lang="en-US" altLang="ko-KR" sz="44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44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다중분류</a:t>
            </a:r>
            <a:r>
              <a:rPr lang="en-US" altLang="ko-KR" sz="44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F51D3-49AE-41C8-2229-FFD719DD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Chapter 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8B2CB-CEA5-812B-6BD1-05D5E7BD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79"/>
            <a:ext cx="10823369" cy="47328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다중 분류에서는 </a:t>
            </a:r>
            <a:r>
              <a:rPr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도미랑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빙어를 따로 뽑아내지 않고 </a:t>
            </a:r>
            <a:r>
              <a:rPr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7</a:t>
            </a:r>
            <a:r>
              <a:rPr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개의 생선을 다 씀</a:t>
            </a: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 = 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규제의 강도를 설정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,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alpha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값 </a:t>
            </a:r>
            <a:r>
              <a:rPr kumimoji="1"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처럼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적정한 값을 찾아줘야 하는데 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값이 올라가면 규제가 강해지고 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c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값이 내려가면 규제가 내려간다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(alpha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와 반대로 동작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).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(C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기본 값은 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1,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예제에서는 규제를 완화해 복잡한 모델을 만들기 위해 값을 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20</a:t>
            </a:r>
            <a:r>
              <a:rPr kumimoji="1" lang="ko-KR" altLang="en-US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으로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설정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)</a:t>
            </a:r>
          </a:p>
          <a:p>
            <a:pPr>
              <a:buFontTx/>
              <a:buChar char="-"/>
            </a:pPr>
            <a:r>
              <a:rPr kumimoji="1" lang="en-US" altLang="ko-KR" sz="1800" dirty="0" err="1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max_iter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=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반복 학습 허용 수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,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</a:t>
            </a:r>
            <a:r>
              <a:rPr kumimoji="1" lang="en-US" altLang="ko-KR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1000</a:t>
            </a:r>
            <a:r>
              <a:rPr kumimoji="1" lang="ko-KR" altLang="en-US" sz="18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회로 늘려 반복 학습을 여러 번 가능하게 함</a:t>
            </a: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  <a:p>
            <a:pPr>
              <a:buFontTx/>
              <a:buChar char="-"/>
            </a:pPr>
            <a:endParaRPr lang="en-US" altLang="ko-KR" sz="18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29A6768-462C-C8F0-F1D2-2EB138A3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9C19-4345-4D69-8FC0-C1E1F214668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578170-A71B-2963-31F7-40AFAAE91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219" y="3386218"/>
            <a:ext cx="7177089" cy="30196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8B192A-309A-0EB7-3635-15D2FE9D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22" y="3917410"/>
            <a:ext cx="2108200" cy="41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11DCA-24DC-7203-C28F-E6F8ECD38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630" y="5502044"/>
            <a:ext cx="1371600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0BCAEC-3027-046E-1BD8-01B441B4C9D1}"/>
              </a:ext>
            </a:extLst>
          </p:cNvPr>
          <p:cNvSpPr txBox="1"/>
          <p:nvPr/>
        </p:nvSpPr>
        <p:spPr>
          <a:xfrm>
            <a:off x="6301720" y="5433805"/>
            <a:ext cx="486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7</a:t>
            </a:r>
            <a:r>
              <a:rPr kumimoji="1" lang="ko-KR" altLang="en-US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개의 행과 </a:t>
            </a:r>
            <a:r>
              <a:rPr kumimoji="1" lang="en-US" altLang="ko-KR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5</a:t>
            </a:r>
            <a:r>
              <a:rPr kumimoji="1" lang="ko-KR" altLang="en-US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개의 열로 이루어진 </a:t>
            </a:r>
            <a:r>
              <a:rPr kumimoji="1" lang="en-US" altLang="ko-KR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=</a:t>
            </a:r>
            <a:endParaRPr kumimoji="1" lang="ko-KR" altLang="en-US" sz="1600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0D41298-BC0E-E1D3-CE90-BAD922FE7380}"/>
              </a:ext>
            </a:extLst>
          </p:cNvPr>
          <p:cNvGraphicFramePr>
            <a:graphicFrameLocks noGrp="1"/>
          </p:cNvGraphicFramePr>
          <p:nvPr/>
        </p:nvGraphicFramePr>
        <p:xfrm>
          <a:off x="10586112" y="4040747"/>
          <a:ext cx="12069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80">
                  <a:extLst>
                    <a:ext uri="{9D8B030D-6E8A-4147-A177-3AD203B41FA5}">
                      <a16:colId xmlns:a16="http://schemas.microsoft.com/office/drawing/2014/main" val="335684162"/>
                    </a:ext>
                  </a:extLst>
                </a:gridCol>
                <a:gridCol w="241380">
                  <a:extLst>
                    <a:ext uri="{9D8B030D-6E8A-4147-A177-3AD203B41FA5}">
                      <a16:colId xmlns:a16="http://schemas.microsoft.com/office/drawing/2014/main" val="2827111781"/>
                    </a:ext>
                  </a:extLst>
                </a:gridCol>
                <a:gridCol w="241380">
                  <a:extLst>
                    <a:ext uri="{9D8B030D-6E8A-4147-A177-3AD203B41FA5}">
                      <a16:colId xmlns:a16="http://schemas.microsoft.com/office/drawing/2014/main" val="1198373863"/>
                    </a:ext>
                  </a:extLst>
                </a:gridCol>
                <a:gridCol w="241380">
                  <a:extLst>
                    <a:ext uri="{9D8B030D-6E8A-4147-A177-3AD203B41FA5}">
                      <a16:colId xmlns:a16="http://schemas.microsoft.com/office/drawing/2014/main" val="4093483958"/>
                    </a:ext>
                  </a:extLst>
                </a:gridCol>
                <a:gridCol w="241380">
                  <a:extLst>
                    <a:ext uri="{9D8B030D-6E8A-4147-A177-3AD203B41FA5}">
                      <a16:colId xmlns:a16="http://schemas.microsoft.com/office/drawing/2014/main" val="3228520488"/>
                    </a:ext>
                  </a:extLst>
                </a:gridCol>
              </a:tblGrid>
              <a:tr h="2880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209691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466351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95562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9102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81523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43506"/>
                  </a:ext>
                </a:extLst>
              </a:tr>
              <a:tr h="28807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971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29337B-72A0-A32D-A453-86D3CD09FEE6}"/>
              </a:ext>
            </a:extLst>
          </p:cNvPr>
          <p:cNvSpPr txBox="1"/>
          <p:nvPr/>
        </p:nvSpPr>
        <p:spPr>
          <a:xfrm>
            <a:off x="9189534" y="4029838"/>
            <a:ext cx="1975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Freesentation 3 Light" pitchFamily="2" charset="-127"/>
                <a:ea typeface="Freesentation 3 Light" pitchFamily="2" charset="-127"/>
              </a:rPr>
              <a:t>Class ⬇️</a:t>
            </a:r>
            <a:endParaRPr kumimoji="1" lang="ko-KR" altLang="en-US" sz="1600" dirty="0">
              <a:latin typeface="Freesentation 3 Light" pitchFamily="2" charset="-127"/>
              <a:ea typeface="Freesentation 3 Ligh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11CF8-7CB3-8646-06CF-28B051DD1F2C}"/>
              </a:ext>
            </a:extLst>
          </p:cNvPr>
          <p:cNvSpPr txBox="1"/>
          <p:nvPr/>
        </p:nvSpPr>
        <p:spPr>
          <a:xfrm>
            <a:off x="10189520" y="3685081"/>
            <a:ext cx="197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latin typeface="Freesentation 3 Light" pitchFamily="2" charset="-127"/>
                <a:ea typeface="Freesentation 3 Light" pitchFamily="2" charset="-127"/>
              </a:rPr>
              <a:t>특성과 곱해지는 계수➡️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79E1C-08DA-2B9F-05BF-DD6BC024E533}"/>
              </a:ext>
            </a:extLst>
          </p:cNvPr>
          <p:cNvSpPr txBox="1"/>
          <p:nvPr/>
        </p:nvSpPr>
        <p:spPr>
          <a:xfrm>
            <a:off x="10037093" y="4866256"/>
            <a:ext cx="235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latin typeface="Freesentation 3 Light" pitchFamily="2" charset="-127"/>
                <a:ea typeface="Freesentation 3 Light" pitchFamily="2" charset="-127"/>
              </a:rPr>
              <a:t>클래스</a:t>
            </a:r>
            <a:r>
              <a:rPr kumimoji="1" lang="en-US" altLang="ko-KR" sz="1200" dirty="0">
                <a:latin typeface="Freesentation 3 Light" pitchFamily="2" charset="-127"/>
                <a:ea typeface="Freesentation 3 Light" pitchFamily="2" charset="-127"/>
              </a:rPr>
              <a:t>(</a:t>
            </a:r>
            <a:r>
              <a:rPr kumimoji="1" lang="ko-KR" altLang="en-US" sz="1200" dirty="0">
                <a:latin typeface="Freesentation 3 Light" pitchFamily="2" charset="-127"/>
                <a:ea typeface="Freesentation 3 Light" pitchFamily="2" charset="-127"/>
              </a:rPr>
              <a:t>특성</a:t>
            </a:r>
            <a:r>
              <a:rPr kumimoji="1" lang="en-US" altLang="ko-KR" sz="1200" dirty="0">
                <a:latin typeface="Freesentation 3 Light" pitchFamily="2" charset="-127"/>
                <a:ea typeface="Freesentation 3 Light" pitchFamily="2" charset="-127"/>
              </a:rPr>
              <a:t>)</a:t>
            </a:r>
            <a:r>
              <a:rPr kumimoji="1" lang="ko-KR" altLang="en-US" sz="1200" dirty="0">
                <a:latin typeface="Freesentation 3 Light" pitchFamily="2" charset="-127"/>
                <a:ea typeface="Freesentation 3 Light" pitchFamily="2" charset="-127"/>
              </a:rPr>
              <a:t>별로 각각 선형 함수가 하나씩 만들어짐 </a:t>
            </a:r>
            <a:r>
              <a:rPr kumimoji="1" lang="en-US" altLang="ko-KR" sz="1200" dirty="0">
                <a:latin typeface="Freesentation 3 Light" pitchFamily="2" charset="-127"/>
                <a:ea typeface="Freesentation 3 Light" pitchFamily="2" charset="-127"/>
              </a:rPr>
              <a:t>=</a:t>
            </a:r>
            <a:r>
              <a:rPr kumimoji="1" lang="ko-KR" altLang="en-US" sz="1200" dirty="0">
                <a:latin typeface="Freesentation 3 Light" pitchFamily="2" charset="-127"/>
                <a:ea typeface="Freesentation 3 Light" pitchFamily="2" charset="-127"/>
              </a:rPr>
              <a:t> </a:t>
            </a:r>
            <a:r>
              <a:rPr kumimoji="1" lang="en-US" altLang="ko-KR" sz="1200" dirty="0">
                <a:latin typeface="Freesentation 3 Light" pitchFamily="2" charset="-127"/>
                <a:ea typeface="Freesentation 3 Light" pitchFamily="2" charset="-127"/>
              </a:rPr>
              <a:t>z</a:t>
            </a:r>
            <a:r>
              <a:rPr kumimoji="1" lang="ko-KR" altLang="en-US" sz="1200" dirty="0">
                <a:latin typeface="Freesentation 3 Light" pitchFamily="2" charset="-127"/>
                <a:ea typeface="Freesentation 3 Light" pitchFamily="2" charset="-127"/>
              </a:rPr>
              <a:t>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D3614-217F-468D-6B4E-5001799A8FC7}"/>
              </a:ext>
            </a:extLst>
          </p:cNvPr>
          <p:cNvSpPr txBox="1"/>
          <p:nvPr/>
        </p:nvSpPr>
        <p:spPr>
          <a:xfrm>
            <a:off x="6625824" y="5925281"/>
            <a:ext cx="3299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샘플을 </a:t>
            </a:r>
            <a:r>
              <a:rPr kumimoji="1" lang="en-US" altLang="ko-KR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7</a:t>
            </a:r>
            <a:r>
              <a:rPr kumimoji="1" lang="ko-KR" altLang="en-US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개의 함수를 다 통과시켜 가장 큰 값이 나오는 클래스가 예측 클래스 </a:t>
            </a:r>
            <a:r>
              <a:rPr kumimoji="1" lang="en-US" altLang="ko-KR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=</a:t>
            </a:r>
            <a:r>
              <a:rPr kumimoji="1" lang="ko-KR" altLang="en-US" sz="1600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 양성 클래스가 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FDA446F-1F93-77F3-A7B3-9E0B38461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8" y="5713904"/>
            <a:ext cx="3194390" cy="760184"/>
          </a:xfrm>
          <a:prstGeom prst="rect">
            <a:avLst/>
          </a:prstGeom>
        </p:spPr>
      </p:pic>
      <p:sp>
        <p:nvSpPr>
          <p:cNvPr id="19" name="도넛[D] 18">
            <a:extLst>
              <a:ext uri="{FF2B5EF4-FFF2-40B4-BE49-F238E27FC236}">
                <a16:creationId xmlns:a16="http://schemas.microsoft.com/office/drawing/2014/main" id="{79D4B673-E949-B5C9-61F3-AE8D5DD5D591}"/>
              </a:ext>
            </a:extLst>
          </p:cNvPr>
          <p:cNvSpPr/>
          <p:nvPr/>
        </p:nvSpPr>
        <p:spPr>
          <a:xfrm>
            <a:off x="1395371" y="6009421"/>
            <a:ext cx="508764" cy="169150"/>
          </a:xfrm>
          <a:prstGeom prst="donut">
            <a:avLst>
              <a:gd name="adj" fmla="val 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도넛[D] 5">
            <a:extLst>
              <a:ext uri="{FF2B5EF4-FFF2-40B4-BE49-F238E27FC236}">
                <a16:creationId xmlns:a16="http://schemas.microsoft.com/office/drawing/2014/main" id="{77DE51FC-B30F-5259-6FCF-64BC52660453}"/>
              </a:ext>
            </a:extLst>
          </p:cNvPr>
          <p:cNvSpPr/>
          <p:nvPr/>
        </p:nvSpPr>
        <p:spPr>
          <a:xfrm>
            <a:off x="1056450" y="5725090"/>
            <a:ext cx="508764" cy="169150"/>
          </a:xfrm>
          <a:prstGeom prst="donut">
            <a:avLst>
              <a:gd name="adj" fmla="val 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도넛[D] 6">
            <a:extLst>
              <a:ext uri="{FF2B5EF4-FFF2-40B4-BE49-F238E27FC236}">
                <a16:creationId xmlns:a16="http://schemas.microsoft.com/office/drawing/2014/main" id="{6D0B38F2-0008-49A2-2087-20F3748C227B}"/>
              </a:ext>
            </a:extLst>
          </p:cNvPr>
          <p:cNvSpPr/>
          <p:nvPr/>
        </p:nvSpPr>
        <p:spPr>
          <a:xfrm>
            <a:off x="2205142" y="5863841"/>
            <a:ext cx="508764" cy="169150"/>
          </a:xfrm>
          <a:prstGeom prst="donut">
            <a:avLst>
              <a:gd name="adj" fmla="val 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도넛[D] 16">
            <a:extLst>
              <a:ext uri="{FF2B5EF4-FFF2-40B4-BE49-F238E27FC236}">
                <a16:creationId xmlns:a16="http://schemas.microsoft.com/office/drawing/2014/main" id="{8659F52F-F573-A0E6-7A19-E1C33E35042E}"/>
              </a:ext>
            </a:extLst>
          </p:cNvPr>
          <p:cNvSpPr/>
          <p:nvPr/>
        </p:nvSpPr>
        <p:spPr>
          <a:xfrm>
            <a:off x="2616853" y="6152717"/>
            <a:ext cx="508764" cy="169150"/>
          </a:xfrm>
          <a:prstGeom prst="donut">
            <a:avLst>
              <a:gd name="adj" fmla="val 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도넛[D] 19">
            <a:extLst>
              <a:ext uri="{FF2B5EF4-FFF2-40B4-BE49-F238E27FC236}">
                <a16:creationId xmlns:a16="http://schemas.microsoft.com/office/drawing/2014/main" id="{891EEA49-1741-D245-D628-07FE15530019}"/>
              </a:ext>
            </a:extLst>
          </p:cNvPr>
          <p:cNvSpPr/>
          <p:nvPr/>
        </p:nvSpPr>
        <p:spPr>
          <a:xfrm>
            <a:off x="995035" y="6305117"/>
            <a:ext cx="508764" cy="169150"/>
          </a:xfrm>
          <a:prstGeom prst="donut">
            <a:avLst>
              <a:gd name="adj" fmla="val 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4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1141</Words>
  <Application>Microsoft Macintosh PowerPoint</Application>
  <PresentationFormat>와이드스크린</PresentationFormat>
  <Paragraphs>139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맑은 고딕</vt:lpstr>
      <vt:lpstr>시스템 서체 일반체</vt:lpstr>
      <vt:lpstr>Freesentation 3 Light</vt:lpstr>
      <vt:lpstr>Freesentation 4 Regular</vt:lpstr>
      <vt:lpstr>Malgun Gothic Semilight</vt:lpstr>
      <vt:lpstr>Arial</vt:lpstr>
      <vt:lpstr>Courier New</vt:lpstr>
      <vt:lpstr>Office 테마</vt:lpstr>
      <vt:lpstr>PowerPoint 프레젠테이션</vt:lpstr>
      <vt:lpstr>Chapter 04 - 1</vt:lpstr>
      <vt:lpstr>확률 계산하기</vt:lpstr>
      <vt:lpstr>데이터 준비</vt:lpstr>
      <vt:lpstr>K – 최근접 이웃의 다중분류</vt:lpstr>
      <vt:lpstr>로지스틱 회귀</vt:lpstr>
      <vt:lpstr>로지스틱 회귀 (이진분류)</vt:lpstr>
      <vt:lpstr>로지스틱 회귀 계수 확인</vt:lpstr>
      <vt:lpstr>로지스틱 회귀 (다중분류)</vt:lpstr>
      <vt:lpstr>소프트맥스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YJU</dc:creator>
  <cp:lastModifiedBy>박효진</cp:lastModifiedBy>
  <cp:revision>5</cp:revision>
  <dcterms:created xsi:type="dcterms:W3CDTF">2024-11-19T10:12:43Z</dcterms:created>
  <dcterms:modified xsi:type="dcterms:W3CDTF">2024-11-21T04:37:03Z</dcterms:modified>
</cp:coreProperties>
</file>