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10972800"/>
  <p:notesSz cx="10972800" cy="146304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4610"/>
  </p:normalViewPr>
  <p:slideViewPr>
    <p:cSldViewPr snapToGrid="0" snapToObjects="1">
      <p:cViewPr>
        <p:scale>
          <a:sx n="151" d="100"/>
          <a:sy n="151" d="100"/>
        </p:scale>
        <p:origin x="144" y="-3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3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63673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Navigating the 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Machine Learning 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And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76B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Deep</a:t>
            </a:r>
            <a:r>
              <a:rPr lang="en-US" sz="6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Learning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565338" y="6139332"/>
            <a:ext cx="8181768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serves as your guide, illuminating the fundamental concepts, key techniques, and essential algorithms that form the foundation of these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transformative technologies. Through this exploration, you'll gain a comprehensive understanding of the power and potential that lies within these fields.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882908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8836700"/>
            <a:ext cx="347663" cy="347663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5A154AFD-F218-A968-00D6-A24B7AA517FD}"/>
              </a:ext>
            </a:extLst>
          </p:cNvPr>
          <p:cNvSpPr/>
          <p:nvPr/>
        </p:nvSpPr>
        <p:spPr>
          <a:xfrm>
            <a:off x="1253067" y="8796601"/>
            <a:ext cx="5372620" cy="41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June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08453"/>
            <a:ext cx="74111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Machine Learning?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57393"/>
            <a:ext cx="3664863" cy="3847267"/>
          </a:xfrm>
          <a:prstGeom prst="roundRect">
            <a:avLst>
              <a:gd name="adj" fmla="val 92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3184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Learning from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674626"/>
            <a:ext cx="3254834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empowers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computers to learn from data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without explicit programming.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Instead of relying on predefined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rules, algorithms identify pattern and make predictions based on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information they are fed.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57393"/>
            <a:ext cx="3664863" cy="3847267"/>
          </a:xfrm>
          <a:prstGeom prst="roundRect">
            <a:avLst>
              <a:gd name="adj" fmla="val 92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4912281" y="3184208"/>
            <a:ext cx="31848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Continual Improvement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674626"/>
            <a:ext cx="321123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algorithms are designed to improve their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performance over time. As they encounter more data, they refine their models and enhance their ability ,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make accurate predictions.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7031474"/>
            <a:ext cx="7556421" cy="2032754"/>
          </a:xfrm>
          <a:prstGeom prst="roundRect">
            <a:avLst>
              <a:gd name="adj" fmla="val 1674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020604" y="72582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Wide Applications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7748707"/>
            <a:ext cx="718435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has applications across various domains, including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 recognition, natural language processing, fraud detection, medical diagnosis, and personalized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9347"/>
            <a:ext cx="63497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Deep Learning?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8828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learning, a subfield of machine learning, employs artificial neural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networks with multiple layers to model complex patterns in data.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networks are inspired by the structure of the human brain, enabling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them to learn intricate relationships and make highly accurate predictions.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4501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978813" y="4535210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30906" y="44501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Neural Networks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4940618"/>
            <a:ext cx="315456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utilizes neural networks,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which are interconnected nodes organized in layers that process data through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series of computations.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44501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4846677" y="4535210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5422583" y="445019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Hierarchical Feature Extraction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422583" y="5294948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learning excels at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extracting hierarchical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features from data, enabling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to learn representations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that are progressively more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abstract and meaningful.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79543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957024" y="8039338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530906" y="79543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530906" y="8444746"/>
            <a:ext cx="695818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learning models have achieved state-of-the-art results in various tasks, such as image recognition, speech recognition,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 natural language understanding.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672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Binary Classification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642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2241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Features are the attributes or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characteristics of the data that are used to classify the instances. In the case of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 recognition, features could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 the color, shape, texture, or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edges of objects.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642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Matplotlib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52241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Matplotlib is a popular Python library for creating static, interactive, and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animated visualizations. It's commonly used in machine learning for plotting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data, visualizing model performance,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 understanding patterns.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642961"/>
            <a:ext cx="423186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K-Nearest Neighbors Algorithm (KNN)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5578435"/>
            <a:ext cx="3978116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KNN algorithm is a simple yet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classification technique.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classifies a new instance based on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majority class of its k nearest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neighbors in the feature space.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52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Supervised Learning, Unsupervised Learning, and Data Preprocessing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96446"/>
            <a:ext cx="13042821" cy="2329101"/>
          </a:xfrm>
          <a:prstGeom prst="roundRect">
            <a:avLst>
              <a:gd name="adj" fmla="val 146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801410" y="300406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/>
          <p:nvPr/>
        </p:nvSpPr>
        <p:spPr>
          <a:xfrm>
            <a:off x="1028224" y="314777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Supervised Learning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14777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Unsupervised Learning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654385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8224" y="379809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Learning from labeled data with known outputs.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79809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Learning from unlabeled data to discover patterns and structures.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66760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/>
          <p:nvPr/>
        </p:nvSpPr>
        <p:spPr>
          <a:xfrm>
            <a:off x="1028224" y="481131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Examples: Classification and Regression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81131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Examples: Clustering and Dimensionality Reduction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55806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preprocessing is an essential step in preparing data for machine learning algorithms. It involves transforming raw data into a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suitable format for training and evaluation.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68168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/>
          <p:nvPr/>
        </p:nvSpPr>
        <p:spPr>
          <a:xfrm>
            <a:off x="978813" y="6901815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1530906" y="68168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Sampling Bias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530906" y="7307223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Sampling bias occurs when the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used to train a model is not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representative of the real-world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population. This can lead to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inaccurate predictions when the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is applied to new data.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5216962" y="68168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7"/>
          <p:cNvSpPr/>
          <p:nvPr/>
        </p:nvSpPr>
        <p:spPr>
          <a:xfrm>
            <a:off x="5378172" y="6901815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5954078" y="68168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Numpy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5954077" y="7307223"/>
            <a:ext cx="368605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Numpy is a fundamental Python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library for numerical computing.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provides powerful tools for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creating, manipulating, and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operating on arrays, which are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essential for machine learning tasks.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9640133" y="68168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21"/>
          <p:cNvSpPr/>
          <p:nvPr/>
        </p:nvSpPr>
        <p:spPr>
          <a:xfrm>
            <a:off x="9803368" y="6901815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24" name="Text 22"/>
          <p:cNvSpPr/>
          <p:nvPr/>
        </p:nvSpPr>
        <p:spPr>
          <a:xfrm>
            <a:off x="10377249" y="6816804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Array Indexing and Broadcasting</a:t>
            </a:r>
            <a:endParaRPr lang="en-US" sz="2200" dirty="0"/>
          </a:p>
        </p:txBody>
      </p:sp>
      <p:sp>
        <p:nvSpPr>
          <p:cNvPr id="25" name="Text 23"/>
          <p:cNvSpPr/>
          <p:nvPr/>
        </p:nvSpPr>
        <p:spPr>
          <a:xfrm>
            <a:off x="10377249" y="7661553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Array indexing allows you to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and manipulate specific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elements within a Numpy array.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Broadcasting extends operations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between arrays of different shapes, simplifying calculations.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3400" y="663773"/>
            <a:ext cx="3810714" cy="476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Regression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33400" y="1444943"/>
            <a:ext cx="13563600" cy="243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Regression is a type of supervised learning that aims to predict a continuous target variable based on input features. It's widely used for tasks like forecasting, pricing, and risk assessment.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750570" y="1860233"/>
            <a:ext cx="22860" cy="5488305"/>
          </a:xfrm>
          <a:prstGeom prst="roundRect">
            <a:avLst>
              <a:gd name="adj" fmla="val 100021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910590" y="2191703"/>
            <a:ext cx="533400" cy="22860"/>
          </a:xfrm>
          <a:prstGeom prst="roundRect">
            <a:avLst>
              <a:gd name="adj" fmla="val 100021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590550" y="2031683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714851" y="2088832"/>
            <a:ext cx="9429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600319" y="2012633"/>
            <a:ext cx="1905357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Linear Regression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1600319" y="2342198"/>
            <a:ext cx="12496681" cy="487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Linear regression models the relationship between features and the target variable as a linear equation. It finds the best-fitting line that minimizes the difference between predicted and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actual values.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910590" y="3466148"/>
            <a:ext cx="533400" cy="22860"/>
          </a:xfrm>
          <a:prstGeom prst="roundRect">
            <a:avLst>
              <a:gd name="adj" fmla="val 100021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9"/>
          <p:cNvSpPr/>
          <p:nvPr/>
        </p:nvSpPr>
        <p:spPr>
          <a:xfrm>
            <a:off x="590550" y="3306127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698778" y="3363278"/>
            <a:ext cx="1263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600319" y="3287077"/>
            <a:ext cx="219860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Polynominal Regression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1600319" y="3616643"/>
            <a:ext cx="12496681" cy="243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Polynominal regression extends linear regression by using polynomial terms to model non-linear relationships between features and the target variable.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910590" y="4496753"/>
            <a:ext cx="533400" cy="22860"/>
          </a:xfrm>
          <a:prstGeom prst="roundRect">
            <a:avLst>
              <a:gd name="adj" fmla="val 100021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4"/>
          <p:cNvSpPr/>
          <p:nvPr/>
        </p:nvSpPr>
        <p:spPr>
          <a:xfrm>
            <a:off x="590550" y="4336733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5"/>
          <p:cNvSpPr/>
          <p:nvPr/>
        </p:nvSpPr>
        <p:spPr>
          <a:xfrm>
            <a:off x="700207" y="4393883"/>
            <a:ext cx="12346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1600319" y="4317683"/>
            <a:ext cx="2237303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Multicultural Regression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1600319" y="4647248"/>
            <a:ext cx="12496681" cy="487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Multicultural regression is a generalization of linear regression that allows for multiple independent variables, enabling more complex models to capture intricate relationships in the data.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910590" y="5771198"/>
            <a:ext cx="533400" cy="22860"/>
          </a:xfrm>
          <a:prstGeom prst="roundRect">
            <a:avLst>
              <a:gd name="adj" fmla="val 100021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9"/>
          <p:cNvSpPr/>
          <p:nvPr/>
        </p:nvSpPr>
        <p:spPr>
          <a:xfrm>
            <a:off x="590550" y="5611178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20"/>
          <p:cNvSpPr/>
          <p:nvPr/>
        </p:nvSpPr>
        <p:spPr>
          <a:xfrm>
            <a:off x="695682" y="5668328"/>
            <a:ext cx="1325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1600319" y="5592128"/>
            <a:ext cx="1905357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Ridge Regression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1600319" y="5921692"/>
            <a:ext cx="12496681" cy="243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Ridge regression adds a regularization term to the cost function, which helps to prevent overfitting by shrinking the coefficients towards zero.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910590" y="6801803"/>
            <a:ext cx="533400" cy="22860"/>
          </a:xfrm>
          <a:prstGeom prst="roundRect">
            <a:avLst>
              <a:gd name="adj" fmla="val 100021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4"/>
          <p:cNvSpPr/>
          <p:nvPr/>
        </p:nvSpPr>
        <p:spPr>
          <a:xfrm>
            <a:off x="590550" y="6641783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25"/>
          <p:cNvSpPr/>
          <p:nvPr/>
        </p:nvSpPr>
        <p:spPr>
          <a:xfrm>
            <a:off x="701635" y="6698933"/>
            <a:ext cx="12072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1800" dirty="0"/>
          </a:p>
        </p:txBody>
      </p:sp>
      <p:sp>
        <p:nvSpPr>
          <p:cNvPr id="28" name="Text 26"/>
          <p:cNvSpPr/>
          <p:nvPr/>
        </p:nvSpPr>
        <p:spPr>
          <a:xfrm>
            <a:off x="1600319" y="6622733"/>
            <a:ext cx="1905357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Lasso Regression</a:t>
            </a:r>
            <a:endParaRPr lang="en-US" sz="1500" dirty="0"/>
          </a:p>
        </p:txBody>
      </p:sp>
      <p:sp>
        <p:nvSpPr>
          <p:cNvPr id="29" name="Text 27"/>
          <p:cNvSpPr/>
          <p:nvPr/>
        </p:nvSpPr>
        <p:spPr>
          <a:xfrm>
            <a:off x="1600319" y="6952297"/>
            <a:ext cx="12496681" cy="243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Lasso regression also employs regularization, but instead of shrinking coefficients, it sets some of them to zero, resulting in a sparser model that can be more interpretable.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533400" y="7519988"/>
            <a:ext cx="13563600" cy="243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terms associated with regression include:</a:t>
            </a:r>
            <a:endParaRPr lang="en-US" sz="1200" dirty="0"/>
          </a:p>
        </p:txBody>
      </p:sp>
      <p:sp>
        <p:nvSpPr>
          <p:cNvPr id="31" name="Shape 29"/>
          <p:cNvSpPr/>
          <p:nvPr/>
        </p:nvSpPr>
        <p:spPr>
          <a:xfrm>
            <a:off x="533400" y="8106728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30"/>
          <p:cNvSpPr/>
          <p:nvPr/>
        </p:nvSpPr>
        <p:spPr>
          <a:xfrm>
            <a:off x="657701" y="8163878"/>
            <a:ext cx="9429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800" dirty="0"/>
          </a:p>
        </p:txBody>
      </p:sp>
      <p:sp>
        <p:nvSpPr>
          <p:cNvPr id="33" name="Text 31"/>
          <p:cNvSpPr/>
          <p:nvPr/>
        </p:nvSpPr>
        <p:spPr>
          <a:xfrm>
            <a:off x="1028700" y="8106728"/>
            <a:ext cx="2537460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Coefficient of Determination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1028700" y="8436293"/>
            <a:ext cx="6210300" cy="243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Measures the proportion of variance in the target variable that is explained by the model.</a:t>
            </a:r>
            <a:endParaRPr lang="en-US" sz="1200" dirty="0"/>
          </a:p>
        </p:txBody>
      </p:sp>
      <p:sp>
        <p:nvSpPr>
          <p:cNvPr id="35" name="Shape 33"/>
          <p:cNvSpPr/>
          <p:nvPr/>
        </p:nvSpPr>
        <p:spPr>
          <a:xfrm>
            <a:off x="7391400" y="8106728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34"/>
          <p:cNvSpPr/>
          <p:nvPr/>
        </p:nvSpPr>
        <p:spPr>
          <a:xfrm>
            <a:off x="7499628" y="8163878"/>
            <a:ext cx="1263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800" dirty="0"/>
          </a:p>
        </p:txBody>
      </p:sp>
      <p:sp>
        <p:nvSpPr>
          <p:cNvPr id="37" name="Text 35"/>
          <p:cNvSpPr/>
          <p:nvPr/>
        </p:nvSpPr>
        <p:spPr>
          <a:xfrm>
            <a:off x="7886700" y="8106728"/>
            <a:ext cx="243089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Overfitting vs. Underfitting</a:t>
            </a:r>
            <a:endParaRPr lang="en-US" sz="1500" dirty="0"/>
          </a:p>
        </p:txBody>
      </p:sp>
      <p:sp>
        <p:nvSpPr>
          <p:cNvPr id="38" name="Text 36"/>
          <p:cNvSpPr/>
          <p:nvPr/>
        </p:nvSpPr>
        <p:spPr>
          <a:xfrm>
            <a:off x="7886700" y="8436293"/>
            <a:ext cx="621030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Overfitting occurs when the model learns the training data too well, leading to poor 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performance on unseen data. Underfitting occurs when the model is too simple and 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doesn't capture the underlying patterns in the data.</a:t>
            </a:r>
            <a:endParaRPr lang="en-US" sz="1200" dirty="0"/>
          </a:p>
        </p:txBody>
      </p:sp>
      <p:sp>
        <p:nvSpPr>
          <p:cNvPr id="39" name="Shape 37"/>
          <p:cNvSpPr/>
          <p:nvPr/>
        </p:nvSpPr>
        <p:spPr>
          <a:xfrm>
            <a:off x="533400" y="9491663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8"/>
          <p:cNvSpPr/>
          <p:nvPr/>
        </p:nvSpPr>
        <p:spPr>
          <a:xfrm>
            <a:off x="643057" y="9548813"/>
            <a:ext cx="12346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800" dirty="0"/>
          </a:p>
        </p:txBody>
      </p:sp>
      <p:sp>
        <p:nvSpPr>
          <p:cNvPr id="41" name="Text 39"/>
          <p:cNvSpPr/>
          <p:nvPr/>
        </p:nvSpPr>
        <p:spPr>
          <a:xfrm>
            <a:off x="1028700" y="9491663"/>
            <a:ext cx="1905357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Weight (Coefficient)</a:t>
            </a:r>
            <a:endParaRPr lang="en-US" sz="1500" dirty="0"/>
          </a:p>
        </p:txBody>
      </p:sp>
      <p:sp>
        <p:nvSpPr>
          <p:cNvPr id="42" name="Text 40"/>
          <p:cNvSpPr/>
          <p:nvPr/>
        </p:nvSpPr>
        <p:spPr>
          <a:xfrm>
            <a:off x="1028700" y="9821228"/>
            <a:ext cx="6210300" cy="487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Represents the strength and direction of the relationship between a feature and the target 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variable.</a:t>
            </a:r>
            <a:endParaRPr lang="en-US" sz="1200" dirty="0"/>
          </a:p>
        </p:txBody>
      </p:sp>
      <p:sp>
        <p:nvSpPr>
          <p:cNvPr id="43" name="Shape 41"/>
          <p:cNvSpPr/>
          <p:nvPr/>
        </p:nvSpPr>
        <p:spPr>
          <a:xfrm>
            <a:off x="7391400" y="9491663"/>
            <a:ext cx="342900" cy="342900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42"/>
          <p:cNvSpPr/>
          <p:nvPr/>
        </p:nvSpPr>
        <p:spPr>
          <a:xfrm>
            <a:off x="7496532" y="9548813"/>
            <a:ext cx="1325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1800" dirty="0"/>
          </a:p>
        </p:txBody>
      </p:sp>
      <p:sp>
        <p:nvSpPr>
          <p:cNvPr id="45" name="Text 43"/>
          <p:cNvSpPr/>
          <p:nvPr/>
        </p:nvSpPr>
        <p:spPr>
          <a:xfrm>
            <a:off x="7886700" y="9491663"/>
            <a:ext cx="1905357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Hyperparameter</a:t>
            </a:r>
            <a:endParaRPr lang="en-US" sz="1500" dirty="0"/>
          </a:p>
        </p:txBody>
      </p:sp>
      <p:sp>
        <p:nvSpPr>
          <p:cNvPr id="46" name="Text 44"/>
          <p:cNvSpPr/>
          <p:nvPr/>
        </p:nvSpPr>
        <p:spPr>
          <a:xfrm>
            <a:off x="7886700" y="9821228"/>
            <a:ext cx="6210300" cy="487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parameter that is not learned by the model but is set before training, such as the 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regularization strength in Ridge or Lasso regression.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1489" y="490299"/>
            <a:ext cx="4181237" cy="429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7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Multi-Class Classification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81489" y="1195268"/>
            <a:ext cx="13667423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Multi-class classification extends binary classification to handle situations with more than two classes. This is commonly used in tasks like image recognition, sentiment analysis, and object detection.</a:t>
            </a:r>
            <a:endParaRPr lang="en-US" sz="10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9" y="1569958"/>
            <a:ext cx="687824" cy="110049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75648" y="1707475"/>
            <a:ext cx="1719620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Logistic Regression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375648" y="2004893"/>
            <a:ext cx="12773263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Logistic regression is a widely used technique for multi-class classification. It models the probability of an instance belonging to each class using a sigmoid function.</a:t>
            </a:r>
            <a:endParaRPr lang="en-US" sz="1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89" y="2670453"/>
            <a:ext cx="687824" cy="11004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75648" y="2807970"/>
            <a:ext cx="1719620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Softmax Function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1375648" y="3105388"/>
            <a:ext cx="12773263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softmax function transforms the output of a multi-class logistic regression model into a probability distribution over the classes, ensuring that the probabilities sum up to 1.</a:t>
            </a:r>
            <a:endParaRPr lang="en-US" sz="10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89" y="3770948"/>
            <a:ext cx="687824" cy="110049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375648" y="3908465"/>
            <a:ext cx="2745819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Stochastic Gradient Descent (SGD)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1375648" y="4205883"/>
            <a:ext cx="12773263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SGD is an optimization algorithm used to train logistic regression and other machine learning models. It updates the model parameters based on the gradient of the loss function calculated on a small batch of data.</a:t>
            </a:r>
            <a:endParaRPr lang="en-US" sz="10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89" y="4871442"/>
            <a:ext cx="687824" cy="110049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75648" y="5008959"/>
            <a:ext cx="1719620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Loss Function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1375648" y="5306378"/>
            <a:ext cx="12773263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loss function measures the discrepancy between the model's predictions and the actual labels. Common loss functions for multi-class classification include cross-entropy loss and hinge loss.</a:t>
            </a:r>
            <a:endParaRPr lang="en-US" sz="1050" dirty="0"/>
          </a:p>
        </p:txBody>
      </p:sp>
      <p:sp>
        <p:nvSpPr>
          <p:cNvPr id="16" name="Text 10"/>
          <p:cNvSpPr/>
          <p:nvPr/>
        </p:nvSpPr>
        <p:spPr>
          <a:xfrm>
            <a:off x="481489" y="6126599"/>
            <a:ext cx="13667423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Important terms in multi-class classification:</a:t>
            </a:r>
            <a:endParaRPr lang="en-US" sz="1050" dirty="0"/>
          </a:p>
        </p:txBody>
      </p:sp>
      <p:sp>
        <p:nvSpPr>
          <p:cNvPr id="17" name="Shape 11"/>
          <p:cNvSpPr/>
          <p:nvPr/>
        </p:nvSpPr>
        <p:spPr>
          <a:xfrm>
            <a:off x="481489" y="6655951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2"/>
          <p:cNvSpPr/>
          <p:nvPr/>
        </p:nvSpPr>
        <p:spPr>
          <a:xfrm>
            <a:off x="593646" y="6707505"/>
            <a:ext cx="85130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600" dirty="0"/>
          </a:p>
        </p:txBody>
      </p:sp>
      <p:sp>
        <p:nvSpPr>
          <p:cNvPr id="19" name="Text 13"/>
          <p:cNvSpPr/>
          <p:nvPr/>
        </p:nvSpPr>
        <p:spPr>
          <a:xfrm>
            <a:off x="928449" y="6655951"/>
            <a:ext cx="1719620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Sigmoid Function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928449" y="6953369"/>
            <a:ext cx="6318052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mathematical function that squashes the output of a linear model to a range between 0 and 1,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representing probabilities.</a:t>
            </a:r>
            <a:endParaRPr lang="en-US" sz="1050" dirty="0"/>
          </a:p>
        </p:txBody>
      </p:sp>
      <p:sp>
        <p:nvSpPr>
          <p:cNvPr id="21" name="Shape 15"/>
          <p:cNvSpPr/>
          <p:nvPr/>
        </p:nvSpPr>
        <p:spPr>
          <a:xfrm>
            <a:off x="7384018" y="6655951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6"/>
          <p:cNvSpPr/>
          <p:nvPr/>
        </p:nvSpPr>
        <p:spPr>
          <a:xfrm>
            <a:off x="7481649" y="6707505"/>
            <a:ext cx="114062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600" dirty="0"/>
          </a:p>
        </p:txBody>
      </p:sp>
      <p:sp>
        <p:nvSpPr>
          <p:cNvPr id="23" name="Text 17"/>
          <p:cNvSpPr/>
          <p:nvPr/>
        </p:nvSpPr>
        <p:spPr>
          <a:xfrm>
            <a:off x="7830979" y="6655951"/>
            <a:ext cx="1719620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Boolean Indexing</a:t>
            </a:r>
            <a:endParaRPr lang="en-US" sz="1350" dirty="0"/>
          </a:p>
        </p:txBody>
      </p:sp>
      <p:sp>
        <p:nvSpPr>
          <p:cNvPr id="24" name="Text 18"/>
          <p:cNvSpPr/>
          <p:nvPr/>
        </p:nvSpPr>
        <p:spPr>
          <a:xfrm>
            <a:off x="7830979" y="6953369"/>
            <a:ext cx="6318052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technique used to select specific elements from an array based on a condition. It's helpful for filtering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and creating subsets.</a:t>
            </a:r>
            <a:endParaRPr lang="en-US" sz="1050" dirty="0"/>
          </a:p>
        </p:txBody>
      </p:sp>
      <p:sp>
        <p:nvSpPr>
          <p:cNvPr id="25" name="Shape 19"/>
          <p:cNvSpPr/>
          <p:nvPr/>
        </p:nvSpPr>
        <p:spPr>
          <a:xfrm>
            <a:off x="481489" y="7685603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Text 20"/>
          <p:cNvSpPr/>
          <p:nvPr/>
        </p:nvSpPr>
        <p:spPr>
          <a:xfrm>
            <a:off x="580430" y="7737157"/>
            <a:ext cx="111443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600" dirty="0"/>
          </a:p>
        </p:txBody>
      </p:sp>
      <p:sp>
        <p:nvSpPr>
          <p:cNvPr id="27" name="Text 21"/>
          <p:cNvSpPr/>
          <p:nvPr/>
        </p:nvSpPr>
        <p:spPr>
          <a:xfrm>
            <a:off x="928449" y="7685603"/>
            <a:ext cx="1719620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Epoch</a:t>
            </a:r>
            <a:endParaRPr lang="en-US" sz="1350" dirty="0"/>
          </a:p>
        </p:txBody>
      </p:sp>
      <p:sp>
        <p:nvSpPr>
          <p:cNvPr id="28" name="Text 22"/>
          <p:cNvSpPr/>
          <p:nvPr/>
        </p:nvSpPr>
        <p:spPr>
          <a:xfrm>
            <a:off x="928449" y="7983022"/>
            <a:ext cx="6318052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complete pass through the entire training dataset during the training process.</a:t>
            </a:r>
            <a:endParaRPr lang="en-US" sz="1050" dirty="0"/>
          </a:p>
        </p:txBody>
      </p:sp>
      <p:sp>
        <p:nvSpPr>
          <p:cNvPr id="29" name="Shape 23"/>
          <p:cNvSpPr/>
          <p:nvPr/>
        </p:nvSpPr>
        <p:spPr>
          <a:xfrm>
            <a:off x="7384018" y="7685603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4"/>
          <p:cNvSpPr/>
          <p:nvPr/>
        </p:nvSpPr>
        <p:spPr>
          <a:xfrm>
            <a:off x="7478911" y="7737157"/>
            <a:ext cx="119658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1600" dirty="0"/>
          </a:p>
        </p:txBody>
      </p:sp>
      <p:sp>
        <p:nvSpPr>
          <p:cNvPr id="31" name="Text 25"/>
          <p:cNvSpPr/>
          <p:nvPr/>
        </p:nvSpPr>
        <p:spPr>
          <a:xfrm>
            <a:off x="7830979" y="7685603"/>
            <a:ext cx="2261354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Minibatch Gradient Descent</a:t>
            </a:r>
            <a:endParaRPr lang="en-US" sz="1350" dirty="0"/>
          </a:p>
        </p:txBody>
      </p:sp>
      <p:sp>
        <p:nvSpPr>
          <p:cNvPr id="32" name="Text 26"/>
          <p:cNvSpPr/>
          <p:nvPr/>
        </p:nvSpPr>
        <p:spPr>
          <a:xfrm>
            <a:off x="7830979" y="7983022"/>
            <a:ext cx="6318052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variant of SGD that uses small batches of data to update the model parameters, balancing efficiency and stability.</a:t>
            </a:r>
            <a:endParaRPr lang="en-US" sz="1050" dirty="0"/>
          </a:p>
        </p:txBody>
      </p:sp>
      <p:sp>
        <p:nvSpPr>
          <p:cNvPr id="33" name="Shape 27"/>
          <p:cNvSpPr/>
          <p:nvPr/>
        </p:nvSpPr>
        <p:spPr>
          <a:xfrm>
            <a:off x="481489" y="8715256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8"/>
          <p:cNvSpPr/>
          <p:nvPr/>
        </p:nvSpPr>
        <p:spPr>
          <a:xfrm>
            <a:off x="581739" y="8766810"/>
            <a:ext cx="108942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1600" dirty="0"/>
          </a:p>
        </p:txBody>
      </p:sp>
      <p:sp>
        <p:nvSpPr>
          <p:cNvPr id="35" name="Text 29"/>
          <p:cNvSpPr/>
          <p:nvPr/>
        </p:nvSpPr>
        <p:spPr>
          <a:xfrm>
            <a:off x="928449" y="8715256"/>
            <a:ext cx="1887974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Batch Gradient Descent</a:t>
            </a:r>
            <a:endParaRPr lang="en-US" sz="1350" dirty="0"/>
          </a:p>
        </p:txBody>
      </p:sp>
      <p:sp>
        <p:nvSpPr>
          <p:cNvPr id="36" name="Text 30"/>
          <p:cNvSpPr/>
          <p:nvPr/>
        </p:nvSpPr>
        <p:spPr>
          <a:xfrm>
            <a:off x="928449" y="9012674"/>
            <a:ext cx="6318052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optimization algorithm that uses the entire training dataset to calculate the gradient and update model parameters.</a:t>
            </a:r>
            <a:endParaRPr lang="en-US" sz="1050" dirty="0"/>
          </a:p>
        </p:txBody>
      </p:sp>
      <p:sp>
        <p:nvSpPr>
          <p:cNvPr id="37" name="Shape 31"/>
          <p:cNvSpPr/>
          <p:nvPr/>
        </p:nvSpPr>
        <p:spPr>
          <a:xfrm>
            <a:off x="7384018" y="8715256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2"/>
          <p:cNvSpPr/>
          <p:nvPr/>
        </p:nvSpPr>
        <p:spPr>
          <a:xfrm>
            <a:off x="7481054" y="8766810"/>
            <a:ext cx="115372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1600" dirty="0"/>
          </a:p>
        </p:txBody>
      </p:sp>
      <p:sp>
        <p:nvSpPr>
          <p:cNvPr id="39" name="Text 33"/>
          <p:cNvSpPr/>
          <p:nvPr/>
        </p:nvSpPr>
        <p:spPr>
          <a:xfrm>
            <a:off x="7830979" y="8715256"/>
            <a:ext cx="1829991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Logistic Loss Function</a:t>
            </a:r>
            <a:endParaRPr lang="en-US" sz="1350" dirty="0"/>
          </a:p>
        </p:txBody>
      </p:sp>
      <p:sp>
        <p:nvSpPr>
          <p:cNvPr id="40" name="Text 34"/>
          <p:cNvSpPr/>
          <p:nvPr/>
        </p:nvSpPr>
        <p:spPr>
          <a:xfrm>
            <a:off x="7830979" y="9012674"/>
            <a:ext cx="6318052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common loss function for logistic regression, which measures the difference between predicted and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actual probabilities.</a:t>
            </a:r>
            <a:endParaRPr lang="en-US" sz="1050" dirty="0"/>
          </a:p>
        </p:txBody>
      </p:sp>
      <p:sp>
        <p:nvSpPr>
          <p:cNvPr id="41" name="Shape 35"/>
          <p:cNvSpPr/>
          <p:nvPr/>
        </p:nvSpPr>
        <p:spPr>
          <a:xfrm>
            <a:off x="481489" y="9744908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6"/>
          <p:cNvSpPr/>
          <p:nvPr/>
        </p:nvSpPr>
        <p:spPr>
          <a:xfrm>
            <a:off x="579358" y="9796463"/>
            <a:ext cx="113705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</a:t>
            </a:r>
            <a:endParaRPr lang="en-US" sz="1600" dirty="0"/>
          </a:p>
        </p:txBody>
      </p:sp>
      <p:sp>
        <p:nvSpPr>
          <p:cNvPr id="43" name="Text 37"/>
          <p:cNvSpPr/>
          <p:nvPr/>
        </p:nvSpPr>
        <p:spPr>
          <a:xfrm>
            <a:off x="928449" y="9744908"/>
            <a:ext cx="2340531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Cross-Entropy Loss Function</a:t>
            </a:r>
            <a:endParaRPr lang="en-US" sz="1350" dirty="0"/>
          </a:p>
        </p:txBody>
      </p:sp>
      <p:sp>
        <p:nvSpPr>
          <p:cNvPr id="44" name="Text 38"/>
          <p:cNvSpPr/>
          <p:nvPr/>
        </p:nvSpPr>
        <p:spPr>
          <a:xfrm>
            <a:off x="928449" y="10042327"/>
            <a:ext cx="6318052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widely used loss function for multi-class classification, measuring the difference between the predicted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 true probability distributions.</a:t>
            </a:r>
            <a:endParaRPr lang="en-US" sz="1050" dirty="0"/>
          </a:p>
        </p:txBody>
      </p:sp>
      <p:sp>
        <p:nvSpPr>
          <p:cNvPr id="45" name="Shape 39"/>
          <p:cNvSpPr/>
          <p:nvPr/>
        </p:nvSpPr>
        <p:spPr>
          <a:xfrm>
            <a:off x="7384018" y="9744908"/>
            <a:ext cx="309443" cy="309443"/>
          </a:xfrm>
          <a:prstGeom prst="roundRect">
            <a:avLst>
              <a:gd name="adj" fmla="val 666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Text 40"/>
          <p:cNvSpPr/>
          <p:nvPr/>
        </p:nvSpPr>
        <p:spPr>
          <a:xfrm>
            <a:off x="7481649" y="9796463"/>
            <a:ext cx="114062" cy="20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8</a:t>
            </a:r>
            <a:endParaRPr lang="en-US" sz="1600" dirty="0"/>
          </a:p>
        </p:txBody>
      </p:sp>
      <p:sp>
        <p:nvSpPr>
          <p:cNvPr id="47" name="Text 41"/>
          <p:cNvSpPr/>
          <p:nvPr/>
        </p:nvSpPr>
        <p:spPr>
          <a:xfrm>
            <a:off x="7830979" y="9744908"/>
            <a:ext cx="1719620" cy="214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Hinge Loss</a:t>
            </a:r>
            <a:endParaRPr lang="en-US" sz="1350" dirty="0"/>
          </a:p>
        </p:txBody>
      </p:sp>
      <p:sp>
        <p:nvSpPr>
          <p:cNvPr id="48" name="Text 42"/>
          <p:cNvSpPr/>
          <p:nvPr/>
        </p:nvSpPr>
        <p:spPr>
          <a:xfrm>
            <a:off x="7830979" y="10042327"/>
            <a:ext cx="6318052" cy="440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loss function commonly used in support vector machines (SVMs), which penalizes misclassified 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instances and encourages a large margin between classes.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1243</Words>
  <Application>Microsoft Macintosh PowerPoint</Application>
  <PresentationFormat>사용자 지정</PresentationFormat>
  <Paragraphs>176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Roboto</vt:lpstr>
      <vt:lpstr>Arial</vt:lpstr>
      <vt:lpstr>Roboto Slab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김상준</cp:lastModifiedBy>
  <cp:revision>7</cp:revision>
  <dcterms:created xsi:type="dcterms:W3CDTF">2024-11-11T02:48:13Z</dcterms:created>
  <dcterms:modified xsi:type="dcterms:W3CDTF">2024-11-12T11:34:44Z</dcterms:modified>
</cp:coreProperties>
</file>