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10972800"/>
  <p:notesSz cx="10972800" cy="14630400"/>
  <p:embeddedFontLst>
    <p:embeddedFont>
      <p:font typeface="Roboto" panose="02000000000000000000" pitchFamily="2" charset="0"/>
      <p:regular r:id="rId10"/>
      <p:bold r:id="rId11"/>
      <p:italic r:id="rId12"/>
      <p:boldItalic r:id="rId13"/>
    </p:embeddedFont>
    <p:embeddedFont>
      <p:font typeface="Roboto Slab" pitchFamily="2" charset="0"/>
      <p:regular r:id="rId14"/>
      <p:bold r:id="rId15"/>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47"/>
    <p:restoredTop sz="94610"/>
  </p:normalViewPr>
  <p:slideViewPr>
    <p:cSldViewPr snapToGrid="0" snapToObjects="1">
      <p:cViewPr varScale="1">
        <p:scale>
          <a:sx n="106" d="100"/>
          <a:sy n="106" d="100"/>
        </p:scale>
        <p:origin x="2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923673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10972800"/>
          </a:xfrm>
          <a:prstGeom prst="rect">
            <a:avLst/>
          </a:prstGeom>
          <a:solidFill>
            <a:srgbClr val="171B21"/>
          </a:solidFill>
          <a:ln/>
        </p:spPr>
      </p:sp>
      <p:sp>
        <p:nvSpPr>
          <p:cNvPr id="3" name="Shape 1"/>
          <p:cNvSpPr/>
          <p:nvPr/>
        </p:nvSpPr>
        <p:spPr>
          <a:xfrm>
            <a:off x="0" y="0"/>
            <a:ext cx="14630400" cy="109728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104927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10972800"/>
          </a:xfrm>
          <a:prstGeom prst="rect">
            <a:avLst/>
          </a:prstGeom>
          <a:solidFill>
            <a:srgbClr val="171B21"/>
          </a:solidFill>
          <a:ln/>
        </p:spPr>
      </p:sp>
      <p:sp>
        <p:nvSpPr>
          <p:cNvPr id="3" name="Shape 1"/>
          <p:cNvSpPr/>
          <p:nvPr/>
        </p:nvSpPr>
        <p:spPr>
          <a:xfrm>
            <a:off x="0" y="0"/>
            <a:ext cx="14630400" cy="109728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104927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10972800"/>
          </a:xfrm>
          <a:prstGeom prst="rect">
            <a:avLst/>
          </a:prstGeom>
          <a:solidFill>
            <a:srgbClr val="171B21"/>
          </a:solidFill>
          <a:ln/>
        </p:spPr>
      </p:sp>
      <p:sp>
        <p:nvSpPr>
          <p:cNvPr id="3" name="Shape 1"/>
          <p:cNvSpPr/>
          <p:nvPr/>
        </p:nvSpPr>
        <p:spPr>
          <a:xfrm>
            <a:off x="0" y="0"/>
            <a:ext cx="14630400" cy="109728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104927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10972800"/>
          </a:xfrm>
          <a:prstGeom prst="rect">
            <a:avLst/>
          </a:prstGeom>
          <a:solidFill>
            <a:srgbClr val="171B21"/>
          </a:solidFill>
          <a:ln/>
        </p:spPr>
      </p:sp>
      <p:sp>
        <p:nvSpPr>
          <p:cNvPr id="3" name="Shape 1"/>
          <p:cNvSpPr/>
          <p:nvPr/>
        </p:nvSpPr>
        <p:spPr>
          <a:xfrm>
            <a:off x="0" y="0"/>
            <a:ext cx="14630400" cy="109728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104927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10972800"/>
          </a:xfrm>
          <a:prstGeom prst="rect">
            <a:avLst/>
          </a:prstGeom>
          <a:solidFill>
            <a:srgbClr val="171B21"/>
          </a:solidFill>
          <a:ln/>
        </p:spPr>
      </p:sp>
      <p:sp>
        <p:nvSpPr>
          <p:cNvPr id="3" name="Shape 1"/>
          <p:cNvSpPr/>
          <p:nvPr/>
        </p:nvSpPr>
        <p:spPr>
          <a:xfrm>
            <a:off x="0" y="0"/>
            <a:ext cx="14630400" cy="109728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104927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10972800"/>
          </a:xfrm>
          <a:prstGeom prst="rect">
            <a:avLst/>
          </a:prstGeom>
          <a:solidFill>
            <a:srgbClr val="171B21"/>
          </a:solidFill>
          <a:ln/>
        </p:spPr>
      </p:sp>
      <p:sp>
        <p:nvSpPr>
          <p:cNvPr id="3" name="Shape 1"/>
          <p:cNvSpPr/>
          <p:nvPr/>
        </p:nvSpPr>
        <p:spPr>
          <a:xfrm>
            <a:off x="0" y="0"/>
            <a:ext cx="14630400" cy="109728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104927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10972800"/>
          </a:xfrm>
          <a:prstGeom prst="rect">
            <a:avLst/>
          </a:prstGeom>
          <a:solidFill>
            <a:srgbClr val="171B21"/>
          </a:solidFill>
          <a:ln/>
        </p:spPr>
      </p:sp>
      <p:sp>
        <p:nvSpPr>
          <p:cNvPr id="3" name="Shape 1"/>
          <p:cNvSpPr/>
          <p:nvPr/>
        </p:nvSpPr>
        <p:spPr>
          <a:xfrm>
            <a:off x="0" y="0"/>
            <a:ext cx="14630400" cy="109728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104927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10972800"/>
          </a:xfrm>
          <a:prstGeom prst="rect">
            <a:avLst/>
          </a:prstGeom>
        </p:spPr>
      </p:pic>
      <p:sp>
        <p:nvSpPr>
          <p:cNvPr id="3" name="Text 0"/>
          <p:cNvSpPr/>
          <p:nvPr/>
        </p:nvSpPr>
        <p:spPr>
          <a:xfrm>
            <a:off x="793790" y="1763673"/>
            <a:ext cx="7556421" cy="3912870"/>
          </a:xfrm>
          <a:prstGeom prst="rect">
            <a:avLst/>
          </a:prstGeom>
          <a:noFill/>
          <a:ln/>
        </p:spPr>
        <p:txBody>
          <a:bodyPr wrap="square" lIns="0" tIns="0" rIns="0" bIns="0" rtlCol="0" anchor="t"/>
          <a:lstStyle/>
          <a:p>
            <a:pPr marL="0" indent="0">
              <a:lnSpc>
                <a:spcPts val="7700"/>
              </a:lnSpc>
              <a:buNone/>
            </a:pPr>
            <a:r>
              <a:rPr lang="en-US" sz="6150" dirty="0">
                <a:solidFill>
                  <a:srgbClr val="76B9FF"/>
                </a:solidFill>
                <a:latin typeface="Roboto Slab" pitchFamily="34" charset="0"/>
                <a:ea typeface="Roboto Slab" pitchFamily="34" charset="-122"/>
                <a:cs typeface="Roboto Slab" pitchFamily="34" charset="-120"/>
              </a:rPr>
              <a:t>Navigating the </a:t>
            </a:r>
          </a:p>
          <a:p>
            <a:pPr marL="0" indent="0">
              <a:lnSpc>
                <a:spcPts val="7700"/>
              </a:lnSpc>
              <a:buNone/>
            </a:pPr>
            <a:r>
              <a:rPr lang="en-US" sz="6150" dirty="0">
                <a:solidFill>
                  <a:srgbClr val="76B9FF"/>
                </a:solidFill>
                <a:latin typeface="Roboto Slab" pitchFamily="34" charset="0"/>
                <a:ea typeface="Roboto Slab" pitchFamily="34" charset="-122"/>
                <a:cs typeface="Roboto Slab" pitchFamily="34" charset="-120"/>
              </a:rPr>
              <a:t>Machine Learning </a:t>
            </a:r>
          </a:p>
          <a:p>
            <a:pPr marL="0" indent="0">
              <a:lnSpc>
                <a:spcPts val="7700"/>
              </a:lnSpc>
              <a:buNone/>
            </a:pPr>
            <a:r>
              <a:rPr lang="en-US" sz="6150" dirty="0">
                <a:solidFill>
                  <a:srgbClr val="76B9FF"/>
                </a:solidFill>
                <a:latin typeface="Roboto Slab" pitchFamily="34" charset="0"/>
                <a:ea typeface="Roboto Slab" pitchFamily="34" charset="-122"/>
                <a:cs typeface="Roboto Slab" pitchFamily="34" charset="-120"/>
              </a:rPr>
              <a:t>And</a:t>
            </a:r>
          </a:p>
          <a:p>
            <a:pPr marL="0" indent="0">
              <a:lnSpc>
                <a:spcPts val="7700"/>
              </a:lnSpc>
              <a:buNone/>
            </a:pPr>
            <a:r>
              <a:rPr lang="en-US" sz="6150" dirty="0">
                <a:solidFill>
                  <a:srgbClr val="76B9FF"/>
                </a:solidFill>
                <a:latin typeface="Roboto Slab" pitchFamily="2" charset="0"/>
                <a:ea typeface="Roboto Slab" pitchFamily="2" charset="0"/>
                <a:cs typeface="Roboto Slab" pitchFamily="2" charset="0"/>
              </a:rPr>
              <a:t>Deep</a:t>
            </a:r>
            <a:r>
              <a:rPr lang="en-US" sz="6150" dirty="0">
                <a:solidFill>
                  <a:srgbClr val="76B9FF"/>
                </a:solidFill>
                <a:latin typeface="Roboto Slab" pitchFamily="34" charset="0"/>
                <a:ea typeface="Roboto Slab" pitchFamily="34" charset="-122"/>
                <a:cs typeface="Roboto Slab" pitchFamily="34" charset="-120"/>
              </a:rPr>
              <a:t> Learning</a:t>
            </a:r>
            <a:endParaRPr lang="en-US" sz="6150" dirty="0"/>
          </a:p>
        </p:txBody>
      </p:sp>
      <p:sp>
        <p:nvSpPr>
          <p:cNvPr id="4" name="Text 1"/>
          <p:cNvSpPr/>
          <p:nvPr/>
        </p:nvSpPr>
        <p:spPr>
          <a:xfrm>
            <a:off x="793790" y="6016704"/>
            <a:ext cx="7556421" cy="2540318"/>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Embarking on a journey through the intricate landscapes of machine learning and deep learning can feel like entering a vast and uncharted territory. This presentation serves as your guide, illuminating the fundamental concepts, key techniques, and essential algorithms that form the foundation of these transformative technologies. Through this exploration, you'll gain a comprehensive understanding of the power and potential that lies within these fields.</a:t>
            </a:r>
            <a:endParaRPr lang="en-US" sz="1750" dirty="0"/>
          </a:p>
        </p:txBody>
      </p:sp>
      <p:sp>
        <p:nvSpPr>
          <p:cNvPr id="5" name="Shape 2"/>
          <p:cNvSpPr/>
          <p:nvPr/>
        </p:nvSpPr>
        <p:spPr>
          <a:xfrm>
            <a:off x="793790" y="8829080"/>
            <a:ext cx="362903" cy="362903"/>
          </a:xfrm>
          <a:prstGeom prst="roundRect">
            <a:avLst>
              <a:gd name="adj" fmla="val 25194296"/>
            </a:avLst>
          </a:prstGeom>
          <a:noFill/>
          <a:ln w="7620">
            <a:solidFill>
              <a:srgbClr val="FFFFFF"/>
            </a:solidFill>
            <a:prstDash val="solid"/>
          </a:ln>
        </p:spPr>
        <p:txBody>
          <a:bodyPr/>
          <a:lstStyle/>
          <a:p>
            <a:endParaRPr lang="ko-KR" altLang="en-US"/>
          </a:p>
        </p:txBody>
      </p:sp>
      <p:pic>
        <p:nvPicPr>
          <p:cNvPr id="6" name="Image 1" descr="preencoded.png"/>
          <p:cNvPicPr>
            <a:picLocks noChangeAspect="1"/>
          </p:cNvPicPr>
          <p:nvPr/>
        </p:nvPicPr>
        <p:blipFill>
          <a:blip r:embed="rId4"/>
          <a:stretch>
            <a:fillRect/>
          </a:stretch>
        </p:blipFill>
        <p:spPr>
          <a:xfrm>
            <a:off x="801410" y="8836700"/>
            <a:ext cx="347663" cy="3476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10972800"/>
          </a:xfrm>
          <a:prstGeom prst="rect">
            <a:avLst/>
          </a:prstGeom>
        </p:spPr>
      </p:pic>
      <p:sp>
        <p:nvSpPr>
          <p:cNvPr id="3" name="Text 0"/>
          <p:cNvSpPr/>
          <p:nvPr/>
        </p:nvSpPr>
        <p:spPr>
          <a:xfrm>
            <a:off x="793790" y="1908453"/>
            <a:ext cx="7411164" cy="708779"/>
          </a:xfrm>
          <a:prstGeom prst="rect">
            <a:avLst/>
          </a:prstGeom>
          <a:noFill/>
          <a:ln/>
        </p:spPr>
        <p:txBody>
          <a:bodyPr wrap="none" lIns="0" tIns="0" rIns="0" bIns="0" rtlCol="0" anchor="t"/>
          <a:lstStyle/>
          <a:p>
            <a:pPr marL="0" indent="0">
              <a:lnSpc>
                <a:spcPts val="5550"/>
              </a:lnSpc>
              <a:buNone/>
            </a:pPr>
            <a:r>
              <a:rPr lang="en-US" sz="4450" dirty="0">
                <a:solidFill>
                  <a:srgbClr val="76B9FF"/>
                </a:solidFill>
                <a:latin typeface="Roboto Slab" pitchFamily="34" charset="0"/>
                <a:ea typeface="Roboto Slab" pitchFamily="34" charset="-122"/>
                <a:cs typeface="Roboto Slab" pitchFamily="34" charset="-120"/>
              </a:rPr>
              <a:t>What is Machine Learning?</a:t>
            </a:r>
            <a:endParaRPr lang="en-US" sz="4450" dirty="0"/>
          </a:p>
        </p:txBody>
      </p:sp>
      <p:sp>
        <p:nvSpPr>
          <p:cNvPr id="4" name="Shape 1"/>
          <p:cNvSpPr/>
          <p:nvPr/>
        </p:nvSpPr>
        <p:spPr>
          <a:xfrm>
            <a:off x="793790" y="2957393"/>
            <a:ext cx="3664863" cy="3847267"/>
          </a:xfrm>
          <a:prstGeom prst="roundRect">
            <a:avLst>
              <a:gd name="adj" fmla="val 928"/>
            </a:avLst>
          </a:prstGeom>
          <a:solidFill>
            <a:srgbClr val="3F4652"/>
          </a:solidFill>
          <a:ln/>
        </p:spPr>
        <p:txBody>
          <a:bodyPr/>
          <a:lstStyle/>
          <a:p>
            <a:endParaRPr lang="ko-KR" altLang="en-US"/>
          </a:p>
        </p:txBody>
      </p:sp>
      <p:sp>
        <p:nvSpPr>
          <p:cNvPr id="5" name="Text 2"/>
          <p:cNvSpPr/>
          <p:nvPr/>
        </p:nvSpPr>
        <p:spPr>
          <a:xfrm>
            <a:off x="1020604" y="318420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Learning from Data</a:t>
            </a:r>
            <a:endParaRPr lang="en-US" sz="2200" dirty="0"/>
          </a:p>
        </p:txBody>
      </p:sp>
      <p:sp>
        <p:nvSpPr>
          <p:cNvPr id="6" name="Text 3"/>
          <p:cNvSpPr/>
          <p:nvPr/>
        </p:nvSpPr>
        <p:spPr>
          <a:xfrm>
            <a:off x="1020604" y="3674626"/>
            <a:ext cx="3211235" cy="2903220"/>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Machine learning empowers computers to learn from data without explicit programming. Instead of relying on predefined rules, algorithms identify patterns and make predictions based on the information they are fed.</a:t>
            </a:r>
            <a:endParaRPr lang="en-US" sz="1750" dirty="0"/>
          </a:p>
        </p:txBody>
      </p:sp>
      <p:sp>
        <p:nvSpPr>
          <p:cNvPr id="7" name="Shape 4"/>
          <p:cNvSpPr/>
          <p:nvPr/>
        </p:nvSpPr>
        <p:spPr>
          <a:xfrm>
            <a:off x="4685467" y="2957393"/>
            <a:ext cx="3664863" cy="3847267"/>
          </a:xfrm>
          <a:prstGeom prst="roundRect">
            <a:avLst>
              <a:gd name="adj" fmla="val 928"/>
            </a:avLst>
          </a:prstGeom>
          <a:solidFill>
            <a:srgbClr val="3F4652"/>
          </a:solidFill>
          <a:ln/>
        </p:spPr>
        <p:txBody>
          <a:bodyPr/>
          <a:lstStyle/>
          <a:p>
            <a:endParaRPr lang="ko-KR" altLang="en-US"/>
          </a:p>
        </p:txBody>
      </p:sp>
      <p:sp>
        <p:nvSpPr>
          <p:cNvPr id="8" name="Text 5"/>
          <p:cNvSpPr/>
          <p:nvPr/>
        </p:nvSpPr>
        <p:spPr>
          <a:xfrm>
            <a:off x="4912281" y="3184208"/>
            <a:ext cx="3184803" cy="354330"/>
          </a:xfrm>
          <a:prstGeom prst="rect">
            <a:avLst/>
          </a:prstGeom>
          <a:noFill/>
          <a:ln/>
        </p:spPr>
        <p:txBody>
          <a:bodyPr wrap="non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Continual Improvement</a:t>
            </a:r>
            <a:endParaRPr lang="en-US" sz="2200" dirty="0"/>
          </a:p>
        </p:txBody>
      </p:sp>
      <p:sp>
        <p:nvSpPr>
          <p:cNvPr id="9" name="Text 6"/>
          <p:cNvSpPr/>
          <p:nvPr/>
        </p:nvSpPr>
        <p:spPr>
          <a:xfrm>
            <a:off x="4912281" y="3674626"/>
            <a:ext cx="3211235" cy="2540318"/>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Machine learning algorithms are designed to improve their performance over time. As they encounter more data, they refine their models and enhance their ability to make accurate predictions.</a:t>
            </a:r>
            <a:endParaRPr lang="en-US" sz="1750" dirty="0"/>
          </a:p>
        </p:txBody>
      </p:sp>
      <p:sp>
        <p:nvSpPr>
          <p:cNvPr id="10" name="Shape 7"/>
          <p:cNvSpPr/>
          <p:nvPr/>
        </p:nvSpPr>
        <p:spPr>
          <a:xfrm>
            <a:off x="793790" y="7031474"/>
            <a:ext cx="7556421" cy="2032754"/>
          </a:xfrm>
          <a:prstGeom prst="roundRect">
            <a:avLst>
              <a:gd name="adj" fmla="val 1674"/>
            </a:avLst>
          </a:prstGeom>
          <a:solidFill>
            <a:srgbClr val="3F4652"/>
          </a:solidFill>
          <a:ln/>
        </p:spPr>
        <p:txBody>
          <a:bodyPr/>
          <a:lstStyle/>
          <a:p>
            <a:endParaRPr lang="ko-KR" altLang="en-US"/>
          </a:p>
        </p:txBody>
      </p:sp>
      <p:sp>
        <p:nvSpPr>
          <p:cNvPr id="11" name="Text 8"/>
          <p:cNvSpPr/>
          <p:nvPr/>
        </p:nvSpPr>
        <p:spPr>
          <a:xfrm>
            <a:off x="1020604" y="725828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Wide Applications</a:t>
            </a:r>
            <a:endParaRPr lang="en-US" sz="2200" dirty="0"/>
          </a:p>
        </p:txBody>
      </p:sp>
      <p:sp>
        <p:nvSpPr>
          <p:cNvPr id="12" name="Text 9"/>
          <p:cNvSpPr/>
          <p:nvPr/>
        </p:nvSpPr>
        <p:spPr>
          <a:xfrm>
            <a:off x="1020604" y="7748707"/>
            <a:ext cx="7102793" cy="1088708"/>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Machine learning has applications across various domains, including image recognition, natural language processing, fraud detection, medical diagnosis, and personalized recommendations.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10972800"/>
          </a:xfrm>
          <a:prstGeom prst="rect">
            <a:avLst/>
          </a:prstGeom>
        </p:spPr>
      </p:pic>
      <p:sp>
        <p:nvSpPr>
          <p:cNvPr id="3" name="Text 0"/>
          <p:cNvSpPr/>
          <p:nvPr/>
        </p:nvSpPr>
        <p:spPr>
          <a:xfrm>
            <a:off x="793790" y="1439347"/>
            <a:ext cx="6349722" cy="708779"/>
          </a:xfrm>
          <a:prstGeom prst="rect">
            <a:avLst/>
          </a:prstGeom>
          <a:noFill/>
          <a:ln/>
        </p:spPr>
        <p:txBody>
          <a:bodyPr wrap="none" lIns="0" tIns="0" rIns="0" bIns="0" rtlCol="0" anchor="t"/>
          <a:lstStyle/>
          <a:p>
            <a:pPr marL="0" indent="0">
              <a:lnSpc>
                <a:spcPts val="5550"/>
              </a:lnSpc>
              <a:buNone/>
            </a:pPr>
            <a:r>
              <a:rPr lang="en-US" sz="4450" dirty="0">
                <a:solidFill>
                  <a:srgbClr val="76B9FF"/>
                </a:solidFill>
                <a:latin typeface="Roboto Slab" pitchFamily="34" charset="0"/>
                <a:ea typeface="Roboto Slab" pitchFamily="34" charset="-122"/>
                <a:cs typeface="Roboto Slab" pitchFamily="34" charset="-120"/>
              </a:rPr>
              <a:t>What is Deep Learning?</a:t>
            </a:r>
            <a:endParaRPr lang="en-US" sz="4450" dirty="0"/>
          </a:p>
        </p:txBody>
      </p:sp>
      <p:sp>
        <p:nvSpPr>
          <p:cNvPr id="4" name="Text 1"/>
          <p:cNvSpPr/>
          <p:nvPr/>
        </p:nvSpPr>
        <p:spPr>
          <a:xfrm>
            <a:off x="793790" y="2488287"/>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Deep learning, a subfield of machine learning, employs artificial neural networks with multiple layers to model complex patterns in data. These networks are inspired by the structure of the human brain, enabling them to learn intricate relationships and make highly accurate predictions.</a:t>
            </a:r>
            <a:endParaRPr lang="en-US" sz="1750" dirty="0"/>
          </a:p>
        </p:txBody>
      </p:sp>
      <p:sp>
        <p:nvSpPr>
          <p:cNvPr id="5" name="Shape 2"/>
          <p:cNvSpPr/>
          <p:nvPr/>
        </p:nvSpPr>
        <p:spPr>
          <a:xfrm>
            <a:off x="793790" y="4450199"/>
            <a:ext cx="510302" cy="510302"/>
          </a:xfrm>
          <a:prstGeom prst="roundRect">
            <a:avLst>
              <a:gd name="adj" fmla="val 6667"/>
            </a:avLst>
          </a:prstGeom>
          <a:solidFill>
            <a:srgbClr val="3F4652"/>
          </a:solidFill>
          <a:ln/>
        </p:spPr>
        <p:txBody>
          <a:bodyPr/>
          <a:lstStyle/>
          <a:p>
            <a:endParaRPr lang="ko-KR" altLang="en-US"/>
          </a:p>
        </p:txBody>
      </p:sp>
      <p:sp>
        <p:nvSpPr>
          <p:cNvPr id="6" name="Text 3"/>
          <p:cNvSpPr/>
          <p:nvPr/>
        </p:nvSpPr>
        <p:spPr>
          <a:xfrm>
            <a:off x="978813" y="4535210"/>
            <a:ext cx="140256" cy="340281"/>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Roboto Slab" pitchFamily="34" charset="0"/>
                <a:ea typeface="Roboto Slab" pitchFamily="34" charset="-122"/>
                <a:cs typeface="Roboto Slab" pitchFamily="34" charset="-120"/>
              </a:rPr>
              <a:t>1</a:t>
            </a:r>
            <a:endParaRPr lang="en-US" sz="2650" dirty="0"/>
          </a:p>
        </p:txBody>
      </p:sp>
      <p:sp>
        <p:nvSpPr>
          <p:cNvPr id="7" name="Text 4"/>
          <p:cNvSpPr/>
          <p:nvPr/>
        </p:nvSpPr>
        <p:spPr>
          <a:xfrm>
            <a:off x="1530906" y="445019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Neural Networks</a:t>
            </a:r>
            <a:endParaRPr lang="en-US" sz="2200" dirty="0"/>
          </a:p>
        </p:txBody>
      </p:sp>
      <p:sp>
        <p:nvSpPr>
          <p:cNvPr id="8" name="Text 5"/>
          <p:cNvSpPr/>
          <p:nvPr/>
        </p:nvSpPr>
        <p:spPr>
          <a:xfrm>
            <a:off x="1530906" y="4940618"/>
            <a:ext cx="2927747" cy="2177415"/>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Deep learning utilizes neural networks, which are interconnected nodes organized in layers that process data through a series of computations.</a:t>
            </a:r>
            <a:endParaRPr lang="en-US" sz="1750" dirty="0"/>
          </a:p>
        </p:txBody>
      </p:sp>
      <p:sp>
        <p:nvSpPr>
          <p:cNvPr id="9" name="Shape 6"/>
          <p:cNvSpPr/>
          <p:nvPr/>
        </p:nvSpPr>
        <p:spPr>
          <a:xfrm>
            <a:off x="4685467" y="4450199"/>
            <a:ext cx="510302" cy="510302"/>
          </a:xfrm>
          <a:prstGeom prst="roundRect">
            <a:avLst>
              <a:gd name="adj" fmla="val 6667"/>
            </a:avLst>
          </a:prstGeom>
          <a:solidFill>
            <a:srgbClr val="3F4652"/>
          </a:solidFill>
          <a:ln/>
        </p:spPr>
        <p:txBody>
          <a:bodyPr/>
          <a:lstStyle/>
          <a:p>
            <a:endParaRPr lang="ko-KR" altLang="en-US"/>
          </a:p>
        </p:txBody>
      </p:sp>
      <p:sp>
        <p:nvSpPr>
          <p:cNvPr id="10" name="Text 7"/>
          <p:cNvSpPr/>
          <p:nvPr/>
        </p:nvSpPr>
        <p:spPr>
          <a:xfrm>
            <a:off x="4846677" y="4535210"/>
            <a:ext cx="187881" cy="340281"/>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Roboto Slab" pitchFamily="34" charset="0"/>
                <a:ea typeface="Roboto Slab" pitchFamily="34" charset="-122"/>
                <a:cs typeface="Roboto Slab" pitchFamily="34" charset="-120"/>
              </a:rPr>
              <a:t>2</a:t>
            </a:r>
            <a:endParaRPr lang="en-US" sz="2650" dirty="0"/>
          </a:p>
        </p:txBody>
      </p:sp>
      <p:sp>
        <p:nvSpPr>
          <p:cNvPr id="11" name="Text 8"/>
          <p:cNvSpPr/>
          <p:nvPr/>
        </p:nvSpPr>
        <p:spPr>
          <a:xfrm>
            <a:off x="5422583" y="4450199"/>
            <a:ext cx="2927747" cy="708660"/>
          </a:xfrm>
          <a:prstGeom prst="rect">
            <a:avLst/>
          </a:prstGeom>
          <a:noFill/>
          <a:ln/>
        </p:spPr>
        <p:txBody>
          <a:bodyPr wrap="squar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Hierarchical Feature Extraction</a:t>
            </a:r>
            <a:endParaRPr lang="en-US" sz="2200" dirty="0"/>
          </a:p>
        </p:txBody>
      </p:sp>
      <p:sp>
        <p:nvSpPr>
          <p:cNvPr id="12" name="Text 9"/>
          <p:cNvSpPr/>
          <p:nvPr/>
        </p:nvSpPr>
        <p:spPr>
          <a:xfrm>
            <a:off x="5422583" y="5294948"/>
            <a:ext cx="2927747" cy="2177415"/>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Deep learning excels at extracting hierarchical features from data, enabling it to learn representations that are progressively more abstract and meaningful.</a:t>
            </a:r>
            <a:endParaRPr lang="en-US" sz="1750" dirty="0"/>
          </a:p>
        </p:txBody>
      </p:sp>
      <p:sp>
        <p:nvSpPr>
          <p:cNvPr id="13" name="Shape 10"/>
          <p:cNvSpPr/>
          <p:nvPr/>
        </p:nvSpPr>
        <p:spPr>
          <a:xfrm>
            <a:off x="793790" y="7954328"/>
            <a:ext cx="510302" cy="510302"/>
          </a:xfrm>
          <a:prstGeom prst="roundRect">
            <a:avLst>
              <a:gd name="adj" fmla="val 6667"/>
            </a:avLst>
          </a:prstGeom>
          <a:solidFill>
            <a:srgbClr val="3F4652"/>
          </a:solidFill>
          <a:ln/>
        </p:spPr>
        <p:txBody>
          <a:bodyPr/>
          <a:lstStyle/>
          <a:p>
            <a:endParaRPr lang="ko-KR" altLang="en-US"/>
          </a:p>
        </p:txBody>
      </p:sp>
      <p:sp>
        <p:nvSpPr>
          <p:cNvPr id="14" name="Text 11"/>
          <p:cNvSpPr/>
          <p:nvPr/>
        </p:nvSpPr>
        <p:spPr>
          <a:xfrm>
            <a:off x="957024" y="8039338"/>
            <a:ext cx="183713" cy="340281"/>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Roboto Slab" pitchFamily="34" charset="0"/>
                <a:ea typeface="Roboto Slab" pitchFamily="34" charset="-122"/>
                <a:cs typeface="Roboto Slab" pitchFamily="34" charset="-120"/>
              </a:rPr>
              <a:t>3</a:t>
            </a:r>
            <a:endParaRPr lang="en-US" sz="2650" dirty="0"/>
          </a:p>
        </p:txBody>
      </p:sp>
      <p:sp>
        <p:nvSpPr>
          <p:cNvPr id="15" name="Text 12"/>
          <p:cNvSpPr/>
          <p:nvPr/>
        </p:nvSpPr>
        <p:spPr>
          <a:xfrm>
            <a:off x="1530906" y="795432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High Accuracy</a:t>
            </a:r>
            <a:endParaRPr lang="en-US" sz="2200" dirty="0"/>
          </a:p>
        </p:txBody>
      </p:sp>
      <p:sp>
        <p:nvSpPr>
          <p:cNvPr id="16" name="Text 13"/>
          <p:cNvSpPr/>
          <p:nvPr/>
        </p:nvSpPr>
        <p:spPr>
          <a:xfrm>
            <a:off x="1530906" y="8444746"/>
            <a:ext cx="6819305" cy="1088708"/>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Deep learning models have achieved state-of-the-art results in various tasks, such as image recognition, speech recognition, and natural language understanding.</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3367207"/>
            <a:ext cx="5670590" cy="708779"/>
          </a:xfrm>
          <a:prstGeom prst="rect">
            <a:avLst/>
          </a:prstGeom>
          <a:noFill/>
          <a:ln/>
        </p:spPr>
        <p:txBody>
          <a:bodyPr wrap="none" lIns="0" tIns="0" rIns="0" bIns="0" rtlCol="0" anchor="t"/>
          <a:lstStyle/>
          <a:p>
            <a:pPr marL="0" indent="0">
              <a:lnSpc>
                <a:spcPts val="5550"/>
              </a:lnSpc>
              <a:buNone/>
            </a:pPr>
            <a:r>
              <a:rPr lang="en-US" sz="4450" dirty="0">
                <a:solidFill>
                  <a:srgbClr val="76B9FF"/>
                </a:solidFill>
                <a:latin typeface="Roboto Slab" pitchFamily="34" charset="0"/>
                <a:ea typeface="Roboto Slab" pitchFamily="34" charset="-122"/>
                <a:cs typeface="Roboto Slab" pitchFamily="34" charset="-120"/>
              </a:rPr>
              <a:t>Binary Classification</a:t>
            </a:r>
            <a:endParaRPr lang="en-US" sz="4450" dirty="0"/>
          </a:p>
        </p:txBody>
      </p:sp>
      <p:sp>
        <p:nvSpPr>
          <p:cNvPr id="3" name="Text 1"/>
          <p:cNvSpPr/>
          <p:nvPr/>
        </p:nvSpPr>
        <p:spPr>
          <a:xfrm>
            <a:off x="793790" y="464296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76B9FF"/>
                </a:solidFill>
                <a:latin typeface="Roboto Slab" pitchFamily="34" charset="0"/>
                <a:ea typeface="Roboto Slab" pitchFamily="34" charset="-122"/>
                <a:cs typeface="Roboto Slab" pitchFamily="34" charset="-120"/>
              </a:rPr>
              <a:t>Feature</a:t>
            </a:r>
            <a:endParaRPr lang="en-US" sz="2200" dirty="0"/>
          </a:p>
        </p:txBody>
      </p:sp>
      <p:sp>
        <p:nvSpPr>
          <p:cNvPr id="4" name="Text 2"/>
          <p:cNvSpPr/>
          <p:nvPr/>
        </p:nvSpPr>
        <p:spPr>
          <a:xfrm>
            <a:off x="793790" y="5224105"/>
            <a:ext cx="3978116" cy="2177415"/>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Features are the attributes or characteristics of the data that are used to classify the instances. In the case of image recognition, features could include the color, shape, texture, or edges of objects.</a:t>
            </a:r>
            <a:endParaRPr lang="en-US" sz="1750" dirty="0"/>
          </a:p>
        </p:txBody>
      </p:sp>
      <p:sp>
        <p:nvSpPr>
          <p:cNvPr id="5" name="Text 3"/>
          <p:cNvSpPr/>
          <p:nvPr/>
        </p:nvSpPr>
        <p:spPr>
          <a:xfrm>
            <a:off x="5332928" y="464296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76B9FF"/>
                </a:solidFill>
                <a:latin typeface="Roboto Slab" pitchFamily="34" charset="0"/>
                <a:ea typeface="Roboto Slab" pitchFamily="34" charset="-122"/>
                <a:cs typeface="Roboto Slab" pitchFamily="34" charset="-120"/>
              </a:rPr>
              <a:t>Matplotlib</a:t>
            </a:r>
            <a:endParaRPr lang="en-US" sz="2200" dirty="0"/>
          </a:p>
        </p:txBody>
      </p:sp>
      <p:sp>
        <p:nvSpPr>
          <p:cNvPr id="6" name="Text 4"/>
          <p:cNvSpPr/>
          <p:nvPr/>
        </p:nvSpPr>
        <p:spPr>
          <a:xfrm>
            <a:off x="5332928" y="5224105"/>
            <a:ext cx="3978116" cy="2177415"/>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Matplotlib is a popular Python library for creating static, interactive, and animated visualizations. It's commonly used in machine learning for plotting data, visualizing model performance, and understanding patterns.</a:t>
            </a:r>
            <a:endParaRPr lang="en-US" sz="1750" dirty="0"/>
          </a:p>
        </p:txBody>
      </p:sp>
      <p:sp>
        <p:nvSpPr>
          <p:cNvPr id="7" name="Text 5"/>
          <p:cNvSpPr/>
          <p:nvPr/>
        </p:nvSpPr>
        <p:spPr>
          <a:xfrm>
            <a:off x="9872067" y="4642961"/>
            <a:ext cx="3978116" cy="708660"/>
          </a:xfrm>
          <a:prstGeom prst="rect">
            <a:avLst/>
          </a:prstGeom>
          <a:noFill/>
          <a:ln/>
        </p:spPr>
        <p:txBody>
          <a:bodyPr wrap="square" lIns="0" tIns="0" rIns="0" bIns="0" rtlCol="0" anchor="t"/>
          <a:lstStyle/>
          <a:p>
            <a:pPr marL="0" indent="0">
              <a:lnSpc>
                <a:spcPts val="2750"/>
              </a:lnSpc>
              <a:buNone/>
            </a:pPr>
            <a:r>
              <a:rPr lang="en-US" sz="2200" dirty="0">
                <a:solidFill>
                  <a:srgbClr val="76B9FF"/>
                </a:solidFill>
                <a:latin typeface="Roboto Slab" pitchFamily="34" charset="0"/>
                <a:ea typeface="Roboto Slab" pitchFamily="34" charset="-122"/>
                <a:cs typeface="Roboto Slab" pitchFamily="34" charset="-120"/>
              </a:rPr>
              <a:t>K-Nearest Neighbors Algorithm (KNN)</a:t>
            </a:r>
            <a:endParaRPr lang="en-US" sz="2200" dirty="0"/>
          </a:p>
        </p:txBody>
      </p:sp>
      <p:sp>
        <p:nvSpPr>
          <p:cNvPr id="8" name="Text 6"/>
          <p:cNvSpPr/>
          <p:nvPr/>
        </p:nvSpPr>
        <p:spPr>
          <a:xfrm>
            <a:off x="9872067" y="5578435"/>
            <a:ext cx="3978116" cy="1814512"/>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The KNN algorithm is a simple yet effective classification technique. It classifies a new instance based on the majority class of its k nearest neighbors in the feature space.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chemeClr val="accent1"/>
        </a:solidFill>
        <a:effectLst/>
      </p:bgPr>
    </p:bg>
    <p:spTree>
      <p:nvGrpSpPr>
        <p:cNvPr id="1" name=""/>
        <p:cNvGrpSpPr/>
        <p:nvPr/>
      </p:nvGrpSpPr>
      <p:grpSpPr>
        <a:xfrm>
          <a:off x="0" y="0"/>
          <a:ext cx="0" cy="0"/>
          <a:chOff x="0" y="0"/>
          <a:chExt cx="0" cy="0"/>
        </a:xfrm>
      </p:grpSpPr>
      <p:sp>
        <p:nvSpPr>
          <p:cNvPr id="2" name="Text 0"/>
          <p:cNvSpPr/>
          <p:nvPr/>
        </p:nvSpPr>
        <p:spPr>
          <a:xfrm>
            <a:off x="793790" y="1125260"/>
            <a:ext cx="13042821" cy="1417558"/>
          </a:xfrm>
          <a:prstGeom prst="rect">
            <a:avLst/>
          </a:prstGeom>
          <a:noFill/>
          <a:ln/>
        </p:spPr>
        <p:txBody>
          <a:bodyPr wrap="square" lIns="0" tIns="0" rIns="0" bIns="0" rtlCol="0" anchor="t"/>
          <a:lstStyle/>
          <a:p>
            <a:pPr marL="0" indent="0">
              <a:lnSpc>
                <a:spcPts val="5550"/>
              </a:lnSpc>
              <a:buNone/>
            </a:pPr>
            <a:r>
              <a:rPr lang="en-US" sz="4450" dirty="0">
                <a:solidFill>
                  <a:srgbClr val="76B9FF"/>
                </a:solidFill>
                <a:latin typeface="Roboto Slab" pitchFamily="34" charset="0"/>
                <a:ea typeface="Roboto Slab" pitchFamily="34" charset="-122"/>
                <a:cs typeface="Roboto Slab" pitchFamily="34" charset="-120"/>
              </a:rPr>
              <a:t>Supervised Learning, Unsupervised Learning, and Data Preprocessing</a:t>
            </a:r>
            <a:endParaRPr lang="en-US" sz="4450" dirty="0"/>
          </a:p>
        </p:txBody>
      </p:sp>
      <p:sp>
        <p:nvSpPr>
          <p:cNvPr id="3" name="Shape 1"/>
          <p:cNvSpPr/>
          <p:nvPr/>
        </p:nvSpPr>
        <p:spPr>
          <a:xfrm>
            <a:off x="793790" y="2996446"/>
            <a:ext cx="13042821" cy="2329101"/>
          </a:xfrm>
          <a:prstGeom prst="roundRect">
            <a:avLst>
              <a:gd name="adj" fmla="val 1461"/>
            </a:avLst>
          </a:prstGeom>
          <a:noFill/>
          <a:ln w="7620">
            <a:solidFill>
              <a:srgbClr val="FFFFFF">
                <a:alpha val="24000"/>
              </a:srgbClr>
            </a:solidFill>
            <a:prstDash val="solid"/>
          </a:ln>
        </p:spPr>
        <p:txBody>
          <a:bodyPr/>
          <a:lstStyle/>
          <a:p>
            <a:endParaRPr lang="ko-KR" altLang="en-US"/>
          </a:p>
        </p:txBody>
      </p:sp>
      <p:sp>
        <p:nvSpPr>
          <p:cNvPr id="4" name="Shape 2"/>
          <p:cNvSpPr/>
          <p:nvPr/>
        </p:nvSpPr>
        <p:spPr>
          <a:xfrm>
            <a:off x="801410" y="3004066"/>
            <a:ext cx="13027581" cy="650319"/>
          </a:xfrm>
          <a:prstGeom prst="rect">
            <a:avLst/>
          </a:prstGeom>
          <a:solidFill>
            <a:srgbClr val="FFFFFF">
              <a:alpha val="4000"/>
            </a:srgbClr>
          </a:solidFill>
          <a:ln/>
        </p:spPr>
        <p:txBody>
          <a:bodyPr/>
          <a:lstStyle/>
          <a:p>
            <a:endParaRPr lang="ko-KR" altLang="en-US"/>
          </a:p>
        </p:txBody>
      </p:sp>
      <p:sp>
        <p:nvSpPr>
          <p:cNvPr id="5" name="Text 3"/>
          <p:cNvSpPr/>
          <p:nvPr/>
        </p:nvSpPr>
        <p:spPr>
          <a:xfrm>
            <a:off x="1028224" y="3147774"/>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Supervised Learning</a:t>
            </a:r>
            <a:endParaRPr lang="en-US" sz="1750" dirty="0"/>
          </a:p>
        </p:txBody>
      </p:sp>
      <p:sp>
        <p:nvSpPr>
          <p:cNvPr id="6" name="Text 4"/>
          <p:cNvSpPr/>
          <p:nvPr/>
        </p:nvSpPr>
        <p:spPr>
          <a:xfrm>
            <a:off x="7545824" y="3147774"/>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Unsupervised Learning</a:t>
            </a:r>
            <a:endParaRPr lang="en-US" sz="1750" dirty="0"/>
          </a:p>
        </p:txBody>
      </p:sp>
      <p:sp>
        <p:nvSpPr>
          <p:cNvPr id="7" name="Shape 5"/>
          <p:cNvSpPr/>
          <p:nvPr/>
        </p:nvSpPr>
        <p:spPr>
          <a:xfrm>
            <a:off x="801410" y="3654385"/>
            <a:ext cx="13027581" cy="1013222"/>
          </a:xfrm>
          <a:prstGeom prst="rect">
            <a:avLst/>
          </a:prstGeom>
          <a:solidFill>
            <a:srgbClr val="000000">
              <a:alpha val="4000"/>
            </a:srgbClr>
          </a:solidFill>
          <a:ln/>
        </p:spPr>
        <p:txBody>
          <a:bodyPr/>
          <a:lstStyle/>
          <a:p>
            <a:endParaRPr lang="ko-KR" altLang="en-US"/>
          </a:p>
        </p:txBody>
      </p:sp>
      <p:sp>
        <p:nvSpPr>
          <p:cNvPr id="8" name="Text 6"/>
          <p:cNvSpPr/>
          <p:nvPr/>
        </p:nvSpPr>
        <p:spPr>
          <a:xfrm>
            <a:off x="1028224" y="3798094"/>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Learning from labeled data with known outputs.</a:t>
            </a:r>
            <a:endParaRPr lang="en-US" sz="1750" dirty="0"/>
          </a:p>
        </p:txBody>
      </p:sp>
      <p:sp>
        <p:nvSpPr>
          <p:cNvPr id="9" name="Text 7"/>
          <p:cNvSpPr/>
          <p:nvPr/>
        </p:nvSpPr>
        <p:spPr>
          <a:xfrm>
            <a:off x="7545824" y="3798094"/>
            <a:ext cx="6056352" cy="725805"/>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Learning from unlabeled data to discover patterns and structures.</a:t>
            </a:r>
            <a:endParaRPr lang="en-US" sz="1750" dirty="0"/>
          </a:p>
        </p:txBody>
      </p:sp>
      <p:sp>
        <p:nvSpPr>
          <p:cNvPr id="10" name="Shape 8"/>
          <p:cNvSpPr/>
          <p:nvPr/>
        </p:nvSpPr>
        <p:spPr>
          <a:xfrm>
            <a:off x="801410" y="4667607"/>
            <a:ext cx="13027581" cy="650319"/>
          </a:xfrm>
          <a:prstGeom prst="rect">
            <a:avLst/>
          </a:prstGeom>
          <a:solidFill>
            <a:srgbClr val="FFFFFF">
              <a:alpha val="4000"/>
            </a:srgbClr>
          </a:solidFill>
          <a:ln/>
        </p:spPr>
        <p:txBody>
          <a:bodyPr/>
          <a:lstStyle/>
          <a:p>
            <a:endParaRPr lang="ko-KR" altLang="en-US"/>
          </a:p>
        </p:txBody>
      </p:sp>
      <p:sp>
        <p:nvSpPr>
          <p:cNvPr id="11" name="Text 9"/>
          <p:cNvSpPr/>
          <p:nvPr/>
        </p:nvSpPr>
        <p:spPr>
          <a:xfrm>
            <a:off x="1028224" y="4811316"/>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Examples: Classification and Regression</a:t>
            </a:r>
            <a:endParaRPr lang="en-US" sz="1750" dirty="0"/>
          </a:p>
        </p:txBody>
      </p:sp>
      <p:sp>
        <p:nvSpPr>
          <p:cNvPr id="12" name="Text 10"/>
          <p:cNvSpPr/>
          <p:nvPr/>
        </p:nvSpPr>
        <p:spPr>
          <a:xfrm>
            <a:off x="7545824" y="4811316"/>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Examples: Clustering and Dimensionality Reduction</a:t>
            </a:r>
            <a:endParaRPr lang="en-US" sz="1750" dirty="0"/>
          </a:p>
        </p:txBody>
      </p:sp>
      <p:sp>
        <p:nvSpPr>
          <p:cNvPr id="13" name="Text 11"/>
          <p:cNvSpPr/>
          <p:nvPr/>
        </p:nvSpPr>
        <p:spPr>
          <a:xfrm>
            <a:off x="793790" y="5580697"/>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Data preprocessing is an essential step in preparing data for machine learning algorithms. It involves transforming raw data into a suitable format for training and evaluation.</a:t>
            </a:r>
            <a:endParaRPr lang="en-US" sz="1750" dirty="0"/>
          </a:p>
        </p:txBody>
      </p:sp>
      <p:sp>
        <p:nvSpPr>
          <p:cNvPr id="14" name="Shape 12"/>
          <p:cNvSpPr/>
          <p:nvPr/>
        </p:nvSpPr>
        <p:spPr>
          <a:xfrm>
            <a:off x="793790" y="6816804"/>
            <a:ext cx="510302" cy="510302"/>
          </a:xfrm>
          <a:prstGeom prst="roundRect">
            <a:avLst>
              <a:gd name="adj" fmla="val 6667"/>
            </a:avLst>
          </a:prstGeom>
          <a:solidFill>
            <a:srgbClr val="3F4652"/>
          </a:solidFill>
          <a:ln/>
        </p:spPr>
        <p:txBody>
          <a:bodyPr/>
          <a:lstStyle/>
          <a:p>
            <a:endParaRPr lang="ko-KR" altLang="en-US"/>
          </a:p>
        </p:txBody>
      </p:sp>
      <p:sp>
        <p:nvSpPr>
          <p:cNvPr id="15" name="Text 13"/>
          <p:cNvSpPr/>
          <p:nvPr/>
        </p:nvSpPr>
        <p:spPr>
          <a:xfrm>
            <a:off x="978813" y="6901815"/>
            <a:ext cx="140256" cy="340281"/>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Roboto Slab" pitchFamily="34" charset="0"/>
                <a:ea typeface="Roboto Slab" pitchFamily="34" charset="-122"/>
                <a:cs typeface="Roboto Slab" pitchFamily="34" charset="-120"/>
              </a:rPr>
              <a:t>1</a:t>
            </a:r>
            <a:endParaRPr lang="en-US" sz="2650" dirty="0"/>
          </a:p>
        </p:txBody>
      </p:sp>
      <p:sp>
        <p:nvSpPr>
          <p:cNvPr id="16" name="Text 14"/>
          <p:cNvSpPr/>
          <p:nvPr/>
        </p:nvSpPr>
        <p:spPr>
          <a:xfrm>
            <a:off x="1530906" y="681680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Sampling Bias</a:t>
            </a:r>
            <a:endParaRPr lang="en-US" sz="2200" dirty="0"/>
          </a:p>
        </p:txBody>
      </p:sp>
      <p:sp>
        <p:nvSpPr>
          <p:cNvPr id="17" name="Text 15"/>
          <p:cNvSpPr/>
          <p:nvPr/>
        </p:nvSpPr>
        <p:spPr>
          <a:xfrm>
            <a:off x="1530906" y="7307223"/>
            <a:ext cx="3459242" cy="2177415"/>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Sampling bias occurs when the data used to train a model is not representative of the real-world population. This can lead to inaccurate predictions when the model is applied to new data.</a:t>
            </a:r>
            <a:endParaRPr lang="en-US" sz="1750" dirty="0"/>
          </a:p>
        </p:txBody>
      </p:sp>
      <p:sp>
        <p:nvSpPr>
          <p:cNvPr id="18" name="Shape 16"/>
          <p:cNvSpPr/>
          <p:nvPr/>
        </p:nvSpPr>
        <p:spPr>
          <a:xfrm>
            <a:off x="5216962" y="6816804"/>
            <a:ext cx="510302" cy="510302"/>
          </a:xfrm>
          <a:prstGeom prst="roundRect">
            <a:avLst>
              <a:gd name="adj" fmla="val 6667"/>
            </a:avLst>
          </a:prstGeom>
          <a:solidFill>
            <a:srgbClr val="3F4652"/>
          </a:solidFill>
          <a:ln/>
        </p:spPr>
        <p:txBody>
          <a:bodyPr/>
          <a:lstStyle/>
          <a:p>
            <a:endParaRPr lang="ko-KR" altLang="en-US"/>
          </a:p>
        </p:txBody>
      </p:sp>
      <p:sp>
        <p:nvSpPr>
          <p:cNvPr id="19" name="Text 17"/>
          <p:cNvSpPr/>
          <p:nvPr/>
        </p:nvSpPr>
        <p:spPr>
          <a:xfrm>
            <a:off x="5378172" y="6901815"/>
            <a:ext cx="187881" cy="340281"/>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Roboto Slab" pitchFamily="34" charset="0"/>
                <a:ea typeface="Roboto Slab" pitchFamily="34" charset="-122"/>
                <a:cs typeface="Roboto Slab" pitchFamily="34" charset="-120"/>
              </a:rPr>
              <a:t>2</a:t>
            </a:r>
            <a:endParaRPr lang="en-US" sz="2650" dirty="0"/>
          </a:p>
        </p:txBody>
      </p:sp>
      <p:sp>
        <p:nvSpPr>
          <p:cNvPr id="20" name="Text 18"/>
          <p:cNvSpPr/>
          <p:nvPr/>
        </p:nvSpPr>
        <p:spPr>
          <a:xfrm>
            <a:off x="5954078" y="681680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Numpy</a:t>
            </a:r>
            <a:endParaRPr lang="en-US" sz="2200" dirty="0"/>
          </a:p>
        </p:txBody>
      </p:sp>
      <p:sp>
        <p:nvSpPr>
          <p:cNvPr id="21" name="Text 19"/>
          <p:cNvSpPr/>
          <p:nvPr/>
        </p:nvSpPr>
        <p:spPr>
          <a:xfrm>
            <a:off x="5954078" y="7307223"/>
            <a:ext cx="3459242" cy="2540318"/>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Numpy is a fundamental Python library for numerical computing. It provides powerful tools for creating, manipulating, and operating on arrays, which are essential for machine learning tasks.</a:t>
            </a:r>
            <a:endParaRPr lang="en-US" sz="1750" dirty="0"/>
          </a:p>
        </p:txBody>
      </p:sp>
      <p:sp>
        <p:nvSpPr>
          <p:cNvPr id="22" name="Shape 20"/>
          <p:cNvSpPr/>
          <p:nvPr/>
        </p:nvSpPr>
        <p:spPr>
          <a:xfrm>
            <a:off x="9640133" y="6816804"/>
            <a:ext cx="510302" cy="510302"/>
          </a:xfrm>
          <a:prstGeom prst="roundRect">
            <a:avLst>
              <a:gd name="adj" fmla="val 6667"/>
            </a:avLst>
          </a:prstGeom>
          <a:solidFill>
            <a:srgbClr val="3F4652"/>
          </a:solidFill>
          <a:ln/>
        </p:spPr>
        <p:txBody>
          <a:bodyPr/>
          <a:lstStyle/>
          <a:p>
            <a:endParaRPr lang="ko-KR" altLang="en-US"/>
          </a:p>
        </p:txBody>
      </p:sp>
      <p:sp>
        <p:nvSpPr>
          <p:cNvPr id="23" name="Text 21"/>
          <p:cNvSpPr/>
          <p:nvPr/>
        </p:nvSpPr>
        <p:spPr>
          <a:xfrm>
            <a:off x="9803368" y="6901815"/>
            <a:ext cx="183713" cy="340281"/>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Roboto Slab" pitchFamily="34" charset="0"/>
                <a:ea typeface="Roboto Slab" pitchFamily="34" charset="-122"/>
                <a:cs typeface="Roboto Slab" pitchFamily="34" charset="-120"/>
              </a:rPr>
              <a:t>3</a:t>
            </a:r>
            <a:endParaRPr lang="en-US" sz="2650" dirty="0"/>
          </a:p>
        </p:txBody>
      </p:sp>
      <p:sp>
        <p:nvSpPr>
          <p:cNvPr id="24" name="Text 22"/>
          <p:cNvSpPr/>
          <p:nvPr/>
        </p:nvSpPr>
        <p:spPr>
          <a:xfrm>
            <a:off x="10377249" y="6816804"/>
            <a:ext cx="3459242" cy="708660"/>
          </a:xfrm>
          <a:prstGeom prst="rect">
            <a:avLst/>
          </a:prstGeom>
          <a:noFill/>
          <a:ln/>
        </p:spPr>
        <p:txBody>
          <a:bodyPr wrap="squar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Array Indexing and Broadcasting</a:t>
            </a:r>
            <a:endParaRPr lang="en-US" sz="2200" dirty="0"/>
          </a:p>
        </p:txBody>
      </p:sp>
      <p:sp>
        <p:nvSpPr>
          <p:cNvPr id="25" name="Text 23"/>
          <p:cNvSpPr/>
          <p:nvPr/>
        </p:nvSpPr>
        <p:spPr>
          <a:xfrm>
            <a:off x="10377249" y="7661553"/>
            <a:ext cx="3459242" cy="2177415"/>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Array indexing allows you to access and manipulate specific elements within a Numpy array. Broadcasting extends operations between arrays of different shapes, simplifying calculations.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533400" y="663773"/>
            <a:ext cx="3810714" cy="476369"/>
          </a:xfrm>
          <a:prstGeom prst="rect">
            <a:avLst/>
          </a:prstGeom>
          <a:noFill/>
          <a:ln/>
        </p:spPr>
        <p:txBody>
          <a:bodyPr wrap="none" lIns="0" tIns="0" rIns="0" bIns="0" rtlCol="0" anchor="t"/>
          <a:lstStyle/>
          <a:p>
            <a:pPr marL="0" indent="0">
              <a:lnSpc>
                <a:spcPts val="3750"/>
              </a:lnSpc>
              <a:buNone/>
            </a:pPr>
            <a:r>
              <a:rPr lang="en-US" sz="3000" dirty="0">
                <a:solidFill>
                  <a:srgbClr val="76B9FF"/>
                </a:solidFill>
                <a:latin typeface="Roboto Slab" pitchFamily="34" charset="0"/>
                <a:ea typeface="Roboto Slab" pitchFamily="34" charset="-122"/>
                <a:cs typeface="Roboto Slab" pitchFamily="34" charset="-120"/>
              </a:rPr>
              <a:t>Regression</a:t>
            </a:r>
            <a:endParaRPr lang="en-US" sz="3000" dirty="0"/>
          </a:p>
        </p:txBody>
      </p:sp>
      <p:sp>
        <p:nvSpPr>
          <p:cNvPr id="3" name="Text 1"/>
          <p:cNvSpPr/>
          <p:nvPr/>
        </p:nvSpPr>
        <p:spPr>
          <a:xfrm>
            <a:off x="533400" y="1444943"/>
            <a:ext cx="13563600" cy="243840"/>
          </a:xfrm>
          <a:prstGeom prst="rect">
            <a:avLst/>
          </a:prstGeom>
          <a:noFill/>
          <a:ln/>
        </p:spPr>
        <p:txBody>
          <a:bodyPr wrap="none" lIns="0" tIns="0" rIns="0" bIns="0" rtlCol="0" anchor="t"/>
          <a:lstStyle/>
          <a:p>
            <a:pPr marL="0" indent="0">
              <a:lnSpc>
                <a:spcPts val="1900"/>
              </a:lnSpc>
              <a:buNone/>
            </a:pPr>
            <a:r>
              <a:rPr lang="en-US" sz="1200" dirty="0">
                <a:solidFill>
                  <a:srgbClr val="D6E5EF"/>
                </a:solidFill>
                <a:latin typeface="Roboto" pitchFamily="34" charset="0"/>
                <a:ea typeface="Roboto" pitchFamily="34" charset="-122"/>
                <a:cs typeface="Roboto" pitchFamily="34" charset="-120"/>
              </a:rPr>
              <a:t>Regression is a type of supervised learning that aims to predict a continuous target variable based on input features. It's widely used for tasks like forecasting, pricing, and risk assessment.</a:t>
            </a:r>
            <a:endParaRPr lang="en-US" sz="1200" dirty="0"/>
          </a:p>
        </p:txBody>
      </p:sp>
      <p:sp>
        <p:nvSpPr>
          <p:cNvPr id="4" name="Shape 2"/>
          <p:cNvSpPr/>
          <p:nvPr/>
        </p:nvSpPr>
        <p:spPr>
          <a:xfrm>
            <a:off x="750570" y="1860233"/>
            <a:ext cx="22860" cy="5488305"/>
          </a:xfrm>
          <a:prstGeom prst="roundRect">
            <a:avLst>
              <a:gd name="adj" fmla="val 100021"/>
            </a:avLst>
          </a:prstGeom>
          <a:solidFill>
            <a:srgbClr val="585F6B"/>
          </a:solidFill>
          <a:ln/>
        </p:spPr>
        <p:txBody>
          <a:bodyPr/>
          <a:lstStyle/>
          <a:p>
            <a:endParaRPr lang="ko-KR" altLang="en-US"/>
          </a:p>
        </p:txBody>
      </p:sp>
      <p:sp>
        <p:nvSpPr>
          <p:cNvPr id="5" name="Shape 3"/>
          <p:cNvSpPr/>
          <p:nvPr/>
        </p:nvSpPr>
        <p:spPr>
          <a:xfrm>
            <a:off x="910590" y="2191703"/>
            <a:ext cx="533400" cy="22860"/>
          </a:xfrm>
          <a:prstGeom prst="roundRect">
            <a:avLst>
              <a:gd name="adj" fmla="val 100021"/>
            </a:avLst>
          </a:prstGeom>
          <a:solidFill>
            <a:srgbClr val="585F6B"/>
          </a:solidFill>
          <a:ln/>
        </p:spPr>
        <p:txBody>
          <a:bodyPr/>
          <a:lstStyle/>
          <a:p>
            <a:endParaRPr lang="ko-KR" altLang="en-US"/>
          </a:p>
        </p:txBody>
      </p:sp>
      <p:sp>
        <p:nvSpPr>
          <p:cNvPr id="6" name="Shape 4"/>
          <p:cNvSpPr/>
          <p:nvPr/>
        </p:nvSpPr>
        <p:spPr>
          <a:xfrm>
            <a:off x="590550" y="2031683"/>
            <a:ext cx="342900" cy="342900"/>
          </a:xfrm>
          <a:prstGeom prst="roundRect">
            <a:avLst>
              <a:gd name="adj" fmla="val 6668"/>
            </a:avLst>
          </a:prstGeom>
          <a:solidFill>
            <a:srgbClr val="3F4652"/>
          </a:solidFill>
          <a:ln/>
        </p:spPr>
        <p:txBody>
          <a:bodyPr/>
          <a:lstStyle/>
          <a:p>
            <a:endParaRPr lang="ko-KR" altLang="en-US"/>
          </a:p>
        </p:txBody>
      </p:sp>
      <p:sp>
        <p:nvSpPr>
          <p:cNvPr id="7" name="Text 5"/>
          <p:cNvSpPr/>
          <p:nvPr/>
        </p:nvSpPr>
        <p:spPr>
          <a:xfrm>
            <a:off x="714851" y="2088832"/>
            <a:ext cx="94298" cy="228600"/>
          </a:xfrm>
          <a:prstGeom prst="rect">
            <a:avLst/>
          </a:prstGeom>
          <a:noFill/>
          <a:ln/>
        </p:spPr>
        <p:txBody>
          <a:bodyPr wrap="none" lIns="0" tIns="0" rIns="0" bIns="0" rtlCol="0" anchor="t"/>
          <a:lstStyle/>
          <a:p>
            <a:pPr marL="0" indent="0" algn="ctr">
              <a:lnSpc>
                <a:spcPts val="1800"/>
              </a:lnSpc>
              <a:buNone/>
            </a:pPr>
            <a:r>
              <a:rPr lang="en-US" sz="1800" dirty="0">
                <a:solidFill>
                  <a:srgbClr val="D6E5EF"/>
                </a:solidFill>
                <a:latin typeface="Roboto Slab" pitchFamily="34" charset="0"/>
                <a:ea typeface="Roboto Slab" pitchFamily="34" charset="-122"/>
                <a:cs typeface="Roboto Slab" pitchFamily="34" charset="-120"/>
              </a:rPr>
              <a:t>1</a:t>
            </a:r>
            <a:endParaRPr lang="en-US" sz="1800" dirty="0"/>
          </a:p>
        </p:txBody>
      </p:sp>
      <p:sp>
        <p:nvSpPr>
          <p:cNvPr id="8" name="Text 6"/>
          <p:cNvSpPr/>
          <p:nvPr/>
        </p:nvSpPr>
        <p:spPr>
          <a:xfrm>
            <a:off x="1600319" y="2012633"/>
            <a:ext cx="1905357" cy="238125"/>
          </a:xfrm>
          <a:prstGeom prst="rect">
            <a:avLst/>
          </a:prstGeom>
          <a:noFill/>
          <a:ln/>
        </p:spPr>
        <p:txBody>
          <a:bodyPr wrap="none" lIns="0" tIns="0" rIns="0" bIns="0" rtlCol="0" anchor="t"/>
          <a:lstStyle/>
          <a:p>
            <a:pPr marL="0" indent="0" algn="l">
              <a:lnSpc>
                <a:spcPts val="1850"/>
              </a:lnSpc>
              <a:buNone/>
            </a:pPr>
            <a:r>
              <a:rPr lang="en-US" sz="1500" dirty="0">
                <a:solidFill>
                  <a:srgbClr val="D6E5EF"/>
                </a:solidFill>
                <a:latin typeface="Roboto Slab" pitchFamily="34" charset="0"/>
                <a:ea typeface="Roboto Slab" pitchFamily="34" charset="-122"/>
                <a:cs typeface="Roboto Slab" pitchFamily="34" charset="-120"/>
              </a:rPr>
              <a:t>Linear Regression</a:t>
            </a:r>
            <a:endParaRPr lang="en-US" sz="1500" dirty="0"/>
          </a:p>
        </p:txBody>
      </p:sp>
      <p:sp>
        <p:nvSpPr>
          <p:cNvPr id="9" name="Text 7"/>
          <p:cNvSpPr/>
          <p:nvPr/>
        </p:nvSpPr>
        <p:spPr>
          <a:xfrm>
            <a:off x="1600319" y="2342198"/>
            <a:ext cx="12496681" cy="487680"/>
          </a:xfrm>
          <a:prstGeom prst="rect">
            <a:avLst/>
          </a:prstGeom>
          <a:noFill/>
          <a:ln/>
        </p:spPr>
        <p:txBody>
          <a:bodyPr wrap="square" lIns="0" tIns="0" rIns="0" bIns="0" rtlCol="0" anchor="t"/>
          <a:lstStyle/>
          <a:p>
            <a:pPr marL="0" indent="0" algn="l">
              <a:lnSpc>
                <a:spcPts val="1900"/>
              </a:lnSpc>
              <a:buNone/>
            </a:pPr>
            <a:r>
              <a:rPr lang="en-US" sz="1200" dirty="0">
                <a:solidFill>
                  <a:srgbClr val="D6E5EF"/>
                </a:solidFill>
                <a:latin typeface="Roboto" pitchFamily="34" charset="0"/>
                <a:ea typeface="Roboto" pitchFamily="34" charset="-122"/>
                <a:cs typeface="Roboto" pitchFamily="34" charset="-120"/>
              </a:rPr>
              <a:t>Linear regression models the relationship between features and the target variable as a linear equation. It finds the best-fitting line that minimizes the difference between predicted and actual values.</a:t>
            </a:r>
            <a:endParaRPr lang="en-US" sz="1200" dirty="0"/>
          </a:p>
        </p:txBody>
      </p:sp>
      <p:sp>
        <p:nvSpPr>
          <p:cNvPr id="10" name="Shape 8"/>
          <p:cNvSpPr/>
          <p:nvPr/>
        </p:nvSpPr>
        <p:spPr>
          <a:xfrm>
            <a:off x="910590" y="3466148"/>
            <a:ext cx="533400" cy="22860"/>
          </a:xfrm>
          <a:prstGeom prst="roundRect">
            <a:avLst>
              <a:gd name="adj" fmla="val 100021"/>
            </a:avLst>
          </a:prstGeom>
          <a:solidFill>
            <a:srgbClr val="585F6B"/>
          </a:solidFill>
          <a:ln/>
        </p:spPr>
        <p:txBody>
          <a:bodyPr/>
          <a:lstStyle/>
          <a:p>
            <a:endParaRPr lang="ko-KR" altLang="en-US"/>
          </a:p>
        </p:txBody>
      </p:sp>
      <p:sp>
        <p:nvSpPr>
          <p:cNvPr id="11" name="Shape 9"/>
          <p:cNvSpPr/>
          <p:nvPr/>
        </p:nvSpPr>
        <p:spPr>
          <a:xfrm>
            <a:off x="590550" y="3306127"/>
            <a:ext cx="342900" cy="342900"/>
          </a:xfrm>
          <a:prstGeom prst="roundRect">
            <a:avLst>
              <a:gd name="adj" fmla="val 6668"/>
            </a:avLst>
          </a:prstGeom>
          <a:solidFill>
            <a:srgbClr val="3F4652"/>
          </a:solidFill>
          <a:ln/>
        </p:spPr>
        <p:txBody>
          <a:bodyPr/>
          <a:lstStyle/>
          <a:p>
            <a:endParaRPr lang="ko-KR" altLang="en-US"/>
          </a:p>
        </p:txBody>
      </p:sp>
      <p:sp>
        <p:nvSpPr>
          <p:cNvPr id="12" name="Text 10"/>
          <p:cNvSpPr/>
          <p:nvPr/>
        </p:nvSpPr>
        <p:spPr>
          <a:xfrm>
            <a:off x="698778" y="3363278"/>
            <a:ext cx="126325" cy="228600"/>
          </a:xfrm>
          <a:prstGeom prst="rect">
            <a:avLst/>
          </a:prstGeom>
          <a:noFill/>
          <a:ln/>
        </p:spPr>
        <p:txBody>
          <a:bodyPr wrap="none" lIns="0" tIns="0" rIns="0" bIns="0" rtlCol="0" anchor="t"/>
          <a:lstStyle/>
          <a:p>
            <a:pPr marL="0" indent="0" algn="ctr">
              <a:lnSpc>
                <a:spcPts val="1800"/>
              </a:lnSpc>
              <a:buNone/>
            </a:pPr>
            <a:r>
              <a:rPr lang="en-US" sz="1800" dirty="0">
                <a:solidFill>
                  <a:srgbClr val="D6E5EF"/>
                </a:solidFill>
                <a:latin typeface="Roboto Slab" pitchFamily="34" charset="0"/>
                <a:ea typeface="Roboto Slab" pitchFamily="34" charset="-122"/>
                <a:cs typeface="Roboto Slab" pitchFamily="34" charset="-120"/>
              </a:rPr>
              <a:t>2</a:t>
            </a:r>
            <a:endParaRPr lang="en-US" sz="1800" dirty="0"/>
          </a:p>
        </p:txBody>
      </p:sp>
      <p:sp>
        <p:nvSpPr>
          <p:cNvPr id="13" name="Text 11"/>
          <p:cNvSpPr/>
          <p:nvPr/>
        </p:nvSpPr>
        <p:spPr>
          <a:xfrm>
            <a:off x="1600319" y="3287077"/>
            <a:ext cx="2198608" cy="238125"/>
          </a:xfrm>
          <a:prstGeom prst="rect">
            <a:avLst/>
          </a:prstGeom>
          <a:noFill/>
          <a:ln/>
        </p:spPr>
        <p:txBody>
          <a:bodyPr wrap="none" lIns="0" tIns="0" rIns="0" bIns="0" rtlCol="0" anchor="t"/>
          <a:lstStyle/>
          <a:p>
            <a:pPr marL="0" indent="0" algn="l">
              <a:lnSpc>
                <a:spcPts val="1850"/>
              </a:lnSpc>
              <a:buNone/>
            </a:pPr>
            <a:r>
              <a:rPr lang="en-US" sz="1500" dirty="0">
                <a:solidFill>
                  <a:srgbClr val="D6E5EF"/>
                </a:solidFill>
                <a:latin typeface="Roboto Slab" pitchFamily="34" charset="0"/>
                <a:ea typeface="Roboto Slab" pitchFamily="34" charset="-122"/>
                <a:cs typeface="Roboto Slab" pitchFamily="34" charset="-120"/>
              </a:rPr>
              <a:t>Polynominal Regression</a:t>
            </a:r>
            <a:endParaRPr lang="en-US" sz="1500" dirty="0"/>
          </a:p>
        </p:txBody>
      </p:sp>
      <p:sp>
        <p:nvSpPr>
          <p:cNvPr id="14" name="Text 12"/>
          <p:cNvSpPr/>
          <p:nvPr/>
        </p:nvSpPr>
        <p:spPr>
          <a:xfrm>
            <a:off x="1600319" y="3616643"/>
            <a:ext cx="12496681" cy="243840"/>
          </a:xfrm>
          <a:prstGeom prst="rect">
            <a:avLst/>
          </a:prstGeom>
          <a:noFill/>
          <a:ln/>
        </p:spPr>
        <p:txBody>
          <a:bodyPr wrap="none" lIns="0" tIns="0" rIns="0" bIns="0" rtlCol="0" anchor="t"/>
          <a:lstStyle/>
          <a:p>
            <a:pPr marL="0" indent="0" algn="l">
              <a:lnSpc>
                <a:spcPts val="1900"/>
              </a:lnSpc>
              <a:buNone/>
            </a:pPr>
            <a:r>
              <a:rPr lang="en-US" sz="1200" dirty="0">
                <a:solidFill>
                  <a:srgbClr val="D6E5EF"/>
                </a:solidFill>
                <a:latin typeface="Roboto" pitchFamily="34" charset="0"/>
                <a:ea typeface="Roboto" pitchFamily="34" charset="-122"/>
                <a:cs typeface="Roboto" pitchFamily="34" charset="-120"/>
              </a:rPr>
              <a:t>Polynominal regression extends linear regression by using polynomial terms to model non-linear relationships between features and the target variable.</a:t>
            </a:r>
            <a:endParaRPr lang="en-US" sz="1200" dirty="0"/>
          </a:p>
        </p:txBody>
      </p:sp>
      <p:sp>
        <p:nvSpPr>
          <p:cNvPr id="15" name="Shape 13"/>
          <p:cNvSpPr/>
          <p:nvPr/>
        </p:nvSpPr>
        <p:spPr>
          <a:xfrm>
            <a:off x="910590" y="4496753"/>
            <a:ext cx="533400" cy="22860"/>
          </a:xfrm>
          <a:prstGeom prst="roundRect">
            <a:avLst>
              <a:gd name="adj" fmla="val 100021"/>
            </a:avLst>
          </a:prstGeom>
          <a:solidFill>
            <a:srgbClr val="585F6B"/>
          </a:solidFill>
          <a:ln/>
        </p:spPr>
        <p:txBody>
          <a:bodyPr/>
          <a:lstStyle/>
          <a:p>
            <a:endParaRPr lang="ko-KR" altLang="en-US"/>
          </a:p>
        </p:txBody>
      </p:sp>
      <p:sp>
        <p:nvSpPr>
          <p:cNvPr id="16" name="Shape 14"/>
          <p:cNvSpPr/>
          <p:nvPr/>
        </p:nvSpPr>
        <p:spPr>
          <a:xfrm>
            <a:off x="590550" y="4336733"/>
            <a:ext cx="342900" cy="342900"/>
          </a:xfrm>
          <a:prstGeom prst="roundRect">
            <a:avLst>
              <a:gd name="adj" fmla="val 6668"/>
            </a:avLst>
          </a:prstGeom>
          <a:solidFill>
            <a:srgbClr val="3F4652"/>
          </a:solidFill>
          <a:ln/>
        </p:spPr>
        <p:txBody>
          <a:bodyPr/>
          <a:lstStyle/>
          <a:p>
            <a:endParaRPr lang="ko-KR" altLang="en-US"/>
          </a:p>
        </p:txBody>
      </p:sp>
      <p:sp>
        <p:nvSpPr>
          <p:cNvPr id="17" name="Text 15"/>
          <p:cNvSpPr/>
          <p:nvPr/>
        </p:nvSpPr>
        <p:spPr>
          <a:xfrm>
            <a:off x="700207" y="4393883"/>
            <a:ext cx="123468" cy="228600"/>
          </a:xfrm>
          <a:prstGeom prst="rect">
            <a:avLst/>
          </a:prstGeom>
          <a:noFill/>
          <a:ln/>
        </p:spPr>
        <p:txBody>
          <a:bodyPr wrap="none" lIns="0" tIns="0" rIns="0" bIns="0" rtlCol="0" anchor="t"/>
          <a:lstStyle/>
          <a:p>
            <a:pPr marL="0" indent="0" algn="ctr">
              <a:lnSpc>
                <a:spcPts val="1800"/>
              </a:lnSpc>
              <a:buNone/>
            </a:pPr>
            <a:r>
              <a:rPr lang="en-US" sz="1800" dirty="0">
                <a:solidFill>
                  <a:srgbClr val="D6E5EF"/>
                </a:solidFill>
                <a:latin typeface="Roboto Slab" pitchFamily="34" charset="0"/>
                <a:ea typeface="Roboto Slab" pitchFamily="34" charset="-122"/>
                <a:cs typeface="Roboto Slab" pitchFamily="34" charset="-120"/>
              </a:rPr>
              <a:t>3</a:t>
            </a:r>
            <a:endParaRPr lang="en-US" sz="1800" dirty="0"/>
          </a:p>
        </p:txBody>
      </p:sp>
      <p:sp>
        <p:nvSpPr>
          <p:cNvPr id="18" name="Text 16"/>
          <p:cNvSpPr/>
          <p:nvPr/>
        </p:nvSpPr>
        <p:spPr>
          <a:xfrm>
            <a:off x="1600319" y="4317683"/>
            <a:ext cx="2237303" cy="238125"/>
          </a:xfrm>
          <a:prstGeom prst="rect">
            <a:avLst/>
          </a:prstGeom>
          <a:noFill/>
          <a:ln/>
        </p:spPr>
        <p:txBody>
          <a:bodyPr wrap="none" lIns="0" tIns="0" rIns="0" bIns="0" rtlCol="0" anchor="t"/>
          <a:lstStyle/>
          <a:p>
            <a:pPr marL="0" indent="0" algn="l">
              <a:lnSpc>
                <a:spcPts val="1850"/>
              </a:lnSpc>
              <a:buNone/>
            </a:pPr>
            <a:r>
              <a:rPr lang="en-US" sz="1500" dirty="0">
                <a:solidFill>
                  <a:srgbClr val="D6E5EF"/>
                </a:solidFill>
                <a:latin typeface="Roboto Slab" pitchFamily="34" charset="0"/>
                <a:ea typeface="Roboto Slab" pitchFamily="34" charset="-122"/>
                <a:cs typeface="Roboto Slab" pitchFamily="34" charset="-120"/>
              </a:rPr>
              <a:t>Multicultural Regression</a:t>
            </a:r>
            <a:endParaRPr lang="en-US" sz="1500" dirty="0"/>
          </a:p>
        </p:txBody>
      </p:sp>
      <p:sp>
        <p:nvSpPr>
          <p:cNvPr id="19" name="Text 17"/>
          <p:cNvSpPr/>
          <p:nvPr/>
        </p:nvSpPr>
        <p:spPr>
          <a:xfrm>
            <a:off x="1600319" y="4647248"/>
            <a:ext cx="12496681" cy="487680"/>
          </a:xfrm>
          <a:prstGeom prst="rect">
            <a:avLst/>
          </a:prstGeom>
          <a:noFill/>
          <a:ln/>
        </p:spPr>
        <p:txBody>
          <a:bodyPr wrap="square" lIns="0" tIns="0" rIns="0" bIns="0" rtlCol="0" anchor="t"/>
          <a:lstStyle/>
          <a:p>
            <a:pPr marL="0" indent="0" algn="l">
              <a:lnSpc>
                <a:spcPts val="1900"/>
              </a:lnSpc>
              <a:buNone/>
            </a:pPr>
            <a:r>
              <a:rPr lang="en-US" sz="1200" dirty="0">
                <a:solidFill>
                  <a:srgbClr val="D6E5EF"/>
                </a:solidFill>
                <a:latin typeface="Roboto" pitchFamily="34" charset="0"/>
                <a:ea typeface="Roboto" pitchFamily="34" charset="-122"/>
                <a:cs typeface="Roboto" pitchFamily="34" charset="-120"/>
              </a:rPr>
              <a:t>Multicultural regression is a generalization of linear regression that allows for multiple independent variables, enabling more complex models to capture intricate relationships in the data.</a:t>
            </a:r>
            <a:endParaRPr lang="en-US" sz="1200" dirty="0"/>
          </a:p>
        </p:txBody>
      </p:sp>
      <p:sp>
        <p:nvSpPr>
          <p:cNvPr id="20" name="Shape 18"/>
          <p:cNvSpPr/>
          <p:nvPr/>
        </p:nvSpPr>
        <p:spPr>
          <a:xfrm>
            <a:off x="910590" y="5771198"/>
            <a:ext cx="533400" cy="22860"/>
          </a:xfrm>
          <a:prstGeom prst="roundRect">
            <a:avLst>
              <a:gd name="adj" fmla="val 100021"/>
            </a:avLst>
          </a:prstGeom>
          <a:solidFill>
            <a:srgbClr val="585F6B"/>
          </a:solidFill>
          <a:ln/>
        </p:spPr>
        <p:txBody>
          <a:bodyPr/>
          <a:lstStyle/>
          <a:p>
            <a:endParaRPr lang="ko-KR" altLang="en-US"/>
          </a:p>
        </p:txBody>
      </p:sp>
      <p:sp>
        <p:nvSpPr>
          <p:cNvPr id="21" name="Shape 19"/>
          <p:cNvSpPr/>
          <p:nvPr/>
        </p:nvSpPr>
        <p:spPr>
          <a:xfrm>
            <a:off x="590550" y="5611178"/>
            <a:ext cx="342900" cy="342900"/>
          </a:xfrm>
          <a:prstGeom prst="roundRect">
            <a:avLst>
              <a:gd name="adj" fmla="val 6668"/>
            </a:avLst>
          </a:prstGeom>
          <a:solidFill>
            <a:srgbClr val="3F4652"/>
          </a:solidFill>
          <a:ln/>
        </p:spPr>
        <p:txBody>
          <a:bodyPr/>
          <a:lstStyle/>
          <a:p>
            <a:endParaRPr lang="ko-KR" altLang="en-US"/>
          </a:p>
        </p:txBody>
      </p:sp>
      <p:sp>
        <p:nvSpPr>
          <p:cNvPr id="22" name="Text 20"/>
          <p:cNvSpPr/>
          <p:nvPr/>
        </p:nvSpPr>
        <p:spPr>
          <a:xfrm>
            <a:off x="695682" y="5668328"/>
            <a:ext cx="132517" cy="228600"/>
          </a:xfrm>
          <a:prstGeom prst="rect">
            <a:avLst/>
          </a:prstGeom>
          <a:noFill/>
          <a:ln/>
        </p:spPr>
        <p:txBody>
          <a:bodyPr wrap="none" lIns="0" tIns="0" rIns="0" bIns="0" rtlCol="0" anchor="t"/>
          <a:lstStyle/>
          <a:p>
            <a:pPr marL="0" indent="0" algn="ctr">
              <a:lnSpc>
                <a:spcPts val="1800"/>
              </a:lnSpc>
              <a:buNone/>
            </a:pPr>
            <a:r>
              <a:rPr lang="en-US" sz="1800" dirty="0">
                <a:solidFill>
                  <a:srgbClr val="D6E5EF"/>
                </a:solidFill>
                <a:latin typeface="Roboto Slab" pitchFamily="34" charset="0"/>
                <a:ea typeface="Roboto Slab" pitchFamily="34" charset="-122"/>
                <a:cs typeface="Roboto Slab" pitchFamily="34" charset="-120"/>
              </a:rPr>
              <a:t>4</a:t>
            </a:r>
            <a:endParaRPr lang="en-US" sz="1800" dirty="0"/>
          </a:p>
        </p:txBody>
      </p:sp>
      <p:sp>
        <p:nvSpPr>
          <p:cNvPr id="23" name="Text 21"/>
          <p:cNvSpPr/>
          <p:nvPr/>
        </p:nvSpPr>
        <p:spPr>
          <a:xfrm>
            <a:off x="1600319" y="5592128"/>
            <a:ext cx="1905357" cy="238125"/>
          </a:xfrm>
          <a:prstGeom prst="rect">
            <a:avLst/>
          </a:prstGeom>
          <a:noFill/>
          <a:ln/>
        </p:spPr>
        <p:txBody>
          <a:bodyPr wrap="none" lIns="0" tIns="0" rIns="0" bIns="0" rtlCol="0" anchor="t"/>
          <a:lstStyle/>
          <a:p>
            <a:pPr marL="0" indent="0" algn="l">
              <a:lnSpc>
                <a:spcPts val="1850"/>
              </a:lnSpc>
              <a:buNone/>
            </a:pPr>
            <a:r>
              <a:rPr lang="en-US" sz="1500" dirty="0">
                <a:solidFill>
                  <a:srgbClr val="D6E5EF"/>
                </a:solidFill>
                <a:latin typeface="Roboto Slab" pitchFamily="34" charset="0"/>
                <a:ea typeface="Roboto Slab" pitchFamily="34" charset="-122"/>
                <a:cs typeface="Roboto Slab" pitchFamily="34" charset="-120"/>
              </a:rPr>
              <a:t>Ridge Regression</a:t>
            </a:r>
            <a:endParaRPr lang="en-US" sz="1500" dirty="0"/>
          </a:p>
        </p:txBody>
      </p:sp>
      <p:sp>
        <p:nvSpPr>
          <p:cNvPr id="24" name="Text 22"/>
          <p:cNvSpPr/>
          <p:nvPr/>
        </p:nvSpPr>
        <p:spPr>
          <a:xfrm>
            <a:off x="1600319" y="5921692"/>
            <a:ext cx="12496681" cy="243840"/>
          </a:xfrm>
          <a:prstGeom prst="rect">
            <a:avLst/>
          </a:prstGeom>
          <a:noFill/>
          <a:ln/>
        </p:spPr>
        <p:txBody>
          <a:bodyPr wrap="none" lIns="0" tIns="0" rIns="0" bIns="0" rtlCol="0" anchor="t"/>
          <a:lstStyle/>
          <a:p>
            <a:pPr marL="0" indent="0" algn="l">
              <a:lnSpc>
                <a:spcPts val="1900"/>
              </a:lnSpc>
              <a:buNone/>
            </a:pPr>
            <a:r>
              <a:rPr lang="en-US" sz="1200" dirty="0">
                <a:solidFill>
                  <a:srgbClr val="D6E5EF"/>
                </a:solidFill>
                <a:latin typeface="Roboto" pitchFamily="34" charset="0"/>
                <a:ea typeface="Roboto" pitchFamily="34" charset="-122"/>
                <a:cs typeface="Roboto" pitchFamily="34" charset="-120"/>
              </a:rPr>
              <a:t>Ridge regression adds a regularization term to the cost function, which helps to prevent overfitting by shrinking the coefficients towards zero.</a:t>
            </a:r>
            <a:endParaRPr lang="en-US" sz="1200" dirty="0"/>
          </a:p>
        </p:txBody>
      </p:sp>
      <p:sp>
        <p:nvSpPr>
          <p:cNvPr id="25" name="Shape 23"/>
          <p:cNvSpPr/>
          <p:nvPr/>
        </p:nvSpPr>
        <p:spPr>
          <a:xfrm>
            <a:off x="910590" y="6801803"/>
            <a:ext cx="533400" cy="22860"/>
          </a:xfrm>
          <a:prstGeom prst="roundRect">
            <a:avLst>
              <a:gd name="adj" fmla="val 100021"/>
            </a:avLst>
          </a:prstGeom>
          <a:solidFill>
            <a:srgbClr val="585F6B"/>
          </a:solidFill>
          <a:ln/>
        </p:spPr>
        <p:txBody>
          <a:bodyPr/>
          <a:lstStyle/>
          <a:p>
            <a:endParaRPr lang="ko-KR" altLang="en-US"/>
          </a:p>
        </p:txBody>
      </p:sp>
      <p:sp>
        <p:nvSpPr>
          <p:cNvPr id="26" name="Shape 24"/>
          <p:cNvSpPr/>
          <p:nvPr/>
        </p:nvSpPr>
        <p:spPr>
          <a:xfrm>
            <a:off x="590550" y="6641783"/>
            <a:ext cx="342900" cy="342900"/>
          </a:xfrm>
          <a:prstGeom prst="roundRect">
            <a:avLst>
              <a:gd name="adj" fmla="val 6668"/>
            </a:avLst>
          </a:prstGeom>
          <a:solidFill>
            <a:srgbClr val="3F4652"/>
          </a:solidFill>
          <a:ln/>
        </p:spPr>
        <p:txBody>
          <a:bodyPr/>
          <a:lstStyle/>
          <a:p>
            <a:endParaRPr lang="ko-KR" altLang="en-US"/>
          </a:p>
        </p:txBody>
      </p:sp>
      <p:sp>
        <p:nvSpPr>
          <p:cNvPr id="27" name="Text 25"/>
          <p:cNvSpPr/>
          <p:nvPr/>
        </p:nvSpPr>
        <p:spPr>
          <a:xfrm>
            <a:off x="701635" y="6698933"/>
            <a:ext cx="120729" cy="228600"/>
          </a:xfrm>
          <a:prstGeom prst="rect">
            <a:avLst/>
          </a:prstGeom>
          <a:noFill/>
          <a:ln/>
        </p:spPr>
        <p:txBody>
          <a:bodyPr wrap="none" lIns="0" tIns="0" rIns="0" bIns="0" rtlCol="0" anchor="t"/>
          <a:lstStyle/>
          <a:p>
            <a:pPr marL="0" indent="0" algn="ctr">
              <a:lnSpc>
                <a:spcPts val="1800"/>
              </a:lnSpc>
              <a:buNone/>
            </a:pPr>
            <a:r>
              <a:rPr lang="en-US" sz="1800" dirty="0">
                <a:solidFill>
                  <a:srgbClr val="D6E5EF"/>
                </a:solidFill>
                <a:latin typeface="Roboto Slab" pitchFamily="34" charset="0"/>
                <a:ea typeface="Roboto Slab" pitchFamily="34" charset="-122"/>
                <a:cs typeface="Roboto Slab" pitchFamily="34" charset="-120"/>
              </a:rPr>
              <a:t>5</a:t>
            </a:r>
            <a:endParaRPr lang="en-US" sz="1800" dirty="0"/>
          </a:p>
        </p:txBody>
      </p:sp>
      <p:sp>
        <p:nvSpPr>
          <p:cNvPr id="28" name="Text 26"/>
          <p:cNvSpPr/>
          <p:nvPr/>
        </p:nvSpPr>
        <p:spPr>
          <a:xfrm>
            <a:off x="1600319" y="6622733"/>
            <a:ext cx="1905357" cy="238125"/>
          </a:xfrm>
          <a:prstGeom prst="rect">
            <a:avLst/>
          </a:prstGeom>
          <a:noFill/>
          <a:ln/>
        </p:spPr>
        <p:txBody>
          <a:bodyPr wrap="none" lIns="0" tIns="0" rIns="0" bIns="0" rtlCol="0" anchor="t"/>
          <a:lstStyle/>
          <a:p>
            <a:pPr marL="0" indent="0" algn="l">
              <a:lnSpc>
                <a:spcPts val="1850"/>
              </a:lnSpc>
              <a:buNone/>
            </a:pPr>
            <a:r>
              <a:rPr lang="en-US" sz="1500" dirty="0">
                <a:solidFill>
                  <a:srgbClr val="D6E5EF"/>
                </a:solidFill>
                <a:latin typeface="Roboto Slab" pitchFamily="34" charset="0"/>
                <a:ea typeface="Roboto Slab" pitchFamily="34" charset="-122"/>
                <a:cs typeface="Roboto Slab" pitchFamily="34" charset="-120"/>
              </a:rPr>
              <a:t>Lasso Regression</a:t>
            </a:r>
            <a:endParaRPr lang="en-US" sz="1500" dirty="0"/>
          </a:p>
        </p:txBody>
      </p:sp>
      <p:sp>
        <p:nvSpPr>
          <p:cNvPr id="29" name="Text 27"/>
          <p:cNvSpPr/>
          <p:nvPr/>
        </p:nvSpPr>
        <p:spPr>
          <a:xfrm>
            <a:off x="1600319" y="6952297"/>
            <a:ext cx="12496681" cy="243840"/>
          </a:xfrm>
          <a:prstGeom prst="rect">
            <a:avLst/>
          </a:prstGeom>
          <a:noFill/>
          <a:ln/>
        </p:spPr>
        <p:txBody>
          <a:bodyPr wrap="none" lIns="0" tIns="0" rIns="0" bIns="0" rtlCol="0" anchor="t"/>
          <a:lstStyle/>
          <a:p>
            <a:pPr marL="0" indent="0" algn="l">
              <a:lnSpc>
                <a:spcPts val="1900"/>
              </a:lnSpc>
              <a:buNone/>
            </a:pPr>
            <a:r>
              <a:rPr lang="en-US" sz="1200" dirty="0">
                <a:solidFill>
                  <a:srgbClr val="D6E5EF"/>
                </a:solidFill>
                <a:latin typeface="Roboto" pitchFamily="34" charset="0"/>
                <a:ea typeface="Roboto" pitchFamily="34" charset="-122"/>
                <a:cs typeface="Roboto" pitchFamily="34" charset="-120"/>
              </a:rPr>
              <a:t>Lasso regression also employs regularization, but instead of shrinking coefficients, it sets some of them to zero, resulting in a sparser model that can be more interpretable.</a:t>
            </a:r>
            <a:endParaRPr lang="en-US" sz="1200" dirty="0"/>
          </a:p>
        </p:txBody>
      </p:sp>
      <p:sp>
        <p:nvSpPr>
          <p:cNvPr id="30" name="Text 28"/>
          <p:cNvSpPr/>
          <p:nvPr/>
        </p:nvSpPr>
        <p:spPr>
          <a:xfrm>
            <a:off x="533400" y="7519988"/>
            <a:ext cx="13563600" cy="243840"/>
          </a:xfrm>
          <a:prstGeom prst="rect">
            <a:avLst/>
          </a:prstGeom>
          <a:noFill/>
          <a:ln/>
        </p:spPr>
        <p:txBody>
          <a:bodyPr wrap="none" lIns="0" tIns="0" rIns="0" bIns="0" rtlCol="0" anchor="t"/>
          <a:lstStyle/>
          <a:p>
            <a:pPr marL="0" indent="0">
              <a:lnSpc>
                <a:spcPts val="1900"/>
              </a:lnSpc>
              <a:buNone/>
            </a:pPr>
            <a:r>
              <a:rPr lang="en-US" sz="1200" dirty="0">
                <a:solidFill>
                  <a:srgbClr val="D6E5EF"/>
                </a:solidFill>
                <a:latin typeface="Roboto" pitchFamily="34" charset="0"/>
                <a:ea typeface="Roboto" pitchFamily="34" charset="-122"/>
                <a:cs typeface="Roboto" pitchFamily="34" charset="-120"/>
              </a:rPr>
              <a:t>Key terms associated with regression include:</a:t>
            </a:r>
            <a:endParaRPr lang="en-US" sz="1200" dirty="0"/>
          </a:p>
        </p:txBody>
      </p:sp>
      <p:sp>
        <p:nvSpPr>
          <p:cNvPr id="31" name="Shape 29"/>
          <p:cNvSpPr/>
          <p:nvPr/>
        </p:nvSpPr>
        <p:spPr>
          <a:xfrm>
            <a:off x="533400" y="8106728"/>
            <a:ext cx="342900" cy="342900"/>
          </a:xfrm>
          <a:prstGeom prst="roundRect">
            <a:avLst>
              <a:gd name="adj" fmla="val 6668"/>
            </a:avLst>
          </a:prstGeom>
          <a:solidFill>
            <a:srgbClr val="3F4652"/>
          </a:solidFill>
          <a:ln/>
        </p:spPr>
        <p:txBody>
          <a:bodyPr/>
          <a:lstStyle/>
          <a:p>
            <a:endParaRPr lang="ko-KR" altLang="en-US"/>
          </a:p>
        </p:txBody>
      </p:sp>
      <p:sp>
        <p:nvSpPr>
          <p:cNvPr id="32" name="Text 30"/>
          <p:cNvSpPr/>
          <p:nvPr/>
        </p:nvSpPr>
        <p:spPr>
          <a:xfrm>
            <a:off x="657701" y="8163878"/>
            <a:ext cx="94298" cy="228600"/>
          </a:xfrm>
          <a:prstGeom prst="rect">
            <a:avLst/>
          </a:prstGeom>
          <a:noFill/>
          <a:ln/>
        </p:spPr>
        <p:txBody>
          <a:bodyPr wrap="none" lIns="0" tIns="0" rIns="0" bIns="0" rtlCol="0" anchor="t"/>
          <a:lstStyle/>
          <a:p>
            <a:pPr marL="0" indent="0" algn="ctr">
              <a:lnSpc>
                <a:spcPts val="1800"/>
              </a:lnSpc>
              <a:buNone/>
            </a:pPr>
            <a:r>
              <a:rPr lang="en-US" sz="1800" dirty="0">
                <a:solidFill>
                  <a:srgbClr val="D6E5EF"/>
                </a:solidFill>
                <a:latin typeface="Roboto Slab" pitchFamily="34" charset="0"/>
                <a:ea typeface="Roboto Slab" pitchFamily="34" charset="-122"/>
                <a:cs typeface="Roboto Slab" pitchFamily="34" charset="-120"/>
              </a:rPr>
              <a:t>1</a:t>
            </a:r>
            <a:endParaRPr lang="en-US" sz="1800" dirty="0"/>
          </a:p>
        </p:txBody>
      </p:sp>
      <p:sp>
        <p:nvSpPr>
          <p:cNvPr id="33" name="Text 31"/>
          <p:cNvSpPr/>
          <p:nvPr/>
        </p:nvSpPr>
        <p:spPr>
          <a:xfrm>
            <a:off x="1028700" y="8106728"/>
            <a:ext cx="2537460" cy="238125"/>
          </a:xfrm>
          <a:prstGeom prst="rect">
            <a:avLst/>
          </a:prstGeom>
          <a:noFill/>
          <a:ln/>
        </p:spPr>
        <p:txBody>
          <a:bodyPr wrap="none" lIns="0" tIns="0" rIns="0" bIns="0" rtlCol="0" anchor="t"/>
          <a:lstStyle/>
          <a:p>
            <a:pPr marL="0" indent="0">
              <a:lnSpc>
                <a:spcPts val="1850"/>
              </a:lnSpc>
              <a:buNone/>
            </a:pPr>
            <a:r>
              <a:rPr lang="en-US" sz="1500" dirty="0">
                <a:solidFill>
                  <a:srgbClr val="D6E5EF"/>
                </a:solidFill>
                <a:latin typeface="Roboto Slab" pitchFamily="34" charset="0"/>
                <a:ea typeface="Roboto Slab" pitchFamily="34" charset="-122"/>
                <a:cs typeface="Roboto Slab" pitchFamily="34" charset="-120"/>
              </a:rPr>
              <a:t>Coefficient of Determination</a:t>
            </a:r>
            <a:endParaRPr lang="en-US" sz="1500" dirty="0"/>
          </a:p>
        </p:txBody>
      </p:sp>
      <p:sp>
        <p:nvSpPr>
          <p:cNvPr id="34" name="Text 32"/>
          <p:cNvSpPr/>
          <p:nvPr/>
        </p:nvSpPr>
        <p:spPr>
          <a:xfrm>
            <a:off x="1028700" y="8436293"/>
            <a:ext cx="6210300" cy="243840"/>
          </a:xfrm>
          <a:prstGeom prst="rect">
            <a:avLst/>
          </a:prstGeom>
          <a:noFill/>
          <a:ln/>
        </p:spPr>
        <p:txBody>
          <a:bodyPr wrap="none" lIns="0" tIns="0" rIns="0" bIns="0" rtlCol="0" anchor="t"/>
          <a:lstStyle/>
          <a:p>
            <a:pPr marL="0" indent="0">
              <a:lnSpc>
                <a:spcPts val="1900"/>
              </a:lnSpc>
              <a:buNone/>
            </a:pPr>
            <a:r>
              <a:rPr lang="en-US" sz="1200" dirty="0">
                <a:solidFill>
                  <a:srgbClr val="D6E5EF"/>
                </a:solidFill>
                <a:latin typeface="Roboto" pitchFamily="34" charset="0"/>
                <a:ea typeface="Roboto" pitchFamily="34" charset="-122"/>
                <a:cs typeface="Roboto" pitchFamily="34" charset="-120"/>
              </a:rPr>
              <a:t>Measures the proportion of variance in the target variable that is explained by the model.</a:t>
            </a:r>
            <a:endParaRPr lang="en-US" sz="1200" dirty="0"/>
          </a:p>
        </p:txBody>
      </p:sp>
      <p:sp>
        <p:nvSpPr>
          <p:cNvPr id="35" name="Shape 33"/>
          <p:cNvSpPr/>
          <p:nvPr/>
        </p:nvSpPr>
        <p:spPr>
          <a:xfrm>
            <a:off x="7391400" y="8106728"/>
            <a:ext cx="342900" cy="342900"/>
          </a:xfrm>
          <a:prstGeom prst="roundRect">
            <a:avLst>
              <a:gd name="adj" fmla="val 6668"/>
            </a:avLst>
          </a:prstGeom>
          <a:solidFill>
            <a:srgbClr val="3F4652"/>
          </a:solidFill>
          <a:ln/>
        </p:spPr>
        <p:txBody>
          <a:bodyPr/>
          <a:lstStyle/>
          <a:p>
            <a:endParaRPr lang="ko-KR" altLang="en-US"/>
          </a:p>
        </p:txBody>
      </p:sp>
      <p:sp>
        <p:nvSpPr>
          <p:cNvPr id="36" name="Text 34"/>
          <p:cNvSpPr/>
          <p:nvPr/>
        </p:nvSpPr>
        <p:spPr>
          <a:xfrm>
            <a:off x="7499628" y="8163878"/>
            <a:ext cx="126325" cy="228600"/>
          </a:xfrm>
          <a:prstGeom prst="rect">
            <a:avLst/>
          </a:prstGeom>
          <a:noFill/>
          <a:ln/>
        </p:spPr>
        <p:txBody>
          <a:bodyPr wrap="none" lIns="0" tIns="0" rIns="0" bIns="0" rtlCol="0" anchor="t"/>
          <a:lstStyle/>
          <a:p>
            <a:pPr marL="0" indent="0" algn="ctr">
              <a:lnSpc>
                <a:spcPts val="1800"/>
              </a:lnSpc>
              <a:buNone/>
            </a:pPr>
            <a:r>
              <a:rPr lang="en-US" sz="1800" dirty="0">
                <a:solidFill>
                  <a:srgbClr val="D6E5EF"/>
                </a:solidFill>
                <a:latin typeface="Roboto Slab" pitchFamily="34" charset="0"/>
                <a:ea typeface="Roboto Slab" pitchFamily="34" charset="-122"/>
                <a:cs typeface="Roboto Slab" pitchFamily="34" charset="-120"/>
              </a:rPr>
              <a:t>2</a:t>
            </a:r>
            <a:endParaRPr lang="en-US" sz="1800" dirty="0"/>
          </a:p>
        </p:txBody>
      </p:sp>
      <p:sp>
        <p:nvSpPr>
          <p:cNvPr id="37" name="Text 35"/>
          <p:cNvSpPr/>
          <p:nvPr/>
        </p:nvSpPr>
        <p:spPr>
          <a:xfrm>
            <a:off x="7886700" y="8106728"/>
            <a:ext cx="2430899" cy="238125"/>
          </a:xfrm>
          <a:prstGeom prst="rect">
            <a:avLst/>
          </a:prstGeom>
          <a:noFill/>
          <a:ln/>
        </p:spPr>
        <p:txBody>
          <a:bodyPr wrap="none" lIns="0" tIns="0" rIns="0" bIns="0" rtlCol="0" anchor="t"/>
          <a:lstStyle/>
          <a:p>
            <a:pPr marL="0" indent="0">
              <a:lnSpc>
                <a:spcPts val="1850"/>
              </a:lnSpc>
              <a:buNone/>
            </a:pPr>
            <a:r>
              <a:rPr lang="en-US" sz="1500" dirty="0">
                <a:solidFill>
                  <a:srgbClr val="D6E5EF"/>
                </a:solidFill>
                <a:latin typeface="Roboto Slab" pitchFamily="34" charset="0"/>
                <a:ea typeface="Roboto Slab" pitchFamily="34" charset="-122"/>
                <a:cs typeface="Roboto Slab" pitchFamily="34" charset="-120"/>
              </a:rPr>
              <a:t>Overfitting vs. Underfitting</a:t>
            </a:r>
            <a:endParaRPr lang="en-US" sz="1500" dirty="0"/>
          </a:p>
        </p:txBody>
      </p:sp>
      <p:sp>
        <p:nvSpPr>
          <p:cNvPr id="38" name="Text 36"/>
          <p:cNvSpPr/>
          <p:nvPr/>
        </p:nvSpPr>
        <p:spPr>
          <a:xfrm>
            <a:off x="7886700" y="8436293"/>
            <a:ext cx="6210300" cy="731520"/>
          </a:xfrm>
          <a:prstGeom prst="rect">
            <a:avLst/>
          </a:prstGeom>
          <a:noFill/>
          <a:ln/>
        </p:spPr>
        <p:txBody>
          <a:bodyPr wrap="square" lIns="0" tIns="0" rIns="0" bIns="0" rtlCol="0" anchor="t"/>
          <a:lstStyle/>
          <a:p>
            <a:pPr marL="0" indent="0">
              <a:lnSpc>
                <a:spcPts val="1900"/>
              </a:lnSpc>
              <a:buNone/>
            </a:pPr>
            <a:r>
              <a:rPr lang="en-US" sz="1200" dirty="0">
                <a:solidFill>
                  <a:srgbClr val="D6E5EF"/>
                </a:solidFill>
                <a:latin typeface="Roboto" pitchFamily="34" charset="0"/>
                <a:ea typeface="Roboto" pitchFamily="34" charset="-122"/>
                <a:cs typeface="Roboto" pitchFamily="34" charset="-120"/>
              </a:rPr>
              <a:t>Overfitting occurs when the model learns the training data too well, leading to poor performance on unseen data. Underfitting occurs when the model is too simple and doesn't capture the underlying patterns in the data.</a:t>
            </a:r>
            <a:endParaRPr lang="en-US" sz="1200" dirty="0"/>
          </a:p>
        </p:txBody>
      </p:sp>
      <p:sp>
        <p:nvSpPr>
          <p:cNvPr id="39" name="Shape 37"/>
          <p:cNvSpPr/>
          <p:nvPr/>
        </p:nvSpPr>
        <p:spPr>
          <a:xfrm>
            <a:off x="533400" y="9491663"/>
            <a:ext cx="342900" cy="342900"/>
          </a:xfrm>
          <a:prstGeom prst="roundRect">
            <a:avLst>
              <a:gd name="adj" fmla="val 6668"/>
            </a:avLst>
          </a:prstGeom>
          <a:solidFill>
            <a:srgbClr val="3F4652"/>
          </a:solidFill>
          <a:ln/>
        </p:spPr>
        <p:txBody>
          <a:bodyPr/>
          <a:lstStyle/>
          <a:p>
            <a:endParaRPr lang="ko-KR" altLang="en-US"/>
          </a:p>
        </p:txBody>
      </p:sp>
      <p:sp>
        <p:nvSpPr>
          <p:cNvPr id="40" name="Text 38"/>
          <p:cNvSpPr/>
          <p:nvPr/>
        </p:nvSpPr>
        <p:spPr>
          <a:xfrm>
            <a:off x="643057" y="9548813"/>
            <a:ext cx="123468" cy="228600"/>
          </a:xfrm>
          <a:prstGeom prst="rect">
            <a:avLst/>
          </a:prstGeom>
          <a:noFill/>
          <a:ln/>
        </p:spPr>
        <p:txBody>
          <a:bodyPr wrap="none" lIns="0" tIns="0" rIns="0" bIns="0" rtlCol="0" anchor="t"/>
          <a:lstStyle/>
          <a:p>
            <a:pPr marL="0" indent="0" algn="ctr">
              <a:lnSpc>
                <a:spcPts val="1800"/>
              </a:lnSpc>
              <a:buNone/>
            </a:pPr>
            <a:r>
              <a:rPr lang="en-US" sz="1800" dirty="0">
                <a:solidFill>
                  <a:srgbClr val="D6E5EF"/>
                </a:solidFill>
                <a:latin typeface="Roboto Slab" pitchFamily="34" charset="0"/>
                <a:ea typeface="Roboto Slab" pitchFamily="34" charset="-122"/>
                <a:cs typeface="Roboto Slab" pitchFamily="34" charset="-120"/>
              </a:rPr>
              <a:t>3</a:t>
            </a:r>
            <a:endParaRPr lang="en-US" sz="1800" dirty="0"/>
          </a:p>
        </p:txBody>
      </p:sp>
      <p:sp>
        <p:nvSpPr>
          <p:cNvPr id="41" name="Text 39"/>
          <p:cNvSpPr/>
          <p:nvPr/>
        </p:nvSpPr>
        <p:spPr>
          <a:xfrm>
            <a:off x="1028700" y="9491663"/>
            <a:ext cx="1905357" cy="238125"/>
          </a:xfrm>
          <a:prstGeom prst="rect">
            <a:avLst/>
          </a:prstGeom>
          <a:noFill/>
          <a:ln/>
        </p:spPr>
        <p:txBody>
          <a:bodyPr wrap="none" lIns="0" tIns="0" rIns="0" bIns="0" rtlCol="0" anchor="t"/>
          <a:lstStyle/>
          <a:p>
            <a:pPr marL="0" indent="0">
              <a:lnSpc>
                <a:spcPts val="1850"/>
              </a:lnSpc>
              <a:buNone/>
            </a:pPr>
            <a:r>
              <a:rPr lang="en-US" sz="1500" dirty="0">
                <a:solidFill>
                  <a:srgbClr val="D6E5EF"/>
                </a:solidFill>
                <a:latin typeface="Roboto Slab" pitchFamily="34" charset="0"/>
                <a:ea typeface="Roboto Slab" pitchFamily="34" charset="-122"/>
                <a:cs typeface="Roboto Slab" pitchFamily="34" charset="-120"/>
              </a:rPr>
              <a:t>Weight (Coefficient)</a:t>
            </a:r>
            <a:endParaRPr lang="en-US" sz="1500" dirty="0"/>
          </a:p>
        </p:txBody>
      </p:sp>
      <p:sp>
        <p:nvSpPr>
          <p:cNvPr id="42" name="Text 40"/>
          <p:cNvSpPr/>
          <p:nvPr/>
        </p:nvSpPr>
        <p:spPr>
          <a:xfrm>
            <a:off x="1028700" y="9821228"/>
            <a:ext cx="6210300" cy="487680"/>
          </a:xfrm>
          <a:prstGeom prst="rect">
            <a:avLst/>
          </a:prstGeom>
          <a:noFill/>
          <a:ln/>
        </p:spPr>
        <p:txBody>
          <a:bodyPr wrap="square" lIns="0" tIns="0" rIns="0" bIns="0" rtlCol="0" anchor="t"/>
          <a:lstStyle/>
          <a:p>
            <a:pPr marL="0" indent="0">
              <a:lnSpc>
                <a:spcPts val="1900"/>
              </a:lnSpc>
              <a:buNone/>
            </a:pPr>
            <a:r>
              <a:rPr lang="en-US" sz="1200" dirty="0">
                <a:solidFill>
                  <a:srgbClr val="D6E5EF"/>
                </a:solidFill>
                <a:latin typeface="Roboto" pitchFamily="34" charset="0"/>
                <a:ea typeface="Roboto" pitchFamily="34" charset="-122"/>
                <a:cs typeface="Roboto" pitchFamily="34" charset="-120"/>
              </a:rPr>
              <a:t>Represents the strength and direction of the relationship between a feature and the target variable.</a:t>
            </a:r>
            <a:endParaRPr lang="en-US" sz="1200" dirty="0"/>
          </a:p>
        </p:txBody>
      </p:sp>
      <p:sp>
        <p:nvSpPr>
          <p:cNvPr id="43" name="Shape 41"/>
          <p:cNvSpPr/>
          <p:nvPr/>
        </p:nvSpPr>
        <p:spPr>
          <a:xfrm>
            <a:off x="7391400" y="9491663"/>
            <a:ext cx="342900" cy="342900"/>
          </a:xfrm>
          <a:prstGeom prst="roundRect">
            <a:avLst>
              <a:gd name="adj" fmla="val 6668"/>
            </a:avLst>
          </a:prstGeom>
          <a:solidFill>
            <a:srgbClr val="3F4652"/>
          </a:solidFill>
          <a:ln/>
        </p:spPr>
        <p:txBody>
          <a:bodyPr/>
          <a:lstStyle/>
          <a:p>
            <a:endParaRPr lang="ko-KR" altLang="en-US"/>
          </a:p>
        </p:txBody>
      </p:sp>
      <p:sp>
        <p:nvSpPr>
          <p:cNvPr id="44" name="Text 42"/>
          <p:cNvSpPr/>
          <p:nvPr/>
        </p:nvSpPr>
        <p:spPr>
          <a:xfrm>
            <a:off x="7496532" y="9548813"/>
            <a:ext cx="132517" cy="228600"/>
          </a:xfrm>
          <a:prstGeom prst="rect">
            <a:avLst/>
          </a:prstGeom>
          <a:noFill/>
          <a:ln/>
        </p:spPr>
        <p:txBody>
          <a:bodyPr wrap="none" lIns="0" tIns="0" rIns="0" bIns="0" rtlCol="0" anchor="t"/>
          <a:lstStyle/>
          <a:p>
            <a:pPr marL="0" indent="0" algn="ctr">
              <a:lnSpc>
                <a:spcPts val="1800"/>
              </a:lnSpc>
              <a:buNone/>
            </a:pPr>
            <a:r>
              <a:rPr lang="en-US" sz="1800" dirty="0">
                <a:solidFill>
                  <a:srgbClr val="D6E5EF"/>
                </a:solidFill>
                <a:latin typeface="Roboto Slab" pitchFamily="34" charset="0"/>
                <a:ea typeface="Roboto Slab" pitchFamily="34" charset="-122"/>
                <a:cs typeface="Roboto Slab" pitchFamily="34" charset="-120"/>
              </a:rPr>
              <a:t>4</a:t>
            </a:r>
            <a:endParaRPr lang="en-US" sz="1800" dirty="0"/>
          </a:p>
        </p:txBody>
      </p:sp>
      <p:sp>
        <p:nvSpPr>
          <p:cNvPr id="45" name="Text 43"/>
          <p:cNvSpPr/>
          <p:nvPr/>
        </p:nvSpPr>
        <p:spPr>
          <a:xfrm>
            <a:off x="7886700" y="9491663"/>
            <a:ext cx="1905357" cy="238125"/>
          </a:xfrm>
          <a:prstGeom prst="rect">
            <a:avLst/>
          </a:prstGeom>
          <a:noFill/>
          <a:ln/>
        </p:spPr>
        <p:txBody>
          <a:bodyPr wrap="none" lIns="0" tIns="0" rIns="0" bIns="0" rtlCol="0" anchor="t"/>
          <a:lstStyle/>
          <a:p>
            <a:pPr marL="0" indent="0">
              <a:lnSpc>
                <a:spcPts val="1850"/>
              </a:lnSpc>
              <a:buNone/>
            </a:pPr>
            <a:r>
              <a:rPr lang="en-US" sz="1500" dirty="0">
                <a:solidFill>
                  <a:srgbClr val="D6E5EF"/>
                </a:solidFill>
                <a:latin typeface="Roboto Slab" pitchFamily="34" charset="0"/>
                <a:ea typeface="Roboto Slab" pitchFamily="34" charset="-122"/>
                <a:cs typeface="Roboto Slab" pitchFamily="34" charset="-120"/>
              </a:rPr>
              <a:t>Hyperparameter</a:t>
            </a:r>
            <a:endParaRPr lang="en-US" sz="1500" dirty="0"/>
          </a:p>
        </p:txBody>
      </p:sp>
      <p:sp>
        <p:nvSpPr>
          <p:cNvPr id="46" name="Text 44"/>
          <p:cNvSpPr/>
          <p:nvPr/>
        </p:nvSpPr>
        <p:spPr>
          <a:xfrm>
            <a:off x="7886700" y="9821228"/>
            <a:ext cx="6210300" cy="487680"/>
          </a:xfrm>
          <a:prstGeom prst="rect">
            <a:avLst/>
          </a:prstGeom>
          <a:noFill/>
          <a:ln/>
        </p:spPr>
        <p:txBody>
          <a:bodyPr wrap="square" lIns="0" tIns="0" rIns="0" bIns="0" rtlCol="0" anchor="t"/>
          <a:lstStyle/>
          <a:p>
            <a:pPr marL="0" indent="0">
              <a:lnSpc>
                <a:spcPts val="1900"/>
              </a:lnSpc>
              <a:buNone/>
            </a:pPr>
            <a:r>
              <a:rPr lang="en-US" sz="1200" dirty="0">
                <a:solidFill>
                  <a:srgbClr val="D6E5EF"/>
                </a:solidFill>
                <a:latin typeface="Roboto" pitchFamily="34" charset="0"/>
                <a:ea typeface="Roboto" pitchFamily="34" charset="-122"/>
                <a:cs typeface="Roboto" pitchFamily="34" charset="-120"/>
              </a:rPr>
              <a:t>A parameter that is not learned by the model but is set before training, such as the regularization strength in Ridge or Lasso regression.</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81489" y="490299"/>
            <a:ext cx="4181237" cy="429935"/>
          </a:xfrm>
          <a:prstGeom prst="rect">
            <a:avLst/>
          </a:prstGeom>
          <a:noFill/>
          <a:ln/>
        </p:spPr>
        <p:txBody>
          <a:bodyPr wrap="none" lIns="0" tIns="0" rIns="0" bIns="0" rtlCol="0" anchor="t"/>
          <a:lstStyle/>
          <a:p>
            <a:pPr marL="0" indent="0">
              <a:lnSpc>
                <a:spcPts val="3350"/>
              </a:lnSpc>
              <a:buNone/>
            </a:pPr>
            <a:r>
              <a:rPr lang="en-US" sz="2700" dirty="0">
                <a:solidFill>
                  <a:srgbClr val="76B9FF"/>
                </a:solidFill>
                <a:latin typeface="Roboto Slab" pitchFamily="34" charset="0"/>
                <a:ea typeface="Roboto Slab" pitchFamily="34" charset="-122"/>
                <a:cs typeface="Roboto Slab" pitchFamily="34" charset="-120"/>
              </a:rPr>
              <a:t>Multi-Class Classification</a:t>
            </a:r>
            <a:endParaRPr lang="en-US" sz="2700" dirty="0"/>
          </a:p>
        </p:txBody>
      </p:sp>
      <p:sp>
        <p:nvSpPr>
          <p:cNvPr id="3" name="Text 1"/>
          <p:cNvSpPr/>
          <p:nvPr/>
        </p:nvSpPr>
        <p:spPr>
          <a:xfrm>
            <a:off x="481489" y="1195268"/>
            <a:ext cx="13667423" cy="220028"/>
          </a:xfrm>
          <a:prstGeom prst="rect">
            <a:avLst/>
          </a:prstGeom>
          <a:noFill/>
          <a:ln/>
        </p:spPr>
        <p:txBody>
          <a:bodyPr wrap="none" lIns="0" tIns="0" rIns="0" bIns="0" rtlCol="0" anchor="t"/>
          <a:lstStyle/>
          <a:p>
            <a:pPr marL="0" indent="0">
              <a:lnSpc>
                <a:spcPts val="1700"/>
              </a:lnSpc>
              <a:buNone/>
            </a:pPr>
            <a:r>
              <a:rPr lang="en-US" sz="1050" dirty="0">
                <a:solidFill>
                  <a:srgbClr val="D6E5EF"/>
                </a:solidFill>
                <a:latin typeface="Roboto" pitchFamily="34" charset="0"/>
                <a:ea typeface="Roboto" pitchFamily="34" charset="-122"/>
                <a:cs typeface="Roboto" pitchFamily="34" charset="-120"/>
              </a:rPr>
              <a:t>Multi-class classification extends binary classification to handle situations with more than two classes. This is commonly used in tasks like image recognition, sentiment analysis, and object detection.</a:t>
            </a:r>
            <a:endParaRPr lang="en-US" sz="1050" dirty="0"/>
          </a:p>
        </p:txBody>
      </p:sp>
      <p:pic>
        <p:nvPicPr>
          <p:cNvPr id="4" name="Image 0" descr="preencoded.png"/>
          <p:cNvPicPr>
            <a:picLocks noChangeAspect="1"/>
          </p:cNvPicPr>
          <p:nvPr/>
        </p:nvPicPr>
        <p:blipFill>
          <a:blip r:embed="rId3"/>
          <a:stretch>
            <a:fillRect/>
          </a:stretch>
        </p:blipFill>
        <p:spPr>
          <a:xfrm>
            <a:off x="481489" y="1569958"/>
            <a:ext cx="687824" cy="1100495"/>
          </a:xfrm>
          <a:prstGeom prst="rect">
            <a:avLst/>
          </a:prstGeom>
        </p:spPr>
      </p:pic>
      <p:sp>
        <p:nvSpPr>
          <p:cNvPr id="5" name="Text 2"/>
          <p:cNvSpPr/>
          <p:nvPr/>
        </p:nvSpPr>
        <p:spPr>
          <a:xfrm>
            <a:off x="1375648" y="1707475"/>
            <a:ext cx="1719620" cy="214908"/>
          </a:xfrm>
          <a:prstGeom prst="rect">
            <a:avLst/>
          </a:prstGeom>
          <a:noFill/>
          <a:ln/>
        </p:spPr>
        <p:txBody>
          <a:bodyPr wrap="none" lIns="0" tIns="0" rIns="0" bIns="0" rtlCol="0" anchor="t"/>
          <a:lstStyle/>
          <a:p>
            <a:pPr marL="0" indent="0" algn="l">
              <a:lnSpc>
                <a:spcPts val="1650"/>
              </a:lnSpc>
              <a:buNone/>
            </a:pPr>
            <a:r>
              <a:rPr lang="en-US" sz="1350" dirty="0">
                <a:solidFill>
                  <a:srgbClr val="D6E5EF"/>
                </a:solidFill>
                <a:latin typeface="Roboto Slab" pitchFamily="34" charset="0"/>
                <a:ea typeface="Roboto Slab" pitchFamily="34" charset="-122"/>
                <a:cs typeface="Roboto Slab" pitchFamily="34" charset="-120"/>
              </a:rPr>
              <a:t>Logistic Regression</a:t>
            </a:r>
            <a:endParaRPr lang="en-US" sz="1350" dirty="0"/>
          </a:p>
        </p:txBody>
      </p:sp>
      <p:sp>
        <p:nvSpPr>
          <p:cNvPr id="6" name="Text 3"/>
          <p:cNvSpPr/>
          <p:nvPr/>
        </p:nvSpPr>
        <p:spPr>
          <a:xfrm>
            <a:off x="1375648" y="2004893"/>
            <a:ext cx="12773263" cy="220028"/>
          </a:xfrm>
          <a:prstGeom prst="rect">
            <a:avLst/>
          </a:prstGeom>
          <a:noFill/>
          <a:ln/>
        </p:spPr>
        <p:txBody>
          <a:bodyPr wrap="none" lIns="0" tIns="0" rIns="0" bIns="0" rtlCol="0" anchor="t"/>
          <a:lstStyle/>
          <a:p>
            <a:pPr marL="0" indent="0" algn="l">
              <a:lnSpc>
                <a:spcPts val="1700"/>
              </a:lnSpc>
              <a:buNone/>
            </a:pPr>
            <a:r>
              <a:rPr lang="en-US" sz="1050" dirty="0">
                <a:solidFill>
                  <a:srgbClr val="D6E5EF"/>
                </a:solidFill>
                <a:latin typeface="Roboto" pitchFamily="34" charset="0"/>
                <a:ea typeface="Roboto" pitchFamily="34" charset="-122"/>
                <a:cs typeface="Roboto" pitchFamily="34" charset="-120"/>
              </a:rPr>
              <a:t>Logistic regression is a widely used technique for multi-class classification. It models the probability of an instance belonging to each class using a sigmoid function.</a:t>
            </a:r>
            <a:endParaRPr lang="en-US" sz="1050" dirty="0"/>
          </a:p>
        </p:txBody>
      </p:sp>
      <p:pic>
        <p:nvPicPr>
          <p:cNvPr id="7" name="Image 1" descr="preencoded.png"/>
          <p:cNvPicPr>
            <a:picLocks noChangeAspect="1"/>
          </p:cNvPicPr>
          <p:nvPr/>
        </p:nvPicPr>
        <p:blipFill>
          <a:blip r:embed="rId4"/>
          <a:stretch>
            <a:fillRect/>
          </a:stretch>
        </p:blipFill>
        <p:spPr>
          <a:xfrm>
            <a:off x="481489" y="2670453"/>
            <a:ext cx="687824" cy="1100495"/>
          </a:xfrm>
          <a:prstGeom prst="rect">
            <a:avLst/>
          </a:prstGeom>
        </p:spPr>
      </p:pic>
      <p:sp>
        <p:nvSpPr>
          <p:cNvPr id="8" name="Text 4"/>
          <p:cNvSpPr/>
          <p:nvPr/>
        </p:nvSpPr>
        <p:spPr>
          <a:xfrm>
            <a:off x="1375648" y="2807970"/>
            <a:ext cx="1719620" cy="214908"/>
          </a:xfrm>
          <a:prstGeom prst="rect">
            <a:avLst/>
          </a:prstGeom>
          <a:noFill/>
          <a:ln/>
        </p:spPr>
        <p:txBody>
          <a:bodyPr wrap="none" lIns="0" tIns="0" rIns="0" bIns="0" rtlCol="0" anchor="t"/>
          <a:lstStyle/>
          <a:p>
            <a:pPr marL="0" indent="0" algn="l">
              <a:lnSpc>
                <a:spcPts val="1650"/>
              </a:lnSpc>
              <a:buNone/>
            </a:pPr>
            <a:r>
              <a:rPr lang="en-US" sz="1350" dirty="0">
                <a:solidFill>
                  <a:srgbClr val="D6E5EF"/>
                </a:solidFill>
                <a:latin typeface="Roboto Slab" pitchFamily="34" charset="0"/>
                <a:ea typeface="Roboto Slab" pitchFamily="34" charset="-122"/>
                <a:cs typeface="Roboto Slab" pitchFamily="34" charset="-120"/>
              </a:rPr>
              <a:t>Softmax Function</a:t>
            </a:r>
            <a:endParaRPr lang="en-US" sz="1350" dirty="0"/>
          </a:p>
        </p:txBody>
      </p:sp>
      <p:sp>
        <p:nvSpPr>
          <p:cNvPr id="9" name="Text 5"/>
          <p:cNvSpPr/>
          <p:nvPr/>
        </p:nvSpPr>
        <p:spPr>
          <a:xfrm>
            <a:off x="1375648" y="3105388"/>
            <a:ext cx="12773263" cy="220028"/>
          </a:xfrm>
          <a:prstGeom prst="rect">
            <a:avLst/>
          </a:prstGeom>
          <a:noFill/>
          <a:ln/>
        </p:spPr>
        <p:txBody>
          <a:bodyPr wrap="none" lIns="0" tIns="0" rIns="0" bIns="0" rtlCol="0" anchor="t"/>
          <a:lstStyle/>
          <a:p>
            <a:pPr marL="0" indent="0" algn="l">
              <a:lnSpc>
                <a:spcPts val="1700"/>
              </a:lnSpc>
              <a:buNone/>
            </a:pPr>
            <a:r>
              <a:rPr lang="en-US" sz="1050" dirty="0">
                <a:solidFill>
                  <a:srgbClr val="D6E5EF"/>
                </a:solidFill>
                <a:latin typeface="Roboto" pitchFamily="34" charset="0"/>
                <a:ea typeface="Roboto" pitchFamily="34" charset="-122"/>
                <a:cs typeface="Roboto" pitchFamily="34" charset="-120"/>
              </a:rPr>
              <a:t>The softmax function transforms the output of a multi-class logistic regression model into a probability distribution over the classes, ensuring that the probabilities sum up to 1.</a:t>
            </a:r>
            <a:endParaRPr lang="en-US" sz="1050" dirty="0"/>
          </a:p>
        </p:txBody>
      </p:sp>
      <p:pic>
        <p:nvPicPr>
          <p:cNvPr id="10" name="Image 2" descr="preencoded.png"/>
          <p:cNvPicPr>
            <a:picLocks noChangeAspect="1"/>
          </p:cNvPicPr>
          <p:nvPr/>
        </p:nvPicPr>
        <p:blipFill>
          <a:blip r:embed="rId5"/>
          <a:stretch>
            <a:fillRect/>
          </a:stretch>
        </p:blipFill>
        <p:spPr>
          <a:xfrm>
            <a:off x="481489" y="3770948"/>
            <a:ext cx="687824" cy="1100495"/>
          </a:xfrm>
          <a:prstGeom prst="rect">
            <a:avLst/>
          </a:prstGeom>
        </p:spPr>
      </p:pic>
      <p:sp>
        <p:nvSpPr>
          <p:cNvPr id="11" name="Text 6"/>
          <p:cNvSpPr/>
          <p:nvPr/>
        </p:nvSpPr>
        <p:spPr>
          <a:xfrm>
            <a:off x="1375648" y="3908465"/>
            <a:ext cx="2745819" cy="214908"/>
          </a:xfrm>
          <a:prstGeom prst="rect">
            <a:avLst/>
          </a:prstGeom>
          <a:noFill/>
          <a:ln/>
        </p:spPr>
        <p:txBody>
          <a:bodyPr wrap="none" lIns="0" tIns="0" rIns="0" bIns="0" rtlCol="0" anchor="t"/>
          <a:lstStyle/>
          <a:p>
            <a:pPr marL="0" indent="0" algn="l">
              <a:lnSpc>
                <a:spcPts val="1650"/>
              </a:lnSpc>
              <a:buNone/>
            </a:pPr>
            <a:r>
              <a:rPr lang="en-US" sz="1350" dirty="0">
                <a:solidFill>
                  <a:srgbClr val="D6E5EF"/>
                </a:solidFill>
                <a:latin typeface="Roboto Slab" pitchFamily="34" charset="0"/>
                <a:ea typeface="Roboto Slab" pitchFamily="34" charset="-122"/>
                <a:cs typeface="Roboto Slab" pitchFamily="34" charset="-120"/>
              </a:rPr>
              <a:t>Stochastic Gradient Descent (SGD)</a:t>
            </a:r>
            <a:endParaRPr lang="en-US" sz="1350" dirty="0"/>
          </a:p>
        </p:txBody>
      </p:sp>
      <p:sp>
        <p:nvSpPr>
          <p:cNvPr id="12" name="Text 7"/>
          <p:cNvSpPr/>
          <p:nvPr/>
        </p:nvSpPr>
        <p:spPr>
          <a:xfrm>
            <a:off x="1375648" y="4205883"/>
            <a:ext cx="12773263" cy="440055"/>
          </a:xfrm>
          <a:prstGeom prst="rect">
            <a:avLst/>
          </a:prstGeom>
          <a:noFill/>
          <a:ln/>
        </p:spPr>
        <p:txBody>
          <a:bodyPr wrap="square" lIns="0" tIns="0" rIns="0" bIns="0" rtlCol="0" anchor="t"/>
          <a:lstStyle/>
          <a:p>
            <a:pPr marL="0" indent="0" algn="l">
              <a:lnSpc>
                <a:spcPts val="1700"/>
              </a:lnSpc>
              <a:buNone/>
            </a:pPr>
            <a:r>
              <a:rPr lang="en-US" sz="1050" dirty="0">
                <a:solidFill>
                  <a:srgbClr val="D6E5EF"/>
                </a:solidFill>
                <a:latin typeface="Roboto" pitchFamily="34" charset="0"/>
                <a:ea typeface="Roboto" pitchFamily="34" charset="-122"/>
                <a:cs typeface="Roboto" pitchFamily="34" charset="-120"/>
              </a:rPr>
              <a:t>SGD is an optimization algorithm used to train logistic regression and other machine learning models. It updates the model parameters based on the gradient of the loss function calculated on a small batch of data.</a:t>
            </a:r>
            <a:endParaRPr lang="en-US" sz="1050" dirty="0"/>
          </a:p>
        </p:txBody>
      </p:sp>
      <p:pic>
        <p:nvPicPr>
          <p:cNvPr id="13" name="Image 3" descr="preencoded.png"/>
          <p:cNvPicPr>
            <a:picLocks noChangeAspect="1"/>
          </p:cNvPicPr>
          <p:nvPr/>
        </p:nvPicPr>
        <p:blipFill>
          <a:blip r:embed="rId6"/>
          <a:stretch>
            <a:fillRect/>
          </a:stretch>
        </p:blipFill>
        <p:spPr>
          <a:xfrm>
            <a:off x="481489" y="4871442"/>
            <a:ext cx="687824" cy="1100495"/>
          </a:xfrm>
          <a:prstGeom prst="rect">
            <a:avLst/>
          </a:prstGeom>
        </p:spPr>
      </p:pic>
      <p:sp>
        <p:nvSpPr>
          <p:cNvPr id="14" name="Text 8"/>
          <p:cNvSpPr/>
          <p:nvPr/>
        </p:nvSpPr>
        <p:spPr>
          <a:xfrm>
            <a:off x="1375648" y="5008959"/>
            <a:ext cx="1719620" cy="214908"/>
          </a:xfrm>
          <a:prstGeom prst="rect">
            <a:avLst/>
          </a:prstGeom>
          <a:noFill/>
          <a:ln/>
        </p:spPr>
        <p:txBody>
          <a:bodyPr wrap="none" lIns="0" tIns="0" rIns="0" bIns="0" rtlCol="0" anchor="t"/>
          <a:lstStyle/>
          <a:p>
            <a:pPr marL="0" indent="0" algn="l">
              <a:lnSpc>
                <a:spcPts val="1650"/>
              </a:lnSpc>
              <a:buNone/>
            </a:pPr>
            <a:r>
              <a:rPr lang="en-US" sz="1350" dirty="0">
                <a:solidFill>
                  <a:srgbClr val="D6E5EF"/>
                </a:solidFill>
                <a:latin typeface="Roboto Slab" pitchFamily="34" charset="0"/>
                <a:ea typeface="Roboto Slab" pitchFamily="34" charset="-122"/>
                <a:cs typeface="Roboto Slab" pitchFamily="34" charset="-120"/>
              </a:rPr>
              <a:t>Loss Function</a:t>
            </a:r>
            <a:endParaRPr lang="en-US" sz="1350" dirty="0"/>
          </a:p>
        </p:txBody>
      </p:sp>
      <p:sp>
        <p:nvSpPr>
          <p:cNvPr id="15" name="Text 9"/>
          <p:cNvSpPr/>
          <p:nvPr/>
        </p:nvSpPr>
        <p:spPr>
          <a:xfrm>
            <a:off x="1375648" y="5306378"/>
            <a:ext cx="12773263" cy="220028"/>
          </a:xfrm>
          <a:prstGeom prst="rect">
            <a:avLst/>
          </a:prstGeom>
          <a:noFill/>
          <a:ln/>
        </p:spPr>
        <p:txBody>
          <a:bodyPr wrap="none" lIns="0" tIns="0" rIns="0" bIns="0" rtlCol="0" anchor="t"/>
          <a:lstStyle/>
          <a:p>
            <a:pPr marL="0" indent="0" algn="l">
              <a:lnSpc>
                <a:spcPts val="1700"/>
              </a:lnSpc>
              <a:buNone/>
            </a:pPr>
            <a:r>
              <a:rPr lang="en-US" sz="1050" dirty="0">
                <a:solidFill>
                  <a:srgbClr val="D6E5EF"/>
                </a:solidFill>
                <a:latin typeface="Roboto" pitchFamily="34" charset="0"/>
                <a:ea typeface="Roboto" pitchFamily="34" charset="-122"/>
                <a:cs typeface="Roboto" pitchFamily="34" charset="-120"/>
              </a:rPr>
              <a:t>The loss function measures the discrepancy between the model's predictions and the actual labels. Common loss functions for multi-class classification include cross-entropy loss and hinge loss.</a:t>
            </a:r>
            <a:endParaRPr lang="en-US" sz="1050" dirty="0"/>
          </a:p>
        </p:txBody>
      </p:sp>
      <p:sp>
        <p:nvSpPr>
          <p:cNvPr id="16" name="Text 10"/>
          <p:cNvSpPr/>
          <p:nvPr/>
        </p:nvSpPr>
        <p:spPr>
          <a:xfrm>
            <a:off x="481489" y="6126599"/>
            <a:ext cx="13667423" cy="220028"/>
          </a:xfrm>
          <a:prstGeom prst="rect">
            <a:avLst/>
          </a:prstGeom>
          <a:noFill/>
          <a:ln/>
        </p:spPr>
        <p:txBody>
          <a:bodyPr wrap="none" lIns="0" tIns="0" rIns="0" bIns="0" rtlCol="0" anchor="t"/>
          <a:lstStyle/>
          <a:p>
            <a:pPr marL="0" indent="0">
              <a:lnSpc>
                <a:spcPts val="1700"/>
              </a:lnSpc>
              <a:buNone/>
            </a:pPr>
            <a:r>
              <a:rPr lang="en-US" sz="1050" dirty="0">
                <a:solidFill>
                  <a:srgbClr val="D6E5EF"/>
                </a:solidFill>
                <a:latin typeface="Roboto" pitchFamily="34" charset="0"/>
                <a:ea typeface="Roboto" pitchFamily="34" charset="-122"/>
                <a:cs typeface="Roboto" pitchFamily="34" charset="-120"/>
              </a:rPr>
              <a:t>Important terms in multi-class classification:</a:t>
            </a:r>
            <a:endParaRPr lang="en-US" sz="1050" dirty="0"/>
          </a:p>
        </p:txBody>
      </p:sp>
      <p:sp>
        <p:nvSpPr>
          <p:cNvPr id="17" name="Shape 11"/>
          <p:cNvSpPr/>
          <p:nvPr/>
        </p:nvSpPr>
        <p:spPr>
          <a:xfrm>
            <a:off x="481489" y="6655951"/>
            <a:ext cx="309443" cy="309443"/>
          </a:xfrm>
          <a:prstGeom prst="roundRect">
            <a:avLst>
              <a:gd name="adj" fmla="val 6669"/>
            </a:avLst>
          </a:prstGeom>
          <a:solidFill>
            <a:srgbClr val="3F4652"/>
          </a:solidFill>
          <a:ln/>
        </p:spPr>
        <p:txBody>
          <a:bodyPr/>
          <a:lstStyle/>
          <a:p>
            <a:endParaRPr lang="ko-KR" altLang="en-US"/>
          </a:p>
        </p:txBody>
      </p:sp>
      <p:sp>
        <p:nvSpPr>
          <p:cNvPr id="18" name="Text 12"/>
          <p:cNvSpPr/>
          <p:nvPr/>
        </p:nvSpPr>
        <p:spPr>
          <a:xfrm>
            <a:off x="593646" y="6707505"/>
            <a:ext cx="85130" cy="206335"/>
          </a:xfrm>
          <a:prstGeom prst="rect">
            <a:avLst/>
          </a:prstGeom>
          <a:noFill/>
          <a:ln/>
        </p:spPr>
        <p:txBody>
          <a:bodyPr wrap="none" lIns="0" tIns="0" rIns="0" bIns="0" rtlCol="0" anchor="t"/>
          <a:lstStyle/>
          <a:p>
            <a:pPr marL="0" indent="0" algn="ctr">
              <a:lnSpc>
                <a:spcPts val="1600"/>
              </a:lnSpc>
              <a:buNone/>
            </a:pPr>
            <a:r>
              <a:rPr lang="en-US" sz="1600" dirty="0">
                <a:solidFill>
                  <a:srgbClr val="D6E5EF"/>
                </a:solidFill>
                <a:latin typeface="Roboto Slab" pitchFamily="34" charset="0"/>
                <a:ea typeface="Roboto Slab" pitchFamily="34" charset="-122"/>
                <a:cs typeface="Roboto Slab" pitchFamily="34" charset="-120"/>
              </a:rPr>
              <a:t>1</a:t>
            </a:r>
            <a:endParaRPr lang="en-US" sz="1600" dirty="0"/>
          </a:p>
        </p:txBody>
      </p:sp>
      <p:sp>
        <p:nvSpPr>
          <p:cNvPr id="19" name="Text 13"/>
          <p:cNvSpPr/>
          <p:nvPr/>
        </p:nvSpPr>
        <p:spPr>
          <a:xfrm>
            <a:off x="928449" y="6655951"/>
            <a:ext cx="1719620" cy="214908"/>
          </a:xfrm>
          <a:prstGeom prst="rect">
            <a:avLst/>
          </a:prstGeom>
          <a:noFill/>
          <a:ln/>
        </p:spPr>
        <p:txBody>
          <a:bodyPr wrap="none" lIns="0" tIns="0" rIns="0" bIns="0" rtlCol="0" anchor="t"/>
          <a:lstStyle/>
          <a:p>
            <a:pPr marL="0" indent="0">
              <a:lnSpc>
                <a:spcPts val="1650"/>
              </a:lnSpc>
              <a:buNone/>
            </a:pPr>
            <a:r>
              <a:rPr lang="en-US" sz="1350" dirty="0">
                <a:solidFill>
                  <a:srgbClr val="D6E5EF"/>
                </a:solidFill>
                <a:latin typeface="Roboto Slab" pitchFamily="34" charset="0"/>
                <a:ea typeface="Roboto Slab" pitchFamily="34" charset="-122"/>
                <a:cs typeface="Roboto Slab" pitchFamily="34" charset="-120"/>
              </a:rPr>
              <a:t>Sigmoid Function</a:t>
            </a:r>
            <a:endParaRPr lang="en-US" sz="1350" dirty="0"/>
          </a:p>
        </p:txBody>
      </p:sp>
      <p:sp>
        <p:nvSpPr>
          <p:cNvPr id="20" name="Text 14"/>
          <p:cNvSpPr/>
          <p:nvPr/>
        </p:nvSpPr>
        <p:spPr>
          <a:xfrm>
            <a:off x="928449" y="6953369"/>
            <a:ext cx="6318052" cy="440055"/>
          </a:xfrm>
          <a:prstGeom prst="rect">
            <a:avLst/>
          </a:prstGeom>
          <a:noFill/>
          <a:ln/>
        </p:spPr>
        <p:txBody>
          <a:bodyPr wrap="square" lIns="0" tIns="0" rIns="0" bIns="0" rtlCol="0" anchor="t"/>
          <a:lstStyle/>
          <a:p>
            <a:pPr marL="0" indent="0">
              <a:lnSpc>
                <a:spcPts val="1700"/>
              </a:lnSpc>
              <a:buNone/>
            </a:pPr>
            <a:r>
              <a:rPr lang="en-US" sz="1050" dirty="0">
                <a:solidFill>
                  <a:srgbClr val="D6E5EF"/>
                </a:solidFill>
                <a:latin typeface="Roboto" pitchFamily="34" charset="0"/>
                <a:ea typeface="Roboto" pitchFamily="34" charset="-122"/>
                <a:cs typeface="Roboto" pitchFamily="34" charset="-120"/>
              </a:rPr>
              <a:t>A mathematical function that squashes the output of a linear model to a range between 0 and 1, representing probabilities.</a:t>
            </a:r>
            <a:endParaRPr lang="en-US" sz="1050" dirty="0"/>
          </a:p>
        </p:txBody>
      </p:sp>
      <p:sp>
        <p:nvSpPr>
          <p:cNvPr id="21" name="Shape 15"/>
          <p:cNvSpPr/>
          <p:nvPr/>
        </p:nvSpPr>
        <p:spPr>
          <a:xfrm>
            <a:off x="7384018" y="6655951"/>
            <a:ext cx="309443" cy="309443"/>
          </a:xfrm>
          <a:prstGeom prst="roundRect">
            <a:avLst>
              <a:gd name="adj" fmla="val 6669"/>
            </a:avLst>
          </a:prstGeom>
          <a:solidFill>
            <a:srgbClr val="3F4652"/>
          </a:solidFill>
          <a:ln/>
        </p:spPr>
        <p:txBody>
          <a:bodyPr/>
          <a:lstStyle/>
          <a:p>
            <a:endParaRPr lang="ko-KR" altLang="en-US"/>
          </a:p>
        </p:txBody>
      </p:sp>
      <p:sp>
        <p:nvSpPr>
          <p:cNvPr id="22" name="Text 16"/>
          <p:cNvSpPr/>
          <p:nvPr/>
        </p:nvSpPr>
        <p:spPr>
          <a:xfrm>
            <a:off x="7481649" y="6707505"/>
            <a:ext cx="114062" cy="206335"/>
          </a:xfrm>
          <a:prstGeom prst="rect">
            <a:avLst/>
          </a:prstGeom>
          <a:noFill/>
          <a:ln/>
        </p:spPr>
        <p:txBody>
          <a:bodyPr wrap="none" lIns="0" tIns="0" rIns="0" bIns="0" rtlCol="0" anchor="t"/>
          <a:lstStyle/>
          <a:p>
            <a:pPr marL="0" indent="0" algn="ctr">
              <a:lnSpc>
                <a:spcPts val="1600"/>
              </a:lnSpc>
              <a:buNone/>
            </a:pPr>
            <a:r>
              <a:rPr lang="en-US" sz="1600" dirty="0">
                <a:solidFill>
                  <a:srgbClr val="D6E5EF"/>
                </a:solidFill>
                <a:latin typeface="Roboto Slab" pitchFamily="34" charset="0"/>
                <a:ea typeface="Roboto Slab" pitchFamily="34" charset="-122"/>
                <a:cs typeface="Roboto Slab" pitchFamily="34" charset="-120"/>
              </a:rPr>
              <a:t>2</a:t>
            </a:r>
            <a:endParaRPr lang="en-US" sz="1600" dirty="0"/>
          </a:p>
        </p:txBody>
      </p:sp>
      <p:sp>
        <p:nvSpPr>
          <p:cNvPr id="23" name="Text 17"/>
          <p:cNvSpPr/>
          <p:nvPr/>
        </p:nvSpPr>
        <p:spPr>
          <a:xfrm>
            <a:off x="7830979" y="6655951"/>
            <a:ext cx="1719620" cy="214908"/>
          </a:xfrm>
          <a:prstGeom prst="rect">
            <a:avLst/>
          </a:prstGeom>
          <a:noFill/>
          <a:ln/>
        </p:spPr>
        <p:txBody>
          <a:bodyPr wrap="none" lIns="0" tIns="0" rIns="0" bIns="0" rtlCol="0" anchor="t"/>
          <a:lstStyle/>
          <a:p>
            <a:pPr marL="0" indent="0">
              <a:lnSpc>
                <a:spcPts val="1650"/>
              </a:lnSpc>
              <a:buNone/>
            </a:pPr>
            <a:r>
              <a:rPr lang="en-US" sz="1350" dirty="0">
                <a:solidFill>
                  <a:srgbClr val="D6E5EF"/>
                </a:solidFill>
                <a:latin typeface="Roboto Slab" pitchFamily="34" charset="0"/>
                <a:ea typeface="Roboto Slab" pitchFamily="34" charset="-122"/>
                <a:cs typeface="Roboto Slab" pitchFamily="34" charset="-120"/>
              </a:rPr>
              <a:t>Boolean Indexing</a:t>
            </a:r>
            <a:endParaRPr lang="en-US" sz="1350" dirty="0"/>
          </a:p>
        </p:txBody>
      </p:sp>
      <p:sp>
        <p:nvSpPr>
          <p:cNvPr id="24" name="Text 18"/>
          <p:cNvSpPr/>
          <p:nvPr/>
        </p:nvSpPr>
        <p:spPr>
          <a:xfrm>
            <a:off x="7830979" y="6953369"/>
            <a:ext cx="6318052" cy="440055"/>
          </a:xfrm>
          <a:prstGeom prst="rect">
            <a:avLst/>
          </a:prstGeom>
          <a:noFill/>
          <a:ln/>
        </p:spPr>
        <p:txBody>
          <a:bodyPr wrap="square" lIns="0" tIns="0" rIns="0" bIns="0" rtlCol="0" anchor="t"/>
          <a:lstStyle/>
          <a:p>
            <a:pPr marL="0" indent="0">
              <a:lnSpc>
                <a:spcPts val="1700"/>
              </a:lnSpc>
              <a:buNone/>
            </a:pPr>
            <a:r>
              <a:rPr lang="en-US" sz="1050" dirty="0">
                <a:solidFill>
                  <a:srgbClr val="D6E5EF"/>
                </a:solidFill>
                <a:latin typeface="Roboto" pitchFamily="34" charset="0"/>
                <a:ea typeface="Roboto" pitchFamily="34" charset="-122"/>
                <a:cs typeface="Roboto" pitchFamily="34" charset="-120"/>
              </a:rPr>
              <a:t>A technique used to select specific elements from an array based on a condition. It's helpful for filtering data and creating subsets.</a:t>
            </a:r>
            <a:endParaRPr lang="en-US" sz="1050" dirty="0"/>
          </a:p>
        </p:txBody>
      </p:sp>
      <p:sp>
        <p:nvSpPr>
          <p:cNvPr id="25" name="Shape 19"/>
          <p:cNvSpPr/>
          <p:nvPr/>
        </p:nvSpPr>
        <p:spPr>
          <a:xfrm>
            <a:off x="481489" y="7685603"/>
            <a:ext cx="309443" cy="309443"/>
          </a:xfrm>
          <a:prstGeom prst="roundRect">
            <a:avLst>
              <a:gd name="adj" fmla="val 6669"/>
            </a:avLst>
          </a:prstGeom>
          <a:solidFill>
            <a:srgbClr val="3F4652"/>
          </a:solidFill>
          <a:ln/>
        </p:spPr>
        <p:txBody>
          <a:bodyPr/>
          <a:lstStyle/>
          <a:p>
            <a:endParaRPr lang="ko-KR" altLang="en-US"/>
          </a:p>
        </p:txBody>
      </p:sp>
      <p:sp>
        <p:nvSpPr>
          <p:cNvPr id="26" name="Text 20"/>
          <p:cNvSpPr/>
          <p:nvPr/>
        </p:nvSpPr>
        <p:spPr>
          <a:xfrm>
            <a:off x="580430" y="7737157"/>
            <a:ext cx="111443" cy="206335"/>
          </a:xfrm>
          <a:prstGeom prst="rect">
            <a:avLst/>
          </a:prstGeom>
          <a:noFill/>
          <a:ln/>
        </p:spPr>
        <p:txBody>
          <a:bodyPr wrap="none" lIns="0" tIns="0" rIns="0" bIns="0" rtlCol="0" anchor="t"/>
          <a:lstStyle/>
          <a:p>
            <a:pPr marL="0" indent="0" algn="ctr">
              <a:lnSpc>
                <a:spcPts val="1600"/>
              </a:lnSpc>
              <a:buNone/>
            </a:pPr>
            <a:r>
              <a:rPr lang="en-US" sz="1600" dirty="0">
                <a:solidFill>
                  <a:srgbClr val="D6E5EF"/>
                </a:solidFill>
                <a:latin typeface="Roboto Slab" pitchFamily="34" charset="0"/>
                <a:ea typeface="Roboto Slab" pitchFamily="34" charset="-122"/>
                <a:cs typeface="Roboto Slab" pitchFamily="34" charset="-120"/>
              </a:rPr>
              <a:t>3</a:t>
            </a:r>
            <a:endParaRPr lang="en-US" sz="1600" dirty="0"/>
          </a:p>
        </p:txBody>
      </p:sp>
      <p:sp>
        <p:nvSpPr>
          <p:cNvPr id="27" name="Text 21"/>
          <p:cNvSpPr/>
          <p:nvPr/>
        </p:nvSpPr>
        <p:spPr>
          <a:xfrm>
            <a:off x="928449" y="7685603"/>
            <a:ext cx="1719620" cy="214908"/>
          </a:xfrm>
          <a:prstGeom prst="rect">
            <a:avLst/>
          </a:prstGeom>
          <a:noFill/>
          <a:ln/>
        </p:spPr>
        <p:txBody>
          <a:bodyPr wrap="none" lIns="0" tIns="0" rIns="0" bIns="0" rtlCol="0" anchor="t"/>
          <a:lstStyle/>
          <a:p>
            <a:pPr marL="0" indent="0">
              <a:lnSpc>
                <a:spcPts val="1650"/>
              </a:lnSpc>
              <a:buNone/>
            </a:pPr>
            <a:r>
              <a:rPr lang="en-US" sz="1350" dirty="0">
                <a:solidFill>
                  <a:srgbClr val="D6E5EF"/>
                </a:solidFill>
                <a:latin typeface="Roboto Slab" pitchFamily="34" charset="0"/>
                <a:ea typeface="Roboto Slab" pitchFamily="34" charset="-122"/>
                <a:cs typeface="Roboto Slab" pitchFamily="34" charset="-120"/>
              </a:rPr>
              <a:t>Epoch</a:t>
            </a:r>
            <a:endParaRPr lang="en-US" sz="1350" dirty="0"/>
          </a:p>
        </p:txBody>
      </p:sp>
      <p:sp>
        <p:nvSpPr>
          <p:cNvPr id="28" name="Text 22"/>
          <p:cNvSpPr/>
          <p:nvPr/>
        </p:nvSpPr>
        <p:spPr>
          <a:xfrm>
            <a:off x="928449" y="7983022"/>
            <a:ext cx="6318052" cy="220028"/>
          </a:xfrm>
          <a:prstGeom prst="rect">
            <a:avLst/>
          </a:prstGeom>
          <a:noFill/>
          <a:ln/>
        </p:spPr>
        <p:txBody>
          <a:bodyPr wrap="none" lIns="0" tIns="0" rIns="0" bIns="0" rtlCol="0" anchor="t"/>
          <a:lstStyle/>
          <a:p>
            <a:pPr marL="0" indent="0">
              <a:lnSpc>
                <a:spcPts val="1700"/>
              </a:lnSpc>
              <a:buNone/>
            </a:pPr>
            <a:r>
              <a:rPr lang="en-US" sz="1050" dirty="0">
                <a:solidFill>
                  <a:srgbClr val="D6E5EF"/>
                </a:solidFill>
                <a:latin typeface="Roboto" pitchFamily="34" charset="0"/>
                <a:ea typeface="Roboto" pitchFamily="34" charset="-122"/>
                <a:cs typeface="Roboto" pitchFamily="34" charset="-120"/>
              </a:rPr>
              <a:t>A complete pass through the entire training dataset during the training process.</a:t>
            </a:r>
            <a:endParaRPr lang="en-US" sz="1050" dirty="0"/>
          </a:p>
        </p:txBody>
      </p:sp>
      <p:sp>
        <p:nvSpPr>
          <p:cNvPr id="29" name="Shape 23"/>
          <p:cNvSpPr/>
          <p:nvPr/>
        </p:nvSpPr>
        <p:spPr>
          <a:xfrm>
            <a:off x="7384018" y="7685603"/>
            <a:ext cx="309443" cy="309443"/>
          </a:xfrm>
          <a:prstGeom prst="roundRect">
            <a:avLst>
              <a:gd name="adj" fmla="val 6669"/>
            </a:avLst>
          </a:prstGeom>
          <a:solidFill>
            <a:srgbClr val="3F4652"/>
          </a:solidFill>
          <a:ln/>
        </p:spPr>
        <p:txBody>
          <a:bodyPr/>
          <a:lstStyle/>
          <a:p>
            <a:endParaRPr lang="ko-KR" altLang="en-US"/>
          </a:p>
        </p:txBody>
      </p:sp>
      <p:sp>
        <p:nvSpPr>
          <p:cNvPr id="30" name="Text 24"/>
          <p:cNvSpPr/>
          <p:nvPr/>
        </p:nvSpPr>
        <p:spPr>
          <a:xfrm>
            <a:off x="7478911" y="7737157"/>
            <a:ext cx="119658" cy="206335"/>
          </a:xfrm>
          <a:prstGeom prst="rect">
            <a:avLst/>
          </a:prstGeom>
          <a:noFill/>
          <a:ln/>
        </p:spPr>
        <p:txBody>
          <a:bodyPr wrap="none" lIns="0" tIns="0" rIns="0" bIns="0" rtlCol="0" anchor="t"/>
          <a:lstStyle/>
          <a:p>
            <a:pPr marL="0" indent="0" algn="ctr">
              <a:lnSpc>
                <a:spcPts val="1600"/>
              </a:lnSpc>
              <a:buNone/>
            </a:pPr>
            <a:r>
              <a:rPr lang="en-US" sz="1600" dirty="0">
                <a:solidFill>
                  <a:srgbClr val="D6E5EF"/>
                </a:solidFill>
                <a:latin typeface="Roboto Slab" pitchFamily="34" charset="0"/>
                <a:ea typeface="Roboto Slab" pitchFamily="34" charset="-122"/>
                <a:cs typeface="Roboto Slab" pitchFamily="34" charset="-120"/>
              </a:rPr>
              <a:t>4</a:t>
            </a:r>
            <a:endParaRPr lang="en-US" sz="1600" dirty="0"/>
          </a:p>
        </p:txBody>
      </p:sp>
      <p:sp>
        <p:nvSpPr>
          <p:cNvPr id="31" name="Text 25"/>
          <p:cNvSpPr/>
          <p:nvPr/>
        </p:nvSpPr>
        <p:spPr>
          <a:xfrm>
            <a:off x="7830979" y="7685603"/>
            <a:ext cx="2261354" cy="214908"/>
          </a:xfrm>
          <a:prstGeom prst="rect">
            <a:avLst/>
          </a:prstGeom>
          <a:noFill/>
          <a:ln/>
        </p:spPr>
        <p:txBody>
          <a:bodyPr wrap="none" lIns="0" tIns="0" rIns="0" bIns="0" rtlCol="0" anchor="t"/>
          <a:lstStyle/>
          <a:p>
            <a:pPr marL="0" indent="0">
              <a:lnSpc>
                <a:spcPts val="1650"/>
              </a:lnSpc>
              <a:buNone/>
            </a:pPr>
            <a:r>
              <a:rPr lang="en-US" sz="1350" dirty="0">
                <a:solidFill>
                  <a:srgbClr val="D6E5EF"/>
                </a:solidFill>
                <a:latin typeface="Roboto Slab" pitchFamily="34" charset="0"/>
                <a:ea typeface="Roboto Slab" pitchFamily="34" charset="-122"/>
                <a:cs typeface="Roboto Slab" pitchFamily="34" charset="-120"/>
              </a:rPr>
              <a:t>Minibatch Gradient Descent</a:t>
            </a:r>
            <a:endParaRPr lang="en-US" sz="1350" dirty="0"/>
          </a:p>
        </p:txBody>
      </p:sp>
      <p:sp>
        <p:nvSpPr>
          <p:cNvPr id="32" name="Text 26"/>
          <p:cNvSpPr/>
          <p:nvPr/>
        </p:nvSpPr>
        <p:spPr>
          <a:xfrm>
            <a:off x="7830979" y="7983022"/>
            <a:ext cx="6318052" cy="440055"/>
          </a:xfrm>
          <a:prstGeom prst="rect">
            <a:avLst/>
          </a:prstGeom>
          <a:noFill/>
          <a:ln/>
        </p:spPr>
        <p:txBody>
          <a:bodyPr wrap="square" lIns="0" tIns="0" rIns="0" bIns="0" rtlCol="0" anchor="t"/>
          <a:lstStyle/>
          <a:p>
            <a:pPr marL="0" indent="0">
              <a:lnSpc>
                <a:spcPts val="1700"/>
              </a:lnSpc>
              <a:buNone/>
            </a:pPr>
            <a:r>
              <a:rPr lang="en-US" sz="1050" dirty="0">
                <a:solidFill>
                  <a:srgbClr val="D6E5EF"/>
                </a:solidFill>
                <a:latin typeface="Roboto" pitchFamily="34" charset="0"/>
                <a:ea typeface="Roboto" pitchFamily="34" charset="-122"/>
                <a:cs typeface="Roboto" pitchFamily="34" charset="-120"/>
              </a:rPr>
              <a:t>A variant of SGD that uses small batches of data to update the model parameters, balancing efficiency and stability.</a:t>
            </a:r>
            <a:endParaRPr lang="en-US" sz="1050" dirty="0"/>
          </a:p>
        </p:txBody>
      </p:sp>
      <p:sp>
        <p:nvSpPr>
          <p:cNvPr id="33" name="Shape 27"/>
          <p:cNvSpPr/>
          <p:nvPr/>
        </p:nvSpPr>
        <p:spPr>
          <a:xfrm>
            <a:off x="481489" y="8715256"/>
            <a:ext cx="309443" cy="309443"/>
          </a:xfrm>
          <a:prstGeom prst="roundRect">
            <a:avLst>
              <a:gd name="adj" fmla="val 6669"/>
            </a:avLst>
          </a:prstGeom>
          <a:solidFill>
            <a:srgbClr val="3F4652"/>
          </a:solidFill>
          <a:ln/>
        </p:spPr>
        <p:txBody>
          <a:bodyPr/>
          <a:lstStyle/>
          <a:p>
            <a:endParaRPr lang="ko-KR" altLang="en-US"/>
          </a:p>
        </p:txBody>
      </p:sp>
      <p:sp>
        <p:nvSpPr>
          <p:cNvPr id="34" name="Text 28"/>
          <p:cNvSpPr/>
          <p:nvPr/>
        </p:nvSpPr>
        <p:spPr>
          <a:xfrm>
            <a:off x="581739" y="8766810"/>
            <a:ext cx="108942" cy="206335"/>
          </a:xfrm>
          <a:prstGeom prst="rect">
            <a:avLst/>
          </a:prstGeom>
          <a:noFill/>
          <a:ln/>
        </p:spPr>
        <p:txBody>
          <a:bodyPr wrap="none" lIns="0" tIns="0" rIns="0" bIns="0" rtlCol="0" anchor="t"/>
          <a:lstStyle/>
          <a:p>
            <a:pPr marL="0" indent="0" algn="ctr">
              <a:lnSpc>
                <a:spcPts val="1600"/>
              </a:lnSpc>
              <a:buNone/>
            </a:pPr>
            <a:r>
              <a:rPr lang="en-US" sz="1600" dirty="0">
                <a:solidFill>
                  <a:srgbClr val="D6E5EF"/>
                </a:solidFill>
                <a:latin typeface="Roboto Slab" pitchFamily="34" charset="0"/>
                <a:ea typeface="Roboto Slab" pitchFamily="34" charset="-122"/>
                <a:cs typeface="Roboto Slab" pitchFamily="34" charset="-120"/>
              </a:rPr>
              <a:t>5</a:t>
            </a:r>
            <a:endParaRPr lang="en-US" sz="1600" dirty="0"/>
          </a:p>
        </p:txBody>
      </p:sp>
      <p:sp>
        <p:nvSpPr>
          <p:cNvPr id="35" name="Text 29"/>
          <p:cNvSpPr/>
          <p:nvPr/>
        </p:nvSpPr>
        <p:spPr>
          <a:xfrm>
            <a:off x="928449" y="8715256"/>
            <a:ext cx="1887974" cy="214908"/>
          </a:xfrm>
          <a:prstGeom prst="rect">
            <a:avLst/>
          </a:prstGeom>
          <a:noFill/>
          <a:ln/>
        </p:spPr>
        <p:txBody>
          <a:bodyPr wrap="none" lIns="0" tIns="0" rIns="0" bIns="0" rtlCol="0" anchor="t"/>
          <a:lstStyle/>
          <a:p>
            <a:pPr marL="0" indent="0">
              <a:lnSpc>
                <a:spcPts val="1650"/>
              </a:lnSpc>
              <a:buNone/>
            </a:pPr>
            <a:r>
              <a:rPr lang="en-US" sz="1350" dirty="0">
                <a:solidFill>
                  <a:srgbClr val="D6E5EF"/>
                </a:solidFill>
                <a:latin typeface="Roboto Slab" pitchFamily="34" charset="0"/>
                <a:ea typeface="Roboto Slab" pitchFamily="34" charset="-122"/>
                <a:cs typeface="Roboto Slab" pitchFamily="34" charset="-120"/>
              </a:rPr>
              <a:t>Batch Gradient Descent</a:t>
            </a:r>
            <a:endParaRPr lang="en-US" sz="1350" dirty="0"/>
          </a:p>
        </p:txBody>
      </p:sp>
      <p:sp>
        <p:nvSpPr>
          <p:cNvPr id="36" name="Text 30"/>
          <p:cNvSpPr/>
          <p:nvPr/>
        </p:nvSpPr>
        <p:spPr>
          <a:xfrm>
            <a:off x="928449" y="9012674"/>
            <a:ext cx="6318052" cy="440055"/>
          </a:xfrm>
          <a:prstGeom prst="rect">
            <a:avLst/>
          </a:prstGeom>
          <a:noFill/>
          <a:ln/>
        </p:spPr>
        <p:txBody>
          <a:bodyPr wrap="square" lIns="0" tIns="0" rIns="0" bIns="0" rtlCol="0" anchor="t"/>
          <a:lstStyle/>
          <a:p>
            <a:pPr marL="0" indent="0">
              <a:lnSpc>
                <a:spcPts val="1700"/>
              </a:lnSpc>
              <a:buNone/>
            </a:pPr>
            <a:r>
              <a:rPr lang="en-US" sz="1050" dirty="0">
                <a:solidFill>
                  <a:srgbClr val="D6E5EF"/>
                </a:solidFill>
                <a:latin typeface="Roboto" pitchFamily="34" charset="0"/>
                <a:ea typeface="Roboto" pitchFamily="34" charset="-122"/>
                <a:cs typeface="Roboto" pitchFamily="34" charset="-120"/>
              </a:rPr>
              <a:t>An optimization algorithm that uses the entire training dataset to calculate the gradient and update model parameters.</a:t>
            </a:r>
            <a:endParaRPr lang="en-US" sz="1050" dirty="0"/>
          </a:p>
        </p:txBody>
      </p:sp>
      <p:sp>
        <p:nvSpPr>
          <p:cNvPr id="37" name="Shape 31"/>
          <p:cNvSpPr/>
          <p:nvPr/>
        </p:nvSpPr>
        <p:spPr>
          <a:xfrm>
            <a:off x="7384018" y="8715256"/>
            <a:ext cx="309443" cy="309443"/>
          </a:xfrm>
          <a:prstGeom prst="roundRect">
            <a:avLst>
              <a:gd name="adj" fmla="val 6669"/>
            </a:avLst>
          </a:prstGeom>
          <a:solidFill>
            <a:srgbClr val="3F4652"/>
          </a:solidFill>
          <a:ln/>
        </p:spPr>
        <p:txBody>
          <a:bodyPr/>
          <a:lstStyle/>
          <a:p>
            <a:endParaRPr lang="ko-KR" altLang="en-US"/>
          </a:p>
        </p:txBody>
      </p:sp>
      <p:sp>
        <p:nvSpPr>
          <p:cNvPr id="38" name="Text 32"/>
          <p:cNvSpPr/>
          <p:nvPr/>
        </p:nvSpPr>
        <p:spPr>
          <a:xfrm>
            <a:off x="7481054" y="8766810"/>
            <a:ext cx="115372" cy="206335"/>
          </a:xfrm>
          <a:prstGeom prst="rect">
            <a:avLst/>
          </a:prstGeom>
          <a:noFill/>
          <a:ln/>
        </p:spPr>
        <p:txBody>
          <a:bodyPr wrap="none" lIns="0" tIns="0" rIns="0" bIns="0" rtlCol="0" anchor="t"/>
          <a:lstStyle/>
          <a:p>
            <a:pPr marL="0" indent="0" algn="ctr">
              <a:lnSpc>
                <a:spcPts val="1600"/>
              </a:lnSpc>
              <a:buNone/>
            </a:pPr>
            <a:r>
              <a:rPr lang="en-US" sz="1600" dirty="0">
                <a:solidFill>
                  <a:srgbClr val="D6E5EF"/>
                </a:solidFill>
                <a:latin typeface="Roboto Slab" pitchFamily="34" charset="0"/>
                <a:ea typeface="Roboto Slab" pitchFamily="34" charset="-122"/>
                <a:cs typeface="Roboto Slab" pitchFamily="34" charset="-120"/>
              </a:rPr>
              <a:t>6</a:t>
            </a:r>
            <a:endParaRPr lang="en-US" sz="1600" dirty="0"/>
          </a:p>
        </p:txBody>
      </p:sp>
      <p:sp>
        <p:nvSpPr>
          <p:cNvPr id="39" name="Text 33"/>
          <p:cNvSpPr/>
          <p:nvPr/>
        </p:nvSpPr>
        <p:spPr>
          <a:xfrm>
            <a:off x="7830979" y="8715256"/>
            <a:ext cx="1829991" cy="214908"/>
          </a:xfrm>
          <a:prstGeom prst="rect">
            <a:avLst/>
          </a:prstGeom>
          <a:noFill/>
          <a:ln/>
        </p:spPr>
        <p:txBody>
          <a:bodyPr wrap="none" lIns="0" tIns="0" rIns="0" bIns="0" rtlCol="0" anchor="t"/>
          <a:lstStyle/>
          <a:p>
            <a:pPr marL="0" indent="0">
              <a:lnSpc>
                <a:spcPts val="1650"/>
              </a:lnSpc>
              <a:buNone/>
            </a:pPr>
            <a:r>
              <a:rPr lang="en-US" sz="1350" dirty="0">
                <a:solidFill>
                  <a:srgbClr val="D6E5EF"/>
                </a:solidFill>
                <a:latin typeface="Roboto Slab" pitchFamily="34" charset="0"/>
                <a:ea typeface="Roboto Slab" pitchFamily="34" charset="-122"/>
                <a:cs typeface="Roboto Slab" pitchFamily="34" charset="-120"/>
              </a:rPr>
              <a:t>Logistic Loss Function</a:t>
            </a:r>
            <a:endParaRPr lang="en-US" sz="1350" dirty="0"/>
          </a:p>
        </p:txBody>
      </p:sp>
      <p:sp>
        <p:nvSpPr>
          <p:cNvPr id="40" name="Text 34"/>
          <p:cNvSpPr/>
          <p:nvPr/>
        </p:nvSpPr>
        <p:spPr>
          <a:xfrm>
            <a:off x="7830979" y="9012674"/>
            <a:ext cx="6318052" cy="440055"/>
          </a:xfrm>
          <a:prstGeom prst="rect">
            <a:avLst/>
          </a:prstGeom>
          <a:noFill/>
          <a:ln/>
        </p:spPr>
        <p:txBody>
          <a:bodyPr wrap="square" lIns="0" tIns="0" rIns="0" bIns="0" rtlCol="0" anchor="t"/>
          <a:lstStyle/>
          <a:p>
            <a:pPr marL="0" indent="0">
              <a:lnSpc>
                <a:spcPts val="1700"/>
              </a:lnSpc>
              <a:buNone/>
            </a:pPr>
            <a:r>
              <a:rPr lang="en-US" sz="1050" dirty="0">
                <a:solidFill>
                  <a:srgbClr val="D6E5EF"/>
                </a:solidFill>
                <a:latin typeface="Roboto" pitchFamily="34" charset="0"/>
                <a:ea typeface="Roboto" pitchFamily="34" charset="-122"/>
                <a:cs typeface="Roboto" pitchFamily="34" charset="-120"/>
              </a:rPr>
              <a:t>A common loss function for logistic regression, which measures the difference between predicted and actual probabilities.</a:t>
            </a:r>
            <a:endParaRPr lang="en-US" sz="1050" dirty="0"/>
          </a:p>
        </p:txBody>
      </p:sp>
      <p:sp>
        <p:nvSpPr>
          <p:cNvPr id="41" name="Shape 35"/>
          <p:cNvSpPr/>
          <p:nvPr/>
        </p:nvSpPr>
        <p:spPr>
          <a:xfrm>
            <a:off x="481489" y="9744908"/>
            <a:ext cx="309443" cy="309443"/>
          </a:xfrm>
          <a:prstGeom prst="roundRect">
            <a:avLst>
              <a:gd name="adj" fmla="val 6669"/>
            </a:avLst>
          </a:prstGeom>
          <a:solidFill>
            <a:srgbClr val="3F4652"/>
          </a:solidFill>
          <a:ln/>
        </p:spPr>
        <p:txBody>
          <a:bodyPr/>
          <a:lstStyle/>
          <a:p>
            <a:endParaRPr lang="ko-KR" altLang="en-US"/>
          </a:p>
        </p:txBody>
      </p:sp>
      <p:sp>
        <p:nvSpPr>
          <p:cNvPr id="42" name="Text 36"/>
          <p:cNvSpPr/>
          <p:nvPr/>
        </p:nvSpPr>
        <p:spPr>
          <a:xfrm>
            <a:off x="579358" y="9796463"/>
            <a:ext cx="113705" cy="206335"/>
          </a:xfrm>
          <a:prstGeom prst="rect">
            <a:avLst/>
          </a:prstGeom>
          <a:noFill/>
          <a:ln/>
        </p:spPr>
        <p:txBody>
          <a:bodyPr wrap="none" lIns="0" tIns="0" rIns="0" bIns="0" rtlCol="0" anchor="t"/>
          <a:lstStyle/>
          <a:p>
            <a:pPr marL="0" indent="0" algn="ctr">
              <a:lnSpc>
                <a:spcPts val="1600"/>
              </a:lnSpc>
              <a:buNone/>
            </a:pPr>
            <a:r>
              <a:rPr lang="en-US" sz="1600" dirty="0">
                <a:solidFill>
                  <a:srgbClr val="D6E5EF"/>
                </a:solidFill>
                <a:latin typeface="Roboto Slab" pitchFamily="34" charset="0"/>
                <a:ea typeface="Roboto Slab" pitchFamily="34" charset="-122"/>
                <a:cs typeface="Roboto Slab" pitchFamily="34" charset="-120"/>
              </a:rPr>
              <a:t>7</a:t>
            </a:r>
            <a:endParaRPr lang="en-US" sz="1600" dirty="0"/>
          </a:p>
        </p:txBody>
      </p:sp>
      <p:sp>
        <p:nvSpPr>
          <p:cNvPr id="43" name="Text 37"/>
          <p:cNvSpPr/>
          <p:nvPr/>
        </p:nvSpPr>
        <p:spPr>
          <a:xfrm>
            <a:off x="928449" y="9744908"/>
            <a:ext cx="2340531" cy="214908"/>
          </a:xfrm>
          <a:prstGeom prst="rect">
            <a:avLst/>
          </a:prstGeom>
          <a:noFill/>
          <a:ln/>
        </p:spPr>
        <p:txBody>
          <a:bodyPr wrap="none" lIns="0" tIns="0" rIns="0" bIns="0" rtlCol="0" anchor="t"/>
          <a:lstStyle/>
          <a:p>
            <a:pPr marL="0" indent="0">
              <a:lnSpc>
                <a:spcPts val="1650"/>
              </a:lnSpc>
              <a:buNone/>
            </a:pPr>
            <a:r>
              <a:rPr lang="en-US" sz="1350" dirty="0">
                <a:solidFill>
                  <a:srgbClr val="D6E5EF"/>
                </a:solidFill>
                <a:latin typeface="Roboto Slab" pitchFamily="34" charset="0"/>
                <a:ea typeface="Roboto Slab" pitchFamily="34" charset="-122"/>
                <a:cs typeface="Roboto Slab" pitchFamily="34" charset="-120"/>
              </a:rPr>
              <a:t>Cross-Entropy Loss Function</a:t>
            </a:r>
            <a:endParaRPr lang="en-US" sz="1350" dirty="0"/>
          </a:p>
        </p:txBody>
      </p:sp>
      <p:sp>
        <p:nvSpPr>
          <p:cNvPr id="44" name="Text 38"/>
          <p:cNvSpPr/>
          <p:nvPr/>
        </p:nvSpPr>
        <p:spPr>
          <a:xfrm>
            <a:off x="928449" y="10042327"/>
            <a:ext cx="6318052" cy="440055"/>
          </a:xfrm>
          <a:prstGeom prst="rect">
            <a:avLst/>
          </a:prstGeom>
          <a:noFill/>
          <a:ln/>
        </p:spPr>
        <p:txBody>
          <a:bodyPr wrap="square" lIns="0" tIns="0" rIns="0" bIns="0" rtlCol="0" anchor="t"/>
          <a:lstStyle/>
          <a:p>
            <a:pPr marL="0" indent="0">
              <a:lnSpc>
                <a:spcPts val="1700"/>
              </a:lnSpc>
              <a:buNone/>
            </a:pPr>
            <a:r>
              <a:rPr lang="en-US" sz="1050" dirty="0">
                <a:solidFill>
                  <a:srgbClr val="D6E5EF"/>
                </a:solidFill>
                <a:latin typeface="Roboto" pitchFamily="34" charset="0"/>
                <a:ea typeface="Roboto" pitchFamily="34" charset="-122"/>
                <a:cs typeface="Roboto" pitchFamily="34" charset="-120"/>
              </a:rPr>
              <a:t>A widely used loss function for multi-class classification, measuring the difference between the predicted and true probability distributions.</a:t>
            </a:r>
            <a:endParaRPr lang="en-US" sz="1050" dirty="0"/>
          </a:p>
        </p:txBody>
      </p:sp>
      <p:sp>
        <p:nvSpPr>
          <p:cNvPr id="45" name="Shape 39"/>
          <p:cNvSpPr/>
          <p:nvPr/>
        </p:nvSpPr>
        <p:spPr>
          <a:xfrm>
            <a:off x="7384018" y="9744908"/>
            <a:ext cx="309443" cy="309443"/>
          </a:xfrm>
          <a:prstGeom prst="roundRect">
            <a:avLst>
              <a:gd name="adj" fmla="val 6669"/>
            </a:avLst>
          </a:prstGeom>
          <a:solidFill>
            <a:srgbClr val="3F4652"/>
          </a:solidFill>
          <a:ln/>
        </p:spPr>
        <p:txBody>
          <a:bodyPr/>
          <a:lstStyle/>
          <a:p>
            <a:endParaRPr lang="ko-KR" altLang="en-US"/>
          </a:p>
        </p:txBody>
      </p:sp>
      <p:sp>
        <p:nvSpPr>
          <p:cNvPr id="46" name="Text 40"/>
          <p:cNvSpPr/>
          <p:nvPr/>
        </p:nvSpPr>
        <p:spPr>
          <a:xfrm>
            <a:off x="7481649" y="9796463"/>
            <a:ext cx="114062" cy="206335"/>
          </a:xfrm>
          <a:prstGeom prst="rect">
            <a:avLst/>
          </a:prstGeom>
          <a:noFill/>
          <a:ln/>
        </p:spPr>
        <p:txBody>
          <a:bodyPr wrap="none" lIns="0" tIns="0" rIns="0" bIns="0" rtlCol="0" anchor="t"/>
          <a:lstStyle/>
          <a:p>
            <a:pPr marL="0" indent="0" algn="ctr">
              <a:lnSpc>
                <a:spcPts val="1600"/>
              </a:lnSpc>
              <a:buNone/>
            </a:pPr>
            <a:r>
              <a:rPr lang="en-US" sz="1600" dirty="0">
                <a:solidFill>
                  <a:srgbClr val="D6E5EF"/>
                </a:solidFill>
                <a:latin typeface="Roboto Slab" pitchFamily="34" charset="0"/>
                <a:ea typeface="Roboto Slab" pitchFamily="34" charset="-122"/>
                <a:cs typeface="Roboto Slab" pitchFamily="34" charset="-120"/>
              </a:rPr>
              <a:t>8</a:t>
            </a:r>
            <a:endParaRPr lang="en-US" sz="1600" dirty="0"/>
          </a:p>
        </p:txBody>
      </p:sp>
      <p:sp>
        <p:nvSpPr>
          <p:cNvPr id="47" name="Text 41"/>
          <p:cNvSpPr/>
          <p:nvPr/>
        </p:nvSpPr>
        <p:spPr>
          <a:xfrm>
            <a:off x="7830979" y="9744908"/>
            <a:ext cx="1719620" cy="214908"/>
          </a:xfrm>
          <a:prstGeom prst="rect">
            <a:avLst/>
          </a:prstGeom>
          <a:noFill/>
          <a:ln/>
        </p:spPr>
        <p:txBody>
          <a:bodyPr wrap="none" lIns="0" tIns="0" rIns="0" bIns="0" rtlCol="0" anchor="t"/>
          <a:lstStyle/>
          <a:p>
            <a:pPr marL="0" indent="0">
              <a:lnSpc>
                <a:spcPts val="1650"/>
              </a:lnSpc>
              <a:buNone/>
            </a:pPr>
            <a:r>
              <a:rPr lang="en-US" sz="1350" dirty="0">
                <a:solidFill>
                  <a:srgbClr val="D6E5EF"/>
                </a:solidFill>
                <a:latin typeface="Roboto Slab" pitchFamily="34" charset="0"/>
                <a:ea typeface="Roboto Slab" pitchFamily="34" charset="-122"/>
                <a:cs typeface="Roboto Slab" pitchFamily="34" charset="-120"/>
              </a:rPr>
              <a:t>Hinge Loss</a:t>
            </a:r>
            <a:endParaRPr lang="en-US" sz="1350" dirty="0"/>
          </a:p>
        </p:txBody>
      </p:sp>
      <p:sp>
        <p:nvSpPr>
          <p:cNvPr id="48" name="Text 42"/>
          <p:cNvSpPr/>
          <p:nvPr/>
        </p:nvSpPr>
        <p:spPr>
          <a:xfrm>
            <a:off x="7830979" y="10042327"/>
            <a:ext cx="6318052" cy="440055"/>
          </a:xfrm>
          <a:prstGeom prst="rect">
            <a:avLst/>
          </a:prstGeom>
          <a:noFill/>
          <a:ln/>
        </p:spPr>
        <p:txBody>
          <a:bodyPr wrap="square" lIns="0" tIns="0" rIns="0" bIns="0" rtlCol="0" anchor="t"/>
          <a:lstStyle/>
          <a:p>
            <a:pPr marL="0" indent="0">
              <a:lnSpc>
                <a:spcPts val="1700"/>
              </a:lnSpc>
              <a:buNone/>
            </a:pPr>
            <a:r>
              <a:rPr lang="en-US" sz="1050" dirty="0">
                <a:solidFill>
                  <a:srgbClr val="D6E5EF"/>
                </a:solidFill>
                <a:latin typeface="Roboto" pitchFamily="34" charset="0"/>
                <a:ea typeface="Roboto" pitchFamily="34" charset="-122"/>
                <a:cs typeface="Roboto" pitchFamily="34" charset="-120"/>
              </a:rPr>
              <a:t>A loss function commonly used in support vector machines (SVMs), which penalizes misclassified instances and encourages a large margin between classes.</a:t>
            </a:r>
            <a:endParaRPr lang="en-US" sz="10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98</TotalTime>
  <Words>1265</Words>
  <Application>Microsoft Macintosh PowerPoint</Application>
  <PresentationFormat>사용자 지정</PresentationFormat>
  <Paragraphs>119</Paragraphs>
  <Slides>7</Slides>
  <Notes>7</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7</vt:i4>
      </vt:variant>
    </vt:vector>
  </HeadingPairs>
  <TitlesOfParts>
    <vt:vector size="11" baseType="lpstr">
      <vt:lpstr>Roboto Slab</vt:lpstr>
      <vt:lpstr>Roboto</vt:lpstr>
      <vt:lpstr>Arial</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김상준</cp:lastModifiedBy>
  <cp:revision>3</cp:revision>
  <dcterms:created xsi:type="dcterms:W3CDTF">2024-11-11T02:48:13Z</dcterms:created>
  <dcterms:modified xsi:type="dcterms:W3CDTF">2024-11-11T06:09:17Z</dcterms:modified>
</cp:coreProperties>
</file>