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5" roundtripDataSignature="AMtx7mj+wZ0kScGxYfKWweg8eVjK89Me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Bài toán nội suy bằng đa thức. Sơ đồ Hoocne và ứng dụng</a:t>
            </a:r>
            <a:endParaRPr sz="54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Nhóm 15: Nguyễn Anh Minh</a:t>
            </a:r>
            <a:endParaRPr/>
          </a:p>
          <a:p>
            <a:pPr indent="0" lvl="0" marL="0" rtl="0" algn="ctr">
              <a:lnSpc>
                <a:spcPct val="90000"/>
              </a:lnSpc>
              <a:spcBef>
                <a:spcPts val="1000"/>
              </a:spcBef>
              <a:spcAft>
                <a:spcPts val="0"/>
              </a:spcAft>
              <a:buClr>
                <a:schemeClr val="dk1"/>
              </a:buClr>
              <a:buSzPts val="2400"/>
              <a:buNone/>
            </a:pPr>
            <a:r>
              <a:rPr lang="en-US"/>
              <a:t>                   Nguyễn Đình Nhật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MỤC LỤC</a:t>
            </a:r>
            <a:endParaRPr/>
          </a:p>
        </p:txBody>
      </p:sp>
      <p:sp>
        <p:nvSpPr>
          <p:cNvPr id="91" name="Google Shape;91;p2"/>
          <p:cNvSpPr txBox="1"/>
          <p:nvPr>
            <p:ph idx="1" type="body"/>
          </p:nvPr>
        </p:nvSpPr>
        <p:spPr>
          <a:xfrm>
            <a:off x="838200" y="1825625"/>
            <a:ext cx="6359434"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Phần 1: Đặt vấn đề</a:t>
            </a:r>
            <a:endParaRPr/>
          </a:p>
          <a:p>
            <a:pPr indent="-228600" lvl="0" marL="228600" rtl="0" algn="l">
              <a:lnSpc>
                <a:spcPct val="90000"/>
              </a:lnSpc>
              <a:spcBef>
                <a:spcPts val="1000"/>
              </a:spcBef>
              <a:spcAft>
                <a:spcPts val="0"/>
              </a:spcAft>
              <a:buClr>
                <a:schemeClr val="dk1"/>
              </a:buClr>
              <a:buSzPts val="2800"/>
              <a:buChar char="•"/>
            </a:pPr>
            <a:r>
              <a:rPr lang="en-US"/>
              <a:t>Phần 2: Nội suy đa thức</a:t>
            </a:r>
            <a:endParaRPr/>
          </a:p>
          <a:p>
            <a:pPr indent="-228600" lvl="0" marL="228600" rtl="0" algn="l">
              <a:lnSpc>
                <a:spcPct val="90000"/>
              </a:lnSpc>
              <a:spcBef>
                <a:spcPts val="1000"/>
              </a:spcBef>
              <a:spcAft>
                <a:spcPts val="0"/>
              </a:spcAft>
              <a:buClr>
                <a:schemeClr val="dk1"/>
              </a:buClr>
              <a:buSzPts val="2800"/>
              <a:buChar char="•"/>
            </a:pPr>
            <a:r>
              <a:rPr lang="en-US"/>
              <a:t>Phần 3: Sai số của đa thức</a:t>
            </a:r>
            <a:endParaRPr/>
          </a:p>
          <a:p>
            <a:pPr indent="-228600" lvl="0" marL="228600" rtl="0" algn="l">
              <a:lnSpc>
                <a:spcPct val="90000"/>
              </a:lnSpc>
              <a:spcBef>
                <a:spcPts val="1000"/>
              </a:spcBef>
              <a:spcAft>
                <a:spcPts val="0"/>
              </a:spcAft>
              <a:buClr>
                <a:schemeClr val="dk1"/>
              </a:buClr>
              <a:buSzPts val="2800"/>
              <a:buChar char="•"/>
            </a:pPr>
            <a:r>
              <a:rPr lang="en-US"/>
              <a:t>Phần 4: Chọn mốc nội suy tối ưu</a:t>
            </a:r>
            <a:endParaRPr/>
          </a:p>
          <a:p>
            <a:pPr indent="-228600" lvl="0" marL="228600" rtl="0" algn="l">
              <a:lnSpc>
                <a:spcPct val="90000"/>
              </a:lnSpc>
              <a:spcBef>
                <a:spcPts val="1000"/>
              </a:spcBef>
              <a:spcAft>
                <a:spcPts val="0"/>
              </a:spcAft>
              <a:buClr>
                <a:schemeClr val="dk1"/>
              </a:buClr>
              <a:buSzPts val="2800"/>
              <a:buChar char="•"/>
            </a:pPr>
            <a:r>
              <a:rPr lang="en-US"/>
              <a:t>Phần 5: Sơ đồ Hoocne và ứng dụng</a:t>
            </a:r>
            <a:endParaRPr/>
          </a:p>
          <a:p>
            <a:pPr indent="-228600" lvl="0" marL="228600" rtl="0" algn="l">
              <a:lnSpc>
                <a:spcPct val="90000"/>
              </a:lnSpc>
              <a:spcBef>
                <a:spcPts val="1000"/>
              </a:spcBef>
              <a:spcAft>
                <a:spcPts val="0"/>
              </a:spcAft>
              <a:buClr>
                <a:schemeClr val="dk1"/>
              </a:buClr>
              <a:buSzPts val="2800"/>
              <a:buChar char="•"/>
            </a:pPr>
            <a:r>
              <a:rPr lang="en-US"/>
              <a:t>Phần 6: Hệ thống ví dụ</a:t>
            </a:r>
            <a:endParaRPr/>
          </a:p>
          <a:p>
            <a:pPr indent="-228600" lvl="0" marL="228600" rtl="0" algn="l">
              <a:lnSpc>
                <a:spcPct val="90000"/>
              </a:lnSpc>
              <a:spcBef>
                <a:spcPts val="1000"/>
              </a:spcBef>
              <a:spcAft>
                <a:spcPts val="0"/>
              </a:spcAft>
              <a:buClr>
                <a:schemeClr val="dk1"/>
              </a:buClr>
              <a:buSzPts val="2800"/>
              <a:buChar char="•"/>
            </a:pPr>
            <a:r>
              <a:rPr lang="en-US"/>
              <a:t>Phần 7: Thuật toán và code</a:t>
            </a:r>
            <a:endParaRPr/>
          </a:p>
          <a:p>
            <a:pPr indent="-228600" lvl="0" marL="228600" rtl="0" algn="l">
              <a:lnSpc>
                <a:spcPct val="90000"/>
              </a:lnSpc>
              <a:spcBef>
                <a:spcPts val="1000"/>
              </a:spcBef>
              <a:spcAft>
                <a:spcPts val="0"/>
              </a:spcAft>
              <a:buClr>
                <a:schemeClr val="dk1"/>
              </a:buClr>
              <a:buSzPts val="2800"/>
              <a:buChar char="•"/>
            </a:pPr>
            <a:r>
              <a:rPr lang="en-US"/>
              <a:t>Phần 8: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Đặt vấn đề</a:t>
            </a:r>
            <a:endParaRPr/>
          </a:p>
        </p:txBody>
      </p:sp>
      <p:sp>
        <p:nvSpPr>
          <p:cNvPr id="97" name="Google Shape;97;p3"/>
          <p:cNvSpPr txBox="1"/>
          <p:nvPr>
            <p:ph idx="1" type="body"/>
          </p:nvPr>
        </p:nvSpPr>
        <p:spPr>
          <a:xfrm>
            <a:off x="838200" y="1825624"/>
            <a:ext cx="3733800" cy="192341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1.1) Tính cần thiết</a:t>
            </a:r>
            <a:endParaRPr/>
          </a:p>
          <a:p>
            <a:pPr indent="-228600" lvl="0" marL="228600" rtl="0" algn="l">
              <a:lnSpc>
                <a:spcPct val="80000"/>
              </a:lnSpc>
              <a:spcBef>
                <a:spcPts val="1000"/>
              </a:spcBef>
              <a:spcAft>
                <a:spcPts val="0"/>
              </a:spcAft>
              <a:buClr>
                <a:schemeClr val="dk1"/>
              </a:buClr>
              <a:buSzPts val="2800"/>
              <a:buChar char="•"/>
            </a:pPr>
            <a:r>
              <a:rPr lang="en-US"/>
              <a:t>1.2) Khái niệm</a:t>
            </a:r>
            <a:endParaRPr/>
          </a:p>
          <a:p>
            <a:pPr indent="-228600" lvl="0" marL="228600" rtl="0" algn="l">
              <a:lnSpc>
                <a:spcPct val="80000"/>
              </a:lnSpc>
              <a:spcBef>
                <a:spcPts val="1000"/>
              </a:spcBef>
              <a:spcAft>
                <a:spcPts val="0"/>
              </a:spcAft>
              <a:buClr>
                <a:schemeClr val="dk1"/>
              </a:buClr>
              <a:buSzPts val="2800"/>
              <a:buChar char="•"/>
            </a:pPr>
            <a:r>
              <a:rPr lang="en-US"/>
              <a:t>1.3 ) Ứng dụng</a:t>
            </a:r>
            <a:endParaRPr/>
          </a:p>
          <a:p>
            <a:pPr indent="-228600" lvl="0" marL="228600" rtl="0" algn="l">
              <a:lnSpc>
                <a:spcPct val="80000"/>
              </a:lnSpc>
              <a:spcBef>
                <a:spcPts val="1000"/>
              </a:spcBef>
              <a:spcAft>
                <a:spcPts val="0"/>
              </a:spcAft>
              <a:buClr>
                <a:schemeClr val="dk1"/>
              </a:buClr>
              <a:buSzPts val="2800"/>
              <a:buChar char="•"/>
            </a:pPr>
            <a:r>
              <a:rPr lang="en-US"/>
              <a:t>1.4) Phương pháp</a:t>
            </a:r>
            <a:endParaRPr/>
          </a:p>
          <a:p>
            <a:pPr indent="-50800" lvl="0" marL="228600" rtl="0" algn="l">
              <a:lnSpc>
                <a:spcPct val="80000"/>
              </a:lnSpc>
              <a:spcBef>
                <a:spcPts val="1000"/>
              </a:spcBef>
              <a:spcAft>
                <a:spcPts val="0"/>
              </a:spcAft>
              <a:buClr>
                <a:schemeClr val="dk1"/>
              </a:buClr>
              <a:buSzPts val="2800"/>
              <a:buNone/>
            </a:pPr>
            <a:r>
              <a:t/>
            </a:r>
            <a:endParaRPr/>
          </a:p>
        </p:txBody>
      </p:sp>
      <p:sp>
        <p:nvSpPr>
          <p:cNvPr id="98" name="Google Shape;98;p3"/>
          <p:cNvSpPr txBox="1"/>
          <p:nvPr/>
        </p:nvSpPr>
        <p:spPr>
          <a:xfrm>
            <a:off x="5016138" y="1690688"/>
            <a:ext cx="3749039" cy="203132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  +Trong thực tế cần tìm một hàm xấp xỉ từ những điểm và dữ liệu đã biết.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 Xây dựng các đa thức xấp xỉ hàm để thuận tiện cho việc tính toán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txBox="1"/>
          <p:nvPr/>
        </p:nvSpPr>
        <p:spPr>
          <a:xfrm>
            <a:off x="1005840" y="4062549"/>
            <a:ext cx="3566160" cy="1477328"/>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1.2: Nội suy là phương pháp ước tính giá trị của các điểm dữ liệu chưa biết trong phạm vi dữ liệu của các điểm đã biết (các điểm dữ liệu ban đầu nhờ thực nghiệm)</a:t>
            </a:r>
            <a:endParaRPr b="0" i="0" sz="1800" u="none" cap="none" strike="noStrike">
              <a:solidFill>
                <a:schemeClr val="dk1"/>
              </a:solidFill>
              <a:latin typeface="Calibri"/>
              <a:ea typeface="Calibri"/>
              <a:cs typeface="Calibri"/>
              <a:sym typeface="Calibri"/>
            </a:endParaRPr>
          </a:p>
        </p:txBody>
      </p:sp>
      <p:sp>
        <p:nvSpPr>
          <p:cNvPr id="100" name="Google Shape;100;p3"/>
          <p:cNvSpPr txBox="1"/>
          <p:nvPr/>
        </p:nvSpPr>
        <p:spPr>
          <a:xfrm>
            <a:off x="5016138" y="4062549"/>
            <a:ext cx="3840480" cy="92333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1.3: Nội suy là bài toán ứng dụng nhiều trong công nghệ thông tin, toán tin, các mô hình kinh tế, trí tuệ nhân tạo</a:t>
            </a:r>
            <a:endParaRPr b="0" i="0" sz="1800" u="none" cap="none" strike="noStrike">
              <a:solidFill>
                <a:schemeClr val="dk1"/>
              </a:solidFill>
              <a:latin typeface="Calibri"/>
              <a:ea typeface="Calibri"/>
              <a:cs typeface="Calibri"/>
              <a:sym typeface="Calibri"/>
            </a:endParaRPr>
          </a:p>
        </p:txBody>
      </p:sp>
      <p:sp>
        <p:nvSpPr>
          <p:cNvPr id="101" name="Google Shape;101;p3"/>
          <p:cNvSpPr txBox="1"/>
          <p:nvPr/>
        </p:nvSpPr>
        <p:spPr>
          <a:xfrm>
            <a:off x="9653452" y="1846558"/>
            <a:ext cx="2272937" cy="3139321"/>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1.4: +Phương pháp nội suy đa thức Lagrange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Phương pháp nội suy đa thức Newton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+Phương pháp bình phương tối thiểu</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FF0000"/>
                </a:solidFill>
                <a:latin typeface="Calibri"/>
                <a:ea typeface="Calibri"/>
                <a:cs typeface="Calibri"/>
                <a:sym typeface="Calibri"/>
              </a:rPr>
              <a:t>Phương pháp nội suy bằng đa thức đại số</a:t>
            </a:r>
            <a:br>
              <a:rPr b="0" i="0" lang="en-US" sz="1800" u="none" cap="none" strike="noStrike">
                <a:solidFill>
                  <a:srgbClr val="FF0000"/>
                </a:solidFill>
                <a:latin typeface="Calibri"/>
                <a:ea typeface="Calibri"/>
                <a:cs typeface="Calibri"/>
                <a:sym typeface="Calibri"/>
              </a:rPr>
            </a:b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 2) Nội suy đa thức</a:t>
            </a:r>
            <a:endParaRPr/>
          </a:p>
        </p:txBody>
      </p:sp>
      <p:sp>
        <p:nvSpPr>
          <p:cNvPr id="107" name="Google Shape;107;p4"/>
          <p:cNvSpPr txBox="1"/>
          <p:nvPr>
            <p:ph idx="1" type="body"/>
          </p:nvPr>
        </p:nvSpPr>
        <p:spPr>
          <a:xfrm>
            <a:off x="733697" y="1459865"/>
            <a:ext cx="2701834" cy="52283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2.1: Bài toán</a:t>
            </a:r>
            <a:endParaRPr/>
          </a:p>
          <a:p>
            <a:pPr indent="-228600" lvl="0" marL="228600" rtl="0" algn="l">
              <a:lnSpc>
                <a:spcPct val="90000"/>
              </a:lnSpc>
              <a:spcBef>
                <a:spcPts val="1000"/>
              </a:spcBef>
              <a:spcAft>
                <a:spcPts val="0"/>
              </a:spcAft>
              <a:buClr>
                <a:schemeClr val="dk1"/>
              </a:buClr>
              <a:buSzPts val="2800"/>
              <a:buChar char="•"/>
            </a:pPr>
            <a:r>
              <a:rPr lang="en-US"/>
              <a:t>2.2: Cơ sở của không gian đa thức</a:t>
            </a:r>
            <a:endParaRPr/>
          </a:p>
          <a:p>
            <a:pPr indent="-228600" lvl="0" marL="228600" rtl="0" algn="l">
              <a:lnSpc>
                <a:spcPct val="90000"/>
              </a:lnSpc>
              <a:spcBef>
                <a:spcPts val="1000"/>
              </a:spcBef>
              <a:spcAft>
                <a:spcPts val="0"/>
              </a:spcAft>
              <a:buClr>
                <a:schemeClr val="dk1"/>
              </a:buClr>
              <a:buSzPts val="2800"/>
              <a:buChar char="•"/>
            </a:pPr>
            <a:r>
              <a:rPr lang="en-US"/>
              <a:t>2.3: Xây dựng đa thức nội suy bằng đơn thức</a:t>
            </a:r>
            <a:endParaRPr/>
          </a:p>
          <a:p>
            <a:pPr indent="-228600" lvl="0" marL="228600" rtl="0" algn="l">
              <a:lnSpc>
                <a:spcPct val="90000"/>
              </a:lnSpc>
              <a:spcBef>
                <a:spcPts val="1000"/>
              </a:spcBef>
              <a:spcAft>
                <a:spcPts val="0"/>
              </a:spcAft>
              <a:buClr>
                <a:schemeClr val="dk1"/>
              </a:buClr>
              <a:buSzPts val="2800"/>
              <a:buChar char="•"/>
            </a:pPr>
            <a:r>
              <a:rPr lang="en-US"/>
              <a:t>2.4: Giới thiệu qua đa thức nội suy Lagrange và đa thức nội suy Newton</a:t>
            </a:r>
            <a:endParaRPr/>
          </a:p>
        </p:txBody>
      </p:sp>
      <p:sp>
        <p:nvSpPr>
          <p:cNvPr id="108" name="Google Shape;108;p4"/>
          <p:cNvSpPr txBox="1"/>
          <p:nvPr/>
        </p:nvSpPr>
        <p:spPr>
          <a:xfrm>
            <a:off x="3646714" y="1459865"/>
            <a:ext cx="7811589"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2.1: Cho trước một bộ dữ liệu gồm n điểm</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Chúng ta cần một đa thức bậc n-1  p</a:t>
            </a:r>
            <a:r>
              <a:rPr b="0" baseline="-25000" i="0" lang="en-US" sz="1800" u="none" cap="none" strike="noStrike">
                <a:solidFill>
                  <a:schemeClr val="dk1"/>
                </a:solidFill>
                <a:latin typeface="Calibri"/>
                <a:ea typeface="Calibri"/>
                <a:cs typeface="Calibri"/>
                <a:sym typeface="Calibri"/>
              </a:rPr>
              <a:t>n-1  </a:t>
            </a:r>
            <a:r>
              <a:rPr b="0" i="0" lang="en-US" sz="1800" u="none" cap="none" strike="noStrike">
                <a:solidFill>
                  <a:schemeClr val="dk1"/>
                </a:solidFill>
                <a:latin typeface="Calibri"/>
                <a:ea typeface="Calibri"/>
                <a:cs typeface="Calibri"/>
                <a:sym typeface="Calibri"/>
              </a:rPr>
              <a:t> sao cho p</a:t>
            </a:r>
            <a:r>
              <a:rPr b="0" baseline="-25000" i="0" lang="en-US" sz="1800" u="none" cap="none" strike="noStrike">
                <a:solidFill>
                  <a:schemeClr val="dk1"/>
                </a:solidFill>
                <a:latin typeface="Calibri"/>
                <a:ea typeface="Calibri"/>
                <a:cs typeface="Calibri"/>
                <a:sym typeface="Calibri"/>
              </a:rPr>
              <a:t>n-1</a:t>
            </a:r>
            <a:r>
              <a:rPr b="0" i="0"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i</a:t>
            </a:r>
            <a:r>
              <a:rPr b="0" i="0" lang="en-US" sz="1800" u="none" cap="none" strike="noStrike">
                <a:solidFill>
                  <a:schemeClr val="dk1"/>
                </a:solidFill>
                <a:latin typeface="Calibri"/>
                <a:ea typeface="Calibri"/>
                <a:cs typeface="Calibri"/>
                <a:sym typeface="Calibri"/>
              </a:rPr>
              <a:t>)=f(x</a:t>
            </a:r>
            <a:r>
              <a:rPr b="0" baseline="-25000" i="0" lang="en-US" sz="1800" u="none" cap="none" strike="noStrike">
                <a:solidFill>
                  <a:schemeClr val="dk1"/>
                </a:solidFill>
                <a:latin typeface="Calibri"/>
                <a:ea typeface="Calibri"/>
                <a:cs typeface="Calibri"/>
                <a:sym typeface="Calibri"/>
              </a:rPr>
              <a:t>i</a:t>
            </a:r>
            <a:r>
              <a:rPr b="0" i="0" lang="en-US" sz="1800" u="none" cap="none" strike="noStrike">
                <a:solidFill>
                  <a:schemeClr val="dk1"/>
                </a:solidFill>
                <a:latin typeface="Calibri"/>
                <a:ea typeface="Calibri"/>
                <a:cs typeface="Calibri"/>
                <a:sym typeface="Calibri"/>
              </a:rPr>
              <a:t>) , i=1 ,2, … 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4"/>
          <p:cNvSpPr txBox="1"/>
          <p:nvPr/>
        </p:nvSpPr>
        <p:spPr>
          <a:xfrm>
            <a:off x="3646714" y="2128897"/>
            <a:ext cx="7979229"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2.2: Bằng cách chọn cơ sở p</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 p</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 p</a:t>
            </a:r>
            <a:r>
              <a:rPr b="0" baseline="-25000" i="0" lang="en-US" sz="1800" u="none" cap="none" strike="noStrike">
                <a:solidFill>
                  <a:schemeClr val="dk1"/>
                </a:solidFill>
                <a:latin typeface="Calibri"/>
                <a:ea typeface="Calibri"/>
                <a:cs typeface="Calibri"/>
                <a:sym typeface="Calibri"/>
              </a:rPr>
              <a:t>n</a:t>
            </a:r>
            <a:r>
              <a:rPr b="0" i="0" lang="en-US" sz="1800" u="none" cap="none" strike="noStrike">
                <a:solidFill>
                  <a:schemeClr val="dk1"/>
                </a:solidFill>
                <a:latin typeface="Calibri"/>
                <a:ea typeface="Calibri"/>
                <a:cs typeface="Calibri"/>
                <a:sym typeface="Calibri"/>
              </a:rPr>
              <a:t> sao cho đa thức p có bậc không quá n-1, ta biểu diễn : p(x)=a</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.p</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(x)+a</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.p</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(x)+…+a</a:t>
            </a:r>
            <a:r>
              <a:rPr b="0" baseline="-25000" i="0" lang="en-US" sz="1800" u="none" cap="none" strike="noStrike">
                <a:solidFill>
                  <a:schemeClr val="dk1"/>
                </a:solidFill>
                <a:latin typeface="Calibri"/>
                <a:ea typeface="Calibri"/>
                <a:cs typeface="Calibri"/>
                <a:sym typeface="Calibri"/>
              </a:rPr>
              <a:t>n</a:t>
            </a:r>
            <a:r>
              <a:rPr b="0" i="0" lang="en-US" sz="1800" u="none" cap="none" strike="noStrike">
                <a:solidFill>
                  <a:schemeClr val="dk1"/>
                </a:solidFill>
                <a:latin typeface="Calibri"/>
                <a:ea typeface="Calibri"/>
                <a:cs typeface="Calibri"/>
                <a:sym typeface="Calibri"/>
              </a:rPr>
              <a:t>.p</a:t>
            </a:r>
            <a:r>
              <a:rPr b="0" baseline="-25000" i="0" lang="en-US" sz="1800" u="none" cap="none" strike="noStrike">
                <a:solidFill>
                  <a:schemeClr val="dk1"/>
                </a:solidFill>
                <a:latin typeface="Calibri"/>
                <a:ea typeface="Calibri"/>
                <a:cs typeface="Calibri"/>
                <a:sym typeface="Calibri"/>
              </a:rPr>
              <a:t>n</a:t>
            </a:r>
            <a:r>
              <a:rPr b="0" i="0" lang="en-US" sz="1800" u="none" cap="none" strike="noStrike">
                <a:solidFill>
                  <a:schemeClr val="dk1"/>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pic>
        <p:nvPicPr>
          <p:cNvPr id="110" name="Google Shape;110;p4"/>
          <p:cNvPicPr preferRelativeResize="0"/>
          <p:nvPr/>
        </p:nvPicPr>
        <p:blipFill rotWithShape="1">
          <a:blip r:embed="rId3">
            <a:alphaModFix/>
          </a:blip>
          <a:srcRect b="0" l="0" r="0" t="0"/>
          <a:stretch/>
        </p:blipFill>
        <p:spPr>
          <a:xfrm>
            <a:off x="3575684" y="3108233"/>
            <a:ext cx="7313023" cy="2286319"/>
          </a:xfrm>
          <a:prstGeom prst="rect">
            <a:avLst/>
          </a:prstGeom>
          <a:noFill/>
          <a:ln>
            <a:noFill/>
          </a:ln>
        </p:spPr>
      </p:pic>
      <p:pic>
        <p:nvPicPr>
          <p:cNvPr id="111" name="Google Shape;111;p4"/>
          <p:cNvPicPr preferRelativeResize="0"/>
          <p:nvPr/>
        </p:nvPicPr>
        <p:blipFill rotWithShape="1">
          <a:blip r:embed="rId4">
            <a:alphaModFix/>
          </a:blip>
          <a:srcRect b="0" l="0" r="0" t="0"/>
          <a:stretch/>
        </p:blipFill>
        <p:spPr>
          <a:xfrm>
            <a:off x="3575684" y="3108233"/>
            <a:ext cx="7802064" cy="24101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2.3 : Xây dựng đa thức nội suy đại số</a:t>
            </a:r>
            <a:endParaRPr/>
          </a:p>
        </p:txBody>
      </p:sp>
      <p:sp>
        <p:nvSpPr>
          <p:cNvPr id="117" name="Google Shape;1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Chọn cơ sở (p</a:t>
            </a:r>
            <a:r>
              <a:rPr baseline="-25000" lang="en-US"/>
              <a:t>1</a:t>
            </a:r>
            <a:r>
              <a:rPr lang="en-US"/>
              <a:t>, p</a:t>
            </a:r>
            <a:r>
              <a:rPr baseline="-25000" lang="en-US"/>
              <a:t>2</a:t>
            </a:r>
            <a:r>
              <a:rPr lang="en-US"/>
              <a:t>, … , p</a:t>
            </a:r>
            <a:r>
              <a:rPr baseline="-25000" lang="en-US"/>
              <a:t>n</a:t>
            </a:r>
            <a:r>
              <a:rPr lang="en-US"/>
              <a:t> ) là (1, x, x</a:t>
            </a:r>
            <a:r>
              <a:rPr baseline="30000" lang="en-US"/>
              <a:t>2</a:t>
            </a:r>
            <a:r>
              <a:rPr lang="en-US"/>
              <a:t> , … , x</a:t>
            </a:r>
            <a:r>
              <a:rPr baseline="30000" lang="en-US"/>
              <a:t>n-1</a:t>
            </a:r>
            <a:r>
              <a:rPr lang="en-US"/>
              <a:t>) , biểu diễn được đa thức P(x) như sau</a:t>
            </a:r>
            <a:endParaRPr/>
          </a:p>
          <a:p>
            <a:pPr indent="0" lvl="0" marL="0" rtl="0" algn="l">
              <a:lnSpc>
                <a:spcPct val="90000"/>
              </a:lnSpc>
              <a:spcBef>
                <a:spcPts val="1000"/>
              </a:spcBef>
              <a:spcAft>
                <a:spcPts val="0"/>
              </a:spcAft>
              <a:buClr>
                <a:schemeClr val="dk1"/>
              </a:buClr>
              <a:buSzPts val="2800"/>
              <a:buNone/>
            </a:pPr>
            <a:r>
              <a:rPr lang="en-US"/>
              <a:t> P(x)=a</a:t>
            </a:r>
            <a:r>
              <a:rPr baseline="-25000" lang="en-US"/>
              <a:t>1</a:t>
            </a:r>
            <a:r>
              <a:rPr lang="en-US"/>
              <a:t>.1+a</a:t>
            </a:r>
            <a:r>
              <a:rPr baseline="-25000" lang="en-US"/>
              <a:t>2</a:t>
            </a:r>
            <a:r>
              <a:rPr lang="en-US"/>
              <a:t>.x+ a</a:t>
            </a:r>
            <a:r>
              <a:rPr baseline="-25000" lang="en-US"/>
              <a:t>3</a:t>
            </a:r>
            <a:r>
              <a:rPr lang="en-US"/>
              <a:t>.x</a:t>
            </a:r>
            <a:r>
              <a:rPr baseline="30000" lang="en-US"/>
              <a:t>2</a:t>
            </a:r>
            <a:r>
              <a:rPr lang="en-US"/>
              <a:t> +…+ a</a:t>
            </a:r>
            <a:r>
              <a:rPr baseline="-25000" lang="en-US"/>
              <a:t>n</a:t>
            </a:r>
            <a:r>
              <a:rPr lang="en-US"/>
              <a:t>.x</a:t>
            </a:r>
            <a:r>
              <a:rPr baseline="30000" lang="en-US"/>
              <a:t>n-1</a:t>
            </a:r>
            <a:endParaRPr/>
          </a:p>
          <a:p>
            <a:pPr indent="0" lvl="0" marL="0" rtl="0" algn="l">
              <a:lnSpc>
                <a:spcPct val="90000"/>
              </a:lnSpc>
              <a:spcBef>
                <a:spcPts val="1000"/>
              </a:spcBef>
              <a:spcAft>
                <a:spcPts val="0"/>
              </a:spcAft>
              <a:buClr>
                <a:schemeClr val="dk1"/>
              </a:buClr>
              <a:buSzPts val="2800"/>
              <a:buNone/>
            </a:pPr>
            <a:r>
              <a:t/>
            </a:r>
            <a:endParaRPr/>
          </a:p>
        </p:txBody>
      </p:sp>
      <p:pic>
        <p:nvPicPr>
          <p:cNvPr id="118" name="Google Shape;118;p5"/>
          <p:cNvPicPr preferRelativeResize="0"/>
          <p:nvPr/>
        </p:nvPicPr>
        <p:blipFill rotWithShape="1">
          <a:blip r:embed="rId3">
            <a:alphaModFix/>
          </a:blip>
          <a:srcRect b="0" l="0" r="0" t="0"/>
          <a:stretch/>
        </p:blipFill>
        <p:spPr>
          <a:xfrm>
            <a:off x="838200" y="3250835"/>
            <a:ext cx="7325747" cy="2629267"/>
          </a:xfrm>
          <a:prstGeom prst="rect">
            <a:avLst/>
          </a:prstGeom>
          <a:noFill/>
          <a:ln>
            <a:noFill/>
          </a:ln>
        </p:spPr>
      </p:pic>
      <p:sp>
        <p:nvSpPr>
          <p:cNvPr id="119" name="Google Shape;119;p5"/>
          <p:cNvSpPr/>
          <p:nvPr/>
        </p:nvSpPr>
        <p:spPr>
          <a:xfrm>
            <a:off x="8595360" y="3814354"/>
            <a:ext cx="2259874" cy="153782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=&gt;Luôn tồn tại duy nhất một  đa thức nội suy (Do định thức ma trận Vandermonde luôn khác 0)</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2.4 Công thức nội suy Lagrange và đa thức nội suy Newton</a:t>
            </a:r>
            <a:endParaRPr/>
          </a:p>
        </p:txBody>
      </p:sp>
      <p:pic>
        <p:nvPicPr>
          <p:cNvPr id="125" name="Google Shape;125;p6"/>
          <p:cNvPicPr preferRelativeResize="0"/>
          <p:nvPr>
            <p:ph idx="1" type="body"/>
          </p:nvPr>
        </p:nvPicPr>
        <p:blipFill rotWithShape="1">
          <a:blip r:embed="rId3">
            <a:alphaModFix/>
          </a:blip>
          <a:srcRect b="0" l="0" r="0" t="0"/>
          <a:stretch/>
        </p:blipFill>
        <p:spPr>
          <a:xfrm>
            <a:off x="1513835" y="1891212"/>
            <a:ext cx="9164329" cy="4220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3) Sai số của công thức nội suy</a:t>
            </a:r>
            <a:endParaRPr/>
          </a:p>
        </p:txBody>
      </p:sp>
      <p:pic>
        <p:nvPicPr>
          <p:cNvPr id="131" name="Google Shape;131;p7"/>
          <p:cNvPicPr preferRelativeResize="0"/>
          <p:nvPr>
            <p:ph idx="1" type="body"/>
          </p:nvPr>
        </p:nvPicPr>
        <p:blipFill rotWithShape="1">
          <a:blip r:embed="rId3">
            <a:alphaModFix/>
          </a:blip>
          <a:srcRect b="0" l="0" r="0" t="0"/>
          <a:stretch/>
        </p:blipFill>
        <p:spPr>
          <a:xfrm>
            <a:off x="1227909" y="1515291"/>
            <a:ext cx="9940833" cy="48071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38200" y="33899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Chọn mốc nội suy tối ưu</a:t>
            </a:r>
            <a:endParaRPr/>
          </a:p>
        </p:txBody>
      </p:sp>
      <p:sp>
        <p:nvSpPr>
          <p:cNvPr id="137" name="Google Shape;137;p8"/>
          <p:cNvSpPr txBox="1"/>
          <p:nvPr>
            <p:ph idx="1" type="body"/>
          </p:nvPr>
        </p:nvSpPr>
        <p:spPr>
          <a:xfrm>
            <a:off x="838200" y="1825625"/>
            <a:ext cx="182662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4.1: Đa thức Chebysev</a:t>
            </a:r>
            <a:endParaRPr/>
          </a:p>
          <a:p>
            <a:pPr indent="-228600" lvl="0" marL="228600" rtl="0" algn="l">
              <a:lnSpc>
                <a:spcPct val="90000"/>
              </a:lnSpc>
              <a:spcBef>
                <a:spcPts val="1000"/>
              </a:spcBef>
              <a:spcAft>
                <a:spcPts val="0"/>
              </a:spcAft>
              <a:buClr>
                <a:schemeClr val="dk1"/>
              </a:buClr>
              <a:buSzPts val="2800"/>
              <a:buChar char="•"/>
            </a:pPr>
            <a:r>
              <a:rPr lang="en-US"/>
              <a:t>4.2: Chọn mốc nội suy tối ưu</a:t>
            </a:r>
            <a:endParaRPr/>
          </a:p>
        </p:txBody>
      </p:sp>
      <p:sp>
        <p:nvSpPr>
          <p:cNvPr id="138" name="Google Shape;138;p8"/>
          <p:cNvSpPr txBox="1"/>
          <p:nvPr/>
        </p:nvSpPr>
        <p:spPr>
          <a:xfrm>
            <a:off x="2939143" y="1825625"/>
            <a:ext cx="8934994" cy="3577005"/>
          </a:xfrm>
          <a:prstGeom prst="rect">
            <a:avLst/>
          </a:prstGeom>
          <a:blipFill rotWithShape="1">
            <a:blip r:embed="rId3">
              <a:alphaModFix/>
            </a:blip>
            <a:stretch>
              <a:fillRect b="0" l="-1362" r="0" t="-153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9" name="Google Shape;139;p8"/>
          <p:cNvSpPr txBox="1"/>
          <p:nvPr/>
        </p:nvSpPr>
        <p:spPr>
          <a:xfrm>
            <a:off x="2862943" y="2018049"/>
            <a:ext cx="8490857" cy="3192156"/>
          </a:xfrm>
          <a:prstGeom prst="rect">
            <a:avLst/>
          </a:prstGeom>
          <a:blipFill rotWithShape="1">
            <a:blip r:embed="rId4">
              <a:alphaModFix/>
            </a:blip>
            <a:stretch>
              <a:fillRect b="0" l="-1147" r="0" t="-152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8"/>
                                        </p:tgtEl>
                                      </p:cBhvr>
                                    </p:animEffect>
                                    <p:set>
                                      <p:cBhvr>
                                        <p:cTn dur="1" fill="hold">
                                          <p:stCondLst>
                                            <p:cond delay="50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Sơ đồ Hoocne và ứng dụng</a:t>
            </a:r>
            <a:endParaRPr/>
          </a:p>
        </p:txBody>
      </p:sp>
      <p:sp>
        <p:nvSpPr>
          <p:cNvPr id="145" name="Google Shape;145;p9"/>
          <p:cNvSpPr txBox="1"/>
          <p:nvPr>
            <p:ph idx="1" type="body"/>
          </p:nvPr>
        </p:nvSpPr>
        <p:spPr>
          <a:xfrm>
            <a:off x="3385457" y="1696267"/>
            <a:ext cx="787472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p(x) = a</a:t>
            </a:r>
            <a:r>
              <a:rPr baseline="-25000" lang="en-US"/>
              <a:t>1</a:t>
            </a:r>
            <a:r>
              <a:rPr lang="en-US"/>
              <a:t>+ a</a:t>
            </a:r>
            <a:r>
              <a:rPr baseline="-25000" lang="en-US"/>
              <a:t>2</a:t>
            </a:r>
            <a:r>
              <a:rPr lang="en-US"/>
              <a:t>.x + … + a</a:t>
            </a:r>
            <a:r>
              <a:rPr baseline="-25000" lang="en-US"/>
              <a:t>n</a:t>
            </a:r>
            <a:r>
              <a:rPr lang="en-US"/>
              <a:t>. x</a:t>
            </a:r>
            <a:r>
              <a:rPr baseline="30000" lang="en-US"/>
              <a:t>n-1</a:t>
            </a:r>
            <a:endParaRPr/>
          </a:p>
          <a:p>
            <a:pPr indent="0" lvl="0" marL="0" rtl="0" algn="l">
              <a:lnSpc>
                <a:spcPct val="90000"/>
              </a:lnSpc>
              <a:spcBef>
                <a:spcPts val="1000"/>
              </a:spcBef>
              <a:spcAft>
                <a:spcPts val="0"/>
              </a:spcAft>
              <a:buClr>
                <a:schemeClr val="dk1"/>
              </a:buClr>
              <a:buSzPts val="2800"/>
              <a:buNone/>
            </a:pPr>
            <a:r>
              <a:rPr lang="en-US"/>
              <a:t>            = a</a:t>
            </a:r>
            <a:r>
              <a:rPr baseline="-25000" lang="en-US"/>
              <a:t>1</a:t>
            </a:r>
            <a:r>
              <a:rPr lang="en-US"/>
              <a:t> +(a</a:t>
            </a:r>
            <a:r>
              <a:rPr baseline="-25000" lang="en-US"/>
              <a:t>2</a:t>
            </a:r>
            <a:r>
              <a:rPr lang="en-US"/>
              <a:t> +( a</a:t>
            </a:r>
            <a:r>
              <a:rPr baseline="-25000" lang="en-US"/>
              <a:t>3</a:t>
            </a:r>
            <a:r>
              <a:rPr lang="en-US"/>
              <a:t> +(a</a:t>
            </a:r>
            <a:r>
              <a:rPr baseline="-25000" lang="en-US"/>
              <a:t>4</a:t>
            </a:r>
            <a:r>
              <a:rPr lang="en-US"/>
              <a:t> + … + (a</a:t>
            </a:r>
            <a:r>
              <a:rPr baseline="-25000" lang="en-US"/>
              <a:t>n-1</a:t>
            </a:r>
            <a:r>
              <a:rPr lang="en-US"/>
              <a:t> +a</a:t>
            </a:r>
            <a:r>
              <a:rPr baseline="-25000" lang="en-US"/>
              <a:t>n</a:t>
            </a:r>
            <a:r>
              <a:rPr lang="en-US"/>
              <a:t>.x) …).x ).x).x</a:t>
            </a:r>
            <a:endParaRPr/>
          </a:p>
          <a:p>
            <a:pPr indent="0" lvl="0" marL="0" rtl="0" algn="l">
              <a:lnSpc>
                <a:spcPct val="90000"/>
              </a:lnSpc>
              <a:spcBef>
                <a:spcPts val="1000"/>
              </a:spcBef>
              <a:spcAft>
                <a:spcPts val="0"/>
              </a:spcAft>
              <a:buClr>
                <a:schemeClr val="dk1"/>
              </a:buClr>
              <a:buSzPts val="2800"/>
              <a:buNone/>
            </a:pPr>
            <a:r>
              <a:rPr lang="en-US"/>
              <a:t>            = (x-α).Q(x) +r</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p’(x)=Q(x) + (x-α).Q’(x)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46" name="Google Shape;146;p9"/>
          <p:cNvSpPr txBox="1"/>
          <p:nvPr/>
        </p:nvSpPr>
        <p:spPr>
          <a:xfrm>
            <a:off x="953589" y="1841863"/>
            <a:ext cx="1841862"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Các ứng dụng: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.Tính giá trị của đa thức tại 1 điểm</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Nhân và chia đa thức với một đơn thức</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Tính giá trị đạo hàm tại một điểm</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Đổi biến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