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56" r:id="rId4"/>
    <p:sldId id="265" r:id="rId5"/>
    <p:sldId id="257" r:id="rId6"/>
    <p:sldId id="258" r:id="rId7"/>
    <p:sldId id="273" r:id="rId8"/>
    <p:sldId id="274" r:id="rId9"/>
    <p:sldId id="281" r:id="rId10"/>
    <p:sldId id="280" r:id="rId11"/>
    <p:sldId id="260" r:id="rId12"/>
    <p:sldId id="261" r:id="rId13"/>
    <p:sldId id="275" r:id="rId14"/>
    <p:sldId id="262" r:id="rId15"/>
    <p:sldId id="264" r:id="rId16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1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7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8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1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61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45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3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4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4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0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61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63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5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50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5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5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2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2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2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2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3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9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99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00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02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10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1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7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7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7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0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0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60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dirty="0"/>
              <a:t>项目进展汇报</a:t>
            </a:r>
            <a:endParaRPr lang="zh-CN" altLang="en-US" dirty="0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5833" lnSpcReduction="10000"/>
          </a:bodyPr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</a:t>
            </a:r>
            <a:r>
              <a:rPr lang="zh-CN" altLang="en-US" dirty="0"/>
              <a:t>第十三组 </a:t>
            </a:r>
            <a:endParaRPr lang="en-US" altLang="zh-CN" dirty="0"/>
          </a:p>
          <a:p>
            <a:pPr algn="r"/>
            <a:r>
              <a:rPr lang="en-US" altLang="zh-CN" dirty="0"/>
              <a:t>		</a:t>
            </a:r>
            <a:r>
              <a:rPr lang="zh-CN" altLang="en-US" dirty="0"/>
              <a:t>周浩航、宋可辉、董继钰、林嘉鑫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三、系统界面</a:t>
            </a:r>
            <a:r>
              <a:rPr lang="en-US" altLang="zh-CN" dirty="0"/>
              <a:t>——</a:t>
            </a:r>
            <a:r>
              <a:rPr lang="zh-CN" altLang="en-US" dirty="0"/>
              <a:t>系统管理员</a:t>
            </a:r>
            <a:r>
              <a:rPr lang="zh-CN" altLang="en-US" dirty="0"/>
              <a:t>界面</a:t>
            </a:r>
            <a:endParaRPr lang="zh-CN" altLang="en-US" dirty="0"/>
          </a:p>
        </p:txBody>
      </p:sp>
      <p:sp>
        <p:nvSpPr>
          <p:cNvPr id="1" name="内容占位符 0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 descr="系统管理员界面（学员队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01445"/>
            <a:ext cx="7639050" cy="5200650"/>
          </a:xfrm>
          <a:prstGeom prst="rect">
            <a:avLst/>
          </a:prstGeom>
        </p:spPr>
      </p:pic>
      <p:pic>
        <p:nvPicPr>
          <p:cNvPr id="3" name="图片 2" descr="系统管理员（学员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05" y="1400810"/>
            <a:ext cx="7639050" cy="5200650"/>
          </a:xfrm>
          <a:prstGeom prst="rect">
            <a:avLst/>
          </a:prstGeom>
        </p:spPr>
      </p:pic>
      <p:pic>
        <p:nvPicPr>
          <p:cNvPr id="9" name="图片 8" descr="添加学员信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400810"/>
            <a:ext cx="7639050" cy="5200650"/>
          </a:xfrm>
          <a:prstGeom prst="rect">
            <a:avLst/>
          </a:prstGeom>
        </p:spPr>
      </p:pic>
      <p:pic>
        <p:nvPicPr>
          <p:cNvPr id="10" name="图片 9" descr="添加学员信息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410" y="1400810"/>
            <a:ext cx="3479800" cy="5200015"/>
          </a:xfrm>
          <a:prstGeom prst="rect">
            <a:avLst/>
          </a:prstGeom>
        </p:spPr>
      </p:pic>
      <p:pic>
        <p:nvPicPr>
          <p:cNvPr id="11" name="图片 10" descr="添加学员信息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640" y="1400810"/>
            <a:ext cx="3481705" cy="5202555"/>
          </a:xfrm>
          <a:prstGeom prst="rect">
            <a:avLst/>
          </a:prstGeom>
        </p:spPr>
      </p:pic>
      <p:pic>
        <p:nvPicPr>
          <p:cNvPr id="12" name="图片 11" descr="确认添加学员信息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0905" y="1400810"/>
            <a:ext cx="3481705" cy="5202555"/>
          </a:xfrm>
          <a:prstGeom prst="rect">
            <a:avLst/>
          </a:prstGeom>
        </p:spPr>
      </p:pic>
      <p:pic>
        <p:nvPicPr>
          <p:cNvPr id="13" name="图片 12" descr="删除学员信息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510" y="1402715"/>
            <a:ext cx="7639050" cy="520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三、系统界面</a:t>
            </a:r>
            <a:r>
              <a:rPr lang="en-US" altLang="zh-CN"/>
              <a:t>——</a:t>
            </a:r>
            <a:r>
              <a:rPr lang="zh-CN" altLang="en-US"/>
              <a:t>学员界面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学员系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6139815" cy="4775835"/>
          </a:xfrm>
          <a:prstGeom prst="rect">
            <a:avLst/>
          </a:prstGeom>
        </p:spPr>
      </p:pic>
      <p:pic>
        <p:nvPicPr>
          <p:cNvPr id="5" name="图片 4" descr="查看个人信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05" y="1704340"/>
            <a:ext cx="6142990" cy="4777740"/>
          </a:xfrm>
          <a:prstGeom prst="rect">
            <a:avLst/>
          </a:prstGeom>
        </p:spPr>
      </p:pic>
      <p:pic>
        <p:nvPicPr>
          <p:cNvPr id="8" name="图片 7" descr="请假系统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305" y="1704340"/>
            <a:ext cx="4843780" cy="479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三、系统界面</a:t>
            </a:r>
            <a:r>
              <a:rPr lang="en-US" altLang="zh-CN" dirty="0"/>
              <a:t>——</a:t>
            </a:r>
            <a:r>
              <a:rPr lang="zh-CN" altLang="en-US" dirty="0"/>
              <a:t>学员队界面</a:t>
            </a:r>
            <a:endParaRPr lang="zh-CN" altLang="en-US" dirty="0"/>
          </a:p>
        </p:txBody>
      </p:sp>
      <p:sp>
        <p:nvSpPr>
          <p:cNvPr id="1" name="内容占位符 0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417955"/>
            <a:ext cx="6413500" cy="5166360"/>
          </a:xfrm>
          <a:prstGeom prst="rect">
            <a:avLst/>
          </a:prstGeom>
        </p:spPr>
      </p:pic>
      <p:pic>
        <p:nvPicPr>
          <p:cNvPr id="12" name="图片 11" descr="学员查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955"/>
            <a:ext cx="7639050" cy="5166360"/>
          </a:xfrm>
          <a:prstGeom prst="rect">
            <a:avLst/>
          </a:prstGeom>
        </p:spPr>
      </p:pic>
      <p:pic>
        <p:nvPicPr>
          <p:cNvPr id="10" name="图片 9" descr="学员查询（关键字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1984375"/>
            <a:ext cx="2974340" cy="2538095"/>
          </a:xfrm>
          <a:prstGeom prst="rect">
            <a:avLst/>
          </a:prstGeom>
        </p:spPr>
      </p:pic>
      <p:pic>
        <p:nvPicPr>
          <p:cNvPr id="9" name="图片 8" descr="学员队物资管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270" y="1433195"/>
            <a:ext cx="7849235" cy="5186045"/>
          </a:xfrm>
          <a:prstGeom prst="rect">
            <a:avLst/>
          </a:prstGeom>
        </p:spPr>
      </p:pic>
      <p:pic>
        <p:nvPicPr>
          <p:cNvPr id="11" name="图片 10" descr="物资管理（关键字）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290" y="1984375"/>
            <a:ext cx="3427730" cy="1492250"/>
          </a:xfrm>
          <a:prstGeom prst="rect">
            <a:avLst/>
          </a:prstGeom>
        </p:spPr>
      </p:pic>
      <p:pic>
        <p:nvPicPr>
          <p:cNvPr id="13" name="图片 12" descr="请销假系统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305" y="1433195"/>
            <a:ext cx="7639050" cy="5200650"/>
          </a:xfrm>
          <a:prstGeom prst="rect">
            <a:avLst/>
          </a:prstGeom>
        </p:spPr>
      </p:pic>
      <p:pic>
        <p:nvPicPr>
          <p:cNvPr id="14" name="图片 13" descr="批假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205" y="1433195"/>
            <a:ext cx="7639050" cy="5200650"/>
          </a:xfrm>
          <a:prstGeom prst="rect">
            <a:avLst/>
          </a:prstGeom>
        </p:spPr>
      </p:pic>
      <p:pic>
        <p:nvPicPr>
          <p:cNvPr id="15" name="图片 14" descr="批假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855" y="1433195"/>
            <a:ext cx="7639050" cy="5200650"/>
          </a:xfrm>
          <a:prstGeom prst="rect">
            <a:avLst/>
          </a:prstGeom>
        </p:spPr>
      </p:pic>
      <p:pic>
        <p:nvPicPr>
          <p:cNvPr id="16" name="图片 15" descr="批假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9255" y="1433195"/>
            <a:ext cx="7639050" cy="520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四、项目目前进展</a:t>
            </a:r>
            <a:endParaRPr lang="zh-CN" altLang="en-US" dirty="0"/>
          </a:p>
        </p:txBody>
      </p:sp>
      <p:sp>
        <p:nvSpPr>
          <p:cNvPr id="1048613" name="内容占位符 2"/>
          <p:cNvSpPr>
            <a:spLocks noGrp="1"/>
          </p:cNvSpPr>
          <p:nvPr>
            <p:ph idx="1"/>
          </p:nvPr>
        </p:nvSpPr>
        <p:spPr>
          <a:xfrm>
            <a:off x="375285" y="1509395"/>
            <a:ext cx="10978515" cy="50038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、完成大部分基本界面的开发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、人员管理的模块大部分完成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（如：添加学员基本信息）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、物资管理系统模块大部分完成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zh-CN" altLang="en-US" sz="2400" dirty="0">
                <a:sym typeface="+mn-ea"/>
              </a:rPr>
              <a:t>请销假系统模块已大部分完成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zh-CN" altLang="en-US" sz="2400" dirty="0">
                <a:sym typeface="+mn-ea"/>
              </a:rPr>
              <a:t>已完成对数据库的连接（</a:t>
            </a:r>
            <a:r>
              <a:rPr lang="en-US" altLang="zh-CN" sz="2400" dirty="0">
                <a:sym typeface="+mn-ea"/>
              </a:rPr>
              <a:t>P</a:t>
            </a:r>
            <a:r>
              <a:rPr lang="en-US" altLang="zh-CN" sz="2400" dirty="0">
                <a:sym typeface="+mn-ea"/>
              </a:rPr>
              <a:t>ostgreSQL</a:t>
            </a:r>
            <a:r>
              <a:rPr lang="zh-CN" altLang="en-US" sz="2400" dirty="0">
                <a:sym typeface="+mn-ea"/>
              </a:rPr>
              <a:t>）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6</a:t>
            </a:r>
            <a:r>
              <a:rPr lang="zh-CN" altLang="en-US" sz="2400" dirty="0">
                <a:sym typeface="+mn-ea"/>
              </a:rPr>
              <a:t>、完成三种使用权限的开发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/>
              <a:t>https://github.com/JunesTeam/homework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项目</a:t>
            </a:r>
            <a:r>
              <a:rPr lang="zh-CN" altLang="en-US" sz="1800" dirty="0"/>
              <a:t>网址</a:t>
            </a:r>
            <a:endParaRPr lang="zh-CN" altLang="en-US" sz="1800" dirty="0"/>
          </a:p>
        </p:txBody>
      </p:sp>
      <p:pic>
        <p:nvPicPr>
          <p:cNvPr id="1" name="图片 0" descr="NM20Q8WAS1$HNJLUG[)XT7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9080" y="556260"/>
            <a:ext cx="5478145" cy="2830195"/>
          </a:xfrm>
          <a:prstGeom prst="rect">
            <a:avLst/>
          </a:prstGeom>
        </p:spPr>
      </p:pic>
      <p:pic>
        <p:nvPicPr>
          <p:cNvPr id="2" name="图片 1" descr="A4TJWK(6KV4GC``ZA7F63]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80" y="3571240"/>
            <a:ext cx="5478145" cy="2739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一、需求背景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720090" fontAlgn="auto">
              <a:buNone/>
            </a:pPr>
            <a:r>
              <a:rPr lang="zh-CN" altLang="en-US"/>
              <a:t>根据实际情况，学员队的管理与基层连队的管理有着很大的差别，学员队中学员都是准军官，对于军官的管理当然要与对士兵的管理有所不同，而且学员队管理还有很多特殊的情况，比如学员经常需要请假去参加各种学术会议与学科竞赛等等，但是学员队同样也是一个基层单位，所以还是有和基层相类似的管理方式方法，针对这些不同的特点以及共性，并且随着信息技术和计算机技术的不断发展，继企业之后，军队也在进行着信息化的改革，在信息时代的大背景下，发展一个学员队信息管理系统是十分必要的。</a:t>
            </a:r>
            <a:endParaRPr lang="zh-CN" altLang="en-US"/>
          </a:p>
          <a:p>
            <a:pPr marL="0" indent="720090" fontAlgn="auto">
              <a:buNone/>
            </a:pP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系统目的：方便学员队骨干在民网上管理一些学员队的信息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>
          <a:xfrm>
            <a:off x="694055" y="131445"/>
            <a:ext cx="10515600" cy="1325563"/>
          </a:xfrm>
        </p:spPr>
        <p:txBody>
          <a:bodyPr/>
          <a:p>
            <a:r>
              <a:rPr lang="zh-CN" altLang="en-US" dirty="0"/>
              <a:t>二、需求模型</a:t>
            </a:r>
            <a:r>
              <a:rPr lang="en-US" altLang="zh-CN" dirty="0"/>
              <a:t>——</a:t>
            </a:r>
            <a:r>
              <a:rPr lang="zh-CN" altLang="en-US" dirty="0"/>
              <a:t>用例图</a:t>
            </a:r>
            <a:endParaRPr lang="zh-CN" altLang="en-US" dirty="0"/>
          </a:p>
        </p:txBody>
      </p:sp>
      <p:pic>
        <p:nvPicPr>
          <p:cNvPr id="2097152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4625" y="1133475"/>
            <a:ext cx="10043795" cy="569658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>
          <a:xfrm>
            <a:off x="703580" y="201930"/>
            <a:ext cx="10515600" cy="1325563"/>
          </a:xfrm>
        </p:spPr>
        <p:txBody>
          <a:bodyPr/>
          <a:p>
            <a:r>
              <a:rPr lang="zh-CN" altLang="en-US" dirty="0"/>
              <a:t>二、需求模型</a:t>
            </a:r>
            <a:r>
              <a:rPr lang="en-US" altLang="zh-CN" dirty="0"/>
              <a:t>——</a:t>
            </a:r>
            <a:r>
              <a:rPr lang="zh-CN" altLang="en-US" dirty="0"/>
              <a:t>顺序图</a:t>
            </a:r>
            <a:endParaRPr lang="zh-CN" altLang="en-US" dirty="0"/>
          </a:p>
        </p:txBody>
      </p:sp>
      <p:pic>
        <p:nvPicPr>
          <p:cNvPr id="2097153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8875" y="1374775"/>
            <a:ext cx="6204585" cy="5320665"/>
          </a:xfrm>
        </p:spPr>
      </p:pic>
      <p:sp>
        <p:nvSpPr>
          <p:cNvPr id="1048595" name="文本框 5"/>
          <p:cNvSpPr txBox="1"/>
          <p:nvPr/>
        </p:nvSpPr>
        <p:spPr>
          <a:xfrm>
            <a:off x="7776839" y="4063438"/>
            <a:ext cx="3133817" cy="16916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dirty="0"/>
              <a:t>学员请销假系统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二、需求模型</a:t>
            </a:r>
            <a:r>
              <a:rPr lang="en-US" altLang="zh-CN"/>
              <a:t>——</a:t>
            </a:r>
            <a:r>
              <a:rPr lang="zh-CN" altLang="en-US"/>
              <a:t>状态图</a:t>
            </a:r>
            <a:endParaRPr lang="zh-CN" altLang="en-US"/>
          </a:p>
        </p:txBody>
      </p:sp>
      <p:pic>
        <p:nvPicPr>
          <p:cNvPr id="4" name="内容占位符 3" descr="系统登入（状态图）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4975" y="1691005"/>
            <a:ext cx="3743325" cy="4324350"/>
          </a:xfrm>
          <a:prstGeom prst="rect">
            <a:avLst/>
          </a:prstGeom>
        </p:spPr>
      </p:pic>
      <p:pic>
        <p:nvPicPr>
          <p:cNvPr id="5" name="图片 4" descr="人员管理（状态图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25" y="1401445"/>
            <a:ext cx="8007350" cy="5401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72655" y="5276850"/>
            <a:ext cx="255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登入系统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二、需求建模</a:t>
            </a:r>
            <a:r>
              <a:rPr lang="en-US" altLang="zh-CN"/>
              <a:t>——</a:t>
            </a:r>
            <a:r>
              <a:rPr lang="zh-CN" altLang="en-US"/>
              <a:t>活动图</a:t>
            </a:r>
            <a:endParaRPr lang="zh-CN" altLang="en-US"/>
          </a:p>
        </p:txBody>
      </p:sp>
      <p:pic>
        <p:nvPicPr>
          <p:cNvPr id="4" name="内容占位符 3" descr="请销假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045075" cy="4351655"/>
          </a:xfrm>
          <a:prstGeom prst="rect">
            <a:avLst/>
          </a:prstGeom>
        </p:spPr>
      </p:pic>
      <p:pic>
        <p:nvPicPr>
          <p:cNvPr id="5" name="图片 4" descr="物资使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75" y="1430020"/>
            <a:ext cx="4478020" cy="5412740"/>
          </a:xfrm>
          <a:prstGeom prst="rect">
            <a:avLst/>
          </a:prstGeom>
        </p:spPr>
      </p:pic>
      <p:pic>
        <p:nvPicPr>
          <p:cNvPr id="6" name="图片 5" descr="通知传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0" y="1315720"/>
            <a:ext cx="5250180" cy="552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二、需求模型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类图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类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9405" y="1589405"/>
            <a:ext cx="5811520" cy="4824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二、需求模型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部署图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部署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7475" y="1382395"/>
            <a:ext cx="6877050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三、系统界面</a:t>
            </a:r>
            <a:r>
              <a:rPr lang="en-US" altLang="zh-CN" dirty="0"/>
              <a:t>——</a:t>
            </a:r>
            <a:r>
              <a:rPr lang="zh-CN" altLang="en-US" dirty="0"/>
              <a:t>登入界面</a:t>
            </a:r>
            <a:endParaRPr lang="zh-CN" altLang="en-US" dirty="0"/>
          </a:p>
        </p:txBody>
      </p:sp>
      <p:pic>
        <p:nvPicPr>
          <p:cNvPr id="7" name="内容占位符 6" descr="初始界面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80820"/>
            <a:ext cx="4899660" cy="4919345"/>
          </a:xfrm>
          <a:prstGeom prst="rect">
            <a:avLst/>
          </a:prstGeom>
        </p:spPr>
      </p:pic>
      <p:pic>
        <p:nvPicPr>
          <p:cNvPr id="34" name="图片 33" descr="登入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480820"/>
            <a:ext cx="5536565" cy="4919345"/>
          </a:xfrm>
          <a:prstGeom prst="rect">
            <a:avLst/>
          </a:prstGeom>
        </p:spPr>
      </p:pic>
      <p:pic>
        <p:nvPicPr>
          <p:cNvPr id="35" name="图片 34" descr="系统管理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70" y="1480820"/>
            <a:ext cx="5536565" cy="4919345"/>
          </a:xfrm>
          <a:prstGeom prst="rect">
            <a:avLst/>
          </a:prstGeom>
        </p:spPr>
      </p:pic>
      <p:pic>
        <p:nvPicPr>
          <p:cNvPr id="36" name="图片 35" descr="学员队登入界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315" y="1480820"/>
            <a:ext cx="5536565" cy="4919345"/>
          </a:xfrm>
          <a:prstGeom prst="rect">
            <a:avLst/>
          </a:prstGeom>
        </p:spPr>
      </p:pic>
      <p:pic>
        <p:nvPicPr>
          <p:cNvPr id="37" name="图片 36" descr="学员登入系统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425" y="1480820"/>
            <a:ext cx="5536565" cy="49193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演示</Application>
  <PresentationFormat/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1_Office 主题​​</vt:lpstr>
      <vt:lpstr>项目进展汇报</vt:lpstr>
      <vt:lpstr>一、需求背景</vt:lpstr>
      <vt:lpstr>二、需求模型——用例图</vt:lpstr>
      <vt:lpstr>二、需求模型——顺序图</vt:lpstr>
      <vt:lpstr>二、需求模型——状态图</vt:lpstr>
      <vt:lpstr>二、需求建模——活动图</vt:lpstr>
      <vt:lpstr>PowerPoint 演示文稿</vt:lpstr>
      <vt:lpstr>PowerPoint 演示文稿</vt:lpstr>
      <vt:lpstr>三、系统界面——登入界面</vt:lpstr>
      <vt:lpstr>三、系统界面——系统管理员界面</vt:lpstr>
      <vt:lpstr>三、系统界面——学员界面</vt:lpstr>
      <vt:lpstr>三、系统界面——学员队界面</vt:lpstr>
      <vt:lpstr>四、项目目前进展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项目进展汇报</dc:title>
  <dc:creator>可辉 宋</dc:creator>
  <cp:lastModifiedBy>杨昕至上主义者</cp:lastModifiedBy>
  <cp:revision>28</cp:revision>
  <dcterms:created xsi:type="dcterms:W3CDTF">2019-10-12T07:52:00Z</dcterms:created>
  <dcterms:modified xsi:type="dcterms:W3CDTF">2019-11-11T00:31:22Z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