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handoutMasterIdLst>
    <p:handoutMasterId r:id="rId58"/>
  </p:handoutMasterIdLst>
  <p:sldIdLst>
    <p:sldId id="265" r:id="rId2"/>
    <p:sldId id="509" r:id="rId3"/>
    <p:sldId id="599" r:id="rId4"/>
    <p:sldId id="600" r:id="rId5"/>
    <p:sldId id="602" r:id="rId6"/>
    <p:sldId id="603" r:id="rId7"/>
    <p:sldId id="604" r:id="rId8"/>
    <p:sldId id="605" r:id="rId9"/>
    <p:sldId id="607" r:id="rId10"/>
    <p:sldId id="606" r:id="rId11"/>
    <p:sldId id="658" r:id="rId12"/>
    <p:sldId id="643" r:id="rId13"/>
    <p:sldId id="644" r:id="rId14"/>
    <p:sldId id="646" r:id="rId15"/>
    <p:sldId id="647" r:id="rId16"/>
    <p:sldId id="652" r:id="rId17"/>
    <p:sldId id="654" r:id="rId18"/>
    <p:sldId id="653" r:id="rId19"/>
    <p:sldId id="648" r:id="rId20"/>
    <p:sldId id="649" r:id="rId21"/>
    <p:sldId id="650" r:id="rId22"/>
    <p:sldId id="656" r:id="rId23"/>
    <p:sldId id="657" r:id="rId24"/>
    <p:sldId id="651" r:id="rId25"/>
    <p:sldId id="609" r:id="rId26"/>
    <p:sldId id="610" r:id="rId27"/>
    <p:sldId id="611" r:id="rId28"/>
    <p:sldId id="612" r:id="rId29"/>
    <p:sldId id="614" r:id="rId30"/>
    <p:sldId id="615" r:id="rId31"/>
    <p:sldId id="619" r:id="rId32"/>
    <p:sldId id="620" r:id="rId33"/>
    <p:sldId id="621" r:id="rId34"/>
    <p:sldId id="655" r:id="rId35"/>
    <p:sldId id="617" r:id="rId36"/>
    <p:sldId id="616" r:id="rId37"/>
    <p:sldId id="624" r:id="rId38"/>
    <p:sldId id="623" r:id="rId39"/>
    <p:sldId id="625" r:id="rId40"/>
    <p:sldId id="626" r:id="rId41"/>
    <p:sldId id="627" r:id="rId42"/>
    <p:sldId id="629" r:id="rId43"/>
    <p:sldId id="630" r:id="rId44"/>
    <p:sldId id="631" r:id="rId45"/>
    <p:sldId id="632" r:id="rId46"/>
    <p:sldId id="633" r:id="rId47"/>
    <p:sldId id="635" r:id="rId48"/>
    <p:sldId id="634" r:id="rId49"/>
    <p:sldId id="613" r:id="rId50"/>
    <p:sldId id="637" r:id="rId51"/>
    <p:sldId id="638" r:id="rId52"/>
    <p:sldId id="636" r:id="rId53"/>
    <p:sldId id="640" r:id="rId54"/>
    <p:sldId id="639" r:id="rId55"/>
    <p:sldId id="642" r:id="rId56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5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 준태" initials="김준" lastIdx="1" clrIdx="0">
    <p:extLst>
      <p:ext uri="{19B8F6BF-5375-455C-9EA6-DF929625EA0E}">
        <p15:presenceInfo xmlns:p15="http://schemas.microsoft.com/office/powerpoint/2012/main" userId="e588e086b754a516" providerId="Windows Live"/>
      </p:ext>
    </p:extLst>
  </p:cmAuthor>
  <p:cmAuthor id="2" name="Kim Junetae" initials="KJ" lastIdx="3" clrIdx="1">
    <p:extLst>
      <p:ext uri="{19B8F6BF-5375-455C-9EA6-DF929625EA0E}">
        <p15:presenceInfo xmlns:p15="http://schemas.microsoft.com/office/powerpoint/2012/main" userId="fa6929ba4052f7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CC3300"/>
    <a:srgbClr val="FF9966"/>
    <a:srgbClr val="CAABA2"/>
    <a:srgbClr val="FFFFCC"/>
    <a:srgbClr val="FFFF66"/>
    <a:srgbClr val="CCFF99"/>
    <a:srgbClr val="CCECFF"/>
    <a:srgbClr val="99CC00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0545" autoAdjust="0"/>
  </p:normalViewPr>
  <p:slideViewPr>
    <p:cSldViewPr snapToGrid="0" showGuides="1">
      <p:cViewPr varScale="1">
        <p:scale>
          <a:sx n="61" d="100"/>
          <a:sy n="61" d="100"/>
        </p:scale>
        <p:origin x="1824" y="72"/>
      </p:cViewPr>
      <p:guideLst>
        <p:guide orient="horz" pos="3657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4-03-28T16:50:03.233" idx="3">
    <p:pos x="4298" y="2415"/>
    <p:text>제곱 취해줄것</p:text>
    <p:extLst>
      <p:ext uri="{C676402C-5697-4E1C-873F-D02D1690AC5C}">
        <p15:threadingInfo xmlns:p15="http://schemas.microsoft.com/office/powerpoint/2012/main" timeZoneBias="-54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A4DD-E6C5-4446-8814-DDCEAB64F4E0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E5394-4E77-4E42-BEDA-D88072962C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754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4D36B7-6BC9-4358-A9C9-63F4AFA82B46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1233488"/>
            <a:ext cx="444500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51982"/>
            <a:ext cx="5438140" cy="3887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7DD7B4-6F0D-4FE3-8660-A7DE31D2A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96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034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066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294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8777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569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5067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116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862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229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8966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556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3149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49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8986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4686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3023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728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5107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073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046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2559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2679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4126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5691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85903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47343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8165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0407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1591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0995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1498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8363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26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2451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6228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2086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294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4597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8998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32465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05516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79228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61962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402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48983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64876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24383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348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81529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52630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104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6022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9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1470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7DD7B4-6F0D-4FE3-8660-A7DE31D2AD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225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06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921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581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4677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150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069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8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04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42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6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ADFAC-D890-497A-A497-2A400DD02E74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68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ADFAC-D890-497A-A497-2A400DD02E74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48ECE-90A5-4F83-92E9-2BED0B4662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2824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4/W4_OLS.ipynb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0.png"/><Relationship Id="rId4" Type="http://schemas.openxmlformats.org/officeDocument/2006/relationships/image" Target="../media/image22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9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1.xml"/><Relationship Id="rId5" Type="http://schemas.openxmlformats.org/officeDocument/2006/relationships/image" Target="../media/image430.png"/><Relationship Id="rId4" Type="http://schemas.openxmlformats.org/officeDocument/2006/relationships/image" Target="../media/image4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42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0.png"/><Relationship Id="rId4" Type="http://schemas.openxmlformats.org/officeDocument/2006/relationships/image" Target="../media/image42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0.png"/><Relationship Id="rId4" Type="http://schemas.openxmlformats.org/officeDocument/2006/relationships/image" Target="../media/image42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2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JunetaeKim/DeepLearningClass/blob/main/Week4/W4_MSE.ipynb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99839" y="1441108"/>
            <a:ext cx="8544322" cy="1649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  <a:p>
            <a:pPr algn="ctr">
              <a:lnSpc>
                <a:spcPct val="150000"/>
              </a:lnSpc>
            </a:pPr>
            <a:endParaRPr lang="en-US" altLang="ko-KR" sz="3600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457200" y="3476625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>
            <a:off x="3352800" y="3571875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/>
        </p:nvSpPr>
        <p:spPr>
          <a:xfrm>
            <a:off x="1075166" y="3978237"/>
            <a:ext cx="6941127" cy="13143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Ph.D. </a:t>
            </a:r>
            <a:r>
              <a:rPr lang="en-US" altLang="ko-KR" sz="3200" b="1" dirty="0" err="1">
                <a:latin typeface="Arial Narrow" panose="020B0606020202030204" pitchFamily="34" charset="0"/>
                <a:cs typeface="Times New Roman" panose="02020603050405020304" pitchFamily="18" charset="0"/>
              </a:rPr>
              <a:t>Junetae</a:t>
            </a:r>
            <a:r>
              <a:rPr lang="en-US" altLang="ko-KR" sz="32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, Kim</a:t>
            </a:r>
          </a:p>
          <a:p>
            <a:pPr algn="ctr">
              <a:lnSpc>
                <a:spcPct val="150000"/>
              </a:lnSpc>
            </a:pPr>
            <a:r>
              <a:rPr lang="en-US" altLang="ko-KR" sz="2400" b="1" dirty="0">
                <a:latin typeface="Arial Narrow" panose="020B0606020202030204" pitchFamily="34" charset="0"/>
                <a:cs typeface="Times New Roman" panose="02020603050405020304" pitchFamily="18" charset="0"/>
              </a:rPr>
              <a:t>Associate professor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FB9B8D-4441-4FDD-9D76-E9EA305C96FA}"/>
              </a:ext>
            </a:extLst>
          </p:cNvPr>
          <p:cNvSpPr txBox="1"/>
          <p:nvPr/>
        </p:nvSpPr>
        <p:spPr>
          <a:xfrm>
            <a:off x="4096512" y="2580947"/>
            <a:ext cx="11795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Arial Narrow" panose="020B0606020202030204" pitchFamily="34" charset="0"/>
                <a:cs typeface="Times New Roman" panose="02020603050405020304" pitchFamily="18" charset="0"/>
              </a:rPr>
              <a:t>Week 4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10953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239157" cy="1378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an accurate prediction linear line?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61D67F-82B6-5302-269C-1983EF239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866" y="1502074"/>
            <a:ext cx="3466894" cy="217035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D8650EA-0D90-BA1C-7AD4-669233F065A1}"/>
              </a:ext>
            </a:extLst>
          </p:cNvPr>
          <p:cNvSpPr txBox="1"/>
          <p:nvPr/>
        </p:nvSpPr>
        <p:spPr>
          <a:xfrm>
            <a:off x="126698" y="2008556"/>
            <a:ext cx="4572000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Linear regression analysis is the process of finding the line that best represents these points.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DB4F0F-0799-75A3-C97B-A6ABD3506A19}"/>
                  </a:ext>
                </a:extLst>
              </p:cNvPr>
              <p:cNvSpPr txBox="1"/>
              <p:nvPr/>
            </p:nvSpPr>
            <p:spPr>
              <a:xfrm>
                <a:off x="0" y="3778976"/>
                <a:ext cx="8476488" cy="25423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Here, the line is a straight line, so it is a linear function as specified below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ko-KR" dirty="0"/>
                  <a:t>, where y is the dependent variable, x is the independent variable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That is, the value of y depends on x.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To compute y, we require two parameters: </a:t>
                </a:r>
              </a:p>
              <a:p>
                <a:pPr marL="1198800" lvl="2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a constant, b, which represents the y-intercept, </a:t>
                </a:r>
              </a:p>
              <a:p>
                <a:pPr marL="1198800" lvl="2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a slope, a, which represents the rate of change of y with respect to x.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DB4F0F-0799-75A3-C97B-A6ABD3506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778976"/>
                <a:ext cx="8476488" cy="2542363"/>
              </a:xfrm>
              <a:prstGeom prst="rect">
                <a:avLst/>
              </a:prstGeom>
              <a:blipFill>
                <a:blip r:embed="rId4"/>
                <a:stretch>
                  <a:fillRect b="-2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528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52375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How to estimate constant  b and slop a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By applying the method of </a:t>
                </a:r>
                <a:r>
                  <a:rPr lang="en-US" altLang="ko-KR" b="1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least square estimation, 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slope a and constant b of the function can be estimated</a:t>
                </a:r>
                <a:endParaRPr lang="en-US" altLang="ko-KR" b="1" i="1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Ordinary Least Squares (OLS)</a:t>
                </a:r>
              </a:p>
              <a:p>
                <a:pPr marL="1198800" lvl="2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600" b="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Estimation using the formula below is called Ordinary Least Squares estimation, and the formula is derived from normal equation.</a:t>
                </a:r>
              </a:p>
              <a:p>
                <a:pPr marL="1198800" lvl="2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ko-KR" baseline="-25000" dirty="0">
                            <a:solidFill>
                              <a:srgbClr val="222222"/>
                            </a:solidFill>
                            <a:latin typeface="Arial Narrow" panose="020B0606020202030204" pitchFamily="34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198800" lvl="2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Here, normal equations are equations obtained by setting equal to zero the partial derivatives of the sum of squared errors (least squares)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5237524"/>
              </a:xfrm>
              <a:prstGeom prst="rect">
                <a:avLst/>
              </a:prstGeom>
              <a:blipFill>
                <a:blip r:embed="rId3"/>
                <a:stretch>
                  <a:fillRect l="-6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452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50633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𝑎𝑥</m:t>
                    </m:r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To derive the normal equation for the linear regression model y = b + ax, where y is the dependent variable, b is the y-intercept, a is the slope, and x is the independent variable, we can follow these steps: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Define the objective: Finding the values of a and b that minimize the sum of squared errors (SSE) between the predicted values and the actual values. 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𝑆𝑆𝐸</m:t>
                    </m:r>
                    <m:r>
                      <a:rPr lang="en-US" altLang="ko-KR" sz="18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8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18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8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where y and x are the actual data points, and (b + ax) are the predicted values.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5063309"/>
              </a:xfrm>
              <a:prstGeom prst="rect">
                <a:avLst/>
              </a:prstGeom>
              <a:blipFill>
                <a:blip r:embed="rId3"/>
                <a:stretch>
                  <a:fillRect l="-666" r="-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671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45876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2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Compute the partial derivatives: To minimize the SSE, we need to compute the partial derivatives with respect to a and b, and then set them equal to zero. 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𝑆𝑆𝐸</m:t>
                    </m:r>
                    <m:r>
                      <a:rPr lang="en-US" altLang="ko-KR" sz="18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8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18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18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800" b="0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800" b="0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ko-KR" altLang="en-US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8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f>
                      <m:f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,    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b="0" dirty="0">
                  <a:solidFill>
                    <a:srgbClr val="222222"/>
                  </a:solidFill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t</m:t>
                        </m:r>
                      </m:den>
                    </m:f>
                    <m:r>
                      <a:rPr lang="en-US" altLang="ko-KR" sz="18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nary>
                  </m:oMath>
                </a14:m>
                <a:r>
                  <a:rPr lang="en-US" altLang="ko-KR" sz="1800" i="1" dirty="0"/>
                  <a:t> </a:t>
                </a:r>
                <a:r>
                  <a:rPr lang="en-US" altLang="ko-KR" sz="1800" i="1" dirty="0">
                    <a:latin typeface="Arial Narrow" panose="020B0606020202030204" pitchFamily="34" charset="0"/>
                  </a:rPr>
                  <a:t>  and   </a:t>
                </a:r>
                <a:r>
                  <a:rPr lang="en-US" altLang="ko-KR" sz="1800" i="1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t</m:t>
                        </m:r>
                      </m:num>
                      <m:den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80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ko-KR" altLang="en-US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8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4587603"/>
              </a:xfrm>
              <a:prstGeom prst="rect">
                <a:avLst/>
              </a:prstGeom>
              <a:blipFill>
                <a:blip r:embed="rId3"/>
                <a:stretch>
                  <a:fillRect l="-666" r="-666" b="-30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0818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47791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3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Set the partial derivatives equal to zero:</a:t>
                </a:r>
              </a:p>
              <a:p>
                <a:pPr marL="1371600" lvl="2" indent="-457200">
                  <a:lnSpc>
                    <a:spcPct val="150000"/>
                  </a:lnSpc>
                  <a:buFont typeface="+mj-lt"/>
                  <a:buAutoNum type="alphaL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ko-KR" altLang="en-US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80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+mj-lt"/>
                  <a:buAutoNum type="alphaLcPeriod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r>
                          <a:rPr lang="ko-KR" altLang="en-US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−2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3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3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Simplify the equations:</a:t>
                </a:r>
              </a:p>
              <a:p>
                <a:pPr marL="1371600" lvl="2" indent="-457200">
                  <a:lnSpc>
                    <a:spcPct val="150000"/>
                  </a:lnSpc>
                  <a:buFont typeface="+mj-lt"/>
                  <a:buAutoNum type="alphaL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+mj-lt"/>
                  <a:buAutoNum type="alphaL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𝑎𝑥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4779129"/>
              </a:xfrm>
              <a:prstGeom prst="rect">
                <a:avLst/>
              </a:prstGeom>
              <a:blipFill>
                <a:blip r:embed="rId3"/>
                <a:stretch>
                  <a:fillRect l="-6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23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4898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5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Expand the equations:</a:t>
                </a:r>
              </a:p>
              <a:p>
                <a:pPr marL="1371600" lvl="2" indent="-457200">
                  <a:lnSpc>
                    <a:spcPct val="150000"/>
                  </a:lnSpc>
                  <a:buFont typeface="+mj-lt"/>
                  <a:buAutoNum type="alphaL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𝑏𝑥</m:t>
                            </m:r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+mj-lt"/>
                  <a:buAutoNum type="alphaLcPeriod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5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5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Rearrange the equations:</a:t>
                </a:r>
              </a:p>
              <a:p>
                <a:pPr marL="1371600" lvl="2" indent="-457200">
                  <a:lnSpc>
                    <a:spcPct val="150000"/>
                  </a:lnSpc>
                  <a:buFont typeface="+mj-lt"/>
                  <a:buAutoNum type="alphaLcPeriod" startAt="2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𝑝𝑜𝑖𝑛𝑡𝑠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bHide m:val="on"/>
                            <m:supHide m:val="on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nary>
                          <m:naryPr>
                            <m:chr m:val="∑"/>
                            <m:limLoc m:val="subSup"/>
                            <m:subHide m:val="on"/>
                            <m:supHide m:val="on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5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4898136"/>
              </a:xfrm>
              <a:prstGeom prst="rect">
                <a:avLst/>
              </a:prstGeom>
              <a:blipFill>
                <a:blip r:embed="rId3"/>
                <a:stretch>
                  <a:fillRect l="-6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827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19523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7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Solve the linear system of equations for a and b:</a:t>
                </a:r>
              </a:p>
              <a:p>
                <a:pPr marL="1257300" lvl="2" indent="-3429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Substitute the expression for 'b' into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. 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𝑏𝑥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>
                    <a:latin typeface="Arial Narrow" panose="020B0606020202030204" pitchFamily="34" charset="0"/>
                  </a:rPr>
                  <a:t>: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=0, 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𝑠𝑖𝑛𝑐𝑒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bHide m:val="on"/>
                            <m:supHide m:val="on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nary>
                          <m:naryPr>
                            <m:chr m:val="∑"/>
                            <m:limLoc m:val="subSup"/>
                            <m:subHide m:val="on"/>
                            <m:supHide m:val="on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1952394"/>
              </a:xfrm>
              <a:prstGeom prst="rect">
                <a:avLst/>
              </a:prstGeom>
              <a:blipFill>
                <a:blip r:embed="rId3"/>
                <a:stretch>
                  <a:fillRect l="-666" b="-315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402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31980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7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Solve the linear system of equations for a and b:</a:t>
                </a:r>
              </a:p>
              <a:p>
                <a:pPr marL="1257300" lvl="2" indent="-3429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Substitute the expression for 'b' into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𝑦𝑥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: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Multiply both sides by 'n' to eliminate the fraction: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</m:d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3198055"/>
              </a:xfrm>
              <a:prstGeom prst="rect">
                <a:avLst/>
              </a:prstGeom>
              <a:blipFill>
                <a:blip r:embed="rId3"/>
                <a:stretch>
                  <a:fillRect l="-666" b="-82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49119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42838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7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Solve the linear system of equations for a and b:</a:t>
                </a:r>
              </a:p>
              <a:p>
                <a:pPr marL="1257300" lvl="2" indent="-3429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Substitute the expression for 'b' into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𝑦𝑥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nary>
                      <m:naryPr>
                        <m:chr m:val="∑"/>
                        <m:limLoc m:val="subSup"/>
                        <m:subHide m:val="on"/>
                        <m:supHide m:val="on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: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Multiply both sides by 'n' to eliminate the fraction: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𝑦𝑥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</m:d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>
                  <a:latin typeface="Arial Narrow" panose="020B0606020202030204" pitchFamily="34" charset="0"/>
                </a:endParaRPr>
              </a:p>
              <a:p>
                <a:pPr marL="1257300" lvl="2" indent="-342900">
                  <a:lnSpc>
                    <a:spcPct val="150000"/>
                  </a:lnSpc>
                  <a:buFont typeface="+mj-ea"/>
                  <a:buAutoNum type="circleNumDbPlain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Expand and rearrange the terms:</a:t>
                </a: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𝑦𝑥</m:t>
                            </m:r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714500" lvl="3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4283865"/>
              </a:xfrm>
              <a:prstGeom prst="rect">
                <a:avLst/>
              </a:prstGeom>
              <a:blipFill>
                <a:blip r:embed="rId3"/>
                <a:stretch>
                  <a:fillRect l="-666" b="-11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7175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30777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7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 summary, we can obtain the following normal equations for a and b: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𝑦𝑥</m:t>
                            </m:r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limLoc m:val="subSup"/>
                                <m:subHide m:val="on"/>
                                <m:supHide m:val="on"/>
                                <m:ctrlPr>
                                  <a:rPr lang="ko-KR" alt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3077702"/>
              </a:xfrm>
              <a:prstGeom prst="rect">
                <a:avLst/>
              </a:prstGeom>
              <a:blipFill>
                <a:blip r:embed="rId3"/>
                <a:stretch>
                  <a:fillRect l="-6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624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1399033" y="2532888"/>
            <a:ext cx="6144768" cy="1142999"/>
          </a:xfrm>
          <a:prstGeom prst="roundRect">
            <a:avLst/>
          </a:prstGeom>
          <a:noFill/>
          <a:ln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2029968" y="2772788"/>
            <a:ext cx="49286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600" dirty="0">
                <a:solidFill>
                  <a:srgbClr val="222222"/>
                </a:solidFill>
                <a:latin typeface="Arial Narrow" panose="020B0606020202030204" pitchFamily="34" charset="0"/>
              </a:rPr>
              <a:t>Start from linear regression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526429-7C47-4997-9969-04DFBBFA4E21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867A4C-B83A-8BEB-28AB-796C835F119A}"/>
              </a:ext>
            </a:extLst>
          </p:cNvPr>
          <p:cNvSpPr/>
          <p:nvPr/>
        </p:nvSpPr>
        <p:spPr>
          <a:xfrm>
            <a:off x="3509772" y="4223636"/>
            <a:ext cx="2243328" cy="14536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OLS</a:t>
            </a:r>
          </a:p>
          <a:p>
            <a:pPr marL="571500" indent="-5715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222222"/>
                </a:solidFill>
                <a:latin typeface="Arial Narrow" panose="020B0606020202030204" pitchFamily="34" charset="0"/>
              </a:rPr>
              <a:t>MSE</a:t>
            </a:r>
          </a:p>
        </p:txBody>
      </p:sp>
    </p:spTree>
    <p:extLst>
      <p:ext uri="{BB962C8B-B14F-4D97-AF65-F5344CB8AC3E}">
        <p14:creationId xmlns:p14="http://schemas.microsoft.com/office/powerpoint/2010/main" val="3807563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41082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8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Introduce the sample means for both x and y: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  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1800" i="1" dirty="0">
                  <a:solidFill>
                    <a:srgbClr val="222222"/>
                  </a:solidFill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Rewrite the normal equation in terms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and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𝑦𝑥</m:t>
                            </m:r>
                          </m:e>
                        </m:nary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nary>
                              <m:naryPr>
                                <m:chr m:val="∑"/>
                                <m:limLoc m:val="subSup"/>
                                <m:subHide m:val="on"/>
                                <m:supHide m:val="on"/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𝑦𝑥</m:t>
                            </m:r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acc>
                          <m:accPr>
                            <m:chr m:val="̅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𝑦𝑥</m:t>
                            </m:r>
                          </m:e>
                        </m:nary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  <m:acc>
                          <m:accPr>
                            <m:chr m:val="̅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000" b="0" dirty="0"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4108241"/>
              </a:xfrm>
              <a:prstGeom prst="rect">
                <a:avLst/>
              </a:prstGeom>
              <a:blipFill>
                <a:blip r:embed="rId3"/>
                <a:stretch>
                  <a:fillRect l="-6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601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0" y="1139130"/>
                <a:ext cx="8815229" cy="467474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9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Rewrite the numerator to be in the form of sums involving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: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𝑦𝑥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𝑦𝑥</m:t>
                            </m:r>
                            <m:r>
                              <a:rPr lang="en-US" altLang="ko-KR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𝑦𝑥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𝑦𝑥</m:t>
                    </m:r>
                    <m:r>
                      <a:rPr lang="en-US" altLang="ko-KR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i="1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𝑦𝑥</m:t>
                    </m:r>
                    <m:r>
                      <a:rPr lang="en-US" altLang="ko-KR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Numerator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0" y="1139130"/>
                <a:ext cx="8815229" cy="4674741"/>
              </a:xfrm>
              <a:prstGeom prst="rect">
                <a:avLst/>
              </a:prstGeom>
              <a:blipFill>
                <a:blip r:embed="rId3"/>
                <a:stretch>
                  <a:fillRect l="-6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685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49443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9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Rewrite the numerator to be in the form of sums involving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: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Numerator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ko-KR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d>
                          <m:d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altLang="ko-KR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=0, </m:t>
                    </m:r>
                  </m:oMath>
                </a14:m>
                <a:endParaRPr lang="en-US" altLang="ko-KR" b="0" dirty="0">
                  <a:latin typeface="Arial Narrow" panose="020B0606020202030204" pitchFamily="34" charset="0"/>
                </a:endParaRPr>
              </a:p>
              <a:p>
                <a:pPr marL="1828800" lvl="3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𝑠𝑖𝑛𝑐𝑒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nary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acc>
                          <m:accPr>
                            <m:chr m:val="̅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 marL="2286000" lvl="4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                       =</m:t>
                    </m:r>
                    <m:acc>
                      <m:accPr>
                        <m:chr m:val="̅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𝑠𝑖𝑛𝑐𝑒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nary>
                      </m:num>
                      <m:den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sz="16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Likewise,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</m:e>
                    </m:nary>
                    <m:r>
                      <a:rPr lang="en-US" altLang="ko-K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4944302"/>
              </a:xfrm>
              <a:prstGeom prst="rect">
                <a:avLst/>
              </a:prstGeom>
              <a:blipFill>
                <a:blip r:embed="rId3"/>
                <a:stretch>
                  <a:fillRect l="-644" b="-17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26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39622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9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Rewrite the numerator to be in the form of sums involving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: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 strike="sng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 strike="sngStrike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 strike="sngStrike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 strike="sngStrike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ko-KR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i="1" strike="sngStrike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 strike="sngStrike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 strike="sngStrike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))</m:t>
                        </m:r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equation simplifies to: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3962239"/>
              </a:xfrm>
              <a:prstGeom prst="rect">
                <a:avLst/>
              </a:prstGeom>
              <a:blipFill>
                <a:blip r:embed="rId3"/>
                <a:stretch>
                  <a:fillRect l="-644" b="-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222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3827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Normal equations 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 startAt="10"/>
                </a:pP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Recall 'b'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nary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nary>
                          </m:e>
                        </m:d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Simplify the equation by canceling out the 'n' terms:</a:t>
                </a:r>
              </a:p>
              <a:p>
                <a:pPr marL="1371600" lvl="2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9144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b="0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3827330"/>
              </a:xfrm>
              <a:prstGeom prst="rect">
                <a:avLst/>
              </a:prstGeom>
              <a:blipFill>
                <a:blip r:embed="rId3"/>
                <a:stretch>
                  <a:fillRect l="-64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8716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18673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How to estimate constant  b and slop a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baseline="-25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1867371"/>
              </a:xfrm>
              <a:prstGeom prst="rect">
                <a:avLst/>
              </a:prstGeom>
              <a:blipFill>
                <a:blip r:embed="rId3"/>
                <a:stretch>
                  <a:fillRect l="-6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32690F-1318-2F75-B1A9-CE4BD2037B8D}"/>
                  </a:ext>
                </a:extLst>
              </p:cNvPr>
              <p:cNvSpPr txBox="1"/>
              <p:nvPr/>
            </p:nvSpPr>
            <p:spPr>
              <a:xfrm>
                <a:off x="868680" y="2377023"/>
                <a:ext cx="3383280" cy="7921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Arial Narrow" panose="020B0606020202030204" pitchFamily="34" charset="0"/>
                  </a:rPr>
                  <a:t>When data is given as below</a:t>
                </a:r>
                <a:endParaRPr lang="en-US" altLang="ko-KR" sz="1600" b="0" i="1" dirty="0">
                  <a:latin typeface="Arial Narrow" panose="020B0606020202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2,4,6,8</m:t>
                        </m:r>
                      </m:e>
                    </m:d>
                  </m:oMath>
                </a14:m>
                <a:r>
                  <a:rPr lang="en-US" altLang="ko-KR" sz="1600" b="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81, 93, 91, 97</m:t>
                        </m:r>
                      </m:e>
                    </m:d>
                  </m:oMath>
                </a14:m>
                <a:endParaRPr lang="en-US" altLang="ko-KR" sz="1600" b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32690F-1318-2F75-B1A9-CE4BD203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" y="2377023"/>
                <a:ext cx="3383280" cy="792140"/>
              </a:xfrm>
              <a:prstGeom prst="rect">
                <a:avLst/>
              </a:prstGeom>
              <a:blipFill>
                <a:blip r:embed="rId4"/>
                <a:stretch>
                  <a:fillRect l="-1081"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AAD46B-9F90-AC69-AC37-EF2BE9F75E31}"/>
                  </a:ext>
                </a:extLst>
              </p:cNvPr>
              <p:cNvSpPr txBox="1"/>
              <p:nvPr/>
            </p:nvSpPr>
            <p:spPr>
              <a:xfrm>
                <a:off x="911542" y="3783183"/>
                <a:ext cx="4692015" cy="4514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(2+4+6+8)</m:t>
                        </m:r>
                      </m:num>
                      <m:den>
                        <m: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ko-KR" sz="1600" b="0" dirty="0">
                    <a:solidFill>
                      <a:srgbClr val="222222"/>
                    </a:solidFill>
                  </a:rPr>
                  <a:t> ,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(81+93+91+97)</m:t>
                        </m:r>
                      </m:num>
                      <m:den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=90.5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5AAD46B-9F90-AC69-AC37-EF2BE9F75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42" y="3783183"/>
                <a:ext cx="4692015" cy="451470"/>
              </a:xfrm>
              <a:prstGeom prst="rect">
                <a:avLst/>
              </a:prstGeom>
              <a:blipFill>
                <a:blip r:embed="rId5"/>
                <a:stretch>
                  <a:fillRect b="-67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0F4F51-9479-C1D5-D046-0AD6822B0B27}"/>
                  </a:ext>
                </a:extLst>
              </p:cNvPr>
              <p:cNvSpPr txBox="1"/>
              <p:nvPr/>
            </p:nvSpPr>
            <p:spPr>
              <a:xfrm>
                <a:off x="868680" y="4508518"/>
                <a:ext cx="7002780" cy="5409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2−5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91−90.5</m:t>
                              </m:r>
                            </m:e>
                          </m:d>
                          <m:r>
                            <a:rPr lang="en-US" altLang="ko-KR" sz="14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4−5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93−90.5</m:t>
                              </m:r>
                            </m:e>
                          </m:d>
                          <m:r>
                            <a:rPr lang="en-US" altLang="ko-KR" sz="1400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6−5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91−90.5</m:t>
                              </m:r>
                            </m:e>
                          </m:d>
                          <m:r>
                            <a:rPr lang="en-US" altLang="ko-KR" sz="1400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8−5</m:t>
                              </m:r>
                            </m:e>
                          </m:d>
                          <m:d>
                            <m:d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97−90.5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2−5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4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4−5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400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6−5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400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14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4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1400" b="0" i="1" smtClean="0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8−5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ko-KR" sz="1400" b="0" i="1" smtClean="0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0F4F51-9479-C1D5-D046-0AD6822B0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" y="4508518"/>
                <a:ext cx="7002780" cy="5409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5E073EA-0AE3-E6F1-35FC-525812161757}"/>
                  </a:ext>
                </a:extLst>
              </p:cNvPr>
              <p:cNvSpPr txBox="1"/>
              <p:nvPr/>
            </p:nvSpPr>
            <p:spPr>
              <a:xfrm>
                <a:off x="911542" y="5356518"/>
                <a:ext cx="1260158" cy="5142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4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4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46</m:t>
                          </m:r>
                        </m:num>
                        <m:den>
                          <m:r>
                            <a:rPr lang="en-US" altLang="ko-KR" sz="14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den>
                      </m:f>
                      <m:r>
                        <a:rPr lang="en-US" altLang="ko-KR" sz="14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=2.3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5E073EA-0AE3-E6F1-35FC-525812161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42" y="5356518"/>
                <a:ext cx="1260158" cy="5142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4643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How to estimate constant  b and slop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813CC7-C812-D20D-D41C-0BE495100F86}"/>
                  </a:ext>
                </a:extLst>
              </p:cNvPr>
              <p:cNvSpPr txBox="1"/>
              <p:nvPr/>
            </p:nvSpPr>
            <p:spPr>
              <a:xfrm>
                <a:off x="868680" y="2377023"/>
                <a:ext cx="3383280" cy="7921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 dirty="0">
                    <a:latin typeface="Arial Narrow" panose="020B0606020202030204" pitchFamily="34" charset="0"/>
                  </a:rPr>
                  <a:t>When parameters are given as below</a:t>
                </a:r>
                <a:endParaRPr lang="en-US" altLang="ko-KR" sz="1600" b="0" i="1" dirty="0">
                  <a:latin typeface="Arial Narrow" panose="020B0606020202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altLang="ko-KR" sz="1600" dirty="0">
                    <a:solidFill>
                      <a:srgbClr val="222222"/>
                    </a:solidFill>
                  </a:rPr>
                  <a:t> ,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=90.5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813CC7-C812-D20D-D41C-0BE495100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680" y="2377023"/>
                <a:ext cx="3383280" cy="792140"/>
              </a:xfrm>
              <a:prstGeom prst="rect">
                <a:avLst/>
              </a:prstGeom>
              <a:blipFill>
                <a:blip r:embed="rId3"/>
                <a:stretch>
                  <a:fillRect l="-1081" b="-92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C575E8-2B08-7DDF-D96C-A0FE981FDD94}"/>
                  </a:ext>
                </a:extLst>
              </p:cNvPr>
              <p:cNvSpPr txBox="1"/>
              <p:nvPr/>
            </p:nvSpPr>
            <p:spPr>
              <a:xfrm>
                <a:off x="971550" y="3688838"/>
                <a:ext cx="4572000" cy="579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=90.5−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2.3</m:t>
                          </m:r>
                          <m:r>
                            <a:rPr lang="en-US" altLang="ko-KR" sz="160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16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m:rPr>
                              <m:nor/>
                            </m:rPr>
                            <a:rPr lang="en-US" altLang="ko-KR" sz="1600" baseline="-25000" dirty="0">
                              <a:solidFill>
                                <a:srgbClr val="222222"/>
                              </a:solidFill>
                              <a:latin typeface="Arial Narrow" panose="020B0606020202030204" pitchFamily="34" charset="0"/>
                            </a:rPr>
                            <m:t> </m:t>
                          </m:r>
                        </m:e>
                      </m:d>
                      <m:r>
                        <a:rPr lang="en-US" altLang="ko-KR" sz="1600" i="1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79</m:t>
                      </m:r>
                    </m:oMath>
                  </m:oMathPara>
                </a14:m>
                <a:endParaRPr lang="en-US" altLang="ko-KR" sz="1600" baseline="-25000" dirty="0">
                  <a:solidFill>
                    <a:srgbClr val="222222"/>
                  </a:solidFill>
                </a:endParaRPr>
              </a:p>
              <a:p>
                <a:endParaRPr lang="ko-KR" alt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C575E8-2B08-7DDF-D96C-A0FE981FD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3688838"/>
                <a:ext cx="4572000" cy="5791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27B9E5-8E38-6ABB-C03C-8368FD083527}"/>
                  </a:ext>
                </a:extLst>
              </p:cNvPr>
              <p:cNvSpPr txBox="1"/>
              <p:nvPr/>
            </p:nvSpPr>
            <p:spPr>
              <a:xfrm>
                <a:off x="328771" y="1735298"/>
                <a:ext cx="4572000" cy="4554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ko-KR" baseline="-25000" dirty="0">
                            <a:solidFill>
                              <a:srgbClr val="222222"/>
                            </a:solidFill>
                            <a:latin typeface="Arial Narrow" panose="020B0606020202030204" pitchFamily="34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27B9E5-8E38-6ABB-C03C-8368FD083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735298"/>
                <a:ext cx="4572000" cy="455446"/>
              </a:xfrm>
              <a:prstGeom prst="rect">
                <a:avLst/>
              </a:prstGeom>
              <a:blipFill>
                <a:blip r:embed="rId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6568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Estimated linear function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27B9E5-8E38-6ABB-C03C-8368FD083527}"/>
                  </a:ext>
                </a:extLst>
              </p:cNvPr>
              <p:cNvSpPr txBox="1"/>
              <p:nvPr/>
            </p:nvSpPr>
            <p:spPr>
              <a:xfrm>
                <a:off x="328771" y="1735298"/>
                <a:ext cx="4572000" cy="4554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827B9E5-8E38-6ABB-C03C-8368FD083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735298"/>
                <a:ext cx="4572000" cy="455446"/>
              </a:xfrm>
              <a:prstGeom prst="rect">
                <a:avLst/>
              </a:prstGeom>
              <a:blipFill>
                <a:blip r:embed="rId3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07750D-3205-9E5A-BC57-8E09C6183957}"/>
                  </a:ext>
                </a:extLst>
              </p:cNvPr>
              <p:cNvSpPr txBox="1"/>
              <p:nvPr/>
            </p:nvSpPr>
            <p:spPr>
              <a:xfrm>
                <a:off x="915327" y="2439856"/>
                <a:ext cx="3533022" cy="13131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6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60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6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altLang="ko-KR" sz="16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6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6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16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16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</m:oMath>
                </a14:m>
                <a:r>
                  <a:rPr lang="en-US" altLang="ko-KR" sz="1600" dirty="0"/>
                  <a:t> ,</a:t>
                </a:r>
                <a:r>
                  <a:rPr lang="en-US" altLang="ko-KR" sz="1600" dirty="0">
                    <a:solidFill>
                      <a:srgbClr val="222222"/>
                    </a:solidFill>
                  </a:rPr>
                  <a:t> </a:t>
                </a: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16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ko-KR" sz="1600" baseline="-25000" dirty="0">
                            <a:solidFill>
                              <a:srgbClr val="222222"/>
                            </a:solidFill>
                            <a:latin typeface="Arial Narrow" panose="020B0606020202030204" pitchFamily="34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 sz="1600" dirty="0">
                    <a:solidFill>
                      <a:srgbClr val="22222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=79</m:t>
                    </m:r>
                  </m:oMath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07750D-3205-9E5A-BC57-8E09C6183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327" y="2439856"/>
                <a:ext cx="3533022" cy="1313180"/>
              </a:xfrm>
              <a:prstGeom prst="rect">
                <a:avLst/>
              </a:prstGeom>
              <a:blipFill>
                <a:blip r:embed="rId4"/>
                <a:stretch>
                  <a:fillRect b="-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922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Least square estimation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  <a:blipFill>
                <a:blip r:embed="rId3"/>
                <a:stretch>
                  <a:fillRect l="-666" b="-10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6315101"/>
                  </p:ext>
                </p:extLst>
              </p:nvPr>
            </p:nvGraphicFramePr>
            <p:xfrm>
              <a:off x="873253" y="2299483"/>
              <a:ext cx="4636010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06315101"/>
                  </p:ext>
                </p:extLst>
              </p:nvPr>
            </p:nvGraphicFramePr>
            <p:xfrm>
              <a:off x="873253" y="2299483"/>
              <a:ext cx="4636010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5455" r="-291282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103571" r="-291282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207273" r="-291282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307273" r="-291282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30942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Least square estimation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  <a:blipFill>
                <a:blip r:embed="rId3"/>
                <a:stretch>
                  <a:fillRect l="-666" b="-10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1816630"/>
                  </p:ext>
                </p:extLst>
              </p:nvPr>
            </p:nvGraphicFramePr>
            <p:xfrm>
              <a:off x="873253" y="2299483"/>
              <a:ext cx="4636010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1816630"/>
                  </p:ext>
                </p:extLst>
              </p:nvPr>
            </p:nvGraphicFramePr>
            <p:xfrm>
              <a:off x="873253" y="2299483"/>
              <a:ext cx="4636010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5455" r="-291282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103571" r="-291282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207273" r="-291282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307273" r="-291282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F0140D84-8C12-4251-AEE3-930FDAF8F4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860"/>
          <a:stretch/>
        </p:blipFill>
        <p:spPr>
          <a:xfrm>
            <a:off x="950784" y="4005072"/>
            <a:ext cx="4480948" cy="2611494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3C11EE1-79E0-9565-031E-BDF7088010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3743" y="4975340"/>
            <a:ext cx="962025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20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742077" cy="21636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linear regression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linear approach for modelling the relationship between a scalar response and one or more explanatory variables (also known as dependent and independent variables)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relationships are modeled using linear predictor functions whose unknown model parameters are estimated from the data. 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8FE337-67AA-D936-96D7-786FEAE32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491" y="3584615"/>
            <a:ext cx="4683061" cy="2859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803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Least square estimation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  <a:blipFill>
                <a:blip r:embed="rId3"/>
                <a:stretch>
                  <a:fillRect l="-666" b="-10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0174705"/>
                  </p:ext>
                </p:extLst>
              </p:nvPr>
            </p:nvGraphicFramePr>
            <p:xfrm>
              <a:off x="873253" y="2299483"/>
              <a:ext cx="4636010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30174705"/>
                  </p:ext>
                </p:extLst>
              </p:nvPr>
            </p:nvGraphicFramePr>
            <p:xfrm>
              <a:off x="873253" y="2299483"/>
              <a:ext cx="4636010" cy="134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5455" r="-291282" b="-32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103571" r="-291282" b="-2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207273" r="-291282" b="-1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307273" r="-291282" b="-2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6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5" name="그림 24">
            <a:extLst>
              <a:ext uri="{FF2B5EF4-FFF2-40B4-BE49-F238E27FC236}">
                <a16:creationId xmlns:a16="http://schemas.microsoft.com/office/drawing/2014/main" id="{6E4696AE-EAFC-F20D-0ED9-F909D38871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265" y="3986784"/>
            <a:ext cx="5511262" cy="259102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B9E68D8-A997-B58E-1F87-446121E378FB}"/>
              </a:ext>
            </a:extLst>
          </p:cNvPr>
          <p:cNvSpPr txBox="1"/>
          <p:nvPr/>
        </p:nvSpPr>
        <p:spPr>
          <a:xfrm>
            <a:off x="5349620" y="4329018"/>
            <a:ext cx="16181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chemeClr val="accent2">
                    <a:lumMod val="75000"/>
                  </a:schemeClr>
                </a:solidFill>
              </a:rPr>
              <a:t>The linear line with the lowest error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0B23A93-9DC3-6647-883E-CF1115299E8C}"/>
              </a:ext>
            </a:extLst>
          </p:cNvPr>
          <p:cNvCxnSpPr/>
          <p:nvPr/>
        </p:nvCxnSpPr>
        <p:spPr>
          <a:xfrm flipH="1">
            <a:off x="4087368" y="4617720"/>
            <a:ext cx="1280160" cy="0"/>
          </a:xfrm>
          <a:prstGeom prst="straightConnector1">
            <a:avLst/>
          </a:prstGeom>
          <a:ln w="19050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9282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for least square estimation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D4BC851-DBA1-306A-A34F-973DF1307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613" y="2378451"/>
            <a:ext cx="3316387" cy="6389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9EEAE5-EBEB-C50D-CF6F-00B1CA7810AC}"/>
              </a:ext>
            </a:extLst>
          </p:cNvPr>
          <p:cNvSpPr txBox="1"/>
          <p:nvPr/>
        </p:nvSpPr>
        <p:spPr>
          <a:xfrm>
            <a:off x="585216" y="1861600"/>
            <a:ext cx="579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(1) Assigning values into vectors x and y, using </a:t>
            </a:r>
            <a:r>
              <a:rPr lang="en-US" altLang="ko-KR" sz="1800" dirty="0" err="1">
                <a:solidFill>
                  <a:srgbClr val="222222"/>
                </a:solidFill>
                <a:latin typeface="Arial Narrow" panose="020B0606020202030204" pitchFamily="34" charset="0"/>
              </a:rPr>
              <a:t>numpy</a:t>
            </a:r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 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573CAC-B2D9-1F3D-2694-AEF3E6669D8F}"/>
              </a:ext>
            </a:extLst>
          </p:cNvPr>
          <p:cNvSpPr txBox="1"/>
          <p:nvPr/>
        </p:nvSpPr>
        <p:spPr>
          <a:xfrm>
            <a:off x="585216" y="3655947"/>
            <a:ext cx="579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(2) Calculating mean of x and y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114C37A-15E5-8E1B-8424-EA0A510E2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613" y="4261428"/>
            <a:ext cx="2319691" cy="68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163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for least square estimation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9EEAE5-EBEB-C50D-CF6F-00B1CA7810AC}"/>
                  </a:ext>
                </a:extLst>
              </p:cNvPr>
              <p:cNvSpPr txBox="1"/>
              <p:nvPr/>
            </p:nvSpPr>
            <p:spPr>
              <a:xfrm>
                <a:off x="585216" y="1861600"/>
                <a:ext cx="579729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(3) Calculating divisor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(denominator) of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</a:t>
                </a:r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which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18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sz="18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You need to complete it</a:t>
                </a:r>
                <a:endParaRPr lang="ko-KR" altLang="en-US" dirty="0"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9EEAE5-EBEB-C50D-CF6F-00B1CA781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16" y="1861600"/>
                <a:ext cx="5797296" cy="646331"/>
              </a:xfrm>
              <a:prstGeom prst="rect">
                <a:avLst/>
              </a:prstGeom>
              <a:blipFill>
                <a:blip r:embed="rId3"/>
                <a:stretch>
                  <a:fillRect l="-841" t="-66981" b="-6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573CAC-B2D9-1F3D-2694-AEF3E6669D8F}"/>
                  </a:ext>
                </a:extLst>
              </p:cNvPr>
              <p:cNvSpPr txBox="1"/>
              <p:nvPr/>
            </p:nvSpPr>
            <p:spPr>
              <a:xfrm>
                <a:off x="585215" y="3655947"/>
                <a:ext cx="6786545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(4) Calculating dividend 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(numerator) of </a:t>
                </a:r>
                <a:r>
                  <a:rPr lang="en-US" altLang="ko-KR" i="1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a</a:t>
                </a:r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, which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altLang="ko-KR" sz="18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</m:d>
                        <m:r>
                          <a:rPr lang="en-US" altLang="ko-KR" sz="18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d>
                          <m:dPr>
                            <m:ctrlPr>
                              <a:rPr lang="en-US" altLang="ko-KR" sz="18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18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e>
                    </m:nary>
                  </m:oMath>
                </a14:m>
                <a:endParaRPr lang="en-US" altLang="ko-KR" sz="18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You need to complete it</a:t>
                </a:r>
                <a:endParaRPr lang="ko-KR" altLang="en-US" dirty="0">
                  <a:latin typeface="Arial Narrow" panose="020B0606020202030204" pitchFamily="34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573CAC-B2D9-1F3D-2694-AEF3E6669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15" y="3655947"/>
                <a:ext cx="6786545" cy="923330"/>
              </a:xfrm>
              <a:prstGeom prst="rect">
                <a:avLst/>
              </a:prstGeom>
              <a:blipFill>
                <a:blip r:embed="rId4"/>
                <a:stretch>
                  <a:fillRect l="-719" t="-47020" b="-158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7987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for least square estimation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9EEAE5-EBEB-C50D-CF6F-00B1CA7810AC}"/>
                  </a:ext>
                </a:extLst>
              </p:cNvPr>
              <p:cNvSpPr txBox="1"/>
              <p:nvPr/>
            </p:nvSpPr>
            <p:spPr>
              <a:xfrm>
                <a:off x="585216" y="1861600"/>
                <a:ext cx="5797296" cy="5411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(5) Calculating slop a, which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d>
                              <m:dPr>
                                <m:ctrlP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ko-KR" sz="18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d>
                              <m:dPr>
                                <m:ctrlP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b="0" i="1" smtClean="0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8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8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sz="18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sz="18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ko-KR" sz="18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29EEAE5-EBEB-C50D-CF6F-00B1CA781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16" y="1861600"/>
                <a:ext cx="5797296" cy="541174"/>
              </a:xfrm>
              <a:prstGeom prst="rect">
                <a:avLst/>
              </a:prstGeom>
              <a:blipFill>
                <a:blip r:embed="rId3"/>
                <a:stretch>
                  <a:fillRect l="-841" t="-59551" b="-921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573CAC-B2D9-1F3D-2694-AEF3E6669D8F}"/>
                  </a:ext>
                </a:extLst>
              </p:cNvPr>
              <p:cNvSpPr txBox="1"/>
              <p:nvPr/>
            </p:nvSpPr>
            <p:spPr>
              <a:xfrm>
                <a:off x="585216" y="3655947"/>
                <a:ext cx="579729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(6</a:t>
                </a:r>
                <a:r>
                  <a:rPr lang="en-US" altLang="ko-KR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) Calculating constant b, </a:t>
                </a:r>
                <a:r>
                  <a:rPr lang="en-US" altLang="ko-KR" sz="18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which is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nor/>
                          </m:rPr>
                          <a:rPr lang="en-US" altLang="ko-KR" baseline="-25000" dirty="0">
                            <a:solidFill>
                              <a:srgbClr val="222222"/>
                            </a:solidFill>
                            <a:latin typeface="Arial Narrow" panose="020B0606020202030204" pitchFamily="34" charset="0"/>
                          </a:rPr>
                          <m:t> </m:t>
                        </m:r>
                      </m:e>
                    </m:d>
                  </m:oMath>
                </a14:m>
                <a:endParaRPr lang="en-US" altLang="ko-KR" baseline="-25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latin typeface="Arial Narrow" panose="020B0606020202030204" pitchFamily="34" charset="0"/>
                  </a:rPr>
                  <a:t>You need to complete it</a:t>
                </a:r>
                <a:endParaRPr lang="ko-KR" altLang="en-US" dirty="0">
                  <a:latin typeface="Arial Narrow" panose="020B0606020202030204" pitchFamily="34" charset="0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7573CAC-B2D9-1F3D-2694-AEF3E6669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216" y="3655947"/>
                <a:ext cx="5797296" cy="923330"/>
              </a:xfrm>
              <a:prstGeom prst="rect">
                <a:avLst/>
              </a:prstGeom>
              <a:blipFill>
                <a:blip r:embed="rId4"/>
                <a:stretch>
                  <a:fillRect l="-841" t="-33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F697B8A1-F0A5-0929-4AD2-861A742644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2462"/>
          <a:stretch/>
        </p:blipFill>
        <p:spPr>
          <a:xfrm>
            <a:off x="1255613" y="2463009"/>
            <a:ext cx="2420275" cy="23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3782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for least square estimation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5A8AF6-85EA-1AD4-C0C9-907572CBB176}"/>
              </a:ext>
            </a:extLst>
          </p:cNvPr>
          <p:cNvSpPr txBox="1"/>
          <p:nvPr/>
        </p:nvSpPr>
        <p:spPr>
          <a:xfrm>
            <a:off x="2017315" y="303906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https://colab.research.google.com/github/JunetaeKim/DeepLearningClass/blob/main/Week4/W4_OLS.ipynb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4957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Least square estimation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  <a:blipFill>
                <a:blip r:embed="rId3"/>
                <a:stretch>
                  <a:fillRect l="-666" b="-10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3" y="2299483"/>
              <a:ext cx="4636010" cy="67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3" y="2299483"/>
              <a:ext cx="4636010" cy="67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5357" r="-291282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107273" r="-291282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2">
                <a:extLst>
                  <a:ext uri="{FF2B5EF4-FFF2-40B4-BE49-F238E27FC236}">
                    <a16:creationId xmlns:a16="http://schemas.microsoft.com/office/drawing/2014/main" id="{76E41C1E-4FCB-19FA-8CB4-EECAC14BCC2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3" y="4548474"/>
              <a:ext cx="4633200" cy="67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1600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5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7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81.3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85.9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90.5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95.1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2">
                <a:extLst>
                  <a:ext uri="{FF2B5EF4-FFF2-40B4-BE49-F238E27FC236}">
                    <a16:creationId xmlns:a16="http://schemas.microsoft.com/office/drawing/2014/main" id="{76E41C1E-4FCB-19FA-8CB4-EECAC14BCC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1023895"/>
                  </p:ext>
                </p:extLst>
              </p:nvPr>
            </p:nvGraphicFramePr>
            <p:xfrm>
              <a:off x="873253" y="4548474"/>
              <a:ext cx="4633200" cy="67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1600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510" t="-5357" r="-289286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5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7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510" t="-107273" r="-289286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81.3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85.9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90.5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95.1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화살표: 아래쪽 1">
            <a:extLst>
              <a:ext uri="{FF2B5EF4-FFF2-40B4-BE49-F238E27FC236}">
                <a16:creationId xmlns:a16="http://schemas.microsoft.com/office/drawing/2014/main" id="{102B8510-30DB-1163-27C7-E6290032C2DC}"/>
              </a:ext>
            </a:extLst>
          </p:cNvPr>
          <p:cNvSpPr/>
          <p:nvPr/>
        </p:nvSpPr>
        <p:spPr>
          <a:xfrm>
            <a:off x="3257550" y="3380567"/>
            <a:ext cx="317754" cy="75738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CA98F4-C492-86ED-9E5E-471A66721CA1}"/>
              </a:ext>
            </a:extLst>
          </p:cNvPr>
          <p:cNvSpPr txBox="1"/>
          <p:nvPr/>
        </p:nvSpPr>
        <p:spPr>
          <a:xfrm>
            <a:off x="3667125" y="3574592"/>
            <a:ext cx="1682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Generalization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652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Least square estimation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965714"/>
              </a:xfrm>
              <a:prstGeom prst="rect">
                <a:avLst/>
              </a:prstGeom>
              <a:blipFill>
                <a:blip r:embed="rId3"/>
                <a:stretch>
                  <a:fillRect l="-666" b="-10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3" y="2299483"/>
              <a:ext cx="4636010" cy="67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2">
                <a:extLst>
                  <a:ext uri="{FF2B5EF4-FFF2-40B4-BE49-F238E27FC236}">
                    <a16:creationId xmlns:a16="http://schemas.microsoft.com/office/drawing/2014/main" id="{13FCF159-494C-9309-D741-BC7E7E7601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953103"/>
                  </p:ext>
                </p:extLst>
              </p:nvPr>
            </p:nvGraphicFramePr>
            <p:xfrm>
              <a:off x="873253" y="2299483"/>
              <a:ext cx="4636010" cy="67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0918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1273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5357" r="-291282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2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4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6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8</a:t>
                          </a:r>
                          <a:endParaRPr lang="ko-KR" alt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513" t="-107273" r="-291282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83.6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88.2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92.8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97.4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표 2">
                <a:extLst>
                  <a:ext uri="{FF2B5EF4-FFF2-40B4-BE49-F238E27FC236}">
                    <a16:creationId xmlns:a16="http://schemas.microsoft.com/office/drawing/2014/main" id="{76E41C1E-4FCB-19FA-8CB4-EECAC14BCC2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3" y="4548474"/>
              <a:ext cx="5493600" cy="67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1600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914838413"/>
                        </a:ext>
                      </a:extLst>
                    </a:gridCol>
                  </a:tblGrid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5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7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10</a:t>
                          </a:r>
                          <a:endParaRPr lang="ko-KR" altLang="en-US" sz="16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263329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6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81.3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85.9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90.5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95.1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102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표 2">
                <a:extLst>
                  <a:ext uri="{FF2B5EF4-FFF2-40B4-BE49-F238E27FC236}">
                    <a16:creationId xmlns:a16="http://schemas.microsoft.com/office/drawing/2014/main" id="{76E41C1E-4FCB-19FA-8CB4-EECAC14BCC2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6307934"/>
                  </p:ext>
                </p:extLst>
              </p:nvPr>
            </p:nvGraphicFramePr>
            <p:xfrm>
              <a:off x="873253" y="4548474"/>
              <a:ext cx="5493600" cy="6705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91600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  <a:gridCol w="860400">
                      <a:extLst>
                        <a:ext uri="{9D8B030D-6E8A-4147-A177-3AD203B41FA5}">
                          <a16:colId xmlns:a16="http://schemas.microsoft.com/office/drawing/2014/main" val="914838413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510" t="-5357" r="-361224" b="-1196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3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5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7</a:t>
                          </a:r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/>
                            <a:t>10</a:t>
                          </a:r>
                          <a:endParaRPr lang="ko-KR" altLang="en-US" sz="1600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35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5"/>
                          <a:stretch>
                            <a:fillRect l="-510" t="-107273" r="-361224" b="-21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81.3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85.9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90.5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95.1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latin typeface="+mn-lt"/>
                            </a:rPr>
                            <a:t>102</a:t>
                          </a:r>
                          <a:endParaRPr lang="ko-KR" altLang="en-US" sz="1600" dirty="0">
                            <a:latin typeface="+mn-lt"/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884895E5-FDCF-A98A-F770-673214E767AD}"/>
              </a:ext>
            </a:extLst>
          </p:cNvPr>
          <p:cNvSpPr/>
          <p:nvPr/>
        </p:nvSpPr>
        <p:spPr>
          <a:xfrm>
            <a:off x="3257550" y="3380567"/>
            <a:ext cx="317754" cy="757382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66BED3-8B1F-75E0-BB50-3008594A2DB3}"/>
              </a:ext>
            </a:extLst>
          </p:cNvPr>
          <p:cNvSpPr txBox="1"/>
          <p:nvPr/>
        </p:nvSpPr>
        <p:spPr>
          <a:xfrm>
            <a:off x="3667125" y="3574592"/>
            <a:ext cx="1682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Generalization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5208FB-3710-B273-AFC0-C7F0D663E2F3}"/>
              </a:ext>
            </a:extLst>
          </p:cNvPr>
          <p:cNvSpPr txBox="1"/>
          <p:nvPr/>
        </p:nvSpPr>
        <p:spPr>
          <a:xfrm>
            <a:off x="6455666" y="4572703"/>
            <a:ext cx="16824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222222"/>
                </a:solidFill>
                <a:latin typeface="Arial Narrow" panose="020B0606020202030204" pitchFamily="34" charset="0"/>
              </a:rPr>
              <a:t>Limitation of linear regression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1640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3081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Limitation of OLS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OLS only works in solving the problem of the linear functional relationship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	 </a:t>
            </a: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Recent machine learning and deep learning algorithms solve nonlinear problems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198800" lvl="2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691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2619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Limitation of OLS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OLS works when the data is relatively small.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All matrices with data must be loaded into RAM memory to do OLS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 Since the size of data used in recent machine learning and deep learning is large, the parameters (a, b) are iteratively estimated after partitioning the data.</a:t>
            </a: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99023B4C-BDD5-CE91-C45B-1B0162DE6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647320"/>
              </p:ext>
            </p:extLst>
          </p:nvPr>
        </p:nvGraphicFramePr>
        <p:xfrm>
          <a:off x="2127504" y="3662934"/>
          <a:ext cx="4117086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2362">
                  <a:extLst>
                    <a:ext uri="{9D8B030D-6E8A-4147-A177-3AD203B41FA5}">
                      <a16:colId xmlns:a16="http://schemas.microsoft.com/office/drawing/2014/main" val="336706955"/>
                    </a:ext>
                  </a:extLst>
                </a:gridCol>
                <a:gridCol w="1372362">
                  <a:extLst>
                    <a:ext uri="{9D8B030D-6E8A-4147-A177-3AD203B41FA5}">
                      <a16:colId xmlns:a16="http://schemas.microsoft.com/office/drawing/2014/main" val="854083231"/>
                    </a:ext>
                  </a:extLst>
                </a:gridCol>
                <a:gridCol w="1372362">
                  <a:extLst>
                    <a:ext uri="{9D8B030D-6E8A-4147-A177-3AD203B41FA5}">
                      <a16:colId xmlns:a16="http://schemas.microsoft.com/office/drawing/2014/main" val="2068285524"/>
                    </a:ext>
                  </a:extLst>
                </a:gridCol>
              </a:tblGrid>
              <a:tr h="2856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Score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IQ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Study hours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5382493"/>
                  </a:ext>
                </a:extLst>
              </a:tr>
              <a:tr h="28563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354550"/>
                  </a:ext>
                </a:extLst>
              </a:tr>
              <a:tr h="28563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77002"/>
                  </a:ext>
                </a:extLst>
              </a:tr>
              <a:tr h="285631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94889"/>
                  </a:ext>
                </a:extLst>
              </a:tr>
              <a:tr h="285631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380063"/>
                  </a:ext>
                </a:extLst>
              </a:tr>
              <a:tr h="28563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37368"/>
                  </a:ext>
                </a:extLst>
              </a:tr>
              <a:tr h="28563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764640"/>
                  </a:ext>
                </a:extLst>
              </a:tr>
              <a:tr h="285631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8700258"/>
                  </a:ext>
                </a:extLst>
              </a:tr>
              <a:tr h="28563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96245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CD1CB6E-7581-2448-CD1E-1A1FA23E22C1}"/>
              </a:ext>
            </a:extLst>
          </p:cNvPr>
          <p:cNvSpPr txBox="1"/>
          <p:nvPr/>
        </p:nvSpPr>
        <p:spPr>
          <a:xfrm>
            <a:off x="742950" y="4433054"/>
            <a:ext cx="11559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4">
                    <a:lumMod val="75000"/>
                  </a:schemeClr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Iteration #1</a:t>
            </a:r>
            <a:endParaRPr lang="ko-KR" altLang="en-US" sz="1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8E5642-95A9-4D76-F5E6-F5BCDB3FB16B}"/>
              </a:ext>
            </a:extLst>
          </p:cNvPr>
          <p:cNvSpPr txBox="1"/>
          <p:nvPr/>
        </p:nvSpPr>
        <p:spPr>
          <a:xfrm>
            <a:off x="742950" y="5627204"/>
            <a:ext cx="11559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6"/>
                </a:solidFill>
                <a:latin typeface="Arial Narrow" panose="020B0606020202030204" pitchFamily="34" charset="0"/>
                <a:sym typeface="Wingdings" panose="05000000000000000000" pitchFamily="2" charset="2"/>
              </a:rPr>
              <a:t>Iteration #2</a:t>
            </a:r>
            <a:endParaRPr lang="ko-KR" altLang="en-US" sz="1600" dirty="0">
              <a:solidFill>
                <a:schemeClr val="accent6"/>
              </a:solidFill>
            </a:endParaRPr>
          </a:p>
        </p:txBody>
      </p:sp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88A222F7-0668-3A0F-F9D4-1463649E69FF}"/>
              </a:ext>
            </a:extLst>
          </p:cNvPr>
          <p:cNvSpPr/>
          <p:nvPr/>
        </p:nvSpPr>
        <p:spPr>
          <a:xfrm>
            <a:off x="1819656" y="4023360"/>
            <a:ext cx="192024" cy="1133856"/>
          </a:xfrm>
          <a:prstGeom prst="leftBrace">
            <a:avLst>
              <a:gd name="adj1" fmla="val 57936"/>
              <a:gd name="adj2" fmla="val 50000"/>
            </a:avLst>
          </a:prstGeom>
          <a:ln w="9525">
            <a:solidFill>
              <a:schemeClr val="accent4"/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6242FEEF-0E87-6632-231F-8CC6A6AD7955}"/>
              </a:ext>
            </a:extLst>
          </p:cNvPr>
          <p:cNvSpPr/>
          <p:nvPr/>
        </p:nvSpPr>
        <p:spPr>
          <a:xfrm>
            <a:off x="1839468" y="5229553"/>
            <a:ext cx="192024" cy="1133856"/>
          </a:xfrm>
          <a:prstGeom prst="leftBrace">
            <a:avLst>
              <a:gd name="adj1" fmla="val 57936"/>
              <a:gd name="adj2" fmla="val 50000"/>
            </a:avLst>
          </a:prstGeom>
          <a:ln w="9525">
            <a:solidFill>
              <a:schemeClr val="accent6"/>
            </a:solidFill>
            <a:prstDash val="soli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0078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1880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 first-order iterative optimization algorithm for finding a local minimum of a differentiable function.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1028" name="Picture 4" descr="머신 러닝 - epoch, batch size, iteration의 의미 : 네이버 블로그">
            <a:extLst>
              <a:ext uri="{FF2B5EF4-FFF2-40B4-BE49-F238E27FC236}">
                <a16:creationId xmlns:a16="http://schemas.microsoft.com/office/drawing/2014/main" id="{656C347C-E3EB-DDBA-A142-97F1697A9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12937"/>
            <a:ext cx="7235109" cy="301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5297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7781957" cy="4656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Terminologies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Independent variable: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By the definition of ‘as the value of x changes, the value of y also changes’, the value of x that can change independently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Dependent variable: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Values ​​that change dependently on the independent variable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Linear regression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process of predicting or explaining changes in the dependent variable y based on the independent variable x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</p:spTree>
    <p:extLst>
      <p:ext uri="{BB962C8B-B14F-4D97-AF65-F5344CB8AC3E}">
        <p14:creationId xmlns:p14="http://schemas.microsoft.com/office/powerpoint/2010/main" val="35677361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1880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Introduction to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A first-order iterative optimization algorithm for finding a local minimum of a differentiable function.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1028" name="Picture 4" descr="머신 러닝 - epoch, batch size, iteration의 의미 : 네이버 블로그">
            <a:extLst>
              <a:ext uri="{FF2B5EF4-FFF2-40B4-BE49-F238E27FC236}">
                <a16:creationId xmlns:a16="http://schemas.microsoft.com/office/drawing/2014/main" id="{656C347C-E3EB-DDBA-A142-97F1697A9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912937"/>
            <a:ext cx="7235109" cy="301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98B202C-1A13-0CD1-59F0-B5138716C7A9}"/>
              </a:ext>
            </a:extLst>
          </p:cNvPr>
          <p:cNvSpPr txBox="1"/>
          <p:nvPr/>
        </p:nvSpPr>
        <p:spPr>
          <a:xfrm>
            <a:off x="3057525" y="6179558"/>
            <a:ext cx="2695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C00000"/>
                </a:solidFill>
                <a:latin typeface="Arial Narrow" panose="020B0606020202030204" pitchFamily="34" charset="0"/>
              </a:rPr>
              <a:t>Details to be learned later</a:t>
            </a:r>
          </a:p>
        </p:txBody>
      </p:sp>
    </p:spTree>
    <p:extLst>
      <p:ext uri="{BB962C8B-B14F-4D97-AF65-F5344CB8AC3E}">
        <p14:creationId xmlns:p14="http://schemas.microsoft.com/office/powerpoint/2010/main" val="11624780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1880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Errors(Losses) required for applying gradient descent algorithm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When the error of each linear line can be calculated, the parameter set (a, b) can be updated so that the error becomes smaller.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pic>
        <p:nvPicPr>
          <p:cNvPr id="9" name="Picture 4" descr="머신 러닝 - epoch, batch size, iteration의 의미 : 네이버 블로그">
            <a:extLst>
              <a:ext uri="{FF2B5EF4-FFF2-40B4-BE49-F238E27FC236}">
                <a16:creationId xmlns:a16="http://schemas.microsoft.com/office/drawing/2014/main" id="{F54F599A-77D1-9ACE-3CD5-94EB60D0BE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7" r="49615"/>
          <a:stretch/>
        </p:blipFill>
        <p:spPr bwMode="auto">
          <a:xfrm>
            <a:off x="2075687" y="2793874"/>
            <a:ext cx="3255645" cy="3011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4214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385461" cy="1748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How to calculate error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Let's estimate the values ​​of a and b by minimizing the error when given an arbitrary value.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Assuming that the slope a and the intercept y are arbitrary numbers 3 and 76, the following line is plotted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4F3BFD2-AC3D-CF12-7D7E-3F0573578D4E}"/>
              </a:ext>
            </a:extLst>
          </p:cNvPr>
          <p:cNvGrpSpPr/>
          <p:nvPr/>
        </p:nvGrpSpPr>
        <p:grpSpPr>
          <a:xfrm>
            <a:off x="1328242" y="3298596"/>
            <a:ext cx="4556118" cy="2731704"/>
            <a:chOff x="724738" y="3546045"/>
            <a:chExt cx="4556118" cy="273170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68292A-9B6E-70F6-8BF7-D8EADC7CD0B7}"/>
                </a:ext>
              </a:extLst>
            </p:cNvPr>
            <p:cNvSpPr txBox="1"/>
            <p:nvPr/>
          </p:nvSpPr>
          <p:spPr>
            <a:xfrm>
              <a:off x="1536295" y="6000750"/>
              <a:ext cx="8755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2 Hours</a:t>
              </a:r>
              <a:endParaRPr lang="ko-KR" altLang="en-US" sz="1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86D1B6-2A38-A971-69AC-675CC31E705A}"/>
                </a:ext>
              </a:extLst>
            </p:cNvPr>
            <p:cNvSpPr txBox="1"/>
            <p:nvPr/>
          </p:nvSpPr>
          <p:spPr>
            <a:xfrm>
              <a:off x="2411833" y="6000749"/>
              <a:ext cx="8755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4 Hours</a:t>
              </a:r>
              <a:endParaRPr lang="ko-KR" altLang="en-US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970EF5-CDD6-1A82-A371-E6A0AEA1C647}"/>
                </a:ext>
              </a:extLst>
            </p:cNvPr>
            <p:cNvSpPr txBox="1"/>
            <p:nvPr/>
          </p:nvSpPr>
          <p:spPr>
            <a:xfrm>
              <a:off x="3384334" y="6000748"/>
              <a:ext cx="8755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6 Hours</a:t>
              </a:r>
              <a:endParaRPr lang="ko-KR" altLang="en-US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2542445-2911-2722-9BFB-53A28BD6F753}"/>
                </a:ext>
              </a:extLst>
            </p:cNvPr>
            <p:cNvSpPr txBox="1"/>
            <p:nvPr/>
          </p:nvSpPr>
          <p:spPr>
            <a:xfrm>
              <a:off x="4405318" y="6000748"/>
              <a:ext cx="8755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8 Hours</a:t>
              </a:r>
              <a:endParaRPr lang="ko-KR" altLang="en-US" sz="1200" dirty="0"/>
            </a:p>
          </p:txBody>
        </p:sp>
        <p:pic>
          <p:nvPicPr>
            <p:cNvPr id="15" name="Picture 6">
              <a:extLst>
                <a:ext uri="{FF2B5EF4-FFF2-40B4-BE49-F238E27FC236}">
                  <a16:creationId xmlns:a16="http://schemas.microsoft.com/office/drawing/2014/main" id="{3F6E4758-4D9B-5A97-B670-05DFA375BE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b="8105"/>
            <a:stretch/>
          </p:blipFill>
          <p:spPr bwMode="auto">
            <a:xfrm>
              <a:off x="724738" y="3546045"/>
              <a:ext cx="4507636" cy="2454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4795612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385461" cy="1748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How to calculate error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distance between each point and the graph is the error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The smaller the sum of these vertical lines, the more accurate the linear line..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4F3BFD2-AC3D-CF12-7D7E-3F0573578D4E}"/>
              </a:ext>
            </a:extLst>
          </p:cNvPr>
          <p:cNvGrpSpPr/>
          <p:nvPr/>
        </p:nvGrpSpPr>
        <p:grpSpPr>
          <a:xfrm>
            <a:off x="1328242" y="3298596"/>
            <a:ext cx="4556118" cy="2731704"/>
            <a:chOff x="724738" y="3546045"/>
            <a:chExt cx="4556118" cy="273170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268292A-9B6E-70F6-8BF7-D8EADC7CD0B7}"/>
                </a:ext>
              </a:extLst>
            </p:cNvPr>
            <p:cNvSpPr txBox="1"/>
            <p:nvPr/>
          </p:nvSpPr>
          <p:spPr>
            <a:xfrm>
              <a:off x="1536295" y="6000750"/>
              <a:ext cx="8755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2 Hours</a:t>
              </a:r>
              <a:endParaRPr lang="ko-KR" altLang="en-US" sz="1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186D1B6-2A38-A971-69AC-675CC31E705A}"/>
                </a:ext>
              </a:extLst>
            </p:cNvPr>
            <p:cNvSpPr txBox="1"/>
            <p:nvPr/>
          </p:nvSpPr>
          <p:spPr>
            <a:xfrm>
              <a:off x="2411833" y="6000749"/>
              <a:ext cx="8755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4 Hours</a:t>
              </a:r>
              <a:endParaRPr lang="ko-KR" altLang="en-US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970EF5-CDD6-1A82-A371-E6A0AEA1C647}"/>
                </a:ext>
              </a:extLst>
            </p:cNvPr>
            <p:cNvSpPr txBox="1"/>
            <p:nvPr/>
          </p:nvSpPr>
          <p:spPr>
            <a:xfrm>
              <a:off x="3384334" y="6000748"/>
              <a:ext cx="8755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6 Hours</a:t>
              </a:r>
              <a:endParaRPr lang="ko-KR" altLang="en-US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2542445-2911-2722-9BFB-53A28BD6F753}"/>
                </a:ext>
              </a:extLst>
            </p:cNvPr>
            <p:cNvSpPr txBox="1"/>
            <p:nvPr/>
          </p:nvSpPr>
          <p:spPr>
            <a:xfrm>
              <a:off x="4405318" y="6000748"/>
              <a:ext cx="87553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rgbClr val="222222"/>
                  </a:solidFill>
                  <a:latin typeface="Arial Narrow" panose="020B0606020202030204" pitchFamily="34" charset="0"/>
                </a:rPr>
                <a:t>8 Hours</a:t>
              </a:r>
              <a:endParaRPr lang="ko-KR" altLang="en-US" sz="1200" dirty="0"/>
            </a:p>
          </p:txBody>
        </p:sp>
        <p:pic>
          <p:nvPicPr>
            <p:cNvPr id="15" name="Picture 6">
              <a:extLst>
                <a:ext uri="{FF2B5EF4-FFF2-40B4-BE49-F238E27FC236}">
                  <a16:creationId xmlns:a16="http://schemas.microsoft.com/office/drawing/2014/main" id="{3F6E4758-4D9B-5A97-B670-05DFA375BE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b="8105"/>
            <a:stretch/>
          </p:blipFill>
          <p:spPr bwMode="auto">
            <a:xfrm>
              <a:off x="724738" y="3546045"/>
              <a:ext cx="4507636" cy="24547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6CF8252C-67D6-96D4-EBF0-903EBF3590C7}"/>
              </a:ext>
            </a:extLst>
          </p:cNvPr>
          <p:cNvCxnSpPr/>
          <p:nvPr/>
        </p:nvCxnSpPr>
        <p:spPr>
          <a:xfrm>
            <a:off x="3447288" y="4160520"/>
            <a:ext cx="0" cy="34747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5F39A24-3ACA-7881-9B81-C9586C31F226}"/>
              </a:ext>
            </a:extLst>
          </p:cNvPr>
          <p:cNvCxnSpPr/>
          <p:nvPr/>
        </p:nvCxnSpPr>
        <p:spPr>
          <a:xfrm>
            <a:off x="4401694" y="3979889"/>
            <a:ext cx="0" cy="26106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DE94FD3-AC7B-EBA6-87E0-66BAB21FE857}"/>
              </a:ext>
            </a:extLst>
          </p:cNvPr>
          <p:cNvCxnSpPr/>
          <p:nvPr/>
        </p:nvCxnSpPr>
        <p:spPr>
          <a:xfrm>
            <a:off x="5359908" y="3435350"/>
            <a:ext cx="0" cy="28716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DF909F4-2DD4-BDD5-3B79-0C76F7B57165}"/>
              </a:ext>
            </a:extLst>
          </p:cNvPr>
          <p:cNvCxnSpPr/>
          <p:nvPr/>
        </p:nvCxnSpPr>
        <p:spPr>
          <a:xfrm>
            <a:off x="2510028" y="5045746"/>
            <a:ext cx="0" cy="7562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9592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385461" cy="1332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How to calculate error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If the slope is too large, the two high score may be overpredicted, as shown in the figure below. 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63CE0728-14C1-3C46-D7C7-89FC326459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7278" b="10301"/>
          <a:stretch/>
        </p:blipFill>
        <p:spPr bwMode="auto">
          <a:xfrm>
            <a:off x="1289304" y="2918987"/>
            <a:ext cx="5506002" cy="312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4148A19-6CB8-7CB2-2916-3C9A4DC116BC}"/>
              </a:ext>
            </a:extLst>
          </p:cNvPr>
          <p:cNvCxnSpPr>
            <a:cxnSpLocks/>
          </p:cNvCxnSpPr>
          <p:nvPr/>
        </p:nvCxnSpPr>
        <p:spPr>
          <a:xfrm flipV="1">
            <a:off x="1829266" y="2120900"/>
            <a:ext cx="4266018" cy="3135371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EDE17B3-53BE-2871-5D31-E8DD1C7A870C}"/>
              </a:ext>
            </a:extLst>
          </p:cNvPr>
          <p:cNvCxnSpPr/>
          <p:nvPr/>
        </p:nvCxnSpPr>
        <p:spPr>
          <a:xfrm>
            <a:off x="3319272" y="3951199"/>
            <a:ext cx="0" cy="196139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E158AFC-C513-686C-E042-C4B0A2725CB5}"/>
              </a:ext>
            </a:extLst>
          </p:cNvPr>
          <p:cNvCxnSpPr/>
          <p:nvPr/>
        </p:nvCxnSpPr>
        <p:spPr>
          <a:xfrm>
            <a:off x="1970532" y="5142656"/>
            <a:ext cx="0" cy="68745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4FC20D6-9499-1940-D03A-6D07362041E2}"/>
              </a:ext>
            </a:extLst>
          </p:cNvPr>
          <p:cNvCxnSpPr>
            <a:cxnSpLocks/>
          </p:cNvCxnSpPr>
          <p:nvPr/>
        </p:nvCxnSpPr>
        <p:spPr>
          <a:xfrm>
            <a:off x="4659122" y="3194050"/>
            <a:ext cx="0" cy="875086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4425E24-FF92-2B8F-FA01-48845A25E0D0}"/>
              </a:ext>
            </a:extLst>
          </p:cNvPr>
          <p:cNvCxnSpPr>
            <a:cxnSpLocks/>
          </p:cNvCxnSpPr>
          <p:nvPr/>
        </p:nvCxnSpPr>
        <p:spPr>
          <a:xfrm>
            <a:off x="5992622" y="2222500"/>
            <a:ext cx="0" cy="116205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1231CAD-63EF-3C83-20BF-63CA2EC86FB7}"/>
              </a:ext>
            </a:extLst>
          </p:cNvPr>
          <p:cNvSpPr/>
          <p:nvPr/>
        </p:nvSpPr>
        <p:spPr>
          <a:xfrm>
            <a:off x="4296458" y="2067244"/>
            <a:ext cx="2148837" cy="2367280"/>
          </a:xfrm>
          <a:prstGeom prst="roundRect">
            <a:avLst>
              <a:gd name="adj" fmla="val 7447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9460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385461" cy="13326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How to calculate error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If the slope is too small, the three high score may be underpredicted, as shown in the figure below. 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63CE0728-14C1-3C46-D7C7-89FC326459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l="7278" b="10301"/>
          <a:stretch/>
        </p:blipFill>
        <p:spPr bwMode="auto">
          <a:xfrm>
            <a:off x="1289304" y="2918987"/>
            <a:ext cx="5506002" cy="3127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4148A19-6CB8-7CB2-2916-3C9A4DC116BC}"/>
              </a:ext>
            </a:extLst>
          </p:cNvPr>
          <p:cNvCxnSpPr>
            <a:cxnSpLocks/>
          </p:cNvCxnSpPr>
          <p:nvPr/>
        </p:nvCxnSpPr>
        <p:spPr>
          <a:xfrm flipV="1">
            <a:off x="1829266" y="4229100"/>
            <a:ext cx="4762034" cy="1027171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EDE17B3-53BE-2871-5D31-E8DD1C7A870C}"/>
              </a:ext>
            </a:extLst>
          </p:cNvPr>
          <p:cNvCxnSpPr>
            <a:cxnSpLocks/>
          </p:cNvCxnSpPr>
          <p:nvPr/>
        </p:nvCxnSpPr>
        <p:spPr>
          <a:xfrm>
            <a:off x="3319272" y="3951199"/>
            <a:ext cx="0" cy="97132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4FC20D6-9499-1940-D03A-6D07362041E2}"/>
              </a:ext>
            </a:extLst>
          </p:cNvPr>
          <p:cNvCxnSpPr>
            <a:cxnSpLocks/>
          </p:cNvCxnSpPr>
          <p:nvPr/>
        </p:nvCxnSpPr>
        <p:spPr>
          <a:xfrm>
            <a:off x="4659122" y="4176685"/>
            <a:ext cx="0" cy="449057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4425E24-FF92-2B8F-FA01-48845A25E0D0}"/>
              </a:ext>
            </a:extLst>
          </p:cNvPr>
          <p:cNvCxnSpPr>
            <a:cxnSpLocks/>
          </p:cNvCxnSpPr>
          <p:nvPr/>
        </p:nvCxnSpPr>
        <p:spPr>
          <a:xfrm>
            <a:off x="6000242" y="3485636"/>
            <a:ext cx="0" cy="865384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4F3B49E5-FE22-1099-F517-489732B19ECD}"/>
              </a:ext>
            </a:extLst>
          </p:cNvPr>
          <p:cNvSpPr/>
          <p:nvPr/>
        </p:nvSpPr>
        <p:spPr>
          <a:xfrm>
            <a:off x="3057525" y="3207213"/>
            <a:ext cx="3425294" cy="1991360"/>
          </a:xfrm>
          <a:prstGeom prst="roundRect">
            <a:avLst>
              <a:gd name="adj" fmla="val 7447"/>
            </a:avLst>
          </a:prstGeom>
          <a:solidFill>
            <a:srgbClr val="FF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7825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515390" cy="4344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Sum of Error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the slope of the linear line is not appropriate, the sum of the distances of the red lines, which is the sum of the errors, increases.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If the slope increases to infinity, the error also increases to infinity.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The error (distance) is calculated by subtracting the true value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from the predicted value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altLang="ko-KR" sz="20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 as shown in the formula below.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n-US" altLang="ko-KR" sz="20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solidFill>
                                  <a:srgbClr val="22222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altLang="ko-KR" sz="20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ko-KR" sz="2000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515390" cy="4344779"/>
              </a:xfrm>
              <a:prstGeom prst="rect">
                <a:avLst/>
              </a:prstGeom>
              <a:blipFill>
                <a:blip r:embed="rId3"/>
                <a:stretch>
                  <a:fillRect l="-644" r="-429" b="-21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06679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Limitation of sum of errors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  <a:blipFill>
                <a:blip r:embed="rId3"/>
                <a:stretch>
                  <a:fillRect l="-666" b="-5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2" y="2299483"/>
              <a:ext cx="638556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3252" y="2299483"/>
              <a:ext cx="638556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8197" r="-362555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108197" r="-362555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208197" r="-36255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308197" r="-36255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직사각형 13"/>
          <p:cNvSpPr/>
          <p:nvPr/>
        </p:nvSpPr>
        <p:spPr>
          <a:xfrm>
            <a:off x="786164" y="4039873"/>
            <a:ext cx="737376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If we add up all the errors obtained, </a:t>
            </a:r>
          </a:p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	we get = 0 since -2.6 + 4.8  -1.8 – 0.4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Since positive and negative numbers are together, simply adding the error may result in zero.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Therefore, the simple sum is not appropriate.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465412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Sum of Squared Error, SSE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  <a:blipFill>
                <a:blip r:embed="rId3"/>
                <a:stretch>
                  <a:fillRect l="-666" b="-5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983625"/>
                  </p:ext>
                </p:extLst>
              </p:nvPr>
            </p:nvGraphicFramePr>
            <p:xfrm>
              <a:off x="873252" y="2299483"/>
              <a:ext cx="638556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983625"/>
                  </p:ext>
                </p:extLst>
              </p:nvPr>
            </p:nvGraphicFramePr>
            <p:xfrm>
              <a:off x="873252" y="2299483"/>
              <a:ext cx="6385560" cy="14833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8197" r="-362555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108197" r="-362555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208197" r="-36255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308197" r="-36255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직사각형 4"/>
          <p:cNvSpPr/>
          <p:nvPr/>
        </p:nvSpPr>
        <p:spPr>
          <a:xfrm>
            <a:off x="873253" y="4552294"/>
            <a:ext cx="38206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 errors must belong to the set of positive real numbers that are at least zero.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5895" y="4299746"/>
            <a:ext cx="3091990" cy="1883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6206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Sum of Squared Error, SSE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  <a:blipFill>
                <a:blip r:embed="rId3"/>
                <a:stretch>
                  <a:fillRect l="-666" b="-5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7358527"/>
                  </p:ext>
                </p:extLst>
              </p:nvPr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7358527"/>
                  </p:ext>
                </p:extLst>
              </p:nvPr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8197" r="-362555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108197" r="-362555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208197" r="-362555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308197" r="-36255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408197" r="-36255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원호 1">
            <a:extLst>
              <a:ext uri="{FF2B5EF4-FFF2-40B4-BE49-F238E27FC236}">
                <a16:creationId xmlns:a16="http://schemas.microsoft.com/office/drawing/2014/main" id="{584E6A13-B851-17D7-9286-111E689602FC}"/>
              </a:ext>
            </a:extLst>
          </p:cNvPr>
          <p:cNvSpPr/>
          <p:nvPr/>
        </p:nvSpPr>
        <p:spPr>
          <a:xfrm>
            <a:off x="7077456" y="3575845"/>
            <a:ext cx="402336" cy="447515"/>
          </a:xfrm>
          <a:prstGeom prst="arc">
            <a:avLst>
              <a:gd name="adj1" fmla="val 17329315"/>
              <a:gd name="adj2" fmla="val 4698639"/>
            </a:avLst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570592" y="3507214"/>
            <a:ext cx="1407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value to the power of 2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966575" y="4624644"/>
                <a:ext cx="4181899" cy="10729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6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𝑜𝑏𝑠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=#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𝑜𝑏𝑠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75" y="4624644"/>
                <a:ext cx="4181899" cy="1072922"/>
              </a:xfrm>
              <a:prstGeom prst="rect">
                <a:avLst/>
              </a:prstGeom>
              <a:blipFill>
                <a:blip r:embed="rId5"/>
                <a:stretch>
                  <a:fillRect b="-28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91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239157" cy="3687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Terminologies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Simple linear regression: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form in which the value of y is fitted by one independent variable x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Ex) Predicting a test score based on study hours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Multiple linear regression: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A form in which the value of y is fitted by two or more independent variables</a:t>
            </a:r>
            <a:endParaRPr lang="en-US" altLang="ko-KR" baseline="-25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Ex) Predicting a test score based on study hours, IQ, and gender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baseline="-25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</p:spTree>
    <p:extLst>
      <p:ext uri="{BB962C8B-B14F-4D97-AF65-F5344CB8AC3E}">
        <p14:creationId xmlns:p14="http://schemas.microsoft.com/office/powerpoint/2010/main" val="41220824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Sum of Squared Error, SSE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  <a:blipFill>
                <a:blip r:embed="rId3"/>
                <a:stretch>
                  <a:fillRect l="-666" b="-5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8197" r="-362555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108197" r="-362555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208197" r="-362555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308197" r="-36255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408197" r="-36255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원호 1">
            <a:extLst>
              <a:ext uri="{FF2B5EF4-FFF2-40B4-BE49-F238E27FC236}">
                <a16:creationId xmlns:a16="http://schemas.microsoft.com/office/drawing/2014/main" id="{584E6A13-B851-17D7-9286-111E689602FC}"/>
              </a:ext>
            </a:extLst>
          </p:cNvPr>
          <p:cNvSpPr/>
          <p:nvPr/>
        </p:nvSpPr>
        <p:spPr>
          <a:xfrm>
            <a:off x="7077456" y="3575845"/>
            <a:ext cx="402336" cy="447515"/>
          </a:xfrm>
          <a:prstGeom prst="arc">
            <a:avLst>
              <a:gd name="adj1" fmla="val 17329315"/>
              <a:gd name="adj2" fmla="val 4698639"/>
            </a:avLst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570592" y="3507214"/>
            <a:ext cx="1407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value to the power of 2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직사각형 3"/>
              <p:cNvSpPr/>
              <p:nvPr/>
            </p:nvSpPr>
            <p:spPr>
              <a:xfrm>
                <a:off x="966575" y="4624644"/>
                <a:ext cx="4181899" cy="8222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6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=9.6  </m:t>
                      </m:r>
                    </m:oMath>
                  </m:oMathPara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endParaRPr lang="en-US" altLang="ko-KR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직사각형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75" y="4624644"/>
                <a:ext cx="4181899" cy="8222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/>
          <p:cNvSpPr/>
          <p:nvPr/>
        </p:nvSpPr>
        <p:spPr>
          <a:xfrm>
            <a:off x="966575" y="5446920"/>
            <a:ext cx="4100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If we add up all the squared errors, we get 9.6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31769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Weakness of SSE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</a:rPr>
              <a:t>Since it adds up all squared errors, </a:t>
            </a:r>
          </a:p>
          <a:p>
            <a:pPr lvl="2">
              <a:lnSpc>
                <a:spcPct val="150000"/>
              </a:lnSpc>
            </a:pPr>
            <a:r>
              <a:rPr lang="en-US" altLang="ko-KR" sz="2000" dirty="0">
                <a:solidFill>
                  <a:srgbClr val="222222"/>
                </a:solidFill>
              </a:rPr>
              <a:t>it is susceptible to outlier effects.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057275" y="3078122"/>
            <a:ext cx="3171825" cy="2457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114925" y="3078122"/>
            <a:ext cx="3171825" cy="24574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4390741" y="4076014"/>
            <a:ext cx="4430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222222"/>
                </a:solidFill>
              </a:rPr>
              <a:t>vs</a:t>
            </a:r>
            <a:endParaRPr lang="ko-KR" altLang="en-US" sz="2400" dirty="0"/>
          </a:p>
        </p:txBody>
      </p:sp>
      <p:cxnSp>
        <p:nvCxnSpPr>
          <p:cNvPr id="30" name="직선 연결선 29"/>
          <p:cNvCxnSpPr/>
          <p:nvPr/>
        </p:nvCxnSpPr>
        <p:spPr>
          <a:xfrm flipV="1">
            <a:off x="1266825" y="3619500"/>
            <a:ext cx="2514600" cy="15430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1381125" y="4810125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/>
          <p:cNvSpPr/>
          <p:nvPr/>
        </p:nvSpPr>
        <p:spPr>
          <a:xfrm>
            <a:off x="2341245" y="4537679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2859405" y="3968014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3590925" y="4739684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 flipV="1">
            <a:off x="5381625" y="4274820"/>
            <a:ext cx="2634615" cy="89535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5495925" y="4817745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6456045" y="4545299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6974205" y="3975634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/>
          <p:cNvSpPr/>
          <p:nvPr/>
        </p:nvSpPr>
        <p:spPr>
          <a:xfrm>
            <a:off x="7705725" y="4747304"/>
            <a:ext cx="108000" cy="108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/>
          <p:cNvSpPr/>
          <p:nvPr/>
        </p:nvSpPr>
        <p:spPr>
          <a:xfrm>
            <a:off x="1960245" y="4763745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/>
          <p:cNvSpPr/>
          <p:nvPr/>
        </p:nvSpPr>
        <p:spPr>
          <a:xfrm>
            <a:off x="2524125" y="4142942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/>
          <p:cNvSpPr/>
          <p:nvPr/>
        </p:nvSpPr>
        <p:spPr>
          <a:xfrm>
            <a:off x="6685597" y="4142942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6092190" y="4687004"/>
            <a:ext cx="108000" cy="10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7922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Mean Squared Error, MSE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  <a:blipFill>
                <a:blip r:embed="rId3"/>
                <a:stretch>
                  <a:fillRect l="-666" b="-5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8197" r="-362555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108197" r="-362555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208197" r="-362555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308197" r="-36255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408197" r="-36255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원호 1">
            <a:extLst>
              <a:ext uri="{FF2B5EF4-FFF2-40B4-BE49-F238E27FC236}">
                <a16:creationId xmlns:a16="http://schemas.microsoft.com/office/drawing/2014/main" id="{584E6A13-B851-17D7-9286-111E689602FC}"/>
              </a:ext>
            </a:extLst>
          </p:cNvPr>
          <p:cNvSpPr/>
          <p:nvPr/>
        </p:nvSpPr>
        <p:spPr>
          <a:xfrm>
            <a:off x="7077456" y="3575845"/>
            <a:ext cx="402336" cy="447515"/>
          </a:xfrm>
          <a:prstGeom prst="arc">
            <a:avLst>
              <a:gd name="adj1" fmla="val 17329315"/>
              <a:gd name="adj2" fmla="val 4698639"/>
            </a:avLst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570592" y="3507214"/>
            <a:ext cx="1407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value to the power of 2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966575" y="4624644"/>
                <a:ext cx="4181899" cy="13297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6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endParaRPr lang="en-US" altLang="ko-KR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p>
                          <m:r>
                            <a:rPr lang="en-US" altLang="ko-KR" sz="1600" i="1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𝑜𝑏𝑠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=#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𝑜𝑏𝑠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ko-KR" altLang="en-US" sz="1600" dirty="0"/>
              </a:p>
              <a:p>
                <a:endParaRPr lang="en-US" altLang="ko-KR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75" y="4624644"/>
                <a:ext cx="4181899" cy="13297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31802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Mean Squared Error, MSE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  <a:blipFill>
                <a:blip r:embed="rId3"/>
                <a:stretch>
                  <a:fillRect l="-666" b="-5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8197" r="-362555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108197" r="-362555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208197" r="-362555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308197" r="-36255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408197" r="-36255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원호 1">
            <a:extLst>
              <a:ext uri="{FF2B5EF4-FFF2-40B4-BE49-F238E27FC236}">
                <a16:creationId xmlns:a16="http://schemas.microsoft.com/office/drawing/2014/main" id="{584E6A13-B851-17D7-9286-111E689602FC}"/>
              </a:ext>
            </a:extLst>
          </p:cNvPr>
          <p:cNvSpPr/>
          <p:nvPr/>
        </p:nvSpPr>
        <p:spPr>
          <a:xfrm>
            <a:off x="7077456" y="3575845"/>
            <a:ext cx="402336" cy="447515"/>
          </a:xfrm>
          <a:prstGeom prst="arc">
            <a:avLst>
              <a:gd name="adj1" fmla="val 17329315"/>
              <a:gd name="adj2" fmla="val 4698639"/>
            </a:avLst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570592" y="3507214"/>
            <a:ext cx="1407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value to the power of 2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/>
              <p:cNvSpPr/>
              <p:nvPr/>
            </p:nvSpPr>
            <p:spPr>
              <a:xfrm>
                <a:off x="966575" y="4624644"/>
                <a:ext cx="4181899" cy="8329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ko-KR" alt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sz="16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1600" i="1">
                                      <a:solidFill>
                                        <a:srgbClr val="222222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ko-KR" sz="160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ko-KR" sz="1600" i="1">
                                              <a:solidFill>
                                                <a:srgbClr val="22222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altLang="ko-KR" sz="1600" b="0" i="1" smtClean="0">
                                          <a:solidFill>
                                            <a:srgbClr val="22222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ko-KR" sz="1600" i="1">
                                  <a:solidFill>
                                    <a:srgbClr val="22222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ko-KR" sz="1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1600" b="0" i="1" dirty="0">
                  <a:latin typeface="Cambria Math" panose="02040503050406030204" pitchFamily="18" charset="0"/>
                </a:endParaRPr>
              </a:p>
              <a:p>
                <a:endParaRPr lang="en-US" altLang="ko-KR" sz="16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직사각형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75" y="4624644"/>
                <a:ext cx="4181899" cy="8329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/>
          <p:cNvSpPr/>
          <p:nvPr/>
        </p:nvSpPr>
        <p:spPr>
          <a:xfrm>
            <a:off x="966575" y="5446920"/>
            <a:ext cx="3395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If we take the mean of SE, we get 2.4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14025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/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4400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  <a:latin typeface="Arial Narrow" panose="020B0606020202030204" pitchFamily="34" charset="0"/>
                  </a:rPr>
                  <a:t>Mean Squared Error, MSE</a:t>
                </a:r>
              </a:p>
              <a:p>
                <a:pPr marL="741600" lvl="1" indent="-2844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000" dirty="0">
                    <a:solidFill>
                      <a:srgbClr val="222222"/>
                    </a:solidFill>
                  </a:rPr>
                  <a:t>g</a:t>
                </a:r>
                <a:r>
                  <a:rPr lang="en-US" altLang="ko-KR" sz="2000" b="0" dirty="0">
                    <a:solidFill>
                      <a:srgbClr val="222222"/>
                    </a:solidFill>
                  </a:rPr>
                  <a:t>iven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=2.3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+79</m:t>
                    </m:r>
                  </m:oMath>
                </a14:m>
                <a:endParaRPr lang="en-US" altLang="ko-KR" dirty="0">
                  <a:solidFill>
                    <a:srgbClr val="222222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0C0831BE-37E5-DC74-05CF-004EFDB73B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71" y="1139130"/>
                <a:ext cx="8239157" cy="1015663"/>
              </a:xfrm>
              <a:prstGeom prst="rect">
                <a:avLst/>
              </a:prstGeom>
              <a:blipFill>
                <a:blip r:embed="rId3"/>
                <a:stretch>
                  <a:fillRect l="-666" b="-54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6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ko-KR" alt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sz="1800" b="0" i="1" smtClean="0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lang="en-US" altLang="ko-KR" sz="1800" b="0" i="1" smtClean="0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800" b="0" i="1" smtClean="0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2">
                <a:extLst>
                  <a:ext uri="{FF2B5EF4-FFF2-40B4-BE49-F238E27FC236}">
                    <a16:creationId xmlns:a16="http://schemas.microsoft.com/office/drawing/2014/main" id="{134676A7-EE14-CD80-BDE0-3AA06C93E48B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873252" y="2299483"/>
              <a:ext cx="6385560" cy="1854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0744">
                      <a:extLst>
                        <a:ext uri="{9D8B030D-6E8A-4147-A177-3AD203B41FA5}">
                          <a16:colId xmlns:a16="http://schemas.microsoft.com/office/drawing/2014/main" val="261140784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774882826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738349018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3111457235"/>
                        </a:ext>
                      </a:extLst>
                    </a:gridCol>
                    <a:gridCol w="1251204">
                      <a:extLst>
                        <a:ext uri="{9D8B030D-6E8A-4147-A177-3AD203B41FA5}">
                          <a16:colId xmlns:a16="http://schemas.microsoft.com/office/drawing/2014/main" val="179011955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8197" r="-362555" b="-4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6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8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3916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108197" r="-362555" b="-3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93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91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88097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208197" r="-362555" b="-2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83.6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88.2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92.8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latin typeface="+mn-lt"/>
                            </a:rPr>
                            <a:t>97.4</a:t>
                          </a:r>
                          <a:endParaRPr lang="ko-KR" altLang="en-US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18197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308197" r="-362555" b="-1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-2.6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-1.8</a:t>
                          </a:r>
                        </a:p>
                      </a:txBody>
                      <a:tcPr marL="9525" marR="9525" marT="9525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-0.4</a:t>
                          </a:r>
                        </a:p>
                      </a:txBody>
                      <a:tcPr marL="9525" marR="9525" marT="9525" marB="0" anchor="ctr"/>
                    </a:tc>
                    <a:extLst>
                      <a:ext uri="{0D108BD9-81ED-4DB2-BD59-A6C34878D82A}">
                        <a16:rowId xmlns:a16="http://schemas.microsoft.com/office/drawing/2014/main" val="40751829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4"/>
                          <a:stretch>
                            <a:fillRect l="-441" t="-408197" r="-362555" b="-278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2.6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4.8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1.8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n-US" altLang="ko-KR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0.4</a:t>
                          </a:r>
                        </a:p>
                      </a:txBody>
                      <a:tcPr marL="9525" marR="9525" marT="9525" marB="0"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56121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원호 1">
            <a:extLst>
              <a:ext uri="{FF2B5EF4-FFF2-40B4-BE49-F238E27FC236}">
                <a16:creationId xmlns:a16="http://schemas.microsoft.com/office/drawing/2014/main" id="{584E6A13-B851-17D7-9286-111E689602FC}"/>
              </a:ext>
            </a:extLst>
          </p:cNvPr>
          <p:cNvSpPr/>
          <p:nvPr/>
        </p:nvSpPr>
        <p:spPr>
          <a:xfrm>
            <a:off x="7077456" y="3575845"/>
            <a:ext cx="402336" cy="447515"/>
          </a:xfrm>
          <a:prstGeom prst="arc">
            <a:avLst>
              <a:gd name="adj1" fmla="val 17329315"/>
              <a:gd name="adj2" fmla="val 4698639"/>
            </a:avLst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7570592" y="3507214"/>
            <a:ext cx="14070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/>
              <a:t>value to the power of 2</a:t>
            </a:r>
            <a:endParaRPr lang="ko-KR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457E99-829F-421A-614C-CDF920C903E8}"/>
                  </a:ext>
                </a:extLst>
              </p:cNvPr>
              <p:cNvSpPr txBox="1"/>
              <p:nvPr/>
            </p:nvSpPr>
            <p:spPr>
              <a:xfrm>
                <a:off x="1135380" y="5220955"/>
                <a:ext cx="4572000" cy="3436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sz="1600" i="1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𝑎𝑟𝑔𝑚𝑖𝑛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600" b="0" i="1" smtClean="0">
                            <a:solidFill>
                              <a:srgbClr val="22222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ko-KR" alt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16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1600" i="1">
                                        <a:solidFill>
                                          <a:srgbClr val="22222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altLang="ko-KR" sz="1600" i="1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sz="1600" i="1">
                                                <a:solidFill>
                                                  <a:srgbClr val="222222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solidFill>
                                              <a:srgbClr val="22222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1600" i="1">
                                    <a:solidFill>
                                      <a:srgbClr val="22222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| </m:t>
                        </m:r>
                        <m:r>
                          <a:rPr lang="en-US" altLang="ko-KR" sz="16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altLang="ko-KR" sz="1600" b="0" i="1" smtClean="0">
                        <a:solidFill>
                          <a:srgbClr val="222222"/>
                        </a:solidFill>
                        <a:latin typeface="Cambria Math" panose="02040503050406030204" pitchFamily="18" charset="0"/>
                      </a:rPr>
                      <m:t> ,</m:t>
                    </m:r>
                  </m:oMath>
                </a14:m>
                <a:r>
                  <a:rPr lang="ko-KR" altLang="en-US" sz="16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1457E99-829F-421A-614C-CDF920C90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380" y="5220955"/>
                <a:ext cx="4572000" cy="343684"/>
              </a:xfrm>
              <a:prstGeom prst="rect">
                <a:avLst/>
              </a:prstGeom>
              <a:blipFill>
                <a:blip r:embed="rId5"/>
                <a:stretch>
                  <a:fillRect t="-105263" b="-1649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D253BC-0B9E-52A4-BF05-CE05B86E93A5}"/>
                  </a:ext>
                </a:extLst>
              </p:cNvPr>
              <p:cNvSpPr txBox="1"/>
              <p:nvPr/>
            </p:nvSpPr>
            <p:spPr>
              <a:xfrm>
                <a:off x="1505331" y="5836157"/>
                <a:ext cx="354634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16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16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600" b="0" i="1" smtClean="0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 ,</m:t>
                      </m:r>
                      <m:sSup>
                        <m:sSupPr>
                          <m:ctrlPr>
                            <a:rPr lang="en-US" altLang="ko-KR" sz="1600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ko-KR" sz="1600" i="1">
                              <a:solidFill>
                                <a:srgbClr val="22222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ko-KR" sz="1600" b="0" i="1" smtClean="0">
                          <a:solidFill>
                            <a:srgbClr val="222222"/>
                          </a:solidFill>
                          <a:latin typeface="Cambria Math" panose="02040503050406030204" pitchFamily="18" charset="0"/>
                        </a:rPr>
                        <m:t>={2.3, 79}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3D253BC-0B9E-52A4-BF05-CE05B86E9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331" y="5836157"/>
                <a:ext cx="3546348" cy="338554"/>
              </a:xfrm>
              <a:prstGeom prst="rect">
                <a:avLst/>
              </a:prstGeom>
              <a:blipFill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직사각형 3"/>
          <p:cNvSpPr/>
          <p:nvPr/>
        </p:nvSpPr>
        <p:spPr>
          <a:xfrm>
            <a:off x="964310" y="4625588"/>
            <a:ext cx="6204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22222"/>
                </a:solidFill>
                <a:latin typeface="Arial Narrow" panose="020B0606020202030204" pitchFamily="34" charset="0"/>
              </a:rPr>
              <a:t>Finally, the objective function for minimizing MSE can be expressed as: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34115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0831BE-37E5-DC74-05CF-004EFDB73BE1}"/>
              </a:ext>
            </a:extLst>
          </p:cNvPr>
          <p:cNvSpPr/>
          <p:nvPr/>
        </p:nvSpPr>
        <p:spPr>
          <a:xfrm>
            <a:off x="328771" y="1139130"/>
            <a:ext cx="8239157" cy="495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Coding exercise for MSE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1473B6-1C88-3239-F28C-8D6E885A6CCD}"/>
              </a:ext>
            </a:extLst>
          </p:cNvPr>
          <p:cNvSpPr txBox="1"/>
          <p:nvPr/>
        </p:nvSpPr>
        <p:spPr>
          <a:xfrm>
            <a:off x="1923669" y="2792177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https://colab.research.google.com/github/JunetaeKim/DeepLearningClass/blob/main/Week4/W4_MSE.ipynb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1271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239157" cy="91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Example of simple linear regression with only one independent variable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F4851BBB-4ED9-95C9-EB7C-E9C5C3AA3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755224"/>
              </p:ext>
            </p:extLst>
          </p:nvPr>
        </p:nvGraphicFramePr>
        <p:xfrm>
          <a:off x="941832" y="2069681"/>
          <a:ext cx="638556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0744">
                  <a:extLst>
                    <a:ext uri="{9D8B030D-6E8A-4147-A177-3AD203B41FA5}">
                      <a16:colId xmlns:a16="http://schemas.microsoft.com/office/drawing/2014/main" val="2611407848"/>
                    </a:ext>
                  </a:extLst>
                </a:gridCol>
                <a:gridCol w="1251204">
                  <a:extLst>
                    <a:ext uri="{9D8B030D-6E8A-4147-A177-3AD203B41FA5}">
                      <a16:colId xmlns:a16="http://schemas.microsoft.com/office/drawing/2014/main" val="774882826"/>
                    </a:ext>
                  </a:extLst>
                </a:gridCol>
                <a:gridCol w="1251204">
                  <a:extLst>
                    <a:ext uri="{9D8B030D-6E8A-4147-A177-3AD203B41FA5}">
                      <a16:colId xmlns:a16="http://schemas.microsoft.com/office/drawing/2014/main" val="3738349018"/>
                    </a:ext>
                  </a:extLst>
                </a:gridCol>
                <a:gridCol w="1251204">
                  <a:extLst>
                    <a:ext uri="{9D8B030D-6E8A-4147-A177-3AD203B41FA5}">
                      <a16:colId xmlns:a16="http://schemas.microsoft.com/office/drawing/2014/main" val="3111457235"/>
                    </a:ext>
                  </a:extLst>
                </a:gridCol>
                <a:gridCol w="1251204">
                  <a:extLst>
                    <a:ext uri="{9D8B030D-6E8A-4147-A177-3AD203B41FA5}">
                      <a16:colId xmlns:a16="http://schemas.microsoft.com/office/drawing/2014/main" val="1790119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Study hours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39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Scores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880978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49A6C4F-0DBC-2E81-B551-AC2EAF050629}"/>
              </a:ext>
            </a:extLst>
          </p:cNvPr>
          <p:cNvSpPr txBox="1"/>
          <p:nvPr/>
        </p:nvSpPr>
        <p:spPr>
          <a:xfrm>
            <a:off x="2286000" y="28296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Exam scores according to study hours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8BA263-4070-8AAE-E61B-3F8424FEEDD6}"/>
                  </a:ext>
                </a:extLst>
              </p:cNvPr>
              <p:cNvSpPr txBox="1"/>
              <p:nvPr/>
            </p:nvSpPr>
            <p:spPr>
              <a:xfrm>
                <a:off x="1007364" y="3717456"/>
                <a:ext cx="5850636" cy="21268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Let x be study hours and y be scores,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/>
                  <a:t>then sets X and Y can be expressed as: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2,4,6,8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81, 93, 91, 97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>
                  <a:lnSpc>
                    <a:spcPct val="15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8BA263-4070-8AAE-E61B-3F8424FEED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364" y="3717456"/>
                <a:ext cx="5850636" cy="2126864"/>
              </a:xfrm>
              <a:prstGeom prst="rect">
                <a:avLst/>
              </a:prstGeom>
              <a:blipFill>
                <a:blip r:embed="rId3"/>
                <a:stretch>
                  <a:fillRect l="-8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816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239157" cy="91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an accurate prediction linear line?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0DAAC446-18F5-FD74-ACE4-4ADD0ED094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b="10301"/>
          <a:stretch/>
        </p:blipFill>
        <p:spPr bwMode="auto">
          <a:xfrm>
            <a:off x="1184773" y="2302781"/>
            <a:ext cx="6486168" cy="341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64E3F9-FD06-5F12-2CDC-1845C1222731}"/>
              </a:ext>
            </a:extLst>
          </p:cNvPr>
          <p:cNvSpPr txBox="1"/>
          <p:nvPr/>
        </p:nvSpPr>
        <p:spPr>
          <a:xfrm>
            <a:off x="1700784" y="5739913"/>
            <a:ext cx="1389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/>
              <a:t>2 hours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B378D7-D0D6-4DE3-88DE-6A2BC64181EE}"/>
              </a:ext>
            </a:extLst>
          </p:cNvPr>
          <p:cNvSpPr txBox="1"/>
          <p:nvPr/>
        </p:nvSpPr>
        <p:spPr>
          <a:xfrm>
            <a:off x="3125027" y="5743021"/>
            <a:ext cx="1389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/>
              <a:t>4 hours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412450-D659-E8CD-53AA-22E75076FA01}"/>
              </a:ext>
            </a:extLst>
          </p:cNvPr>
          <p:cNvSpPr txBox="1"/>
          <p:nvPr/>
        </p:nvSpPr>
        <p:spPr>
          <a:xfrm>
            <a:off x="4566245" y="5724606"/>
            <a:ext cx="1389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/>
              <a:t>6 hours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B68AA8-BE6C-253C-12C2-98BD357E49AB}"/>
              </a:ext>
            </a:extLst>
          </p:cNvPr>
          <p:cNvSpPr txBox="1"/>
          <p:nvPr/>
        </p:nvSpPr>
        <p:spPr>
          <a:xfrm>
            <a:off x="6062853" y="5722514"/>
            <a:ext cx="1389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/>
              <a:t>8 hours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F74650-01AC-8551-3C02-E0B116E414C1}"/>
              </a:ext>
            </a:extLst>
          </p:cNvPr>
          <p:cNvSpPr txBox="1"/>
          <p:nvPr/>
        </p:nvSpPr>
        <p:spPr>
          <a:xfrm>
            <a:off x="1020431" y="1994845"/>
            <a:ext cx="905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Scores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AA9DDB1-C11B-526E-FA2C-02C0BB97C8A7}"/>
              </a:ext>
            </a:extLst>
          </p:cNvPr>
          <p:cNvCxnSpPr/>
          <p:nvPr/>
        </p:nvCxnSpPr>
        <p:spPr>
          <a:xfrm flipV="1">
            <a:off x="2203704" y="2458229"/>
            <a:ext cx="1883664" cy="2506963"/>
          </a:xfrm>
          <a:prstGeom prst="line">
            <a:avLst/>
          </a:prstGeom>
          <a:ln w="158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7875993-24D2-9EA6-AF41-263E12DC1CE5}"/>
              </a:ext>
            </a:extLst>
          </p:cNvPr>
          <p:cNvCxnSpPr>
            <a:cxnSpLocks/>
          </p:cNvCxnSpPr>
          <p:nvPr/>
        </p:nvCxnSpPr>
        <p:spPr>
          <a:xfrm flipV="1">
            <a:off x="2075688" y="4248638"/>
            <a:ext cx="5138928" cy="905256"/>
          </a:xfrm>
          <a:prstGeom prst="line">
            <a:avLst/>
          </a:prstGeom>
          <a:ln w="158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68E2E4F-3FEF-BD27-30D4-B42E0D7243BE}"/>
              </a:ext>
            </a:extLst>
          </p:cNvPr>
          <p:cNvCxnSpPr>
            <a:cxnSpLocks/>
          </p:cNvCxnSpPr>
          <p:nvPr/>
        </p:nvCxnSpPr>
        <p:spPr>
          <a:xfrm flipV="1">
            <a:off x="2331720" y="2518180"/>
            <a:ext cx="4426077" cy="233728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3D69AE3-C5CF-2A5A-DB04-DEE18C906B57}"/>
              </a:ext>
            </a:extLst>
          </p:cNvPr>
          <p:cNvSpPr txBox="1"/>
          <p:nvPr/>
        </p:nvSpPr>
        <p:spPr>
          <a:xfrm>
            <a:off x="3747897" y="2080392"/>
            <a:ext cx="6789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>
                <a:solidFill>
                  <a:schemeClr val="accent5"/>
                </a:solidFill>
              </a:rPr>
              <a:t>(A)</a:t>
            </a:r>
            <a:endParaRPr lang="ko-KR" altLang="en-US" sz="1600" dirty="0">
              <a:solidFill>
                <a:schemeClr val="accent5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4DB2549-0D48-918A-8D70-FB31558E100B}"/>
              </a:ext>
            </a:extLst>
          </p:cNvPr>
          <p:cNvSpPr txBox="1"/>
          <p:nvPr/>
        </p:nvSpPr>
        <p:spPr>
          <a:xfrm>
            <a:off x="6526661" y="2194900"/>
            <a:ext cx="6789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(B)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1F5801-21F8-28D3-820D-3E7C8752B9C1}"/>
              </a:ext>
            </a:extLst>
          </p:cNvPr>
          <p:cNvSpPr txBox="1"/>
          <p:nvPr/>
        </p:nvSpPr>
        <p:spPr>
          <a:xfrm>
            <a:off x="7052453" y="4025421"/>
            <a:ext cx="6789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</a:rPr>
              <a:t>(C)</a:t>
            </a:r>
            <a:endParaRPr lang="ko-KR" alt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226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239157" cy="917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an accurate prediction linear line?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0DAAC446-18F5-FD74-ACE4-4ADD0ED094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/>
          <a:srcRect b="10301"/>
          <a:stretch/>
        </p:blipFill>
        <p:spPr bwMode="auto">
          <a:xfrm>
            <a:off x="1184773" y="2302781"/>
            <a:ext cx="6486168" cy="3416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464E3F9-FD06-5F12-2CDC-1845C1222731}"/>
              </a:ext>
            </a:extLst>
          </p:cNvPr>
          <p:cNvSpPr txBox="1"/>
          <p:nvPr/>
        </p:nvSpPr>
        <p:spPr>
          <a:xfrm>
            <a:off x="1700784" y="5739913"/>
            <a:ext cx="1389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/>
              <a:t>2 hours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B378D7-D0D6-4DE3-88DE-6A2BC64181EE}"/>
              </a:ext>
            </a:extLst>
          </p:cNvPr>
          <p:cNvSpPr txBox="1"/>
          <p:nvPr/>
        </p:nvSpPr>
        <p:spPr>
          <a:xfrm>
            <a:off x="3125027" y="5743021"/>
            <a:ext cx="1389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/>
              <a:t>4 hours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412450-D659-E8CD-53AA-22E75076FA01}"/>
              </a:ext>
            </a:extLst>
          </p:cNvPr>
          <p:cNvSpPr txBox="1"/>
          <p:nvPr/>
        </p:nvSpPr>
        <p:spPr>
          <a:xfrm>
            <a:off x="4566245" y="5724606"/>
            <a:ext cx="1389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/>
              <a:t>6 hours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B68AA8-BE6C-253C-12C2-98BD357E49AB}"/>
              </a:ext>
            </a:extLst>
          </p:cNvPr>
          <p:cNvSpPr txBox="1"/>
          <p:nvPr/>
        </p:nvSpPr>
        <p:spPr>
          <a:xfrm>
            <a:off x="6062853" y="5722514"/>
            <a:ext cx="13898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/>
              <a:t>8 hours</a:t>
            </a:r>
            <a:endParaRPr lang="ko-KR" alt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F74650-01AC-8551-3C02-E0B116E414C1}"/>
              </a:ext>
            </a:extLst>
          </p:cNvPr>
          <p:cNvSpPr txBox="1"/>
          <p:nvPr/>
        </p:nvSpPr>
        <p:spPr>
          <a:xfrm>
            <a:off x="1020431" y="1994845"/>
            <a:ext cx="905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Scores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68E2E4F-3FEF-BD27-30D4-B42E0D7243BE}"/>
              </a:ext>
            </a:extLst>
          </p:cNvPr>
          <p:cNvCxnSpPr>
            <a:cxnSpLocks/>
          </p:cNvCxnSpPr>
          <p:nvPr/>
        </p:nvCxnSpPr>
        <p:spPr>
          <a:xfrm flipV="1">
            <a:off x="2331720" y="2518180"/>
            <a:ext cx="4426077" cy="2337284"/>
          </a:xfrm>
          <a:prstGeom prst="line">
            <a:avLst/>
          </a:prstGeom>
          <a:ln w="158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4DB2549-0D48-918A-8D70-FB31558E100B}"/>
              </a:ext>
            </a:extLst>
          </p:cNvPr>
          <p:cNvSpPr txBox="1"/>
          <p:nvPr/>
        </p:nvSpPr>
        <p:spPr>
          <a:xfrm>
            <a:off x="6526661" y="2194900"/>
            <a:ext cx="6789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600" dirty="0">
                <a:solidFill>
                  <a:schemeClr val="accent6">
                    <a:lumMod val="75000"/>
                  </a:schemeClr>
                </a:solidFill>
              </a:rPr>
              <a:t>(B)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4798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/>
        </p:nvCxnSpPr>
        <p:spPr>
          <a:xfrm>
            <a:off x="361950" y="857250"/>
            <a:ext cx="5391150" cy="0"/>
          </a:xfrm>
          <a:prstGeom prst="line">
            <a:avLst/>
          </a:prstGeom>
          <a:ln w="38100">
            <a:solidFill>
              <a:schemeClr val="accent2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>
            <a:off x="3257550" y="933450"/>
            <a:ext cx="5391150" cy="0"/>
          </a:xfrm>
          <a:prstGeom prst="line">
            <a:avLst/>
          </a:prstGeom>
          <a:ln w="38100">
            <a:solidFill>
              <a:schemeClr val="accent6">
                <a:alpha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E735BC-AE4C-4D07-AF6F-938EFDB3D2EC}"/>
              </a:ext>
            </a:extLst>
          </p:cNvPr>
          <p:cNvSpPr/>
          <p:nvPr/>
        </p:nvSpPr>
        <p:spPr>
          <a:xfrm>
            <a:off x="328771" y="1139130"/>
            <a:ext cx="8239157" cy="1378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4400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rgbClr val="222222"/>
                </a:solidFill>
                <a:latin typeface="Arial Narrow" panose="020B0606020202030204" pitchFamily="34" charset="0"/>
              </a:rPr>
              <a:t>What is an accurate prediction linear line?</a:t>
            </a:r>
          </a:p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rgbClr val="222222"/>
              </a:solidFill>
              <a:latin typeface="Arial Narrow" panose="020B060602020203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rgbClr val="222222"/>
              </a:solidFill>
              <a:latin typeface="Arial Narrow" panose="020B060602020203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9F07DE-A106-7D79-9BCA-23BC38504553}"/>
              </a:ext>
            </a:extLst>
          </p:cNvPr>
          <p:cNvSpPr/>
          <p:nvPr/>
        </p:nvSpPr>
        <p:spPr>
          <a:xfrm>
            <a:off x="299839" y="70603"/>
            <a:ext cx="8544322" cy="6571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dirty="0">
                <a:latin typeface="Arial Narrow" panose="020B0606020202030204" pitchFamily="34" charset="0"/>
                <a:cs typeface="Times New Roman" panose="02020603050405020304" pitchFamily="18" charset="0"/>
              </a:rPr>
              <a:t>Introduction to Deep Learning Mechanisms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861D67F-82B6-5302-269C-1983EF239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9866" y="1502074"/>
            <a:ext cx="3466894" cy="217035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D8650EA-0D90-BA1C-7AD4-669233F065A1}"/>
              </a:ext>
            </a:extLst>
          </p:cNvPr>
          <p:cNvSpPr txBox="1"/>
          <p:nvPr/>
        </p:nvSpPr>
        <p:spPr>
          <a:xfrm>
            <a:off x="126698" y="2008556"/>
            <a:ext cx="4572000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1600" lvl="1" indent="-28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Linear regression analysis is the process of finding the line that best represents these points.</a:t>
            </a:r>
          </a:p>
        </p:txBody>
      </p:sp>
    </p:spTree>
    <p:extLst>
      <p:ext uri="{BB962C8B-B14F-4D97-AF65-F5344CB8AC3E}">
        <p14:creationId xmlns:p14="http://schemas.microsoft.com/office/powerpoint/2010/main" val="2223040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20108</TotalTime>
  <Words>2854</Words>
  <Application>Microsoft Office PowerPoint</Application>
  <PresentationFormat>화면 슬라이드 쇼(4:3)</PresentationFormat>
  <Paragraphs>675</Paragraphs>
  <Slides>55</Slides>
  <Notes>55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2" baseType="lpstr">
      <vt:lpstr>맑은 고딕</vt:lpstr>
      <vt:lpstr>Arial</vt:lpstr>
      <vt:lpstr>Arial Narrow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김준태</dc:creator>
  <cp:lastModifiedBy>준태 김</cp:lastModifiedBy>
  <cp:revision>2006</cp:revision>
  <cp:lastPrinted>2017-04-16T10:58:23Z</cp:lastPrinted>
  <dcterms:created xsi:type="dcterms:W3CDTF">2017-03-22T07:59:28Z</dcterms:created>
  <dcterms:modified xsi:type="dcterms:W3CDTF">2025-03-31T00:12:43Z</dcterms:modified>
</cp:coreProperties>
</file>