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65" r:id="rId2"/>
    <p:sldId id="509" r:id="rId3"/>
    <p:sldId id="599" r:id="rId4"/>
    <p:sldId id="600" r:id="rId5"/>
    <p:sldId id="660" r:id="rId6"/>
    <p:sldId id="659" r:id="rId7"/>
    <p:sldId id="601" r:id="rId8"/>
    <p:sldId id="602" r:id="rId9"/>
    <p:sldId id="603" r:id="rId10"/>
    <p:sldId id="604" r:id="rId11"/>
    <p:sldId id="605" r:id="rId12"/>
    <p:sldId id="606" r:id="rId13"/>
    <p:sldId id="663" r:id="rId14"/>
    <p:sldId id="607" r:id="rId15"/>
    <p:sldId id="664" r:id="rId16"/>
    <p:sldId id="608" r:id="rId17"/>
    <p:sldId id="648" r:id="rId18"/>
    <p:sldId id="649" r:id="rId19"/>
    <p:sldId id="650" r:id="rId20"/>
    <p:sldId id="610" r:id="rId21"/>
    <p:sldId id="609" r:id="rId22"/>
    <p:sldId id="611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22" r:id="rId32"/>
    <p:sldId id="624" r:id="rId33"/>
    <p:sldId id="623" r:id="rId34"/>
    <p:sldId id="625" r:id="rId35"/>
    <p:sldId id="626" r:id="rId36"/>
    <p:sldId id="627" r:id="rId37"/>
    <p:sldId id="628" r:id="rId38"/>
    <p:sldId id="629" r:id="rId39"/>
    <p:sldId id="630" r:id="rId40"/>
    <p:sldId id="631" r:id="rId41"/>
    <p:sldId id="632" r:id="rId42"/>
    <p:sldId id="661" r:id="rId43"/>
    <p:sldId id="634" r:id="rId44"/>
    <p:sldId id="635" r:id="rId45"/>
    <p:sldId id="636" r:id="rId46"/>
    <p:sldId id="637" r:id="rId47"/>
    <p:sldId id="638" r:id="rId48"/>
    <p:sldId id="639" r:id="rId49"/>
    <p:sldId id="651" r:id="rId50"/>
    <p:sldId id="652" r:id="rId51"/>
    <p:sldId id="640" r:id="rId52"/>
    <p:sldId id="641" r:id="rId53"/>
    <p:sldId id="653" r:id="rId54"/>
    <p:sldId id="662" r:id="rId55"/>
    <p:sldId id="642" r:id="rId56"/>
    <p:sldId id="643" r:id="rId57"/>
    <p:sldId id="644" r:id="rId58"/>
    <p:sldId id="654" r:id="rId59"/>
    <p:sldId id="655" r:id="rId60"/>
    <p:sldId id="656" r:id="rId61"/>
    <p:sldId id="645" r:id="rId62"/>
    <p:sldId id="646" r:id="rId63"/>
    <p:sldId id="657" r:id="rId64"/>
    <p:sldId id="658" r:id="rId65"/>
    <p:sldId id="647" r:id="rId6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7C8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0074" autoAdjust="0"/>
  </p:normalViewPr>
  <p:slideViewPr>
    <p:cSldViewPr snapToGrid="0" showGuides="1">
      <p:cViewPr varScale="1">
        <p:scale>
          <a:sx n="54" d="100"/>
          <a:sy n="54" d="100"/>
        </p:scale>
        <p:origin x="2166" y="60"/>
      </p:cViewPr>
      <p:guideLst>
        <p:guide orient="horz" pos="3657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92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00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1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98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203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51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04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56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03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74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0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11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67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87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93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359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277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80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5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1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078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755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3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21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97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82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6572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865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976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66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5302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6587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2853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027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539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0176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7393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389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990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787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2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85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802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227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916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244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5521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5769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081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284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694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8257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8062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539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874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066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21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0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096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83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6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simple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multiple.ipyn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5/W5_Simulation_simple.ipynb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1.png"/><Relationship Id="rId4" Type="http://schemas.openxmlformats.org/officeDocument/2006/relationships/image" Target="../media/image4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5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4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5/W5_GradientDecsent_BCE.ipynb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1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Associate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Potential problem of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according to the slope, if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moves too much, it diverges as shown below.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That is, if the learning rate is too large, it diverges instead of converging to a point.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address this problem, a parameter called the learning rate needs to be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078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learning rate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learning rate is an exogenous hyperparameter that determines how much to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Setting the optimal learning rate while appropriately adjusting the values ​​is one of the important optimization tasks in deep learning.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2476502" y="3429000"/>
            <a:ext cx="3666386" cy="3036815"/>
            <a:chOff x="1933577" y="3343274"/>
            <a:chExt cx="3666386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933577" y="3540886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17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Summary of gradient descent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 is minimized by setting an appropriate learning rate, when there is a function whose error depends on the parameter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y-intercept b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also estimated by the same mechanism.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Similarly, if the value of b is too large, the error increases, and if the value of b is too small, the error increases.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029977-1C0D-DBA1-81AD-785E93CB2ED2}"/>
              </a:ext>
            </a:extLst>
          </p:cNvPr>
          <p:cNvGrpSpPr/>
          <p:nvPr/>
        </p:nvGrpSpPr>
        <p:grpSpPr>
          <a:xfrm>
            <a:off x="3895347" y="3602736"/>
            <a:ext cx="3611880" cy="2994602"/>
            <a:chOff x="1871064" y="3343274"/>
            <a:chExt cx="3728899" cy="303681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9D1E4F5-B2FC-8823-D628-265047AA60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249"/>
            <a:stretch/>
          </p:blipFill>
          <p:spPr bwMode="auto">
            <a:xfrm>
              <a:off x="2447925" y="3343274"/>
              <a:ext cx="3152038" cy="3036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F7BFA-C371-3031-753E-AED5D9D45DB2}"/>
                </a:ext>
              </a:extLst>
            </p:cNvPr>
            <p:cNvSpPr txBox="1"/>
            <p:nvPr/>
          </p:nvSpPr>
          <p:spPr>
            <a:xfrm>
              <a:off x="1871064" y="3540886"/>
              <a:ext cx="883860" cy="3721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758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Components required for gradient descent update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both a and b, respectively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Learning rate 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equation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9950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52359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5 steps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gradient descent process 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Initialize the parameters: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Select initial values for the slope (a) and the y-intercept (b). These values can be set randomly or based on some prior knowledge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gradient: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Calculate the partial derivatives of the loss function J(a, b) (e.g., mean squared error) with respect to the parameters a and b. These gradients represent the direction of the steepest increase in the loss function.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∂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 =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nary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5235985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334952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5626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5 steps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gradient descent process 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Update the parameters: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Adjust the parameters a and b using the computed gradients and a learning rate (α). The updated values for a and b are given by the following formulas: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(∂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J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a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)/∂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b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)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Repeat steps 2 and 3: </a:t>
                </a:r>
              </a:p>
              <a:p>
                <a:pPr marL="1257300" lvl="2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Iterate through steps 2 and 3 for a predetermined number of iterations or until the loss function converges to a minimum value.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Evaluate the updated model: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Assess the performance of the updated linear function using a metric like mean squared error, R-squared, or adjusted R-squared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5626092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3008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3411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7248644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3179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101999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47761" b="-376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7079" b="-183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190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a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186946"/>
                  </p:ext>
                </p:extLst>
              </p:nvPr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oMath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776787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29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Learning and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68BDE1-6898-9A85-AC3F-A3A6949ABC91}"/>
              </a:ext>
            </a:extLst>
          </p:cNvPr>
          <p:cNvSpPr/>
          <p:nvPr/>
        </p:nvSpPr>
        <p:spPr>
          <a:xfrm>
            <a:off x="2450593" y="4206583"/>
            <a:ext cx="3877055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algorithm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exercise for students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553090"/>
                  </p:ext>
                </p:extLst>
              </p:nvPr>
            </p:nvGraphicFramePr>
            <p:xfrm>
              <a:off x="774192" y="3538728"/>
              <a:ext cx="5416296" cy="26437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2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9241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Partial derivative of MSE with respect to b (</a:t>
            </a:r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solution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dirty="0">
                              <a:latin typeface="Arial Narrow" panose="020B0606020202030204" pitchFamily="34" charset="0"/>
                            </a:rPr>
                            <a:t>Given</a:t>
                          </a:r>
                          <a:r>
                            <a:rPr lang="en-US" altLang="ko-KR" sz="1600" dirty="0"/>
                            <a:t>,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1600" i="1">
                                                      <a:solidFill>
                                                        <a:srgbClr val="222222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altLang="ko-KR" sz="1600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328429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600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ko-KR" sz="1600" b="0" i="1" smtClean="0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1600" i="1" smtClean="0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600" i="1">
                                                  <a:solidFill>
                                                    <a:srgbClr val="22222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endParaRPr lang="ko-KR" altLang="en-US" sz="16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9942D43D-FC1D-74E8-7A1D-D585851FEE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65048" y="2096572"/>
              <a:ext cx="5416296" cy="9380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2222614823"/>
                        </a:ext>
                      </a:extLst>
                    </a:gridCol>
                  </a:tblGrid>
                  <a:tr h="50107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446" b="-1915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09557"/>
                      </a:ext>
                    </a:extLst>
                  </a:tr>
                  <a:tr h="4370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86111" b="-1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866997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[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rgbClr val="22222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400" i="1" smtClean="0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400" i="1">
                                                        <a:solidFill>
                                                          <a:srgbClr val="22222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Arial Narrow" panose="020B0606020202030204" pitchFamily="34" charset="0"/>
                            </a:rPr>
                            <a:t>Let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, </a:t>
                          </a:r>
                          <a:endParaRPr lang="ko-KR" altLang="en-US" sz="14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400" i="0" dirty="0">
                              <a:latin typeface="Arial Narrow" panose="020B0606020202030204" pitchFamily="34" charset="0"/>
                            </a:rPr>
                            <a:t>then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4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ko-KR" sz="140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  and    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subHide m:val="on"/>
                                  <m:supHide m:val="on"/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altLang="ko-KR" sz="1400" i="1" dirty="0"/>
                            <a:t> </a:t>
                          </a:r>
                          <a:r>
                            <a:rPr lang="en-US" altLang="ko-KR" sz="1400" i="1" dirty="0">
                              <a:latin typeface="Arial Narrow" panose="020B0606020202030204" pitchFamily="34" charset="0"/>
                            </a:rPr>
                            <a:t>  and   </a:t>
                          </a:r>
                          <a:r>
                            <a:rPr lang="en-US" altLang="ko-KR" sz="1400" i="1" dirty="0"/>
                            <a:t>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num>
                                <m:den>
                                  <m:r>
                                    <a:rPr lang="ko-KR" altLang="en-US" sz="140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ko-KR" altLang="en-US" sz="140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subSup"/>
                                    <m:subHide m:val="on"/>
                                    <m:supHide m:val="on"/>
                                    <m:ctrlPr>
                                      <a:rPr lang="ko-KR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4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4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3ED7AF74-7577-48F9-0473-D0DA754816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326601"/>
                  </p:ext>
                </p:extLst>
              </p:nvPr>
            </p:nvGraphicFramePr>
            <p:xfrm>
              <a:off x="774192" y="3538728"/>
              <a:ext cx="5416296" cy="276390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416296">
                      <a:extLst>
                        <a:ext uri="{9D8B030D-6E8A-4147-A177-3AD203B41FA5}">
                          <a16:colId xmlns:a16="http://schemas.microsoft.com/office/drawing/2014/main" val="1515720795"/>
                        </a:ext>
                      </a:extLst>
                    </a:gridCol>
                  </a:tblGrid>
                  <a:tr h="7068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862" b="-44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668621"/>
                      </a:ext>
                    </a:extLst>
                  </a:tr>
                  <a:tr h="4034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53030" b="-6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4079279"/>
                      </a:ext>
                    </a:extLst>
                  </a:tr>
                  <a:tr h="541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35955" b="-4101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1485973"/>
                      </a:ext>
                    </a:extLst>
                  </a:tr>
                  <a:tr h="5885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2762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340023"/>
                      </a:ext>
                    </a:extLst>
                  </a:tr>
                  <a:tr h="52362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63953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68145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3944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3B805-ED0B-E3B9-83D2-049D3D061B30}"/>
              </a:ext>
            </a:extLst>
          </p:cNvPr>
          <p:cNvSpPr txBox="1"/>
          <p:nvPr/>
        </p:nvSpPr>
        <p:spPr>
          <a:xfrm>
            <a:off x="2260079" y="3429000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0685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79517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multiple linear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model in which two or more independent variables are employed to predict or explain the dependent variable.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greater the amount of information input, the better the predictive power of the model.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6176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401827"/>
              </p:ext>
            </p:extLst>
          </p:nvPr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above table can be expressed as:</a:t>
                </a:r>
              </a:p>
              <a:p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832" y="3551312"/>
                <a:ext cx="6080291" cy="923330"/>
              </a:xfrm>
              <a:prstGeom prst="rect">
                <a:avLst/>
              </a:prstGeom>
              <a:blipFill>
                <a:blip r:embed="rId3"/>
                <a:stretch>
                  <a:fillRect l="-903" t="-3311" b="-19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96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multiple linear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7416721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5249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375368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 of private tutoring: x</a:t>
                      </a:r>
                      <a:r>
                        <a:rPr lang="en-US" altLang="ko-KR" baseline="-25000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76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Scores: 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41832" y="3551312"/>
            <a:ext cx="6080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association among data in the above table can be visualized as: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6007" y="4020177"/>
            <a:ext cx="3496301" cy="2705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8175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a multiple linear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BCD51-02B7-1415-FAF0-8FDFEFCA772E}"/>
              </a:ext>
            </a:extLst>
          </p:cNvPr>
          <p:cNvSpPr txBox="1"/>
          <p:nvPr/>
        </p:nvSpPr>
        <p:spPr>
          <a:xfrm>
            <a:off x="1830713" y="3465576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https://colab.research.google.com/github/JunetaeKim/DeepLearningClass/blob/main/Week5/W5_GradientDecsent_multiple.ipynb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39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Interpretation of visualization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2d prediction line is replaced with a 3d prediction ‘</a:t>
            </a:r>
            <a:r>
              <a:rPr lang="en-US" altLang="ko-KR" b="1" i="1" dirty="0">
                <a:solidFill>
                  <a:schemeClr val="accent1"/>
                </a:solidFill>
                <a:latin typeface="Arial Narrow" panose="020B0606020202030204" pitchFamily="34" charset="0"/>
              </a:rPr>
              <a:t>plane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values predicted based on a linear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line are now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predicted based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on a wider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plane, more accurate prediction is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possible.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82" y="2960397"/>
            <a:ext cx="3363274" cy="32134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62" y="3734642"/>
            <a:ext cx="3320959" cy="214255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976866" y="4598126"/>
            <a:ext cx="838974" cy="460341"/>
          </a:xfrm>
          <a:prstGeom prst="rightArrow">
            <a:avLst>
              <a:gd name="adj1" fmla="val 36207"/>
              <a:gd name="adj2" fmla="val 3793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60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99816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25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in which the error increases to infinity when A increases to positive infinity or decreases to negative infinity can be expressed as a quadratic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implies that the error can be minimized when A is properly optimized.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24C40FA-0871-FBB1-6202-4438AC559CB1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0696E237-937C-8B4E-F3B0-AA6FAA381A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C2051C-5FCB-F03F-A1E6-E94C78408D37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logistic regression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Logistic regression estimates the probability of an event occurring, such as voted or didn’t vote, based on a given dataset of independent variables.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outcome is a probability, the dependent variable is bounded between 0 and 1.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not suitable for solving problems with linear lines.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205296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82895"/>
              </p:ext>
            </p:extLst>
          </p:nvPr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4303" y="3685677"/>
            <a:ext cx="5239748" cy="2597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941832" y="2883688"/>
            <a:ext cx="67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 the pass be 1 and the fail be 0, and when expressed on the coordinate plane, it is as shown in the figure.</a:t>
            </a:r>
          </a:p>
        </p:txBody>
      </p:sp>
    </p:spTree>
    <p:extLst>
      <p:ext uri="{BB962C8B-B14F-4D97-AF65-F5344CB8AC3E}">
        <p14:creationId xmlns:p14="http://schemas.microsoft.com/office/powerpoint/2010/main" val="303246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logistic regression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/>
        </p:nvGraphicFramePr>
        <p:xfrm>
          <a:off x="941832" y="1846944"/>
          <a:ext cx="67481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8068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1967056480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092024838"/>
                    </a:ext>
                  </a:extLst>
                </a:gridCol>
                <a:gridCol w="668582">
                  <a:extLst>
                    <a:ext uri="{9D8B030D-6E8A-4147-A177-3AD203B41FA5}">
                      <a16:colId xmlns:a16="http://schemas.microsoft.com/office/drawing/2014/main" val="27009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Study hours: x</a:t>
                      </a:r>
                      <a:r>
                        <a:rPr lang="en-US" altLang="ko-KR" baseline="-25000" dirty="0"/>
                        <a:t>1</a:t>
                      </a:r>
                      <a:endParaRPr lang="ko-KR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Pass = 1</a:t>
                      </a:r>
                      <a:r>
                        <a:rPr lang="en-US" altLang="ko-KR" baseline="0" dirty="0"/>
                        <a:t> vs Fail =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941832" y="2883688"/>
            <a:ext cx="7338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these points only have values ​​of 1 and 0, it is difficult to draw a linear line.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an s-shaped line is required rather than a linear line.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6932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that returns an S-shaped y according to the given data.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966757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3637554"/>
            <a:ext cx="5245100" cy="2692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4158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has to do with the slope of the graph 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82276" y="3644148"/>
            <a:ext cx="5412311" cy="2697405"/>
            <a:chOff x="1082276" y="3644148"/>
            <a:chExt cx="5412311" cy="2697405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2276" y="3644148"/>
              <a:ext cx="5412311" cy="2697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1480457" y="4197531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572000" y="4667794"/>
              <a:ext cx="1480457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1473693" y="4298462"/>
            <a:ext cx="1583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large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84140" y="4623518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a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107953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sigmoid function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is defined as below: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has to do with the horizontal movement of the graph.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2019592"/>
              </a:xfrm>
              <a:prstGeom prst="rect">
                <a:avLst/>
              </a:prstGeom>
              <a:blipFill>
                <a:blip r:embed="rId3"/>
                <a:stretch>
                  <a:fillRect l="-644" b="-1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211293" y="3670275"/>
            <a:ext cx="5337555" cy="2716698"/>
            <a:chOff x="1211293" y="3670275"/>
            <a:chExt cx="5337555" cy="2716698"/>
          </a:xfrm>
        </p:grpSpPr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1293" y="3670275"/>
              <a:ext cx="5337555" cy="2716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1384663" y="4676502"/>
              <a:ext cx="1280160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72000" y="4676502"/>
              <a:ext cx="1558834" cy="470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89381" y="4542301"/>
            <a:ext cx="1591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large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428088" y="454230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when </a:t>
            </a:r>
            <a:r>
              <a:rPr lang="en-US" altLang="ko-KR" i="1" dirty="0"/>
              <a:t>b</a:t>
            </a:r>
            <a:r>
              <a:rPr lang="en-US" altLang="ko-KR" dirty="0"/>
              <a:t> is small</a:t>
            </a:r>
          </a:p>
        </p:txBody>
      </p:sp>
    </p:spTree>
    <p:extLst>
      <p:ext uri="{BB962C8B-B14F-4D97-AF65-F5344CB8AC3E}">
        <p14:creationId xmlns:p14="http://schemas.microsoft.com/office/powerpoint/2010/main" val="72210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decreases, the error becomes infinitely large, but as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increases, the error does not become completely zero.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659651" y="2515741"/>
            <a:ext cx="4293474" cy="4229049"/>
            <a:chOff x="1659651" y="2515741"/>
            <a:chExt cx="4293474" cy="422904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69950" y="2515741"/>
              <a:ext cx="3983175" cy="4229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1969950" y="2751909"/>
              <a:ext cx="329113" cy="296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659651" y="2674090"/>
              <a:ext cx="60933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i="1" dirty="0"/>
                <a:t>error</a:t>
              </a:r>
              <a:endParaRPr lang="ko-KR" altLang="en-US" sz="1600" i="1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2299063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900205" y="6345153"/>
              <a:ext cx="1045028" cy="3996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938376" y="6311121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small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50179" y="6298739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a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4272965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6331" y="2592024"/>
            <a:ext cx="5453656" cy="4057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sigmoid function and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 between error and b has a U-shaped curve.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12497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953125" y="6437475"/>
            <a:ext cx="1045028" cy="280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969950" y="2751909"/>
            <a:ext cx="329113" cy="296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659651" y="2674090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9" name="직사각형 28"/>
          <p:cNvSpPr/>
          <p:nvPr/>
        </p:nvSpPr>
        <p:spPr>
          <a:xfrm>
            <a:off x="1659651" y="6328799"/>
            <a:ext cx="14558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small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953125" y="6345071"/>
            <a:ext cx="1432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when </a:t>
            </a:r>
            <a:r>
              <a:rPr lang="en-US" altLang="ko-KR" sz="1600" i="1" dirty="0"/>
              <a:t>b</a:t>
            </a:r>
            <a:r>
              <a:rPr lang="en-US" altLang="ko-KR" sz="1600" dirty="0"/>
              <a:t> is large</a:t>
            </a:r>
          </a:p>
        </p:txBody>
      </p:sp>
    </p:spTree>
    <p:extLst>
      <p:ext uri="{BB962C8B-B14F-4D97-AF65-F5344CB8AC3E}">
        <p14:creationId xmlns:p14="http://schemas.microsoft.com/office/powerpoint/2010/main" val="373911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b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should be trained in such a way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sigmoid function has a value between 0 and 1.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694" y="2724424"/>
            <a:ext cx="4261056" cy="30711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4" y="2681439"/>
            <a:ext cx="3446237" cy="31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33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blue line is a graph when the actual value is 1.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1, the error is 0; conversely, the closer the predicted value is to 0, the larger the error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CDFE84-2E9D-9E68-CB18-58D2DD0FC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9B0022-81AF-43D4-B97A-3D114090929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D20062-E51E-C269-710C-B67DCE27B911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14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3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 order to find the value of m, it is necessary to take a random point (ex: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) and gradually move this point toward (a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3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6058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515390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binary cross entropy loss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The red line is the function when the actual value is 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When the predicted value is 0, there is no error, and as it approaches 1, the error becomes very large.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9700" y="6326480"/>
            <a:ext cx="6567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Logarithmic function graph with actual values ​​1 (blue) and 0 (red)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0996EB3-A096-A272-6348-96164CC0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497" y="3221502"/>
            <a:ext cx="3606104" cy="2973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B0607D-C75E-DE98-B94D-A91F3E18E425}"/>
              </a:ext>
            </a:extLst>
          </p:cNvPr>
          <p:cNvSpPr/>
          <p:nvPr/>
        </p:nvSpPr>
        <p:spPr>
          <a:xfrm>
            <a:off x="1728163" y="3201429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EE027A-C126-811C-9347-34D6A0A60933}"/>
              </a:ext>
            </a:extLst>
          </p:cNvPr>
          <p:cNvSpPr/>
          <p:nvPr/>
        </p:nvSpPr>
        <p:spPr>
          <a:xfrm>
            <a:off x="5843816" y="5865048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1159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={1=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0=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≤1}</m:t>
                    </m:r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518557"/>
              </a:xfrm>
              <a:prstGeom prst="rect">
                <a:avLst/>
              </a:prstGeom>
              <a:blipFill>
                <a:blip r:embed="rId3"/>
                <a:stretch>
                  <a:fillRect l="-644" b="-132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trike="sng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2">
                  <a:lnSpc>
                    <a:spcPct val="150000"/>
                  </a:lnSpc>
                </a:pPr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5" y="3304232"/>
                <a:ext cx="5614416" cy="2224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468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=1,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trike="sngStrike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 strike="sngStrike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E80B255-99E0-FBB4-EEDC-ED7A348DC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214" y="3429000"/>
            <a:ext cx="3111369" cy="301198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20A640A-9A96-572D-FE8A-FADF7B9FCA92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001266-7FC1-D441-9E2A-232FFAAE8B9D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2631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binary cross entropy(BCE) loss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/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=0,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strike="sngStrike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 strike="sngStrike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 strike="sngStrik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ko-KR" i="1" strike="sngStrike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A1E79B-FAA9-CE34-F71A-ED0A01EA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2240311"/>
                <a:ext cx="5614416" cy="933141"/>
              </a:xfrm>
              <a:prstGeom prst="rect">
                <a:avLst/>
              </a:prstGeom>
              <a:blipFill>
                <a:blip r:embed="rId4"/>
                <a:stretch>
                  <a:fillRect b="-3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252C6520-227B-48C8-E7CA-233C6D734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9640" y="3520181"/>
            <a:ext cx="3157238" cy="29967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4F9176-4661-13CA-BE0D-F9523091A619}"/>
              </a:ext>
            </a:extLst>
          </p:cNvPr>
          <p:cNvSpPr/>
          <p:nvPr/>
        </p:nvSpPr>
        <p:spPr>
          <a:xfrm>
            <a:off x="1824880" y="3350904"/>
            <a:ext cx="6093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error</a:t>
            </a:r>
            <a:endParaRPr lang="ko-KR" altLang="en-US" sz="1600" i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E51896-C23A-05ED-A3F9-F3AD359307F7}"/>
              </a:ext>
            </a:extLst>
          </p:cNvPr>
          <p:cNvSpPr/>
          <p:nvPr/>
        </p:nvSpPr>
        <p:spPr>
          <a:xfrm>
            <a:off x="5551601" y="6022782"/>
            <a:ext cx="9663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/>
              <a:t>predicted</a:t>
            </a:r>
            <a:endParaRPr lang="ko-KR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986106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/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CE420-12E7-F23B-8EFA-52959128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92789"/>
                <a:ext cx="7554850" cy="1971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𝑎𝑥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30" y="2610493"/>
                <a:ext cx="7143369" cy="1086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3BC58C8A-EA72-A290-7588-B33D48958474}"/>
              </a:ext>
            </a:extLst>
          </p:cNvPr>
          <p:cNvSpPr/>
          <p:nvPr/>
        </p:nvSpPr>
        <p:spPr>
          <a:xfrm rot="5400000">
            <a:off x="3672588" y="2291008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6D7A08E-2FFC-0CDC-7B51-9B425ACA3F0F}"/>
              </a:ext>
            </a:extLst>
          </p:cNvPr>
          <p:cNvSpPr/>
          <p:nvPr/>
        </p:nvSpPr>
        <p:spPr>
          <a:xfrm rot="5400000">
            <a:off x="6732782" y="2291009"/>
            <a:ext cx="241598" cy="86228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DECAD-C07A-0F02-D6AB-DEBBAED1659E}"/>
              </a:ext>
            </a:extLst>
          </p:cNvPr>
          <p:cNvSpPr txBox="1"/>
          <p:nvPr/>
        </p:nvSpPr>
        <p:spPr>
          <a:xfrm>
            <a:off x="3652074" y="230727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070231-738D-4AB6-E646-B42DBB474F13}"/>
              </a:ext>
            </a:extLst>
          </p:cNvPr>
          <p:cNvSpPr txBox="1"/>
          <p:nvPr/>
        </p:nvSpPr>
        <p:spPr>
          <a:xfrm>
            <a:off x="6727334" y="2288952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2"/>
                </a:solidFill>
              </a:rPr>
              <a:t>t</a:t>
            </a:r>
            <a:endParaRPr lang="ko-KR" altLang="en-US" i="1" dirty="0">
              <a:solidFill>
                <a:schemeClr val="accent2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840CC3A1-E79D-E1D1-9BE8-D018FDDDD0CA}"/>
              </a:ext>
            </a:extLst>
          </p:cNvPr>
          <p:cNvSpPr/>
          <p:nvPr/>
        </p:nvSpPr>
        <p:spPr>
          <a:xfrm rot="16200000">
            <a:off x="3915157" y="3081039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왼쪽 중괄호 20">
            <a:extLst>
              <a:ext uri="{FF2B5EF4-FFF2-40B4-BE49-F238E27FC236}">
                <a16:creationId xmlns:a16="http://schemas.microsoft.com/office/drawing/2014/main" id="{637BD589-4217-E1A9-55B3-32199EF94B19}"/>
              </a:ext>
            </a:extLst>
          </p:cNvPr>
          <p:cNvSpPr/>
          <p:nvPr/>
        </p:nvSpPr>
        <p:spPr>
          <a:xfrm rot="16200000">
            <a:off x="6975351" y="3070080"/>
            <a:ext cx="187601" cy="431141"/>
          </a:xfrm>
          <a:prstGeom prst="leftBrace">
            <a:avLst>
              <a:gd name="adj1" fmla="val 48512"/>
              <a:gd name="adj2" fmla="val 50000"/>
            </a:avLst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BD280A-D278-DB9F-F030-1D7E85C9A4E8}"/>
              </a:ext>
            </a:extLst>
          </p:cNvPr>
          <p:cNvSpPr txBox="1"/>
          <p:nvPr/>
        </p:nvSpPr>
        <p:spPr>
          <a:xfrm>
            <a:off x="3872234" y="3341808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11C072-BAB5-F501-D783-96543F8FA51D}"/>
              </a:ext>
            </a:extLst>
          </p:cNvPr>
          <p:cNvSpPr txBox="1"/>
          <p:nvPr/>
        </p:nvSpPr>
        <p:spPr>
          <a:xfrm>
            <a:off x="6923332" y="3318726"/>
            <a:ext cx="291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rgbClr val="7030A0"/>
                </a:solidFill>
              </a:rPr>
              <a:t>v</a:t>
            </a:r>
            <a:endParaRPr lang="ko-KR" altLang="en-US" i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/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    ,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5E8C8FF-E29B-205B-7371-B90135F7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998851"/>
                <a:ext cx="4572000" cy="484941"/>
              </a:xfrm>
              <a:prstGeom prst="rect">
                <a:avLst/>
              </a:prstGeom>
              <a:blipFill>
                <a:blip r:embed="rId5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0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96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1757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2445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285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57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32350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2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However, taking random points through numerous trials is very inefficient.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B1CD0A-9626-7E0F-3297-E318A6211DC4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https://colab.research.google.com/github/JunetaeKim/DeepLearningClass/blob/main/Week5/W5_Simulation_simple.ipynb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125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ko-KR" altLang="en-US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𝐿𝑒𝑡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</a:rPr>
                  <a:t>, then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unc>
                      <m:func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fName>
                      <m:e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        </a:t>
                </a:r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>
                        <m:f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932194"/>
                <a:ext cx="7779258" cy="40156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/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0" i="1" dirty="0">
                    <a:ea typeface="Cambria Math" panose="02040503050406030204" pitchFamily="18" charset="0"/>
                  </a:rPr>
                  <a:t>by</a:t>
                </a:r>
                <a:r>
                  <a:rPr lang="en-US" altLang="ko-KR" sz="1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func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044E9-7B8C-4312-E10E-BFB9A2628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732" y="5538810"/>
                <a:ext cx="2413826" cy="539122"/>
              </a:xfrm>
              <a:prstGeom prst="rect">
                <a:avLst/>
              </a:prstGeom>
              <a:blipFill>
                <a:blip r:embed="rId5"/>
                <a:stretch>
                  <a:fillRect l="-758" b="-2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6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1586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3591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28630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36BFE-935D-8908-EFAA-2FD07479E8F9}"/>
              </a:ext>
            </a:extLst>
          </p:cNvPr>
          <p:cNvSpPr txBox="1"/>
          <p:nvPr/>
        </p:nvSpPr>
        <p:spPr>
          <a:xfrm>
            <a:off x="4332232" y="3549204"/>
            <a:ext cx="1573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Quotient rule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815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349763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E6A4B71-8155-C850-C088-C6E726C841C3}"/>
              </a:ext>
            </a:extLst>
          </p:cNvPr>
          <p:cNvSpPr/>
          <p:nvPr/>
        </p:nvSpPr>
        <p:spPr>
          <a:xfrm>
            <a:off x="4156710" y="5594303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65BA6AF-FC16-615E-8007-7B78858975A5}"/>
              </a:ext>
            </a:extLst>
          </p:cNvPr>
          <p:cNvSpPr/>
          <p:nvPr/>
        </p:nvSpPr>
        <p:spPr>
          <a:xfrm>
            <a:off x="4642739" y="5594302"/>
            <a:ext cx="116332" cy="12456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5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d>
                        <m:d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ko-KR" sz="1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</m:oMath>
                </a14:m>
                <a:endParaRPr lang="en-US" altLang="ko-KR" sz="14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400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i="1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3880678"/>
              </a:xfrm>
              <a:prstGeom prst="rect">
                <a:avLst/>
              </a:prstGeom>
              <a:blipFill>
                <a:blip r:embed="rId4"/>
                <a:stretch>
                  <a:fillRect l="-2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/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1400" dirty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2BAA27-E203-3211-6787-6375CAAEE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803" y="3973231"/>
                <a:ext cx="4388358" cy="376257"/>
              </a:xfrm>
              <a:prstGeom prst="rect">
                <a:avLst/>
              </a:prstGeom>
              <a:blipFill>
                <a:blip r:embed="rId6"/>
                <a:stretch>
                  <a:fillRect l="-250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오른쪽 중괄호 1">
            <a:extLst>
              <a:ext uri="{FF2B5EF4-FFF2-40B4-BE49-F238E27FC236}">
                <a16:creationId xmlns:a16="http://schemas.microsoft.com/office/drawing/2014/main" id="{B86BF965-68FB-AFD2-FD3E-D7CAA934EA86}"/>
              </a:ext>
            </a:extLst>
          </p:cNvPr>
          <p:cNvSpPr/>
          <p:nvPr/>
        </p:nvSpPr>
        <p:spPr>
          <a:xfrm>
            <a:off x="3976878" y="3208936"/>
            <a:ext cx="283464" cy="1883664"/>
          </a:xfrm>
          <a:prstGeom prst="rightBrace">
            <a:avLst>
              <a:gd name="adj1" fmla="val 152419"/>
              <a:gd name="adj2" fmla="val 50000"/>
            </a:avLst>
          </a:prstGeom>
          <a:ln w="952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362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2935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2" y="2642326"/>
                <a:ext cx="7779258" cy="911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11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535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865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347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2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Gradient descent algorithm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is a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method that updates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i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error is smaller using the differential slope of the function. 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BDF3B6-31F3-0682-17A3-BB55816C9F0A}"/>
              </a:ext>
            </a:extLst>
          </p:cNvPr>
          <p:cNvGrpSpPr/>
          <p:nvPr/>
        </p:nvGrpSpPr>
        <p:grpSpPr>
          <a:xfrm>
            <a:off x="2130552" y="3480672"/>
            <a:ext cx="4087748" cy="3010615"/>
            <a:chOff x="1746504" y="2399242"/>
            <a:chExt cx="4206620" cy="3319628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34132AE-4A04-7C14-9A47-036FB57D6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4599"/>
            <a:stretch/>
          </p:blipFill>
          <p:spPr bwMode="auto">
            <a:xfrm>
              <a:off x="2285999" y="2399242"/>
              <a:ext cx="3667125" cy="3319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AAB1C1-617D-1C79-681C-E57544D1B03C}"/>
                </a:ext>
              </a:extLst>
            </p:cNvPr>
            <p:cNvSpPr txBox="1"/>
            <p:nvPr/>
          </p:nvSpPr>
          <p:spPr>
            <a:xfrm>
              <a:off x="1746504" y="2558534"/>
              <a:ext cx="621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57223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a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36351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0165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/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2C6FA0-9405-BF8C-94D1-87ABE7DDA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102900"/>
                <a:ext cx="7143369" cy="2675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46D272D-638F-9B10-69D6-71135974F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886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778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141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1563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8802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 of BCE with respect to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𝐵𝐶𝐸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1091837"/>
              </a:xfrm>
              <a:prstGeom prst="rect">
                <a:avLst/>
              </a:prstGeom>
              <a:blipFill>
                <a:blip r:embed="rId3"/>
                <a:stretch>
                  <a:fillRect l="-644" b="-57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/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     ,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F24B2F-8CB9-A53B-88F1-AB258E557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2265958"/>
                <a:ext cx="4572000" cy="441275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/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b="0" dirty="0">
                    <a:solidFill>
                      <a:schemeClr val="tx1"/>
                    </a:solidFill>
                  </a:rPr>
                  <a:t>   ,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i="1" strike="sngStrike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altLang="ko-KR" sz="1600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600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−(1−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trike="sngStrike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𝑦𝑡</m:t>
                          </m:r>
                        </m:e>
                      </m:d>
                    </m:oMath>
                  </m:oMathPara>
                </a14:m>
                <a:endParaRPr lang="en-US" altLang="ko-KR" sz="16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ko-KR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CB66D8-E918-BE44-5708-C5A1A7C2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" y="2901892"/>
                <a:ext cx="6564630" cy="28507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6357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GD with BCE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090C9-A10B-A080-52FA-C74F64FEB271}"/>
              </a:ext>
            </a:extLst>
          </p:cNvPr>
          <p:cNvSpPr txBox="1"/>
          <p:nvPr/>
        </p:nvSpPr>
        <p:spPr>
          <a:xfrm>
            <a:off x="2177783" y="3064407"/>
            <a:ext cx="4376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https://colab.research.google.com/github/JunetaeKim/DeepLearningClass/blob/main/Week5/W5_GradientDecsent_BCE.ipynb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6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Introduction to gradient descent algorithm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Given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b="1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instantaneous slope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at each point can be obtained by substituting 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1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a</a:t>
                </a:r>
                <a:r>
                  <a:rPr lang="en-US" altLang="ko-KR" baseline="-25000" dirty="0">
                    <a:solidFill>
                      <a:srgbClr val="222222"/>
                    </a:solidFill>
                    <a:latin typeface="Arial Narrow" panose="020B0606020202030204" pitchFamily="34" charset="0"/>
                    <a:sym typeface="Wingdings" panose="05000000000000000000" pitchFamily="2" charset="2"/>
                  </a:rPr>
                  <a:t>2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and m into x of the function and differentiating each.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083709" cy="1748107"/>
              </a:xfrm>
              <a:prstGeom prst="rect">
                <a:avLst/>
              </a:prstGeom>
              <a:blipFill>
                <a:blip r:embed="rId3"/>
                <a:stretch>
                  <a:fillRect l="-679" r="-679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859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point to note here is the minimum instantaneous slope at the value m.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the graph is a quadratic function, the slope of the parabola's vertices is a line parallel to the x-axis. (That is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the slope is 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we need to find the point A where the derivative is zero.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0F32D0-64EE-FBB5-1D77-5CD37FB0A5CA}"/>
              </a:ext>
            </a:extLst>
          </p:cNvPr>
          <p:cNvGrpSpPr/>
          <p:nvPr/>
        </p:nvGrpSpPr>
        <p:grpSpPr>
          <a:xfrm>
            <a:off x="2127504" y="3480672"/>
            <a:ext cx="4090796" cy="3061452"/>
            <a:chOff x="2127504" y="3480672"/>
            <a:chExt cx="4090796" cy="3061452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9A95B17F-5932-663A-F694-1622D8BD74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77"/>
            <a:stretch/>
          </p:blipFill>
          <p:spPr bwMode="auto">
            <a:xfrm>
              <a:off x="2654802" y="3480672"/>
              <a:ext cx="3563498" cy="3061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A57A7E-0FAB-AB90-8C67-489ECA0DBB3A}"/>
                </a:ext>
              </a:extLst>
            </p:cNvPr>
            <p:cNvSpPr txBox="1"/>
            <p:nvPr/>
          </p:nvSpPr>
          <p:spPr>
            <a:xfrm>
              <a:off x="2127504" y="3622088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9896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083709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of gradient descent algorithm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3C4FE5-8821-481F-08D2-284F3F9E77F7}"/>
              </a:ext>
            </a:extLst>
          </p:cNvPr>
          <p:cNvGrpSpPr/>
          <p:nvPr/>
        </p:nvGrpSpPr>
        <p:grpSpPr>
          <a:xfrm>
            <a:off x="4752977" y="2248407"/>
            <a:ext cx="3734507" cy="3093644"/>
            <a:chOff x="1860804" y="3302736"/>
            <a:chExt cx="3734507" cy="309364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0535090-65B0-A254-0503-8C89E6041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5392"/>
            <a:stretch/>
          </p:blipFill>
          <p:spPr bwMode="auto">
            <a:xfrm>
              <a:off x="2371724" y="3302736"/>
              <a:ext cx="3223587" cy="3093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4F9EA-C862-A986-5DD5-76A691495A21}"/>
                </a:ext>
              </a:extLst>
            </p:cNvPr>
            <p:cNvSpPr txBox="1"/>
            <p:nvPr/>
          </p:nvSpPr>
          <p:spPr>
            <a:xfrm>
              <a:off x="1860804" y="3442690"/>
              <a:ext cx="604221" cy="3349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Error</a:t>
              </a:r>
              <a:endParaRPr lang="ko-KR" altLang="en-US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A14DB0-3BDF-1671-0162-B0B25FED38D3}"/>
              </a:ext>
            </a:extLst>
          </p:cNvPr>
          <p:cNvSpPr/>
          <p:nvPr/>
        </p:nvSpPr>
        <p:spPr>
          <a:xfrm>
            <a:off x="361950" y="2248407"/>
            <a:ext cx="4029075" cy="3323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derivative when x is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Updating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1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to a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2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the opposite direction of the obtained gradient (negative if the gradient is +, positive if -)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Repeating the above process until the derivative value is less than a certain threshold.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3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20694</TotalTime>
  <Words>3469</Words>
  <Application>Microsoft Office PowerPoint</Application>
  <PresentationFormat>화면 슬라이드 쇼(4:3)</PresentationFormat>
  <Paragraphs>523</Paragraphs>
  <Slides>65</Slides>
  <Notes>65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3" baseType="lpstr">
      <vt:lpstr>맑은 고딕</vt:lpstr>
      <vt:lpstr>Arial</vt:lpstr>
      <vt:lpstr>Arial Narrow</vt:lpstr>
      <vt:lpstr>Calibri</vt:lpstr>
      <vt:lpstr>Calibri Light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준태 김</cp:lastModifiedBy>
  <cp:revision>2158</cp:revision>
  <cp:lastPrinted>2017-04-16T10:58:23Z</cp:lastPrinted>
  <dcterms:created xsi:type="dcterms:W3CDTF">2017-03-22T07:59:28Z</dcterms:created>
  <dcterms:modified xsi:type="dcterms:W3CDTF">2025-03-31T00:12:00Z</dcterms:modified>
</cp:coreProperties>
</file>