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65" r:id="rId2"/>
    <p:sldId id="625" r:id="rId3"/>
    <p:sldId id="713" r:id="rId4"/>
    <p:sldId id="764" r:id="rId5"/>
    <p:sldId id="763" r:id="rId6"/>
    <p:sldId id="767" r:id="rId7"/>
    <p:sldId id="766" r:id="rId8"/>
    <p:sldId id="769" r:id="rId9"/>
    <p:sldId id="768" r:id="rId10"/>
    <p:sldId id="629" r:id="rId11"/>
    <p:sldId id="626" r:id="rId12"/>
    <p:sldId id="719" r:id="rId13"/>
    <p:sldId id="714" r:id="rId14"/>
    <p:sldId id="720" r:id="rId15"/>
    <p:sldId id="721" r:id="rId16"/>
    <p:sldId id="718" r:id="rId17"/>
    <p:sldId id="738" r:id="rId18"/>
    <p:sldId id="712" r:id="rId19"/>
    <p:sldId id="739" r:id="rId20"/>
    <p:sldId id="643" r:id="rId21"/>
    <p:sldId id="724" r:id="rId22"/>
    <p:sldId id="722" r:id="rId23"/>
    <p:sldId id="723" r:id="rId24"/>
    <p:sldId id="725" r:id="rId25"/>
    <p:sldId id="726" r:id="rId26"/>
    <p:sldId id="727" r:id="rId27"/>
    <p:sldId id="728" r:id="rId28"/>
    <p:sldId id="729" r:id="rId29"/>
    <p:sldId id="730" r:id="rId30"/>
    <p:sldId id="732" r:id="rId31"/>
    <p:sldId id="733" r:id="rId32"/>
    <p:sldId id="734" r:id="rId33"/>
    <p:sldId id="735" r:id="rId34"/>
    <p:sldId id="736" r:id="rId35"/>
    <p:sldId id="737" r:id="rId36"/>
    <p:sldId id="740" r:id="rId37"/>
    <p:sldId id="741" r:id="rId38"/>
    <p:sldId id="743" r:id="rId39"/>
    <p:sldId id="744" r:id="rId40"/>
    <p:sldId id="742" r:id="rId41"/>
    <p:sldId id="745" r:id="rId42"/>
    <p:sldId id="746" r:id="rId43"/>
    <p:sldId id="747" r:id="rId44"/>
    <p:sldId id="748" r:id="rId45"/>
    <p:sldId id="749" r:id="rId46"/>
    <p:sldId id="751" r:id="rId47"/>
    <p:sldId id="753" r:id="rId48"/>
    <p:sldId id="752" r:id="rId49"/>
    <p:sldId id="750" r:id="rId50"/>
    <p:sldId id="755" r:id="rId51"/>
    <p:sldId id="757" r:id="rId52"/>
    <p:sldId id="756" r:id="rId53"/>
    <p:sldId id="758" r:id="rId54"/>
    <p:sldId id="759" r:id="rId55"/>
    <p:sldId id="760" r:id="rId56"/>
    <p:sldId id="761" r:id="rId57"/>
    <p:sldId id="762" r:id="rId58"/>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29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D3C2B1"/>
    <a:srgbClr val="FF7C8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40" autoAdjust="0"/>
    <p:restoredTop sz="92740" autoAdjust="0"/>
  </p:normalViewPr>
  <p:slideViewPr>
    <p:cSldViewPr snapToGrid="0" showGuides="1">
      <p:cViewPr varScale="1">
        <p:scale>
          <a:sx n="102" d="100"/>
          <a:sy n="102" d="100"/>
        </p:scale>
        <p:origin x="2130" y="114"/>
      </p:cViewPr>
      <p:guideLst>
        <p:guide orient="horz" pos="2205"/>
        <p:guide pos="2925"/>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2023-03-21</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2023-03-21</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3449462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4242837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2840437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3641350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3769136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1734706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134747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372800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177371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3079260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2099599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2034786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4042559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1559750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3162635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3256107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311240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3072962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9757767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2122489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544184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2656517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3845341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2542327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1611321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2980861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842865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3114298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4221553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8554632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454994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32727073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16660373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12852984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43</a:t>
            </a:fld>
            <a:endParaRPr lang="ko-KR" altLang="en-US"/>
          </a:p>
        </p:txBody>
      </p:sp>
    </p:spTree>
    <p:extLst>
      <p:ext uri="{BB962C8B-B14F-4D97-AF65-F5344CB8AC3E}">
        <p14:creationId xmlns:p14="http://schemas.microsoft.com/office/powerpoint/2010/main" val="3065140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44</a:t>
            </a:fld>
            <a:endParaRPr lang="ko-KR" altLang="en-US"/>
          </a:p>
        </p:txBody>
      </p:sp>
    </p:spTree>
    <p:extLst>
      <p:ext uri="{BB962C8B-B14F-4D97-AF65-F5344CB8AC3E}">
        <p14:creationId xmlns:p14="http://schemas.microsoft.com/office/powerpoint/2010/main" val="14863700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45</a:t>
            </a:fld>
            <a:endParaRPr lang="ko-KR" altLang="en-US"/>
          </a:p>
        </p:txBody>
      </p:sp>
    </p:spTree>
    <p:extLst>
      <p:ext uri="{BB962C8B-B14F-4D97-AF65-F5344CB8AC3E}">
        <p14:creationId xmlns:p14="http://schemas.microsoft.com/office/powerpoint/2010/main" val="13129890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46</a:t>
            </a:fld>
            <a:endParaRPr lang="ko-KR" altLang="en-US"/>
          </a:p>
        </p:txBody>
      </p:sp>
    </p:spTree>
    <p:extLst>
      <p:ext uri="{BB962C8B-B14F-4D97-AF65-F5344CB8AC3E}">
        <p14:creationId xmlns:p14="http://schemas.microsoft.com/office/powerpoint/2010/main" val="27777506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47</a:t>
            </a:fld>
            <a:endParaRPr lang="ko-KR" altLang="en-US"/>
          </a:p>
        </p:txBody>
      </p:sp>
    </p:spTree>
    <p:extLst>
      <p:ext uri="{BB962C8B-B14F-4D97-AF65-F5344CB8AC3E}">
        <p14:creationId xmlns:p14="http://schemas.microsoft.com/office/powerpoint/2010/main" val="6764241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48</a:t>
            </a:fld>
            <a:endParaRPr lang="ko-KR" altLang="en-US"/>
          </a:p>
        </p:txBody>
      </p:sp>
    </p:spTree>
    <p:extLst>
      <p:ext uri="{BB962C8B-B14F-4D97-AF65-F5344CB8AC3E}">
        <p14:creationId xmlns:p14="http://schemas.microsoft.com/office/powerpoint/2010/main" val="6513796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49</a:t>
            </a:fld>
            <a:endParaRPr lang="ko-KR" altLang="en-US"/>
          </a:p>
        </p:txBody>
      </p:sp>
    </p:spTree>
    <p:extLst>
      <p:ext uri="{BB962C8B-B14F-4D97-AF65-F5344CB8AC3E}">
        <p14:creationId xmlns:p14="http://schemas.microsoft.com/office/powerpoint/2010/main" val="35053471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50</a:t>
            </a:fld>
            <a:endParaRPr lang="ko-KR" altLang="en-US"/>
          </a:p>
        </p:txBody>
      </p:sp>
    </p:spTree>
    <p:extLst>
      <p:ext uri="{BB962C8B-B14F-4D97-AF65-F5344CB8AC3E}">
        <p14:creationId xmlns:p14="http://schemas.microsoft.com/office/powerpoint/2010/main" val="200309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4858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51</a:t>
            </a:fld>
            <a:endParaRPr lang="ko-KR" altLang="en-US"/>
          </a:p>
        </p:txBody>
      </p:sp>
    </p:spTree>
    <p:extLst>
      <p:ext uri="{BB962C8B-B14F-4D97-AF65-F5344CB8AC3E}">
        <p14:creationId xmlns:p14="http://schemas.microsoft.com/office/powerpoint/2010/main" val="20828078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52</a:t>
            </a:fld>
            <a:endParaRPr lang="ko-KR" altLang="en-US"/>
          </a:p>
        </p:txBody>
      </p:sp>
    </p:spTree>
    <p:extLst>
      <p:ext uri="{BB962C8B-B14F-4D97-AF65-F5344CB8AC3E}">
        <p14:creationId xmlns:p14="http://schemas.microsoft.com/office/powerpoint/2010/main" val="10243660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53</a:t>
            </a:fld>
            <a:endParaRPr lang="ko-KR" altLang="en-US"/>
          </a:p>
        </p:txBody>
      </p:sp>
    </p:spTree>
    <p:extLst>
      <p:ext uri="{BB962C8B-B14F-4D97-AF65-F5344CB8AC3E}">
        <p14:creationId xmlns:p14="http://schemas.microsoft.com/office/powerpoint/2010/main" val="34600392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54</a:t>
            </a:fld>
            <a:endParaRPr lang="ko-KR" altLang="en-US"/>
          </a:p>
        </p:txBody>
      </p:sp>
    </p:spTree>
    <p:extLst>
      <p:ext uri="{BB962C8B-B14F-4D97-AF65-F5344CB8AC3E}">
        <p14:creationId xmlns:p14="http://schemas.microsoft.com/office/powerpoint/2010/main" val="27643050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55</a:t>
            </a:fld>
            <a:endParaRPr lang="ko-KR" altLang="en-US"/>
          </a:p>
        </p:txBody>
      </p:sp>
    </p:spTree>
    <p:extLst>
      <p:ext uri="{BB962C8B-B14F-4D97-AF65-F5344CB8AC3E}">
        <p14:creationId xmlns:p14="http://schemas.microsoft.com/office/powerpoint/2010/main" val="21051901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56</a:t>
            </a:fld>
            <a:endParaRPr lang="ko-KR" altLang="en-US"/>
          </a:p>
        </p:txBody>
      </p:sp>
    </p:spTree>
    <p:extLst>
      <p:ext uri="{BB962C8B-B14F-4D97-AF65-F5344CB8AC3E}">
        <p14:creationId xmlns:p14="http://schemas.microsoft.com/office/powerpoint/2010/main" val="14401041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57</a:t>
            </a:fld>
            <a:endParaRPr lang="ko-KR" altLang="en-US"/>
          </a:p>
        </p:txBody>
      </p:sp>
    </p:spTree>
    <p:extLst>
      <p:ext uri="{BB962C8B-B14F-4D97-AF65-F5344CB8AC3E}">
        <p14:creationId xmlns:p14="http://schemas.microsoft.com/office/powerpoint/2010/main" val="1028061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2262478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3376981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3518659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2966442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2023-03-21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2023-03-21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2023-03-21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2023-03-21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2023-03-21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2023-03-21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2023-03-21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2023-03-21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2023-03-21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2023-03-21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2023-03-21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2023-03-21</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github/JunetaeKim/DeepLearningClass/Week14/Tokenization.ipyn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SlidingWindow.ipynb"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OneHot.ipynb"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LSTM.ipynb"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HouseholdEnergyUse.ipynb"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OccupancyEstimation.ipynb"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hyperlink" Target="https://colab.research.google.com/github/JunetaeKim/DeepLearningClass/blob/main/Week13/OccupancyEstimationSolution.ipynb"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AlphabetSeq.ipynb"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10LetterWords.ipynb"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hyperlink" Target="https://colab.research.google.com/github/JunetaeKim/DeepLearningClass/blob/main/Week13/10LetterWordsSolution.ipynb"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8" y="1441108"/>
            <a:ext cx="8723137" cy="818494"/>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Natural language processing</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14</a:t>
            </a: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13043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a:t>
            </a:r>
            <a:r>
              <a:rPr lang="en-US" altLang="ko-KR" sz="2400" dirty="0" err="1">
                <a:solidFill>
                  <a:srgbClr val="222222"/>
                </a:solidFill>
                <a:latin typeface="Arial Narrow" panose="020B0606020202030204" pitchFamily="34" charset="0"/>
              </a:rPr>
              <a:t>text_to_word_sequence</a:t>
            </a:r>
            <a:r>
              <a:rPr lang="en-US" altLang="ko-KR" sz="2400" dirty="0">
                <a:solidFill>
                  <a:srgbClr val="222222"/>
                </a:solidFill>
                <a:latin typeface="Arial Narrow" panose="020B0606020202030204" pitchFamily="34" charset="0"/>
              </a:rPr>
              <a:t> vs Tokenization</a:t>
            </a:r>
          </a:p>
          <a:p>
            <a:pPr marL="284400"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natural language processing</a:t>
            </a:r>
            <a:endParaRPr lang="en-US" altLang="ko-KR" sz="2800" dirty="0">
              <a:latin typeface="Arial Narrow" panose="020B0606020202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463A2A2-E5F1-353F-9F2A-5395FC99A10B}"/>
              </a:ext>
            </a:extLst>
          </p:cNvPr>
          <p:cNvSpPr txBox="1"/>
          <p:nvPr/>
        </p:nvSpPr>
        <p:spPr>
          <a:xfrm>
            <a:off x="1935019" y="3170535"/>
            <a:ext cx="4572000" cy="923330"/>
          </a:xfrm>
          <a:prstGeom prst="rect">
            <a:avLst/>
          </a:prstGeom>
          <a:noFill/>
        </p:spPr>
        <p:txBody>
          <a:bodyPr wrap="square">
            <a:spAutoFit/>
          </a:bodyPr>
          <a:lstStyle/>
          <a:p>
            <a:r>
              <a:rPr lang="en-US" altLang="ko-KR" dirty="0">
                <a:hlinkClick r:id="rId3"/>
              </a:rPr>
              <a:t>https://colab.research.google.com/github/JunetaeKim/DeepLearningClass/Week14/</a:t>
            </a:r>
            <a:r>
              <a:rPr lang="en-US" altLang="ko-KR" b="0" i="0" u="none" strike="noStrike" dirty="0">
                <a:effectLst/>
                <a:latin typeface="-apple-system"/>
                <a:hlinkClick r:id="rId3"/>
              </a:rPr>
              <a:t>Tokenization</a:t>
            </a:r>
            <a:r>
              <a:rPr lang="en-US" altLang="ko-KR" dirty="0">
                <a:hlinkClick r:id="rId3"/>
              </a:rPr>
              <a:t>.ipynb</a:t>
            </a:r>
            <a:endParaRPr lang="ko-KR" altLang="en-US" dirty="0"/>
          </a:p>
        </p:txBody>
      </p:sp>
    </p:spTree>
    <p:extLst>
      <p:ext uri="{BB962C8B-B14F-4D97-AF65-F5344CB8AC3E}">
        <p14:creationId xmlns:p14="http://schemas.microsoft.com/office/powerpoint/2010/main" val="378912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a:t>
            </a:r>
            <a:r>
              <a:rPr lang="en-US" altLang="ko-KR" sz="1800" dirty="0">
                <a:solidFill>
                  <a:srgbClr val="222222"/>
                </a:solidFill>
                <a:latin typeface="Arial Narrow" panose="020B0606020202030204" pitchFamily="34" charset="0"/>
              </a:rPr>
              <a:t>ime series data may consist of 1 or 2 dimensions</a:t>
            </a:r>
            <a:r>
              <a:rPr lang="en-US" altLang="ko-KR" dirty="0">
                <a:solidFill>
                  <a:srgbClr val="222222"/>
                </a:solidFill>
                <a:latin typeface="Arial Narrow" panose="020B0606020202030204" pitchFamily="34" charset="0"/>
              </a:rPr>
              <a:t>, how?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927298D-F01B-868E-C1B1-6F22EB425DB4}"/>
              </a:ext>
            </a:extLst>
          </p:cNvPr>
          <p:cNvSpPr txBox="1"/>
          <p:nvPr/>
        </p:nvSpPr>
        <p:spPr>
          <a:xfrm>
            <a:off x="1517650" y="5197860"/>
            <a:ext cx="4572000" cy="1477328"/>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Dimensions: (# of obs. , # of variables)</a:t>
            </a:r>
          </a:p>
          <a:p>
            <a:endParaRPr lang="en-US" altLang="ko-KR" dirty="0">
              <a:solidFill>
                <a:srgbClr val="222222"/>
              </a:solidFill>
              <a:latin typeface="Arial Narrow" panose="020B0606020202030204" pitchFamily="34" charset="0"/>
            </a:endParaRPr>
          </a:p>
          <a:p>
            <a:pPr lvl="1"/>
            <a:r>
              <a:rPr lang="en-US" altLang="ko-KR" dirty="0">
                <a:solidFill>
                  <a:srgbClr val="222222"/>
                </a:solidFill>
                <a:latin typeface="Arial Narrow" panose="020B0606020202030204" pitchFamily="34" charset="0"/>
              </a:rPr>
              <a:t># of </a:t>
            </a:r>
            <a:r>
              <a:rPr lang="en-US" altLang="ko-KR" dirty="0" err="1">
                <a:solidFill>
                  <a:srgbClr val="222222"/>
                </a:solidFill>
                <a:latin typeface="Arial Narrow" panose="020B0606020202030204" pitchFamily="34" charset="0"/>
              </a:rPr>
              <a:t>obs</a:t>
            </a:r>
            <a:r>
              <a:rPr lang="en-US" altLang="ko-KR" dirty="0">
                <a:solidFill>
                  <a:srgbClr val="222222"/>
                </a:solidFill>
                <a:latin typeface="Arial Narrow" panose="020B0606020202030204" pitchFamily="34" charset="0"/>
              </a:rPr>
              <a:t> = 500</a:t>
            </a:r>
          </a:p>
          <a:p>
            <a:pPr lvl="1"/>
            <a:r>
              <a:rPr lang="en-US" altLang="ko-KR" dirty="0">
                <a:solidFill>
                  <a:srgbClr val="222222"/>
                </a:solidFill>
                <a:latin typeface="Arial Narrow" panose="020B0606020202030204" pitchFamily="34" charset="0"/>
              </a:rPr>
              <a:t># of variables = 2</a:t>
            </a:r>
            <a:endParaRPr lang="ko-KR" altLang="en-US" dirty="0"/>
          </a:p>
          <a:p>
            <a:endParaRPr lang="ko-KR" altLang="en-US" dirty="0"/>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Tree>
    <p:extLst>
      <p:ext uri="{BB962C8B-B14F-4D97-AF65-F5344CB8AC3E}">
        <p14:creationId xmlns:p14="http://schemas.microsoft.com/office/powerpoint/2010/main" val="80893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19" name="사각형: 둥근 모서리 18">
            <a:extLst>
              <a:ext uri="{FF2B5EF4-FFF2-40B4-BE49-F238E27FC236}">
                <a16:creationId xmlns:a16="http://schemas.microsoft.com/office/drawing/2014/main" id="{DC65B0C8-8688-716D-FC4E-548205B87084}"/>
              </a:ext>
            </a:extLst>
          </p:cNvPr>
          <p:cNvSpPr/>
          <p:nvPr/>
        </p:nvSpPr>
        <p:spPr>
          <a:xfrm>
            <a:off x="1130300"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사각형: 둥근 모서리 19">
            <a:extLst>
              <a:ext uri="{FF2B5EF4-FFF2-40B4-BE49-F238E27FC236}">
                <a16:creationId xmlns:a16="http://schemas.microsoft.com/office/drawing/2014/main" id="{4C1BEAF0-5988-7FE5-54C8-5D53FC0473E6}"/>
              </a:ext>
            </a:extLst>
          </p:cNvPr>
          <p:cNvSpPr/>
          <p:nvPr/>
        </p:nvSpPr>
        <p:spPr>
          <a:xfrm>
            <a:off x="2813651"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grpSp>
        <p:nvGrpSpPr>
          <p:cNvPr id="5" name="그룹 4">
            <a:extLst>
              <a:ext uri="{FF2B5EF4-FFF2-40B4-BE49-F238E27FC236}">
                <a16:creationId xmlns:a16="http://schemas.microsoft.com/office/drawing/2014/main" id="{7D4666E7-0CBD-E013-C95D-EFC4F41FEE89}"/>
              </a:ext>
            </a:extLst>
          </p:cNvPr>
          <p:cNvGrpSpPr/>
          <p:nvPr/>
        </p:nvGrpSpPr>
        <p:grpSpPr>
          <a:xfrm>
            <a:off x="2077649" y="5087675"/>
            <a:ext cx="1039599" cy="631195"/>
            <a:chOff x="2077650" y="5087675"/>
            <a:chExt cx="887800" cy="631195"/>
          </a:xfrm>
        </p:grpSpPr>
        <p:sp>
          <p:nvSpPr>
            <p:cNvPr id="2" name="사각형: 둥근 모서리 1">
              <a:extLst>
                <a:ext uri="{FF2B5EF4-FFF2-40B4-BE49-F238E27FC236}">
                  <a16:creationId xmlns:a16="http://schemas.microsoft.com/office/drawing/2014/main" id="{4B1CD9E5-18E7-9215-97B6-F54276DB1B6C}"/>
                </a:ext>
              </a:extLst>
            </p:cNvPr>
            <p:cNvSpPr/>
            <p:nvPr/>
          </p:nvSpPr>
          <p:spPr>
            <a:xfrm>
              <a:off x="2077650" y="5087675"/>
              <a:ext cx="887800" cy="631195"/>
            </a:xfrm>
            <a:prstGeom prst="roundRect">
              <a:avLst>
                <a:gd name="adj" fmla="val 1430"/>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980D770B-0A7F-572D-7CE7-223764445B69}"/>
                </a:ext>
              </a:extLst>
            </p:cNvPr>
            <p:cNvSpPr txBox="1"/>
            <p:nvPr/>
          </p:nvSpPr>
          <p:spPr>
            <a:xfrm>
              <a:off x="2185988" y="5233995"/>
              <a:ext cx="701675" cy="338554"/>
            </a:xfrm>
            <a:prstGeom prst="rect">
              <a:avLst/>
            </a:prstGeom>
            <a:noFill/>
          </p:spPr>
          <p:txBody>
            <a:bodyPr wrap="square">
              <a:spAutoFit/>
            </a:bodyPr>
            <a:lstStyle/>
            <a:p>
              <a:pPr algn="ctr"/>
              <a:r>
                <a:rPr lang="en-US" altLang="ko-KR" sz="1600" dirty="0">
                  <a:solidFill>
                    <a:srgbClr val="222222"/>
                  </a:solidFill>
                  <a:latin typeface="Arial Narrow" panose="020B0606020202030204" pitchFamily="34" charset="0"/>
                </a:rPr>
                <a:t>Model</a:t>
              </a:r>
              <a:endParaRPr lang="ko-KR" altLang="en-US" sz="1600" dirty="0"/>
            </a:p>
          </p:txBody>
        </p:sp>
      </p:grpSp>
      <p:cxnSp>
        <p:nvCxnSpPr>
          <p:cNvPr id="8" name="직선 화살표 연결선 7">
            <a:extLst>
              <a:ext uri="{FF2B5EF4-FFF2-40B4-BE49-F238E27FC236}">
                <a16:creationId xmlns:a16="http://schemas.microsoft.com/office/drawing/2014/main" id="{9C7B6CFE-9BB9-0F73-75D1-0BB527E0B22D}"/>
              </a:ext>
            </a:extLst>
          </p:cNvPr>
          <p:cNvCxnSpPr/>
          <p:nvPr/>
        </p:nvCxnSpPr>
        <p:spPr>
          <a:xfrm>
            <a:off x="2171700" y="4654550"/>
            <a:ext cx="0" cy="3492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9AE46E0D-551C-3DE2-AE3E-F9A4699D5C24}"/>
              </a:ext>
            </a:extLst>
          </p:cNvPr>
          <p:cNvCxnSpPr/>
          <p:nvPr/>
        </p:nvCxnSpPr>
        <p:spPr>
          <a:xfrm>
            <a:off x="2963865" y="4654550"/>
            <a:ext cx="0" cy="349250"/>
          </a:xfrm>
          <a:prstGeom prst="straightConnector1">
            <a:avLst/>
          </a:prstGeom>
          <a:ln w="127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E94ABE6F-6600-70C2-5411-53C12B6B0BF4}"/>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화살표 연결선 16">
            <a:extLst>
              <a:ext uri="{FF2B5EF4-FFF2-40B4-BE49-F238E27FC236}">
                <a16:creationId xmlns:a16="http://schemas.microsoft.com/office/drawing/2014/main" id="{56716153-0B2C-8F80-ED91-98838AD1D54B}"/>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B904748A-B338-F253-3D2C-3128575EBA4B}"/>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48797E23-0266-150B-BE51-7C435C94245A}"/>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86A02B4-9429-7A2A-DB2F-FD9236FB0E8E}"/>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33" name="TextBox 32">
            <a:extLst>
              <a:ext uri="{FF2B5EF4-FFF2-40B4-BE49-F238E27FC236}">
                <a16:creationId xmlns:a16="http://schemas.microsoft.com/office/drawing/2014/main" id="{98BC7296-5084-9253-0359-6815FA7DBFBE}"/>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34" name="TextBox 33">
            <a:extLst>
              <a:ext uri="{FF2B5EF4-FFF2-40B4-BE49-F238E27FC236}">
                <a16:creationId xmlns:a16="http://schemas.microsoft.com/office/drawing/2014/main" id="{C1EAA7B8-9ED1-D2CB-46D9-CF40972E2AF4}"/>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94890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3" name="사각형: 둥근 모서리 22">
            <a:extLst>
              <a:ext uri="{FF2B5EF4-FFF2-40B4-BE49-F238E27FC236}">
                <a16:creationId xmlns:a16="http://schemas.microsoft.com/office/drawing/2014/main" id="{9E271535-F4AB-70D3-A81A-A1BD4BE8E2E4}"/>
              </a:ext>
            </a:extLst>
          </p:cNvPr>
          <p:cNvSpPr/>
          <p:nvPr/>
        </p:nvSpPr>
        <p:spPr>
          <a:xfrm>
            <a:off x="1282700" y="2604294"/>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7AF56EC3-D956-39F1-BEC4-759F72C48CD7}"/>
              </a:ext>
            </a:extLst>
          </p:cNvPr>
          <p:cNvSpPr/>
          <p:nvPr/>
        </p:nvSpPr>
        <p:spPr>
          <a:xfrm>
            <a:off x="2966051" y="2604294"/>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9702A6D1-9B51-CC7E-82F9-0AAB575F3F63}"/>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a:extLst>
              <a:ext uri="{FF2B5EF4-FFF2-40B4-BE49-F238E27FC236}">
                <a16:creationId xmlns:a16="http://schemas.microsoft.com/office/drawing/2014/main" id="{203B4EAF-959F-1DB8-A62F-0E5691295FF0}"/>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화살표 연결선 37">
            <a:extLst>
              <a:ext uri="{FF2B5EF4-FFF2-40B4-BE49-F238E27FC236}">
                <a16:creationId xmlns:a16="http://schemas.microsoft.com/office/drawing/2014/main" id="{32B33582-DC05-9885-A7DF-1BF1F659C29C}"/>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C681F9EF-1106-BB8B-95D5-48032BBB6231}"/>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6D4669ED-A367-E4A6-3810-98ECEBBA9642}"/>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23C7625-6692-6C89-7590-396262F92DAD}"/>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42" name="TextBox 41">
            <a:extLst>
              <a:ext uri="{FF2B5EF4-FFF2-40B4-BE49-F238E27FC236}">
                <a16:creationId xmlns:a16="http://schemas.microsoft.com/office/drawing/2014/main" id="{031A6D0F-BFD0-A20A-E0AE-CF929E015072}"/>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43" name="TextBox 42">
            <a:extLst>
              <a:ext uri="{FF2B5EF4-FFF2-40B4-BE49-F238E27FC236}">
                <a16:creationId xmlns:a16="http://schemas.microsoft.com/office/drawing/2014/main" id="{7D8794EF-F4C8-C6BB-3546-B7B9B2F17DE9}"/>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1605308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5" name="사각형: 둥근 모서리 24">
            <a:extLst>
              <a:ext uri="{FF2B5EF4-FFF2-40B4-BE49-F238E27FC236}">
                <a16:creationId xmlns:a16="http://schemas.microsoft.com/office/drawing/2014/main" id="{34004E93-AFCA-D902-3123-0287821F1B64}"/>
              </a:ext>
            </a:extLst>
          </p:cNvPr>
          <p:cNvSpPr/>
          <p:nvPr/>
        </p:nvSpPr>
        <p:spPr>
          <a:xfrm>
            <a:off x="1451771"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A142FD12-8F3A-E43E-FB78-423588F2C41E}"/>
              </a:ext>
            </a:extLst>
          </p:cNvPr>
          <p:cNvSpPr/>
          <p:nvPr/>
        </p:nvSpPr>
        <p:spPr>
          <a:xfrm>
            <a:off x="3135122"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374BE1BF-7CCC-E612-DE61-648CD863880F}"/>
              </a:ext>
            </a:extLst>
          </p:cNvPr>
          <p:cNvSpPr/>
          <p:nvPr/>
        </p:nvSpPr>
        <p:spPr>
          <a:xfrm>
            <a:off x="6587346" y="5507985"/>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CA95A6F1-2BCD-5E1A-834E-B85B70C1F6C0}"/>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7A6CF0D4-857B-EF06-9DC6-BD38A1C6D0F8}"/>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553ED98C-C081-0614-802A-82306CDED1A6}"/>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4C864B3D-A484-54AC-08DC-F873CC1E7EC1}"/>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9908D646-D316-A961-DF81-F5F1094A2BE3}"/>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A9B32B-17CB-2BDC-2844-0292278115B6}"/>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13" name="TextBox 12">
            <a:extLst>
              <a:ext uri="{FF2B5EF4-FFF2-40B4-BE49-F238E27FC236}">
                <a16:creationId xmlns:a16="http://schemas.microsoft.com/office/drawing/2014/main" id="{DB919360-D549-FDE4-DD7C-323DE3A3FE31}"/>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14" name="TextBox 13">
            <a:extLst>
              <a:ext uri="{FF2B5EF4-FFF2-40B4-BE49-F238E27FC236}">
                <a16:creationId xmlns:a16="http://schemas.microsoft.com/office/drawing/2014/main" id="{3FDDF470-2664-D6E4-CB78-216547C831DB}"/>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90025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9" name="사각형: 둥근 모서리 28">
            <a:extLst>
              <a:ext uri="{FF2B5EF4-FFF2-40B4-BE49-F238E27FC236}">
                <a16:creationId xmlns:a16="http://schemas.microsoft.com/office/drawing/2014/main" id="{49D49EB3-DBC7-0D36-2610-A2FD16F3AAD5}"/>
              </a:ext>
            </a:extLst>
          </p:cNvPr>
          <p:cNvSpPr/>
          <p:nvPr/>
        </p:nvSpPr>
        <p:spPr>
          <a:xfrm>
            <a:off x="1804600" y="2602706"/>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사각형: 둥근 모서리 29">
            <a:extLst>
              <a:ext uri="{FF2B5EF4-FFF2-40B4-BE49-F238E27FC236}">
                <a16:creationId xmlns:a16="http://schemas.microsoft.com/office/drawing/2014/main" id="{F6577893-9030-9C2C-16A3-E01B15A882CD}"/>
              </a:ext>
            </a:extLst>
          </p:cNvPr>
          <p:cNvSpPr/>
          <p:nvPr/>
        </p:nvSpPr>
        <p:spPr>
          <a:xfrm>
            <a:off x="3487951" y="2602706"/>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53326A89-79BA-27A2-0B97-BD9A9F1432C6}"/>
              </a:ext>
            </a:extLst>
          </p:cNvPr>
          <p:cNvSpPr/>
          <p:nvPr/>
        </p:nvSpPr>
        <p:spPr>
          <a:xfrm>
            <a:off x="6524236" y="5575372"/>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3AA98D53-F524-00EC-F8AB-2F8302CDD3AA}"/>
              </a:ext>
            </a:extLst>
          </p:cNvPr>
          <p:cNvSpPr/>
          <p:nvPr/>
        </p:nvSpPr>
        <p:spPr>
          <a:xfrm>
            <a:off x="6587346" y="5507985"/>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C9D4FF7D-871A-7B01-E8EA-B4F08B8F6DB1}"/>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36CB2DC-CBCB-9606-5CA2-81F150D906ED}"/>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828DA4A9-C733-848B-BAD6-D2E10840DFA2}"/>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94763385-DBED-31EA-E427-8F86A15EFB37}"/>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21941C6E-11DE-BD65-5643-C89079F4B8EC}"/>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00A4440-6F80-7567-5949-383C60CC29A5}"/>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13" name="TextBox 12">
            <a:extLst>
              <a:ext uri="{FF2B5EF4-FFF2-40B4-BE49-F238E27FC236}">
                <a16:creationId xmlns:a16="http://schemas.microsoft.com/office/drawing/2014/main" id="{2CF62203-3556-3B54-5303-FC38A6DB7374}"/>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14" name="TextBox 13">
            <a:extLst>
              <a:ext uri="{FF2B5EF4-FFF2-40B4-BE49-F238E27FC236}">
                <a16:creationId xmlns:a16="http://schemas.microsoft.com/office/drawing/2014/main" id="{2E41C17E-18DF-4914-41E7-AD1A0B413144}"/>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365268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19" name="사각형: 둥근 모서리 18">
            <a:extLst>
              <a:ext uri="{FF2B5EF4-FFF2-40B4-BE49-F238E27FC236}">
                <a16:creationId xmlns:a16="http://schemas.microsoft.com/office/drawing/2014/main" id="{DC65B0C8-8688-716D-FC4E-548205B87084}"/>
              </a:ext>
            </a:extLst>
          </p:cNvPr>
          <p:cNvSpPr/>
          <p:nvPr/>
        </p:nvSpPr>
        <p:spPr>
          <a:xfrm>
            <a:off x="1130300"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사각형: 둥근 모서리 19">
            <a:extLst>
              <a:ext uri="{FF2B5EF4-FFF2-40B4-BE49-F238E27FC236}">
                <a16:creationId xmlns:a16="http://schemas.microsoft.com/office/drawing/2014/main" id="{4C1BEAF0-5988-7FE5-54C8-5D53FC0473E6}"/>
              </a:ext>
            </a:extLst>
          </p:cNvPr>
          <p:cNvSpPr/>
          <p:nvPr/>
        </p:nvSpPr>
        <p:spPr>
          <a:xfrm>
            <a:off x="2813651"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3" name="사각형: 둥근 모서리 22">
            <a:extLst>
              <a:ext uri="{FF2B5EF4-FFF2-40B4-BE49-F238E27FC236}">
                <a16:creationId xmlns:a16="http://schemas.microsoft.com/office/drawing/2014/main" id="{9E271535-F4AB-70D3-A81A-A1BD4BE8E2E4}"/>
              </a:ext>
            </a:extLst>
          </p:cNvPr>
          <p:cNvSpPr/>
          <p:nvPr/>
        </p:nvSpPr>
        <p:spPr>
          <a:xfrm>
            <a:off x="1282700" y="2604294"/>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7AF56EC3-D956-39F1-BEC4-759F72C48CD7}"/>
              </a:ext>
            </a:extLst>
          </p:cNvPr>
          <p:cNvSpPr/>
          <p:nvPr/>
        </p:nvSpPr>
        <p:spPr>
          <a:xfrm>
            <a:off x="2966051" y="2604294"/>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사각형: 둥근 모서리 24">
            <a:extLst>
              <a:ext uri="{FF2B5EF4-FFF2-40B4-BE49-F238E27FC236}">
                <a16:creationId xmlns:a16="http://schemas.microsoft.com/office/drawing/2014/main" id="{34004E93-AFCA-D902-3123-0287821F1B64}"/>
              </a:ext>
            </a:extLst>
          </p:cNvPr>
          <p:cNvSpPr/>
          <p:nvPr/>
        </p:nvSpPr>
        <p:spPr>
          <a:xfrm>
            <a:off x="1451771"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A142FD12-8F3A-E43E-FB78-423588F2C41E}"/>
              </a:ext>
            </a:extLst>
          </p:cNvPr>
          <p:cNvSpPr/>
          <p:nvPr/>
        </p:nvSpPr>
        <p:spPr>
          <a:xfrm>
            <a:off x="3135122"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사각형: 둥근 모서리 26">
            <a:extLst>
              <a:ext uri="{FF2B5EF4-FFF2-40B4-BE49-F238E27FC236}">
                <a16:creationId xmlns:a16="http://schemas.microsoft.com/office/drawing/2014/main" id="{25B7AE2C-3ECF-047E-B415-50D2F6D55219}"/>
              </a:ext>
            </a:extLst>
          </p:cNvPr>
          <p:cNvSpPr/>
          <p:nvPr/>
        </p:nvSpPr>
        <p:spPr>
          <a:xfrm>
            <a:off x="1620842" y="2603897"/>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사각형: 둥근 모서리 27">
            <a:extLst>
              <a:ext uri="{FF2B5EF4-FFF2-40B4-BE49-F238E27FC236}">
                <a16:creationId xmlns:a16="http://schemas.microsoft.com/office/drawing/2014/main" id="{9E786967-26DC-DE9A-3F8B-15F959DEAA7F}"/>
              </a:ext>
            </a:extLst>
          </p:cNvPr>
          <p:cNvSpPr/>
          <p:nvPr/>
        </p:nvSpPr>
        <p:spPr>
          <a:xfrm>
            <a:off x="3304193" y="2603897"/>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사각형: 둥근 모서리 28">
            <a:extLst>
              <a:ext uri="{FF2B5EF4-FFF2-40B4-BE49-F238E27FC236}">
                <a16:creationId xmlns:a16="http://schemas.microsoft.com/office/drawing/2014/main" id="{49D49EB3-DBC7-0D36-2610-A2FD16F3AAD5}"/>
              </a:ext>
            </a:extLst>
          </p:cNvPr>
          <p:cNvSpPr/>
          <p:nvPr/>
        </p:nvSpPr>
        <p:spPr>
          <a:xfrm>
            <a:off x="1804600" y="2602706"/>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사각형: 둥근 모서리 29">
            <a:extLst>
              <a:ext uri="{FF2B5EF4-FFF2-40B4-BE49-F238E27FC236}">
                <a16:creationId xmlns:a16="http://schemas.microsoft.com/office/drawing/2014/main" id="{F6577893-9030-9C2C-16A3-E01B15A882CD}"/>
              </a:ext>
            </a:extLst>
          </p:cNvPr>
          <p:cNvSpPr/>
          <p:nvPr/>
        </p:nvSpPr>
        <p:spPr>
          <a:xfrm>
            <a:off x="3487951" y="2602706"/>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사각형: 둥근 모서리 1">
            <a:extLst>
              <a:ext uri="{FF2B5EF4-FFF2-40B4-BE49-F238E27FC236}">
                <a16:creationId xmlns:a16="http://schemas.microsoft.com/office/drawing/2014/main" id="{BB1C9A05-0CF7-7FBD-50E8-BB03B75A5D2A}"/>
              </a:ext>
            </a:extLst>
          </p:cNvPr>
          <p:cNvSpPr/>
          <p:nvPr/>
        </p:nvSpPr>
        <p:spPr>
          <a:xfrm>
            <a:off x="6124186" y="2602706"/>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BCE8FD3F-5005-1C1E-AD74-770998C591C4}"/>
              </a:ext>
            </a:extLst>
          </p:cNvPr>
          <p:cNvSpPr/>
          <p:nvPr/>
        </p:nvSpPr>
        <p:spPr>
          <a:xfrm>
            <a:off x="7807537" y="2602706"/>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화살표 연결선 4">
            <a:extLst>
              <a:ext uri="{FF2B5EF4-FFF2-40B4-BE49-F238E27FC236}">
                <a16:creationId xmlns:a16="http://schemas.microsoft.com/office/drawing/2014/main" id="{6F452FB2-FEF9-1FAD-1A93-F054DECCF825}"/>
              </a:ext>
            </a:extLst>
          </p:cNvPr>
          <p:cNvCxnSpPr/>
          <p:nvPr/>
        </p:nvCxnSpPr>
        <p:spPr>
          <a:xfrm>
            <a:off x="3987419" y="3429000"/>
            <a:ext cx="1794258" cy="0"/>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C39F6F-A9E6-7FB5-1D24-47FF6F4B811E}"/>
              </a:ext>
            </a:extLst>
          </p:cNvPr>
          <p:cNvSpPr txBox="1"/>
          <p:nvPr/>
        </p:nvSpPr>
        <p:spPr>
          <a:xfrm>
            <a:off x="3950301" y="3095261"/>
            <a:ext cx="2002553" cy="338554"/>
          </a:xfrm>
          <a:prstGeom prst="rect">
            <a:avLst/>
          </a:prstGeom>
          <a:noFill/>
        </p:spPr>
        <p:txBody>
          <a:bodyPr wrap="square">
            <a:spAutoFit/>
          </a:bodyPr>
          <a:lstStyle/>
          <a:p>
            <a:r>
              <a:rPr lang="en-US" altLang="ko-KR" sz="1600" i="1" dirty="0">
                <a:solidFill>
                  <a:srgbClr val="222222"/>
                </a:solidFill>
                <a:latin typeface="Arial Narrow" panose="020B0606020202030204" pitchFamily="34" charset="0"/>
              </a:rPr>
              <a:t>Sliding window frame</a:t>
            </a:r>
            <a:endParaRPr lang="ko-KR" altLang="en-US" sz="1600" i="1" dirty="0"/>
          </a:p>
        </p:txBody>
      </p:sp>
      <p:sp>
        <p:nvSpPr>
          <p:cNvPr id="9" name="TextBox 8">
            <a:extLst>
              <a:ext uri="{FF2B5EF4-FFF2-40B4-BE49-F238E27FC236}">
                <a16:creationId xmlns:a16="http://schemas.microsoft.com/office/drawing/2014/main" id="{2B09F2A6-8218-E9C4-1E8D-DD5FF4C653C7}"/>
              </a:ext>
            </a:extLst>
          </p:cNvPr>
          <p:cNvSpPr txBox="1"/>
          <p:nvPr/>
        </p:nvSpPr>
        <p:spPr>
          <a:xfrm>
            <a:off x="1336674" y="5016885"/>
            <a:ext cx="6289887" cy="1477328"/>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Dimensions: (# of samples, # of time steps , # of variables)</a:t>
            </a:r>
          </a:p>
          <a:p>
            <a:endParaRPr lang="en-US" altLang="ko-KR" dirty="0">
              <a:solidFill>
                <a:srgbClr val="222222"/>
              </a:solidFill>
              <a:latin typeface="Arial Narrow" panose="020B0606020202030204" pitchFamily="34" charset="0"/>
            </a:endParaRPr>
          </a:p>
          <a:p>
            <a:pPr lvl="1"/>
            <a:r>
              <a:rPr lang="en-US" altLang="ko-KR" sz="1800" dirty="0">
                <a:solidFill>
                  <a:srgbClr val="222222"/>
                </a:solidFill>
                <a:latin typeface="Arial Narrow" panose="020B0606020202030204" pitchFamily="34" charset="0"/>
              </a:rPr>
              <a:t># of samples </a:t>
            </a:r>
            <a:r>
              <a:rPr lang="en-US" altLang="ko-KR" dirty="0">
                <a:solidFill>
                  <a:srgbClr val="222222"/>
                </a:solidFill>
                <a:latin typeface="Arial Narrow" panose="020B0606020202030204" pitchFamily="34" charset="0"/>
              </a:rPr>
              <a:t>= </a:t>
            </a:r>
            <a:r>
              <a:rPr lang="en-US" altLang="ko-KR" sz="1800" dirty="0">
                <a:solidFill>
                  <a:srgbClr val="222222"/>
                </a:solidFill>
                <a:latin typeface="Arial Narrow" panose="020B0606020202030204" pitchFamily="34" charset="0"/>
              </a:rPr>
              <a:t># of windows</a:t>
            </a:r>
            <a:endParaRPr lang="en-US" altLang="ko-KR" dirty="0">
              <a:solidFill>
                <a:srgbClr val="222222"/>
              </a:solidFill>
              <a:latin typeface="Arial Narrow" panose="020B0606020202030204" pitchFamily="34" charset="0"/>
            </a:endParaRPr>
          </a:p>
          <a:p>
            <a:pPr lvl="1"/>
            <a:r>
              <a:rPr lang="en-US" altLang="ko-KR" dirty="0">
                <a:solidFill>
                  <a:srgbClr val="222222"/>
                </a:solidFill>
                <a:latin typeface="Arial Narrow" panose="020B0606020202030204" pitchFamily="34" charset="0"/>
              </a:rPr>
              <a:t># of </a:t>
            </a:r>
            <a:r>
              <a:rPr lang="en-US" altLang="ko-KR" sz="1800" dirty="0">
                <a:solidFill>
                  <a:srgbClr val="222222"/>
                </a:solidFill>
                <a:latin typeface="Arial Narrow" panose="020B0606020202030204" pitchFamily="34" charset="0"/>
              </a:rPr>
              <a:t>time steps</a:t>
            </a:r>
            <a:r>
              <a:rPr lang="en-US" altLang="ko-KR" dirty="0">
                <a:solidFill>
                  <a:srgbClr val="222222"/>
                </a:solidFill>
                <a:latin typeface="Arial Narrow" panose="020B0606020202030204" pitchFamily="34" charset="0"/>
              </a:rPr>
              <a:t> = window sizes</a:t>
            </a:r>
          </a:p>
          <a:p>
            <a:pPr lvl="1"/>
            <a:r>
              <a:rPr lang="en-US" altLang="ko-KR" dirty="0">
                <a:solidFill>
                  <a:srgbClr val="222222"/>
                </a:solidFill>
                <a:latin typeface="Arial Narrow" panose="020B0606020202030204" pitchFamily="34" charset="0"/>
              </a:rPr>
              <a:t># of </a:t>
            </a:r>
            <a:r>
              <a:rPr lang="en-US" altLang="ko-KR" sz="1800" dirty="0">
                <a:solidFill>
                  <a:srgbClr val="222222"/>
                </a:solidFill>
                <a:latin typeface="Arial Narrow" panose="020B0606020202030204" pitchFamily="34" charset="0"/>
              </a:rPr>
              <a:t>variables </a:t>
            </a:r>
            <a:r>
              <a:rPr lang="en-US" altLang="ko-KR" dirty="0">
                <a:solidFill>
                  <a:srgbClr val="222222"/>
                </a:solidFill>
                <a:latin typeface="Arial Narrow" panose="020B0606020202030204" pitchFamily="34" charset="0"/>
              </a:rPr>
              <a:t>= variable sizes</a:t>
            </a:r>
            <a:endParaRPr lang="ko-KR" altLang="en-US" dirty="0"/>
          </a:p>
        </p:txBody>
      </p:sp>
      <p:sp>
        <p:nvSpPr>
          <p:cNvPr id="12" name="직사각형 11">
            <a:extLst>
              <a:ext uri="{FF2B5EF4-FFF2-40B4-BE49-F238E27FC236}">
                <a16:creationId xmlns:a16="http://schemas.microsoft.com/office/drawing/2014/main" id="{33FAB5C7-4A51-5B50-D54E-3D33E7B64B44}"/>
              </a:ext>
            </a:extLst>
          </p:cNvPr>
          <p:cNvSpPr/>
          <p:nvPr/>
        </p:nvSpPr>
        <p:spPr>
          <a:xfrm>
            <a:off x="6461126" y="5643086"/>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70F40CE-106B-EDA2-EAFA-7FCE9D3243F4}"/>
              </a:ext>
            </a:extLst>
          </p:cNvPr>
          <p:cNvSpPr/>
          <p:nvPr/>
        </p:nvSpPr>
        <p:spPr>
          <a:xfrm>
            <a:off x="6524236" y="5575372"/>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93659775-F311-B0B4-9C89-C92AFD520D3A}"/>
              </a:ext>
            </a:extLst>
          </p:cNvPr>
          <p:cNvSpPr/>
          <p:nvPr/>
        </p:nvSpPr>
        <p:spPr>
          <a:xfrm>
            <a:off x="6587346" y="5507985"/>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BC8AD749-4006-F3BD-1008-AB2C09B16094}"/>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C44D0A37-1E2A-3213-79F9-CD479B50B0CD}"/>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1" name="직선 화살표 연결선 30">
            <a:extLst>
              <a:ext uri="{FF2B5EF4-FFF2-40B4-BE49-F238E27FC236}">
                <a16:creationId xmlns:a16="http://schemas.microsoft.com/office/drawing/2014/main" id="{B4279FEB-E70D-47E1-6563-8A10142B5C2B}"/>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81161C3E-CCD9-675D-3CD1-8644B4795150}"/>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44A0B5A1-7019-1351-7BC4-F05F34FDE4E1}"/>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2423CA4-50C3-3DC8-F36A-84E765A533D9}"/>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44" name="TextBox 43">
            <a:extLst>
              <a:ext uri="{FF2B5EF4-FFF2-40B4-BE49-F238E27FC236}">
                <a16:creationId xmlns:a16="http://schemas.microsoft.com/office/drawing/2014/main" id="{60EA76C1-B192-6FF3-2455-67421D15640F}"/>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45" name="TextBox 44">
            <a:extLst>
              <a:ext uri="{FF2B5EF4-FFF2-40B4-BE49-F238E27FC236}">
                <a16:creationId xmlns:a16="http://schemas.microsoft.com/office/drawing/2014/main" id="{196526F0-224C-776C-233D-350A9855108F}"/>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357627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308693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compose time series data in the form of a sliding window frame.</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By using </a:t>
            </a:r>
            <a:r>
              <a:rPr lang="en-US" altLang="ko-KR" sz="1800" dirty="0" err="1">
                <a:solidFill>
                  <a:srgbClr val="222222"/>
                </a:solidFill>
                <a:latin typeface="Arial Narrow" panose="020B0606020202030204" pitchFamily="34" charset="0"/>
              </a:rPr>
              <a:t>tf.signal.frame</a:t>
            </a:r>
            <a:r>
              <a:rPr lang="en-US" altLang="ko-KR" sz="1800" dirty="0">
                <a:solidFill>
                  <a:srgbClr val="222222"/>
                </a:solidFill>
                <a:latin typeface="Arial Narrow" panose="020B0606020202030204" pitchFamily="34" charset="0"/>
              </a:rPr>
              <a:t>, data can be composed in the form of a sliding window frame.</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dirty="0" err="1">
                <a:solidFill>
                  <a:srgbClr val="222222"/>
                </a:solidFill>
                <a:latin typeface="Arial Narrow" panose="020B0606020202030204" pitchFamily="34" charset="0"/>
              </a:rPr>
              <a:t>tf.</a:t>
            </a:r>
            <a:r>
              <a:rPr lang="en-US" altLang="ko-KR" dirty="0" err="1">
                <a:solidFill>
                  <a:schemeClr val="accent5"/>
                </a:solidFill>
                <a:latin typeface="Arial Narrow" panose="020B0606020202030204" pitchFamily="34" charset="0"/>
              </a:rPr>
              <a:t>signal</a:t>
            </a:r>
            <a:r>
              <a:rPr lang="en-US" altLang="ko-KR" dirty="0" err="1">
                <a:solidFill>
                  <a:srgbClr val="222222"/>
                </a:solidFill>
                <a:latin typeface="Arial Narrow" panose="020B0606020202030204" pitchFamily="34" charset="0"/>
              </a:rPr>
              <a:t>.</a:t>
            </a:r>
            <a:r>
              <a:rPr lang="en-US" altLang="ko-KR" dirty="0" err="1">
                <a:solidFill>
                  <a:schemeClr val="accent5"/>
                </a:solidFill>
                <a:latin typeface="Arial Narrow" panose="020B0606020202030204" pitchFamily="34" charset="0"/>
              </a:rPr>
              <a:t>frame</a:t>
            </a:r>
            <a:r>
              <a:rPr lang="en-US" altLang="ko-KR" dirty="0">
                <a:solidFill>
                  <a:srgbClr val="222222"/>
                </a:solidFill>
                <a:latin typeface="Arial Narrow" panose="020B0606020202030204" pitchFamily="34" charset="0"/>
              </a:rPr>
              <a:t>(data, </a:t>
            </a:r>
            <a:r>
              <a:rPr lang="en-US" altLang="ko-KR" dirty="0" err="1">
                <a:solidFill>
                  <a:srgbClr val="222222"/>
                </a:solidFill>
                <a:latin typeface="Arial Narrow" panose="020B0606020202030204" pitchFamily="34" charset="0"/>
              </a:rPr>
              <a:t>frame_length</a:t>
            </a:r>
            <a:r>
              <a:rPr lang="en-US" altLang="ko-KR" dirty="0">
                <a:solidFill>
                  <a:srgbClr val="222222"/>
                </a:solidFill>
                <a:latin typeface="Arial Narrow" panose="020B0606020202030204" pitchFamily="34" charset="0"/>
              </a:rPr>
              <a:t>, </a:t>
            </a:r>
            <a:r>
              <a:rPr lang="en-US" altLang="ko-KR" dirty="0" err="1">
                <a:solidFill>
                  <a:srgbClr val="222222"/>
                </a:solidFill>
                <a:latin typeface="Arial Narrow" panose="020B0606020202030204" pitchFamily="34" charset="0"/>
              </a:rPr>
              <a:t>frame_step</a:t>
            </a:r>
            <a:r>
              <a:rPr lang="en-US" altLang="ko-KR" dirty="0">
                <a:solidFill>
                  <a:srgbClr val="222222"/>
                </a:solidFill>
                <a:latin typeface="Arial Narrow" panose="020B0606020202030204" pitchFamily="34" charset="0"/>
              </a:rPr>
              <a:t>)</a:t>
            </a:r>
          </a:p>
          <a:p>
            <a:pPr marL="1198800" lvl="2" indent="-284400">
              <a:lnSpc>
                <a:spcPct val="150000"/>
              </a:lnSpc>
              <a:buFont typeface="Arial" panose="020B0604020202020204" pitchFamily="34" charset="0"/>
              <a:buChar char="•"/>
            </a:pPr>
            <a:r>
              <a:rPr lang="en-US" altLang="ko-KR" dirty="0" err="1">
                <a:solidFill>
                  <a:srgbClr val="222222"/>
                </a:solidFill>
                <a:latin typeface="Arial Narrow" panose="020B0606020202030204" pitchFamily="34" charset="0"/>
              </a:rPr>
              <a:t>frame_length</a:t>
            </a:r>
            <a:r>
              <a:rPr lang="en-US" altLang="ko-KR" dirty="0">
                <a:solidFill>
                  <a:srgbClr val="222222"/>
                </a:solidFill>
                <a:latin typeface="Arial Narrow" panose="020B0606020202030204" pitchFamily="34" charset="0"/>
              </a:rPr>
              <a:t>: window size</a:t>
            </a:r>
          </a:p>
          <a:p>
            <a:pPr marL="1198800" lvl="2" indent="-284400">
              <a:lnSpc>
                <a:spcPct val="150000"/>
              </a:lnSpc>
              <a:buFont typeface="Arial" panose="020B0604020202020204" pitchFamily="34" charset="0"/>
              <a:buChar char="•"/>
            </a:pPr>
            <a:r>
              <a:rPr lang="en-US" altLang="ko-KR" dirty="0" err="1">
                <a:solidFill>
                  <a:srgbClr val="222222"/>
                </a:solidFill>
                <a:latin typeface="Arial Narrow" panose="020B0606020202030204" pitchFamily="34" charset="0"/>
              </a:rPr>
              <a:t>frame_step</a:t>
            </a:r>
            <a:r>
              <a:rPr lang="en-US" altLang="ko-KR" dirty="0">
                <a:solidFill>
                  <a:srgbClr val="222222"/>
                </a:solidFill>
                <a:latin typeface="Arial Narrow" panose="020B0606020202030204" pitchFamily="34" charset="0"/>
              </a:rPr>
              <a:t>: stride</a:t>
            </a:r>
          </a:p>
          <a:p>
            <a:pPr marL="741600" lvl="1" indent="-284400">
              <a:lnSpc>
                <a:spcPct val="150000"/>
              </a:lnSpc>
              <a:buFont typeface="Arial" panose="020B0604020202020204" pitchFamily="34" charset="0"/>
              <a:buChar char="•"/>
            </a:pPr>
            <a:endParaRPr lang="en-US" altLang="ko-KR" sz="18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A981397-94FD-D47C-1A84-CF58E13DF550}"/>
              </a:ext>
            </a:extLst>
          </p:cNvPr>
          <p:cNvSpPr txBox="1"/>
          <p:nvPr/>
        </p:nvSpPr>
        <p:spPr>
          <a:xfrm>
            <a:off x="2193090" y="4507944"/>
            <a:ext cx="4572000" cy="923330"/>
          </a:xfrm>
          <a:prstGeom prst="rect">
            <a:avLst/>
          </a:prstGeom>
          <a:noFill/>
        </p:spPr>
        <p:txBody>
          <a:bodyPr wrap="square">
            <a:spAutoFit/>
          </a:bodyPr>
          <a:lstStyle/>
          <a:p>
            <a:r>
              <a:rPr lang="en-US" altLang="ko-KR" dirty="0">
                <a:hlinkClick r:id="rId3"/>
              </a:rPr>
              <a:t>https://colab.research.google.com/github/JunetaeKim/DeepLearningClass/blob/main/Week13/</a:t>
            </a:r>
            <a:r>
              <a:rPr lang="en-US" altLang="ko-KR" b="0" i="0" u="none" strike="noStrike" dirty="0">
                <a:effectLst/>
                <a:latin typeface="-apple-system"/>
                <a:hlinkClick r:id="rId3"/>
              </a:rPr>
              <a:t>SlidingWindow</a:t>
            </a:r>
            <a:r>
              <a:rPr lang="en-US" altLang="ko-KR" dirty="0">
                <a:hlinkClick r:id="rId3"/>
              </a:rPr>
              <a:t>.ipynb</a:t>
            </a:r>
            <a:endParaRPr lang="ko-KR" altLang="en-US" dirty="0"/>
          </a:p>
        </p:txBody>
      </p:sp>
    </p:spTree>
    <p:extLst>
      <p:ext uri="{BB962C8B-B14F-4D97-AF65-F5344CB8AC3E}">
        <p14:creationId xmlns:p14="http://schemas.microsoft.com/office/powerpoint/2010/main" val="547966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sequential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Sequential data refers to any data that contain elements that are ordered into sequences.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Examples: DNA sequences and Natural languages. </a:t>
            </a:r>
            <a:endParaRPr lang="en-US" altLang="ko-KR" sz="16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2" name="Picture 2" descr="5,457 Gene Sequence Stock Photos, Pictures &amp; Royalty-Free Images - iStock">
            <a:extLst>
              <a:ext uri="{FF2B5EF4-FFF2-40B4-BE49-F238E27FC236}">
                <a16:creationId xmlns:a16="http://schemas.microsoft.com/office/drawing/2014/main" id="{CCEE8982-8948-2BBC-8BCB-88E7E7FBE1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168"/>
          <a:stretch/>
        </p:blipFill>
        <p:spPr bwMode="auto">
          <a:xfrm>
            <a:off x="812800" y="3239829"/>
            <a:ext cx="3294699" cy="19481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3F4CF6-9B0E-DC33-025B-D32A9448886E}"/>
              </a:ext>
            </a:extLst>
          </p:cNvPr>
          <p:cNvSpPr txBox="1"/>
          <p:nvPr/>
        </p:nvSpPr>
        <p:spPr>
          <a:xfrm>
            <a:off x="1587500" y="5181600"/>
            <a:ext cx="1644650" cy="369332"/>
          </a:xfrm>
          <a:prstGeom prst="rect">
            <a:avLst/>
          </a:prstGeom>
          <a:noFill/>
        </p:spPr>
        <p:txBody>
          <a:bodyPr wrap="square">
            <a:spAutoFit/>
          </a:bodyPr>
          <a:lstStyle/>
          <a:p>
            <a:r>
              <a:rPr lang="en-US" altLang="ko-KR" dirty="0"/>
              <a:t>DNA sequences </a:t>
            </a:r>
            <a:endParaRPr lang="ko-KR" altLang="en-US" dirty="0"/>
          </a:p>
        </p:txBody>
      </p:sp>
      <p:pic>
        <p:nvPicPr>
          <p:cNvPr id="15" name="그림 14">
            <a:extLst>
              <a:ext uri="{FF2B5EF4-FFF2-40B4-BE49-F238E27FC236}">
                <a16:creationId xmlns:a16="http://schemas.microsoft.com/office/drawing/2014/main" id="{EB7A2077-8CEC-20B8-25B9-FC8F0516BA9B}"/>
              </a:ext>
            </a:extLst>
          </p:cNvPr>
          <p:cNvPicPr>
            <a:picLocks noChangeAspect="1"/>
          </p:cNvPicPr>
          <p:nvPr/>
        </p:nvPicPr>
        <p:blipFill>
          <a:blip r:embed="rId4"/>
          <a:stretch>
            <a:fillRect/>
          </a:stretch>
        </p:blipFill>
        <p:spPr>
          <a:xfrm>
            <a:off x="5334001" y="3049779"/>
            <a:ext cx="2571749" cy="2183161"/>
          </a:xfrm>
          <a:prstGeom prst="rect">
            <a:avLst/>
          </a:prstGeom>
        </p:spPr>
      </p:pic>
      <p:sp>
        <p:nvSpPr>
          <p:cNvPr id="17" name="TextBox 16">
            <a:extLst>
              <a:ext uri="{FF2B5EF4-FFF2-40B4-BE49-F238E27FC236}">
                <a16:creationId xmlns:a16="http://schemas.microsoft.com/office/drawing/2014/main" id="{8F1DA814-4150-E532-D475-FBCD706B3D38}"/>
              </a:ext>
            </a:extLst>
          </p:cNvPr>
          <p:cNvSpPr txBox="1"/>
          <p:nvPr/>
        </p:nvSpPr>
        <p:spPr>
          <a:xfrm>
            <a:off x="5848350" y="5221272"/>
            <a:ext cx="1790701"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Natural languages</a:t>
            </a:r>
            <a:endParaRPr lang="ko-KR" altLang="en-US" dirty="0"/>
          </a:p>
        </p:txBody>
      </p:sp>
    </p:spTree>
    <p:extLst>
      <p:ext uri="{BB962C8B-B14F-4D97-AF65-F5344CB8AC3E}">
        <p14:creationId xmlns:p14="http://schemas.microsoft.com/office/powerpoint/2010/main" val="856473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sequential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Sequential </a:t>
            </a:r>
            <a:r>
              <a:rPr lang="en-US" altLang="ko-KR" sz="1800" dirty="0">
                <a:solidFill>
                  <a:srgbClr val="222222"/>
                </a:solidFill>
                <a:latin typeface="Arial Narrow" panose="020B0606020202030204" pitchFamily="34" charset="0"/>
              </a:rPr>
              <a:t>data may consist of 1 or 2 dimensions</a:t>
            </a:r>
            <a:r>
              <a:rPr lang="en-US" altLang="ko-KR" dirty="0">
                <a:solidFill>
                  <a:srgbClr val="222222"/>
                </a:solidFill>
                <a:latin typeface="Arial Narrow" panose="020B0606020202030204" pitchFamily="34" charset="0"/>
              </a:rPr>
              <a:t>, how?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graphicFrame>
        <p:nvGraphicFramePr>
          <p:cNvPr id="2" name="표 1">
            <a:extLst>
              <a:ext uri="{FF2B5EF4-FFF2-40B4-BE49-F238E27FC236}">
                <a16:creationId xmlns:a16="http://schemas.microsoft.com/office/drawing/2014/main" id="{F7CDE52D-925B-9D84-A83A-C1DCDB00A725}"/>
              </a:ext>
            </a:extLst>
          </p:cNvPr>
          <p:cNvGraphicFramePr>
            <a:graphicFrameLocks noGrp="1"/>
          </p:cNvGraphicFramePr>
          <p:nvPr>
            <p:extLst>
              <p:ext uri="{D42A27DB-BD31-4B8C-83A1-F6EECF244321}">
                <p14:modId xmlns:p14="http://schemas.microsoft.com/office/powerpoint/2010/main" val="2905000820"/>
              </p:ext>
            </p:extLst>
          </p:nvPr>
        </p:nvGraphicFramePr>
        <p:xfrm>
          <a:off x="1023985" y="2910231"/>
          <a:ext cx="685800" cy="2005965"/>
        </p:xfrm>
        <a:graphic>
          <a:graphicData uri="http://schemas.openxmlformats.org/drawingml/2006/table">
            <a:tbl>
              <a:tblPr>
                <a:tableStyleId>{5940675A-B579-460E-94D1-54222C63F5DA}</a:tableStyleId>
              </a:tblPr>
              <a:tblGrid>
                <a:gridCol w="685800">
                  <a:extLst>
                    <a:ext uri="{9D8B030D-6E8A-4147-A177-3AD203B41FA5}">
                      <a16:colId xmlns:a16="http://schemas.microsoft.com/office/drawing/2014/main" val="3852429648"/>
                    </a:ext>
                  </a:extLst>
                </a:gridCol>
              </a:tblGrid>
              <a:tr h="209550">
                <a:tc>
                  <a:txBody>
                    <a:bodyPr/>
                    <a:lstStyle/>
                    <a:p>
                      <a:pPr algn="ctr" fontAlgn="ctr"/>
                      <a:r>
                        <a:rPr lang="en-US" sz="1400" u="none" strike="noStrike" dirty="0">
                          <a:effectLst/>
                        </a:rPr>
                        <a:t>A</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74154816"/>
                  </a:ext>
                </a:extLst>
              </a:tr>
              <a:tr h="209550">
                <a:tc>
                  <a:txBody>
                    <a:bodyPr/>
                    <a:lstStyle/>
                    <a:p>
                      <a:pPr algn="ctr" fontAlgn="ctr"/>
                      <a:r>
                        <a:rPr lang="en-US" sz="1400" u="none" strike="noStrike">
                          <a:effectLst/>
                        </a:rPr>
                        <a:t>B</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133875431"/>
                  </a:ext>
                </a:extLst>
              </a:tr>
              <a:tr h="209550">
                <a:tc>
                  <a:txBody>
                    <a:bodyPr/>
                    <a:lstStyle/>
                    <a:p>
                      <a:pPr algn="ctr" fontAlgn="ctr"/>
                      <a:r>
                        <a:rPr lang="en-US" sz="1400" u="none" strike="noStrike">
                          <a:effectLst/>
                        </a:rPr>
                        <a:t>C</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941788852"/>
                  </a:ext>
                </a:extLst>
              </a:tr>
              <a:tr h="209550">
                <a:tc>
                  <a:txBody>
                    <a:bodyPr/>
                    <a:lstStyle/>
                    <a:p>
                      <a:pPr algn="ctr" fontAlgn="ctr"/>
                      <a:r>
                        <a:rPr lang="en-US" sz="1400" u="none" strike="noStrike">
                          <a:effectLst/>
                        </a:rPr>
                        <a:t>D</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787312714"/>
                  </a:ext>
                </a:extLst>
              </a:tr>
              <a:tr h="209550">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6291066"/>
                  </a:ext>
                </a:extLst>
              </a:tr>
              <a:tr h="209550">
                <a:tc>
                  <a:txBody>
                    <a:bodyPr/>
                    <a:lstStyle/>
                    <a:p>
                      <a:pPr algn="ctr" fontAlgn="ctr"/>
                      <a:r>
                        <a:rPr lang="en-US" sz="1400" u="none" strike="noStrike">
                          <a:effectLst/>
                        </a:rPr>
                        <a:t>W</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265814766"/>
                  </a:ext>
                </a:extLst>
              </a:tr>
              <a:tr h="209550">
                <a:tc>
                  <a:txBody>
                    <a:bodyPr/>
                    <a:lstStyle/>
                    <a:p>
                      <a:pPr algn="ctr" fontAlgn="ctr"/>
                      <a:r>
                        <a:rPr lang="en-US" sz="1400" u="none" strike="noStrike">
                          <a:effectLst/>
                        </a:rPr>
                        <a:t>X</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616393307"/>
                  </a:ext>
                </a:extLst>
              </a:tr>
              <a:tr h="209550">
                <a:tc>
                  <a:txBody>
                    <a:bodyPr/>
                    <a:lstStyle/>
                    <a:p>
                      <a:pPr algn="ctr" fontAlgn="ctr"/>
                      <a:r>
                        <a:rPr lang="en-US" sz="1400" u="none" strike="noStrike">
                          <a:effectLst/>
                        </a:rPr>
                        <a:t>Y</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986528613"/>
                  </a:ext>
                </a:extLst>
              </a:tr>
              <a:tr h="209550">
                <a:tc>
                  <a:txBody>
                    <a:bodyPr/>
                    <a:lstStyle/>
                    <a:p>
                      <a:pPr algn="ctr" fontAlgn="ctr"/>
                      <a:r>
                        <a:rPr lang="en-US" sz="1400" u="none" strike="noStrike" dirty="0">
                          <a:effectLst/>
                        </a:rPr>
                        <a:t>Z</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466592564"/>
                  </a:ext>
                </a:extLst>
              </a:tr>
            </a:tbl>
          </a:graphicData>
        </a:graphic>
      </p:graphicFrame>
      <p:sp>
        <p:nvSpPr>
          <p:cNvPr id="5" name="TextBox 4">
            <a:extLst>
              <a:ext uri="{FF2B5EF4-FFF2-40B4-BE49-F238E27FC236}">
                <a16:creationId xmlns:a16="http://schemas.microsoft.com/office/drawing/2014/main" id="{34A95148-39E1-33CC-AC2E-2A262B6E31BA}"/>
              </a:ext>
            </a:extLst>
          </p:cNvPr>
          <p:cNvSpPr txBox="1"/>
          <p:nvPr/>
        </p:nvSpPr>
        <p:spPr>
          <a:xfrm>
            <a:off x="1161263" y="5029027"/>
            <a:ext cx="54852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1D</a:t>
            </a:r>
            <a:endParaRPr lang="ko-KR" altLang="en-US" dirty="0"/>
          </a:p>
        </p:txBody>
      </p:sp>
      <p:graphicFrame>
        <p:nvGraphicFramePr>
          <p:cNvPr id="8" name="표 7">
            <a:extLst>
              <a:ext uri="{FF2B5EF4-FFF2-40B4-BE49-F238E27FC236}">
                <a16:creationId xmlns:a16="http://schemas.microsoft.com/office/drawing/2014/main" id="{78F75838-9FC3-C2DA-E8AE-47D6388CF6E6}"/>
              </a:ext>
            </a:extLst>
          </p:cNvPr>
          <p:cNvGraphicFramePr>
            <a:graphicFrameLocks noGrp="1"/>
          </p:cNvGraphicFramePr>
          <p:nvPr>
            <p:extLst>
              <p:ext uri="{D42A27DB-BD31-4B8C-83A1-F6EECF244321}">
                <p14:modId xmlns:p14="http://schemas.microsoft.com/office/powerpoint/2010/main" val="1902054030"/>
              </p:ext>
            </p:extLst>
          </p:nvPr>
        </p:nvGraphicFramePr>
        <p:xfrm>
          <a:off x="2386261" y="2910231"/>
          <a:ext cx="6172200" cy="2005965"/>
        </p:xfrm>
        <a:graphic>
          <a:graphicData uri="http://schemas.openxmlformats.org/drawingml/2006/table">
            <a:tbl>
              <a:tblPr>
                <a:tableStyleId>{5940675A-B579-460E-94D1-54222C63F5DA}</a:tableStyleId>
              </a:tblPr>
              <a:tblGrid>
                <a:gridCol w="685800">
                  <a:extLst>
                    <a:ext uri="{9D8B030D-6E8A-4147-A177-3AD203B41FA5}">
                      <a16:colId xmlns:a16="http://schemas.microsoft.com/office/drawing/2014/main" val="1064090831"/>
                    </a:ext>
                  </a:extLst>
                </a:gridCol>
                <a:gridCol w="685800">
                  <a:extLst>
                    <a:ext uri="{9D8B030D-6E8A-4147-A177-3AD203B41FA5}">
                      <a16:colId xmlns:a16="http://schemas.microsoft.com/office/drawing/2014/main" val="3909596300"/>
                    </a:ext>
                  </a:extLst>
                </a:gridCol>
                <a:gridCol w="685800">
                  <a:extLst>
                    <a:ext uri="{9D8B030D-6E8A-4147-A177-3AD203B41FA5}">
                      <a16:colId xmlns:a16="http://schemas.microsoft.com/office/drawing/2014/main" val="3206189916"/>
                    </a:ext>
                  </a:extLst>
                </a:gridCol>
                <a:gridCol w="685800">
                  <a:extLst>
                    <a:ext uri="{9D8B030D-6E8A-4147-A177-3AD203B41FA5}">
                      <a16:colId xmlns:a16="http://schemas.microsoft.com/office/drawing/2014/main" val="3676330020"/>
                    </a:ext>
                  </a:extLst>
                </a:gridCol>
                <a:gridCol w="685800">
                  <a:extLst>
                    <a:ext uri="{9D8B030D-6E8A-4147-A177-3AD203B41FA5}">
                      <a16:colId xmlns:a16="http://schemas.microsoft.com/office/drawing/2014/main" val="2374183000"/>
                    </a:ext>
                  </a:extLst>
                </a:gridCol>
                <a:gridCol w="685800">
                  <a:extLst>
                    <a:ext uri="{9D8B030D-6E8A-4147-A177-3AD203B41FA5}">
                      <a16:colId xmlns:a16="http://schemas.microsoft.com/office/drawing/2014/main" val="2596404451"/>
                    </a:ext>
                  </a:extLst>
                </a:gridCol>
                <a:gridCol w="685800">
                  <a:extLst>
                    <a:ext uri="{9D8B030D-6E8A-4147-A177-3AD203B41FA5}">
                      <a16:colId xmlns:a16="http://schemas.microsoft.com/office/drawing/2014/main" val="3454540681"/>
                    </a:ext>
                  </a:extLst>
                </a:gridCol>
                <a:gridCol w="685800">
                  <a:extLst>
                    <a:ext uri="{9D8B030D-6E8A-4147-A177-3AD203B41FA5}">
                      <a16:colId xmlns:a16="http://schemas.microsoft.com/office/drawing/2014/main" val="3086564382"/>
                    </a:ext>
                  </a:extLst>
                </a:gridCol>
                <a:gridCol w="685800">
                  <a:extLst>
                    <a:ext uri="{9D8B030D-6E8A-4147-A177-3AD203B41FA5}">
                      <a16:colId xmlns:a16="http://schemas.microsoft.com/office/drawing/2014/main" val="2062054051"/>
                    </a:ext>
                  </a:extLst>
                </a:gridCol>
              </a:tblGrid>
              <a:tr h="209550">
                <a:tc>
                  <a:txBody>
                    <a:bodyPr/>
                    <a:lstStyle/>
                    <a:p>
                      <a:pPr algn="ctr" fontAlgn="ctr"/>
                      <a:r>
                        <a:rPr lang="en-US" altLang="ko-KR" sz="1400" u="none" strike="noStrike" dirty="0">
                          <a:effectLst/>
                        </a:rPr>
                        <a:t>1</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575580598"/>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671777821"/>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000124242"/>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795794297"/>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986253476"/>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805133717"/>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563001580"/>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576549648"/>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dirty="0">
                          <a:effectLst/>
                        </a:rPr>
                        <a:t>1</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297889918"/>
                  </a:ext>
                </a:extLst>
              </a:tr>
            </a:tbl>
          </a:graphicData>
        </a:graphic>
      </p:graphicFrame>
      <p:sp>
        <p:nvSpPr>
          <p:cNvPr id="9" name="TextBox 8">
            <a:extLst>
              <a:ext uri="{FF2B5EF4-FFF2-40B4-BE49-F238E27FC236}">
                <a16:creationId xmlns:a16="http://schemas.microsoft.com/office/drawing/2014/main" id="{B03123F3-4E57-F41B-381C-B4BBEA056BCE}"/>
              </a:ext>
            </a:extLst>
          </p:cNvPr>
          <p:cNvSpPr txBox="1"/>
          <p:nvPr/>
        </p:nvSpPr>
        <p:spPr>
          <a:xfrm>
            <a:off x="4286548" y="5029027"/>
            <a:ext cx="2371625"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2D by one-hot encoding</a:t>
            </a:r>
            <a:endParaRPr lang="ko-KR" altLang="en-US" dirty="0"/>
          </a:p>
        </p:txBody>
      </p:sp>
      <p:sp>
        <p:nvSpPr>
          <p:cNvPr id="12" name="TextBox 11">
            <a:extLst>
              <a:ext uri="{FF2B5EF4-FFF2-40B4-BE49-F238E27FC236}">
                <a16:creationId xmlns:a16="http://schemas.microsoft.com/office/drawing/2014/main" id="{1BEF79A9-6087-95EF-6577-E3A82E7A85D2}"/>
              </a:ext>
            </a:extLst>
          </p:cNvPr>
          <p:cNvSpPr txBox="1"/>
          <p:nvPr/>
        </p:nvSpPr>
        <p:spPr>
          <a:xfrm>
            <a:off x="971550" y="2428068"/>
            <a:ext cx="4572000" cy="369332"/>
          </a:xfrm>
          <a:prstGeom prst="rect">
            <a:avLst/>
          </a:prstGeom>
          <a:noFill/>
        </p:spPr>
        <p:txBody>
          <a:bodyPr wrap="square">
            <a:spAutoFit/>
          </a:bodyPr>
          <a:lstStyle/>
          <a:p>
            <a:r>
              <a:rPr lang="en-US" altLang="ko-KR" dirty="0">
                <a:latin typeface="Arial Narrow" panose="020B0606020202030204" pitchFamily="34" charset="0"/>
              </a:rPr>
              <a:t>Alphabet data</a:t>
            </a:r>
            <a:endParaRPr lang="ko-KR" altLang="en-US" dirty="0">
              <a:latin typeface="Arial Narrow" panose="020B0606020202030204" pitchFamily="34" charset="0"/>
            </a:endParaRPr>
          </a:p>
        </p:txBody>
      </p:sp>
    </p:spTree>
    <p:extLst>
      <p:ext uri="{BB962C8B-B14F-4D97-AF65-F5344CB8AC3E}">
        <p14:creationId xmlns:p14="http://schemas.microsoft.com/office/powerpoint/2010/main" val="392515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631577"/>
            <a:ext cx="7626285" cy="4099457"/>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518958"/>
            <a:ext cx="6879019" cy="3329309"/>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Word Tokenizing </a:t>
            </a:r>
          </a:p>
          <a:p>
            <a:pPr marL="457200"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Word embedding</a:t>
            </a:r>
          </a:p>
          <a:p>
            <a:pPr marL="457200"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Classification model based on natural language.</a:t>
            </a:r>
          </a:p>
          <a:p>
            <a:pPr marL="457200" indent="-457200">
              <a:lnSpc>
                <a:spcPct val="20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457200" indent="-457200">
              <a:lnSpc>
                <a:spcPct val="20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457200" indent="-457200">
              <a:lnSpc>
                <a:spcPct val="20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conduct one-hot encoding?</a:t>
            </a:r>
          </a:p>
        </p:txBody>
      </p:sp>
      <p:sp>
        <p:nvSpPr>
          <p:cNvPr id="4" name="TextBox 3">
            <a:extLst>
              <a:ext uri="{FF2B5EF4-FFF2-40B4-BE49-F238E27FC236}">
                <a16:creationId xmlns:a16="http://schemas.microsoft.com/office/drawing/2014/main" id="{6C9D1B7A-5426-CD07-B7DF-D66456D7C253}"/>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https://colab.research.google.com/github/JunetaeKim/DeepLearningClass/blob/main/Week10/IrisOneHot.ipynb</a:t>
            </a:r>
            <a:endParaRPr lang="ko-KR" altLang="en-US" dirty="0"/>
          </a:p>
        </p:txBody>
      </p:sp>
    </p:spTree>
    <p:extLst>
      <p:ext uri="{BB962C8B-B14F-4D97-AF65-F5344CB8AC3E}">
        <p14:creationId xmlns:p14="http://schemas.microsoft.com/office/powerpoint/2010/main" val="438018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Types of time series/sequence data prediction settings</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4098" name="Picture 2" descr="machine learning - Many to one and many to many LSTM examples in Keras -  Stack Overflow">
            <a:extLst>
              <a:ext uri="{FF2B5EF4-FFF2-40B4-BE49-F238E27FC236}">
                <a16:creationId xmlns:a16="http://schemas.microsoft.com/office/drawing/2014/main" id="{449CBBF7-36AD-21AC-BDC7-4073A347E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760" y="2176546"/>
            <a:ext cx="6888480" cy="21562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386CE31-8424-5E96-E6C2-9586BD9217BD}"/>
              </a:ext>
            </a:extLst>
          </p:cNvPr>
          <p:cNvSpPr txBox="1"/>
          <p:nvPr/>
        </p:nvSpPr>
        <p:spPr>
          <a:xfrm>
            <a:off x="5334000" y="6510398"/>
            <a:ext cx="3703320" cy="276999"/>
          </a:xfrm>
          <a:prstGeom prst="rect">
            <a:avLst/>
          </a:prstGeom>
          <a:noFill/>
        </p:spPr>
        <p:txBody>
          <a:bodyPr wrap="square">
            <a:spAutoFit/>
          </a:bodyPr>
          <a:lstStyle/>
          <a:p>
            <a:pPr algn="ctr"/>
            <a:r>
              <a:rPr lang="en-US" altLang="ko-KR" sz="1200" dirty="0"/>
              <a:t>http://karpathy.github.io/2015/05/21/rnn-effectiveness/</a:t>
            </a:r>
            <a:endParaRPr lang="ko-KR" altLang="en-US" sz="1200" dirty="0"/>
          </a:p>
        </p:txBody>
      </p:sp>
      <p:sp>
        <p:nvSpPr>
          <p:cNvPr id="18" name="TextBox 17">
            <a:extLst>
              <a:ext uri="{FF2B5EF4-FFF2-40B4-BE49-F238E27FC236}">
                <a16:creationId xmlns:a16="http://schemas.microsoft.com/office/drawing/2014/main" id="{AC7BB649-74A0-10DF-03D4-4BC81428D9C3}"/>
              </a:ext>
            </a:extLst>
          </p:cNvPr>
          <p:cNvSpPr txBox="1"/>
          <p:nvPr/>
        </p:nvSpPr>
        <p:spPr>
          <a:xfrm>
            <a:off x="1247774" y="4682927"/>
            <a:ext cx="7539237" cy="1477328"/>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 to 1 : forecast the next data point given the previous data point</a:t>
            </a:r>
          </a:p>
          <a:p>
            <a:r>
              <a:rPr lang="en-US" altLang="ko-KR" dirty="0">
                <a:solidFill>
                  <a:srgbClr val="222222"/>
                </a:solidFill>
                <a:latin typeface="Arial Narrow" panose="020B0606020202030204" pitchFamily="34" charset="0"/>
              </a:rPr>
              <a:t>1 to m: barcode predictions</a:t>
            </a:r>
          </a:p>
          <a:p>
            <a:r>
              <a:rPr lang="en-US" altLang="ko-KR" dirty="0">
                <a:solidFill>
                  <a:srgbClr val="222222"/>
                </a:solidFill>
                <a:latin typeface="Arial Narrow" panose="020B0606020202030204" pitchFamily="34" charset="0"/>
              </a:rPr>
              <a:t>m to 1: s</a:t>
            </a:r>
            <a:r>
              <a:rPr lang="en-US" altLang="ko-KR" sz="1800" dirty="0">
                <a:solidFill>
                  <a:srgbClr val="222222"/>
                </a:solidFill>
                <a:latin typeface="Arial Narrow" panose="020B0606020202030204" pitchFamily="34" charset="0"/>
              </a:rPr>
              <a:t>entiment analysis; positive or negative sentences</a:t>
            </a:r>
            <a:r>
              <a:rPr lang="en-US" altLang="ko-KR" dirty="0">
                <a:solidFill>
                  <a:srgbClr val="222222"/>
                </a:solidFill>
                <a:latin typeface="Arial Narrow" panose="020B0606020202030204" pitchFamily="34" charset="0"/>
              </a:rPr>
              <a:t> </a:t>
            </a:r>
          </a:p>
          <a:p>
            <a:r>
              <a:rPr lang="en-US" altLang="ko-KR" dirty="0">
                <a:solidFill>
                  <a:srgbClr val="222222"/>
                </a:solidFill>
                <a:latin typeface="Arial Narrow" panose="020B0606020202030204" pitchFamily="34" charset="0"/>
              </a:rPr>
              <a:t>m to m: </a:t>
            </a:r>
            <a:r>
              <a:rPr lang="en-US" altLang="ko-KR" sz="1800" dirty="0">
                <a:solidFill>
                  <a:srgbClr val="222222"/>
                </a:solidFill>
                <a:latin typeface="Arial Narrow" panose="020B0606020202030204" pitchFamily="34" charset="0"/>
              </a:rPr>
              <a:t>forecast the next m-series data points given the previous m-series data points</a:t>
            </a:r>
          </a:p>
          <a:p>
            <a:r>
              <a:rPr lang="en-US" altLang="ko-KR" dirty="0">
                <a:solidFill>
                  <a:srgbClr val="222222"/>
                </a:solidFill>
                <a:latin typeface="Arial Narrow" panose="020B0606020202030204" pitchFamily="34" charset="0"/>
              </a:rPr>
              <a:t>m to m: translational model; Korean to English</a:t>
            </a:r>
            <a:endParaRPr lang="ko-KR" altLang="en-US" dirty="0"/>
          </a:p>
        </p:txBody>
      </p:sp>
    </p:spTree>
    <p:extLst>
      <p:ext uri="{BB962C8B-B14F-4D97-AF65-F5344CB8AC3E}">
        <p14:creationId xmlns:p14="http://schemas.microsoft.com/office/powerpoint/2010/main" val="424485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961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can we employ sequential/timeseries data in neural network models?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Basically, recurrent neural networks are often used for time series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DNN/1dCNN can be used for sequential/timeseries data too. </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pic>
        <p:nvPicPr>
          <p:cNvPr id="4" name="그림 3">
            <a:extLst>
              <a:ext uri="{FF2B5EF4-FFF2-40B4-BE49-F238E27FC236}">
                <a16:creationId xmlns:a16="http://schemas.microsoft.com/office/drawing/2014/main" id="{BE871F00-B0F2-88AE-0F31-E74B1522B150}"/>
              </a:ext>
            </a:extLst>
          </p:cNvPr>
          <p:cNvPicPr>
            <a:picLocks noChangeAspect="1"/>
          </p:cNvPicPr>
          <p:nvPr/>
        </p:nvPicPr>
        <p:blipFill>
          <a:blip r:embed="rId3"/>
          <a:stretch>
            <a:fillRect/>
          </a:stretch>
        </p:blipFill>
        <p:spPr>
          <a:xfrm>
            <a:off x="1272540" y="3616497"/>
            <a:ext cx="6240780" cy="1639761"/>
          </a:xfrm>
          <a:prstGeom prst="rect">
            <a:avLst/>
          </a:prstGeom>
        </p:spPr>
      </p:pic>
      <p:sp>
        <p:nvSpPr>
          <p:cNvPr id="11" name="TextBox 10">
            <a:extLst>
              <a:ext uri="{FF2B5EF4-FFF2-40B4-BE49-F238E27FC236}">
                <a16:creationId xmlns:a16="http://schemas.microsoft.com/office/drawing/2014/main" id="{593C1320-2271-7201-C1DB-8BE1D6B90710}"/>
              </a:ext>
            </a:extLst>
          </p:cNvPr>
          <p:cNvSpPr txBox="1"/>
          <p:nvPr/>
        </p:nvSpPr>
        <p:spPr>
          <a:xfrm>
            <a:off x="3402884" y="3059668"/>
            <a:ext cx="1725375"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RNN structure</a:t>
            </a:r>
            <a:endParaRPr lang="ko-KR" altLang="en-US" sz="2000" dirty="0"/>
          </a:p>
        </p:txBody>
      </p:sp>
      <p:sp>
        <p:nvSpPr>
          <p:cNvPr id="32" name="TextBox 31">
            <a:extLst>
              <a:ext uri="{FF2B5EF4-FFF2-40B4-BE49-F238E27FC236}">
                <a16:creationId xmlns:a16="http://schemas.microsoft.com/office/drawing/2014/main" id="{E475C880-894B-6F24-8928-F7B769079E29}"/>
              </a:ext>
            </a:extLst>
          </p:cNvPr>
          <p:cNvSpPr txBox="1"/>
          <p:nvPr/>
        </p:nvSpPr>
        <p:spPr>
          <a:xfrm>
            <a:off x="3217821" y="5631418"/>
            <a:ext cx="2095500"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x = a set of variables </a:t>
            </a:r>
          </a:p>
          <a:p>
            <a:r>
              <a:rPr lang="en-US" altLang="ko-KR" dirty="0">
                <a:solidFill>
                  <a:srgbClr val="222222"/>
                </a:solidFill>
                <a:latin typeface="Arial Narrow" panose="020B0606020202030204" pitchFamily="34" charset="0"/>
              </a:rPr>
              <a:t>h = output values </a:t>
            </a:r>
            <a:endParaRPr lang="ko-KR" altLang="en-US" dirty="0"/>
          </a:p>
        </p:txBody>
      </p:sp>
      <p:sp>
        <p:nvSpPr>
          <p:cNvPr id="38" name="TextBox 37">
            <a:extLst>
              <a:ext uri="{FF2B5EF4-FFF2-40B4-BE49-F238E27FC236}">
                <a16:creationId xmlns:a16="http://schemas.microsoft.com/office/drawing/2014/main" id="{EA4C90E4-E236-A045-3F05-14297943692E}"/>
              </a:ext>
            </a:extLst>
          </p:cNvPr>
          <p:cNvSpPr txBox="1"/>
          <p:nvPr/>
        </p:nvSpPr>
        <p:spPr>
          <a:xfrm>
            <a:off x="4876800" y="6510398"/>
            <a:ext cx="4130040" cy="276999"/>
          </a:xfrm>
          <a:prstGeom prst="rect">
            <a:avLst/>
          </a:prstGeom>
          <a:noFill/>
        </p:spPr>
        <p:txBody>
          <a:bodyPr wrap="square">
            <a:spAutoFit/>
          </a:bodyPr>
          <a:lstStyle/>
          <a:p>
            <a:r>
              <a:rPr lang="en-US" altLang="ko-KR" sz="1200" dirty="0"/>
              <a:t>https://colah.github.io/posts/2015-08-Understanding-LSTMs/</a:t>
            </a:r>
            <a:endParaRPr lang="ko-KR" altLang="en-US" sz="1200" dirty="0"/>
          </a:p>
        </p:txBody>
      </p:sp>
    </p:spTree>
    <p:extLst>
      <p:ext uri="{BB962C8B-B14F-4D97-AF65-F5344CB8AC3E}">
        <p14:creationId xmlns:p14="http://schemas.microsoft.com/office/powerpoint/2010/main" val="4100439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RNN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RNN has the form of a chain of repeating modules of neural network.</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RNN can be thought of as multiple </a:t>
            </a:r>
            <a:r>
              <a:rPr lang="en-US" altLang="ko-KR" dirty="0">
                <a:solidFill>
                  <a:srgbClr val="C00000"/>
                </a:solidFill>
                <a:latin typeface="Arial Narrow" panose="020B0606020202030204" pitchFamily="34" charset="0"/>
              </a:rPr>
              <a:t>copies</a:t>
            </a:r>
            <a:r>
              <a:rPr lang="en-US" altLang="ko-KR" dirty="0">
                <a:solidFill>
                  <a:srgbClr val="222222"/>
                </a:solidFill>
                <a:latin typeface="Arial Narrow" panose="020B0606020202030204" pitchFamily="34" charset="0"/>
              </a:rPr>
              <a:t> of the </a:t>
            </a:r>
            <a:r>
              <a:rPr lang="en-US" altLang="ko-KR" dirty="0">
                <a:solidFill>
                  <a:srgbClr val="C00000"/>
                </a:solidFill>
                <a:latin typeface="Arial Narrow" panose="020B0606020202030204" pitchFamily="34" charset="0"/>
              </a:rPr>
              <a:t>same</a:t>
            </a:r>
            <a:r>
              <a:rPr lang="en-US" altLang="ko-KR" dirty="0">
                <a:solidFill>
                  <a:srgbClr val="222222"/>
                </a:solidFill>
                <a:latin typeface="Arial Narrow" panose="020B0606020202030204" pitchFamily="34" charset="0"/>
              </a:rPr>
              <a:t> weights.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pic>
        <p:nvPicPr>
          <p:cNvPr id="2" name="그림 1">
            <a:extLst>
              <a:ext uri="{FF2B5EF4-FFF2-40B4-BE49-F238E27FC236}">
                <a16:creationId xmlns:a16="http://schemas.microsoft.com/office/drawing/2014/main" id="{DC992186-7962-373B-B529-7ED28C3DF79F}"/>
              </a:ext>
            </a:extLst>
          </p:cNvPr>
          <p:cNvPicPr>
            <a:picLocks noChangeAspect="1"/>
          </p:cNvPicPr>
          <p:nvPr/>
        </p:nvPicPr>
        <p:blipFill>
          <a:blip r:embed="rId3"/>
          <a:stretch>
            <a:fillRect/>
          </a:stretch>
        </p:blipFill>
        <p:spPr>
          <a:xfrm>
            <a:off x="4876800" y="5194797"/>
            <a:ext cx="3058363" cy="569821"/>
          </a:xfrm>
          <a:prstGeom prst="rect">
            <a:avLst/>
          </a:prstGeom>
        </p:spPr>
      </p:pic>
      <p:sp>
        <p:nvSpPr>
          <p:cNvPr id="5" name="TextBox 4">
            <a:extLst>
              <a:ext uri="{FF2B5EF4-FFF2-40B4-BE49-F238E27FC236}">
                <a16:creationId xmlns:a16="http://schemas.microsoft.com/office/drawing/2014/main" id="{CA72C57D-CF58-2B95-D6E4-5BBFF95AF098}"/>
              </a:ext>
            </a:extLst>
          </p:cNvPr>
          <p:cNvSpPr txBox="1"/>
          <p:nvPr/>
        </p:nvSpPr>
        <p:spPr>
          <a:xfrm>
            <a:off x="4876800" y="6510398"/>
            <a:ext cx="4130040" cy="276999"/>
          </a:xfrm>
          <a:prstGeom prst="rect">
            <a:avLst/>
          </a:prstGeom>
          <a:noFill/>
        </p:spPr>
        <p:txBody>
          <a:bodyPr wrap="square">
            <a:spAutoFit/>
          </a:bodyPr>
          <a:lstStyle/>
          <a:p>
            <a:r>
              <a:rPr lang="en-US" altLang="ko-KR" sz="1200" dirty="0"/>
              <a:t>https://colah.github.io/posts/2015-08-Understanding-LSTMs/</a:t>
            </a:r>
            <a:endParaRPr lang="ko-KR" altLang="en-US" sz="1200" dirty="0"/>
          </a:p>
        </p:txBody>
      </p:sp>
      <p:grpSp>
        <p:nvGrpSpPr>
          <p:cNvPr id="20" name="그룹 19">
            <a:extLst>
              <a:ext uri="{FF2B5EF4-FFF2-40B4-BE49-F238E27FC236}">
                <a16:creationId xmlns:a16="http://schemas.microsoft.com/office/drawing/2014/main" id="{12FF8771-F03A-C685-ACE7-AECB2F81B682}"/>
              </a:ext>
            </a:extLst>
          </p:cNvPr>
          <p:cNvGrpSpPr/>
          <p:nvPr/>
        </p:nvGrpSpPr>
        <p:grpSpPr>
          <a:xfrm>
            <a:off x="1889760" y="3082129"/>
            <a:ext cx="5113020" cy="1913392"/>
            <a:chOff x="1805940" y="2559933"/>
            <a:chExt cx="5113020" cy="1913392"/>
          </a:xfrm>
        </p:grpSpPr>
        <p:pic>
          <p:nvPicPr>
            <p:cNvPr id="3" name="그림 2">
              <a:extLst>
                <a:ext uri="{FF2B5EF4-FFF2-40B4-BE49-F238E27FC236}">
                  <a16:creationId xmlns:a16="http://schemas.microsoft.com/office/drawing/2014/main" id="{391CC92D-F8A7-08E0-6218-9FA8A744ED1B}"/>
                </a:ext>
              </a:extLst>
            </p:cNvPr>
            <p:cNvPicPr>
              <a:picLocks noChangeAspect="1"/>
            </p:cNvPicPr>
            <p:nvPr/>
          </p:nvPicPr>
          <p:blipFill>
            <a:blip r:embed="rId4"/>
            <a:stretch>
              <a:fillRect/>
            </a:stretch>
          </p:blipFill>
          <p:spPr>
            <a:xfrm>
              <a:off x="1805940" y="2559933"/>
              <a:ext cx="5113020" cy="1913392"/>
            </a:xfrm>
            <a:prstGeom prst="rect">
              <a:avLst/>
            </a:prstGeom>
          </p:spPr>
        </p:pic>
        <p:sp>
          <p:nvSpPr>
            <p:cNvPr id="16" name="TextBox 15">
              <a:extLst>
                <a:ext uri="{FF2B5EF4-FFF2-40B4-BE49-F238E27FC236}">
                  <a16:creationId xmlns:a16="http://schemas.microsoft.com/office/drawing/2014/main" id="{53B67E9F-C438-8540-8651-7F781682AAA2}"/>
                </a:ext>
              </a:extLst>
            </p:cNvPr>
            <p:cNvSpPr txBox="1"/>
            <p:nvPr/>
          </p:nvSpPr>
          <p:spPr>
            <a:xfrm>
              <a:off x="3508058" y="3064802"/>
              <a:ext cx="569595" cy="307777"/>
            </a:xfrm>
            <a:prstGeom prst="rect">
              <a:avLst/>
            </a:prstGeom>
            <a:noFill/>
          </p:spPr>
          <p:txBody>
            <a:bodyPr wrap="square">
              <a:spAutoFit/>
            </a:bodyPr>
            <a:lstStyle/>
            <a:p>
              <a:r>
                <a:rPr lang="en-US" altLang="ko-KR" sz="1400" dirty="0">
                  <a:solidFill>
                    <a:srgbClr val="C00000"/>
                  </a:solidFill>
                  <a:latin typeface="Arial Narrow" panose="020B0606020202030204" pitchFamily="34" charset="0"/>
                </a:rPr>
                <a:t>W</a:t>
              </a:r>
              <a:r>
                <a:rPr lang="en-US" altLang="ko-KR" sz="1400" baseline="-25000" dirty="0">
                  <a:solidFill>
                    <a:srgbClr val="C00000"/>
                  </a:solidFill>
                  <a:latin typeface="Arial Narrow" panose="020B0606020202030204" pitchFamily="34" charset="0"/>
                </a:rPr>
                <a:t>aa</a:t>
              </a:r>
              <a:endParaRPr lang="ko-KR" altLang="en-US" sz="1400" baseline="-25000" dirty="0">
                <a:solidFill>
                  <a:srgbClr val="C00000"/>
                </a:solidFill>
              </a:endParaRPr>
            </a:p>
          </p:txBody>
        </p:sp>
        <p:sp>
          <p:nvSpPr>
            <p:cNvPr id="17" name="TextBox 16">
              <a:extLst>
                <a:ext uri="{FF2B5EF4-FFF2-40B4-BE49-F238E27FC236}">
                  <a16:creationId xmlns:a16="http://schemas.microsoft.com/office/drawing/2014/main" id="{F614C3B4-6C24-9C69-A2DC-4BBE8E154F52}"/>
                </a:ext>
              </a:extLst>
            </p:cNvPr>
            <p:cNvSpPr txBox="1"/>
            <p:nvPr/>
          </p:nvSpPr>
          <p:spPr>
            <a:xfrm>
              <a:off x="3652838" y="3723559"/>
              <a:ext cx="569595" cy="307777"/>
            </a:xfrm>
            <a:prstGeom prst="rect">
              <a:avLst/>
            </a:prstGeom>
            <a:noFill/>
          </p:spPr>
          <p:txBody>
            <a:bodyPr wrap="square">
              <a:spAutoFit/>
            </a:bodyPr>
            <a:lstStyle/>
            <a:p>
              <a:r>
                <a:rPr lang="en-US" altLang="ko-KR" sz="1400" dirty="0">
                  <a:solidFill>
                    <a:srgbClr val="C00000"/>
                  </a:solidFill>
                  <a:latin typeface="Arial Narrow" panose="020B0606020202030204" pitchFamily="34" charset="0"/>
                </a:rPr>
                <a:t>W</a:t>
              </a:r>
              <a:r>
                <a:rPr lang="en-US" altLang="ko-KR" sz="1400" baseline="-25000" dirty="0">
                  <a:solidFill>
                    <a:srgbClr val="C00000"/>
                  </a:solidFill>
                  <a:latin typeface="Arial Narrow" panose="020B0606020202030204" pitchFamily="34" charset="0"/>
                </a:rPr>
                <a:t>ax</a:t>
              </a:r>
              <a:endParaRPr lang="ko-KR" altLang="en-US" sz="1400" baseline="-25000" dirty="0">
                <a:solidFill>
                  <a:srgbClr val="C00000"/>
                </a:solidFill>
              </a:endParaRPr>
            </a:p>
          </p:txBody>
        </p:sp>
        <p:sp>
          <p:nvSpPr>
            <p:cNvPr id="18" name="TextBox 17">
              <a:extLst>
                <a:ext uri="{FF2B5EF4-FFF2-40B4-BE49-F238E27FC236}">
                  <a16:creationId xmlns:a16="http://schemas.microsoft.com/office/drawing/2014/main" id="{1756E149-9EDF-47A7-B39C-614BC1DB8CC4}"/>
                </a:ext>
              </a:extLst>
            </p:cNvPr>
            <p:cNvSpPr txBox="1"/>
            <p:nvPr/>
          </p:nvSpPr>
          <p:spPr>
            <a:xfrm>
              <a:off x="4105276" y="3713318"/>
              <a:ext cx="569595" cy="307777"/>
            </a:xfrm>
            <a:prstGeom prst="rect">
              <a:avLst/>
            </a:prstGeom>
            <a:noFill/>
          </p:spPr>
          <p:txBody>
            <a:bodyPr wrap="square">
              <a:spAutoFit/>
            </a:bodyPr>
            <a:lstStyle/>
            <a:p>
              <a:r>
                <a:rPr lang="en-US" altLang="ko-KR" sz="1400" dirty="0">
                  <a:solidFill>
                    <a:srgbClr val="C00000"/>
                  </a:solidFill>
                  <a:latin typeface="Arial Narrow" panose="020B0606020202030204" pitchFamily="34" charset="0"/>
                </a:rPr>
                <a:t>+</a:t>
              </a:r>
              <a:r>
                <a:rPr lang="en-US" altLang="ko-KR" sz="1400" dirty="0" err="1">
                  <a:solidFill>
                    <a:srgbClr val="C00000"/>
                  </a:solidFill>
                  <a:latin typeface="Arial Narrow" panose="020B0606020202030204" pitchFamily="34" charset="0"/>
                </a:rPr>
                <a:t>b</a:t>
              </a:r>
              <a:r>
                <a:rPr lang="en-US" altLang="ko-KR" sz="1400" baseline="-25000" dirty="0" err="1">
                  <a:solidFill>
                    <a:srgbClr val="C00000"/>
                  </a:solidFill>
                  <a:latin typeface="Arial Narrow" panose="020B0606020202030204" pitchFamily="34" charset="0"/>
                </a:rPr>
                <a:t>a</a:t>
              </a:r>
              <a:endParaRPr lang="ko-KR" altLang="en-US" sz="1400" baseline="-25000" dirty="0">
                <a:solidFill>
                  <a:srgbClr val="C00000"/>
                </a:solidFill>
              </a:endParaRPr>
            </a:p>
          </p:txBody>
        </p:sp>
      </p:grpSp>
      <p:sp>
        <p:nvSpPr>
          <p:cNvPr id="22" name="TextBox 21">
            <a:extLst>
              <a:ext uri="{FF2B5EF4-FFF2-40B4-BE49-F238E27FC236}">
                <a16:creationId xmlns:a16="http://schemas.microsoft.com/office/drawing/2014/main" id="{C2FA555E-E751-E348-C364-FFD8C55B410E}"/>
              </a:ext>
            </a:extLst>
          </p:cNvPr>
          <p:cNvSpPr txBox="1"/>
          <p:nvPr/>
        </p:nvSpPr>
        <p:spPr>
          <a:xfrm>
            <a:off x="626745" y="5285855"/>
            <a:ext cx="4646295" cy="455446"/>
          </a:xfrm>
          <a:prstGeom prst="rect">
            <a:avLst/>
          </a:prstGeom>
          <a:noFill/>
        </p:spPr>
        <p:txBody>
          <a:bodyPr wrap="square">
            <a:spAutoFit/>
          </a:bodyPr>
          <a:lstStyle/>
          <a:p>
            <a:pPr marL="741600" lvl="1" indent="-284400">
              <a:lnSpc>
                <a:spcPct val="150000"/>
              </a:lnSpc>
              <a:buFont typeface="Arial" panose="020B0604020202020204" pitchFamily="34" charset="0"/>
              <a:buChar char="•"/>
            </a:pPr>
            <a:r>
              <a:rPr lang="en-US" altLang="ko-KR" sz="1800" dirty="0">
                <a:solidFill>
                  <a:srgbClr val="C00000"/>
                </a:solidFill>
                <a:latin typeface="Arial Narrow" panose="020B0606020202030204" pitchFamily="34" charset="0"/>
              </a:rPr>
              <a:t>W</a:t>
            </a:r>
            <a:r>
              <a:rPr lang="en-US" altLang="ko-KR" sz="1800" baseline="-25000" dirty="0">
                <a:solidFill>
                  <a:srgbClr val="C00000"/>
                </a:solidFill>
                <a:latin typeface="Arial Narrow" panose="020B0606020202030204" pitchFamily="34" charset="0"/>
              </a:rPr>
              <a:t>aa</a:t>
            </a:r>
            <a:r>
              <a:rPr lang="en-US" altLang="ko-KR" dirty="0">
                <a:solidFill>
                  <a:srgbClr val="222222"/>
                </a:solidFill>
                <a:latin typeface="Arial Narrow" panose="020B0606020202030204" pitchFamily="34" charset="0"/>
              </a:rPr>
              <a:t> , </a:t>
            </a:r>
            <a:r>
              <a:rPr lang="en-US" altLang="ko-KR" sz="1800" dirty="0">
                <a:solidFill>
                  <a:srgbClr val="C00000"/>
                </a:solidFill>
                <a:latin typeface="Arial Narrow" panose="020B0606020202030204" pitchFamily="34" charset="0"/>
              </a:rPr>
              <a:t>W</a:t>
            </a:r>
            <a:r>
              <a:rPr lang="en-US" altLang="ko-KR" sz="1800" baseline="-25000" dirty="0">
                <a:solidFill>
                  <a:srgbClr val="C00000"/>
                </a:solidFill>
                <a:latin typeface="Arial Narrow" panose="020B0606020202030204" pitchFamily="34" charset="0"/>
              </a:rPr>
              <a:t>ax</a:t>
            </a:r>
            <a:r>
              <a:rPr lang="en-US" altLang="ko-KR" dirty="0">
                <a:solidFill>
                  <a:srgbClr val="222222"/>
                </a:solidFill>
                <a:latin typeface="Arial Narrow" panose="020B0606020202030204" pitchFamily="34" charset="0"/>
              </a:rPr>
              <a:t> and </a:t>
            </a:r>
            <a:r>
              <a:rPr lang="en-US" altLang="ko-KR" sz="1800" dirty="0" err="1">
                <a:solidFill>
                  <a:srgbClr val="C00000"/>
                </a:solidFill>
                <a:latin typeface="Arial Narrow" panose="020B0606020202030204" pitchFamily="34" charset="0"/>
              </a:rPr>
              <a:t>b</a:t>
            </a:r>
            <a:r>
              <a:rPr lang="en-US" altLang="ko-KR" sz="1800" baseline="-25000" dirty="0" err="1">
                <a:solidFill>
                  <a:srgbClr val="C00000"/>
                </a:solidFill>
                <a:latin typeface="Arial Narrow" panose="020B0606020202030204" pitchFamily="34" charset="0"/>
              </a:rPr>
              <a:t>a</a:t>
            </a:r>
            <a:r>
              <a:rPr lang="en-US" altLang="ko-KR" dirty="0">
                <a:solidFill>
                  <a:srgbClr val="222222"/>
                </a:solidFill>
                <a:latin typeface="Arial Narrow" panose="020B0606020202030204" pitchFamily="34" charset="0"/>
              </a:rPr>
              <a:t> in As are same.</a:t>
            </a:r>
          </a:p>
        </p:txBody>
      </p:sp>
    </p:spTree>
    <p:extLst>
      <p:ext uri="{BB962C8B-B14F-4D97-AF65-F5344CB8AC3E}">
        <p14:creationId xmlns:p14="http://schemas.microsoft.com/office/powerpoint/2010/main" val="2635378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Limitation of RNN: ‘long term dependency’</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long-term dependency problem is one in which the association becomes smaller as the distance between an input and an output increases.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pic>
        <p:nvPicPr>
          <p:cNvPr id="12292" name="Picture 4" descr="RNN vs LSTM. Source: Cheung 2018.">
            <a:extLst>
              <a:ext uri="{FF2B5EF4-FFF2-40B4-BE49-F238E27FC236}">
                <a16:creationId xmlns:a16="http://schemas.microsoft.com/office/drawing/2014/main" id="{A2E44C45-5635-3D5B-4DAE-B9978A2DC5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444" r="54333" b="30003"/>
          <a:stretch/>
        </p:blipFill>
        <p:spPr bwMode="auto">
          <a:xfrm>
            <a:off x="2057400" y="2794208"/>
            <a:ext cx="4686300" cy="29246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134AF2-B077-32CD-135B-CB48324A23CB}"/>
              </a:ext>
            </a:extLst>
          </p:cNvPr>
          <p:cNvSpPr txBox="1"/>
          <p:nvPr/>
        </p:nvSpPr>
        <p:spPr>
          <a:xfrm>
            <a:off x="5753100" y="6453486"/>
            <a:ext cx="3241755" cy="276999"/>
          </a:xfrm>
          <a:prstGeom prst="rect">
            <a:avLst/>
          </a:prstGeom>
          <a:noFill/>
        </p:spPr>
        <p:txBody>
          <a:bodyPr wrap="square">
            <a:spAutoFit/>
          </a:bodyPr>
          <a:lstStyle/>
          <a:p>
            <a:r>
              <a:rPr lang="ko-KR" altLang="en-US" sz="1200" dirty="0"/>
              <a:t>https://devopedia.org/long-short-term-memory</a:t>
            </a:r>
          </a:p>
        </p:txBody>
      </p:sp>
      <p:sp>
        <p:nvSpPr>
          <p:cNvPr id="11" name="TextBox 10">
            <a:extLst>
              <a:ext uri="{FF2B5EF4-FFF2-40B4-BE49-F238E27FC236}">
                <a16:creationId xmlns:a16="http://schemas.microsoft.com/office/drawing/2014/main" id="{9DFB0531-4DD2-F2CF-93D5-C74C5920B95B}"/>
              </a:ext>
            </a:extLst>
          </p:cNvPr>
          <p:cNvSpPr txBox="1"/>
          <p:nvPr/>
        </p:nvSpPr>
        <p:spPr>
          <a:xfrm>
            <a:off x="2606040" y="5718870"/>
            <a:ext cx="46482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The daker the shade, the greater the sensitivity</a:t>
            </a:r>
            <a:endParaRPr lang="ko-KR" altLang="en-US" dirty="0"/>
          </a:p>
        </p:txBody>
      </p:sp>
    </p:spTree>
    <p:extLst>
      <p:ext uri="{BB962C8B-B14F-4D97-AF65-F5344CB8AC3E}">
        <p14:creationId xmlns:p14="http://schemas.microsoft.com/office/powerpoint/2010/main" val="406252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Limitation of RNN: ‘long term dependency’</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In RNN, the same weights are used repeatedly, so thus during the backpropagation, multiplying the derivatives by the weights multiple times causes exploding or vanishing gradients.</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5920740" y="6510398"/>
            <a:ext cx="3002280" cy="276999"/>
          </a:xfrm>
          <a:prstGeom prst="rect">
            <a:avLst/>
          </a:prstGeom>
          <a:noFill/>
        </p:spPr>
        <p:txBody>
          <a:bodyPr wrap="square">
            <a:spAutoFit/>
          </a:bodyPr>
          <a:lstStyle/>
          <a:p>
            <a:r>
              <a:rPr lang="en-US" altLang="ko-KR" sz="1200" dirty="0"/>
              <a:t>https://childult-programmer.tistory.com/55</a:t>
            </a:r>
            <a:endParaRPr lang="ko-KR" altLang="en-US" sz="1200" dirty="0"/>
          </a:p>
        </p:txBody>
      </p:sp>
      <p:pic>
        <p:nvPicPr>
          <p:cNvPr id="2" name="그림 1">
            <a:extLst>
              <a:ext uri="{FF2B5EF4-FFF2-40B4-BE49-F238E27FC236}">
                <a16:creationId xmlns:a16="http://schemas.microsoft.com/office/drawing/2014/main" id="{866F721F-7A6B-EA04-D44C-B3B4725FDA59}"/>
              </a:ext>
            </a:extLst>
          </p:cNvPr>
          <p:cNvPicPr>
            <a:picLocks noChangeAspect="1"/>
          </p:cNvPicPr>
          <p:nvPr/>
        </p:nvPicPr>
        <p:blipFill>
          <a:blip r:embed="rId3"/>
          <a:stretch>
            <a:fillRect/>
          </a:stretch>
        </p:blipFill>
        <p:spPr>
          <a:xfrm>
            <a:off x="1418273" y="2975431"/>
            <a:ext cx="6125528" cy="3066297"/>
          </a:xfrm>
          <a:prstGeom prst="rect">
            <a:avLst/>
          </a:prstGeom>
        </p:spPr>
      </p:pic>
    </p:spTree>
    <p:extLst>
      <p:ext uri="{BB962C8B-B14F-4D97-AF65-F5344CB8AC3E}">
        <p14:creationId xmlns:p14="http://schemas.microsoft.com/office/powerpoint/2010/main" val="3622025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Limitation of RNN: ‘long term dependency’</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5920740" y="6510398"/>
            <a:ext cx="3002280" cy="276999"/>
          </a:xfrm>
          <a:prstGeom prst="rect">
            <a:avLst/>
          </a:prstGeom>
          <a:noFill/>
        </p:spPr>
        <p:txBody>
          <a:bodyPr wrap="square">
            <a:spAutoFit/>
          </a:bodyPr>
          <a:lstStyle/>
          <a:p>
            <a:r>
              <a:rPr lang="en-US" altLang="ko-KR" sz="1200" dirty="0"/>
              <a:t>https://childult-programmer.tistory.com/55</a:t>
            </a:r>
            <a:endParaRPr lang="ko-KR" altLang="en-US" sz="1200" dirty="0"/>
          </a:p>
        </p:txBody>
      </p:sp>
      <p:pic>
        <p:nvPicPr>
          <p:cNvPr id="14338" name="Picture 2">
            <a:extLst>
              <a:ext uri="{FF2B5EF4-FFF2-40B4-BE49-F238E27FC236}">
                <a16:creationId xmlns:a16="http://schemas.microsoft.com/office/drawing/2014/main" id="{BCA306EC-25AC-6D55-B6C8-EBF502BE3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918" y="2053622"/>
            <a:ext cx="4505325" cy="21431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85F0ED5-C9AD-990B-6F9E-4A3F83389857}"/>
                  </a:ext>
                </a:extLst>
              </p:cNvPr>
              <p:cNvSpPr txBox="1"/>
              <p:nvPr/>
            </p:nvSpPr>
            <p:spPr>
              <a:xfrm>
                <a:off x="733424" y="4534799"/>
                <a:ext cx="7526656" cy="21001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Exploding gradients: when the derivatives (i.e., </a:t>
                </a:r>
                <a14:m>
                  <m:oMath xmlns:m="http://schemas.openxmlformats.org/officeDocument/2006/math">
                    <m:f>
                      <m:fPr>
                        <m:ctrlPr>
                          <a:rPr lang="en-US" altLang="ko-KR" i="1" smtClean="0">
                            <a:solidFill>
                              <a:srgbClr val="222222"/>
                            </a:solidFill>
                            <a:latin typeface="Cambria Math" panose="02040503050406030204" pitchFamily="18" charset="0"/>
                          </a:rPr>
                        </m:ctrlPr>
                      </m:fPr>
                      <m:num>
                        <m:r>
                          <a:rPr lang="ko-KR" altLang="en-US"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100</m:t>
                        </m:r>
                      </m:num>
                      <m:den>
                        <m:r>
                          <a:rPr lang="ko-KR" altLang="en-US" i="1">
                            <a:solidFill>
                              <a:srgbClr val="222222"/>
                            </a:solidFill>
                            <a:latin typeface="Cambria Math" panose="02040503050406030204" pitchFamily="18" charset="0"/>
                          </a:rPr>
                          <m:t>𝜕</m:t>
                        </m:r>
                        <m:r>
                          <a:rPr lang="en-US" altLang="ko-KR" i="1">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99</m:t>
                        </m:r>
                      </m:den>
                    </m:f>
                  </m:oMath>
                </a14:m>
                <a:r>
                  <a:rPr lang="en-US" altLang="ko-KR" dirty="0">
                    <a:solidFill>
                      <a:srgbClr val="222222"/>
                    </a:solidFill>
                    <a:latin typeface="Arial Narrow" panose="020B0606020202030204" pitchFamily="34" charset="0"/>
                  </a:rPr>
                  <a:t>) have somewhat large values  </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 1.1 ^ 100 = 13780.6123</a:t>
                </a:r>
              </a:p>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Vanishing gradients : when the derivatives (i.e., </a:t>
                </a:r>
                <a14:m>
                  <m:oMath xmlns:m="http://schemas.openxmlformats.org/officeDocument/2006/math">
                    <m:f>
                      <m:fPr>
                        <m:ctrlPr>
                          <a:rPr lang="en-US" altLang="ko-KR" i="1" smtClean="0">
                            <a:solidFill>
                              <a:srgbClr val="222222"/>
                            </a:solidFill>
                            <a:latin typeface="Cambria Math" panose="02040503050406030204" pitchFamily="18" charset="0"/>
                          </a:rPr>
                        </m:ctrlPr>
                      </m:fPr>
                      <m:num>
                        <m:r>
                          <a:rPr lang="ko-KR" altLang="en-US"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100</m:t>
                        </m:r>
                      </m:num>
                      <m:den>
                        <m:r>
                          <a:rPr lang="ko-KR" altLang="en-US" i="1">
                            <a:solidFill>
                              <a:srgbClr val="222222"/>
                            </a:solidFill>
                            <a:latin typeface="Cambria Math" panose="02040503050406030204" pitchFamily="18" charset="0"/>
                          </a:rPr>
                          <m:t>𝜕</m:t>
                        </m:r>
                        <m:r>
                          <a:rPr lang="en-US" altLang="ko-KR" i="1">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99</m:t>
                        </m:r>
                      </m:den>
                    </m:f>
                  </m:oMath>
                </a14:m>
                <a:r>
                  <a:rPr lang="en-US" altLang="ko-KR" dirty="0">
                    <a:solidFill>
                      <a:srgbClr val="222222"/>
                    </a:solidFill>
                    <a:latin typeface="Arial Narrow" panose="020B0606020202030204" pitchFamily="34" charset="0"/>
                  </a:rPr>
                  <a:t>) have somewhat small values </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 0.9 ^ 60 = 0.0018</a:t>
                </a:r>
                <a:endParaRPr lang="ko-KR" altLang="en-US" dirty="0"/>
              </a:p>
            </p:txBody>
          </p:sp>
        </mc:Choice>
        <mc:Fallback xmlns="">
          <p:sp>
            <p:nvSpPr>
              <p:cNvPr id="4" name="TextBox 3">
                <a:extLst>
                  <a:ext uri="{FF2B5EF4-FFF2-40B4-BE49-F238E27FC236}">
                    <a16:creationId xmlns:a16="http://schemas.microsoft.com/office/drawing/2014/main" id="{C85F0ED5-C9AD-990B-6F9E-4A3F83389857}"/>
                  </a:ext>
                </a:extLst>
              </p:cNvPr>
              <p:cNvSpPr txBox="1">
                <a:spLocks noRot="1" noChangeAspect="1" noMove="1" noResize="1" noEditPoints="1" noAdjustHandles="1" noChangeArrowheads="1" noChangeShapeType="1" noTextEdit="1"/>
              </p:cNvSpPr>
              <p:nvPr/>
            </p:nvSpPr>
            <p:spPr>
              <a:xfrm>
                <a:off x="733424" y="4534799"/>
                <a:ext cx="7526656" cy="2100127"/>
              </a:xfrm>
              <a:prstGeom prst="rect">
                <a:avLst/>
              </a:prstGeom>
              <a:blipFill>
                <a:blip r:embed="rId4"/>
                <a:stretch>
                  <a:fillRect l="-486" r="-567" b="-377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27980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7367429"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Exploding gradients and Vanishing gradients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5547360" y="6510398"/>
            <a:ext cx="3375660" cy="276999"/>
          </a:xfrm>
          <a:prstGeom prst="rect">
            <a:avLst/>
          </a:prstGeom>
          <a:noFill/>
        </p:spPr>
        <p:txBody>
          <a:bodyPr wrap="square">
            <a:spAutoFit/>
          </a:bodyPr>
          <a:lstStyle/>
          <a:p>
            <a:r>
              <a:rPr lang="en-US" altLang="ko-KR" sz="1200" dirty="0"/>
              <a:t>https://www.jeremyjordan.me/nn-learning-rate/</a:t>
            </a:r>
            <a:endParaRPr lang="ko-KR" altLang="en-US" sz="1200" dirty="0"/>
          </a:p>
        </p:txBody>
      </p:sp>
      <p:pic>
        <p:nvPicPr>
          <p:cNvPr id="15362" name="Picture 2" descr="Goldilocks of learning rates">
            <a:extLst>
              <a:ext uri="{FF2B5EF4-FFF2-40B4-BE49-F238E27FC236}">
                <a16:creationId xmlns:a16="http://schemas.microsoft.com/office/drawing/2014/main" id="{5B8E2AD2-FBDF-8D1D-D74D-A7AE8FA4C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49" y="2225989"/>
            <a:ext cx="8086351" cy="313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132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99329" cy="1840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Introduction to LSTM</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LSTM for overcoming exploding gradients and vanishing gradient problems.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It has the chain structure like RNNs, but the repeating module has a different structure; there are four mechanisms.</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pic>
        <p:nvPicPr>
          <p:cNvPr id="16386" name="Picture 2" descr="A LSTM neural network.">
            <a:extLst>
              <a:ext uri="{FF2B5EF4-FFF2-40B4-BE49-F238E27FC236}">
                <a16:creationId xmlns:a16="http://schemas.microsoft.com/office/drawing/2014/main" id="{F69C4E01-8913-02BA-969F-DEBD1D96C0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2801" y="3185249"/>
            <a:ext cx="5175250" cy="1944312"/>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a:extLst>
              <a:ext uri="{FF2B5EF4-FFF2-40B4-BE49-F238E27FC236}">
                <a16:creationId xmlns:a16="http://schemas.microsoft.com/office/drawing/2014/main" id="{7527FA0A-DD44-D88A-FBB0-FC6E09B7AECE}"/>
              </a:ext>
            </a:extLst>
          </p:cNvPr>
          <p:cNvPicPr>
            <a:picLocks noChangeAspect="1"/>
          </p:cNvPicPr>
          <p:nvPr/>
        </p:nvPicPr>
        <p:blipFill>
          <a:blip r:embed="rId4"/>
          <a:stretch>
            <a:fillRect/>
          </a:stretch>
        </p:blipFill>
        <p:spPr>
          <a:xfrm>
            <a:off x="4876800" y="5194797"/>
            <a:ext cx="3058363" cy="569821"/>
          </a:xfrm>
          <a:prstGeom prst="rect">
            <a:avLst/>
          </a:prstGeom>
        </p:spPr>
      </p:pic>
      <p:sp>
        <p:nvSpPr>
          <p:cNvPr id="3" name="TextBox 2">
            <a:extLst>
              <a:ext uri="{FF2B5EF4-FFF2-40B4-BE49-F238E27FC236}">
                <a16:creationId xmlns:a16="http://schemas.microsoft.com/office/drawing/2014/main" id="{4778AC71-EF0B-C85E-9F19-17B288081FCF}"/>
              </a:ext>
            </a:extLst>
          </p:cNvPr>
          <p:cNvSpPr txBox="1"/>
          <p:nvPr/>
        </p:nvSpPr>
        <p:spPr>
          <a:xfrm>
            <a:off x="4876800" y="6510398"/>
            <a:ext cx="4130040" cy="276999"/>
          </a:xfrm>
          <a:prstGeom prst="rect">
            <a:avLst/>
          </a:prstGeom>
          <a:noFill/>
        </p:spPr>
        <p:txBody>
          <a:bodyPr wrap="square">
            <a:spAutoFit/>
          </a:bodyPr>
          <a:lstStyle/>
          <a:p>
            <a:r>
              <a:rPr lang="en-US" altLang="ko-KR" sz="1200" dirty="0"/>
              <a:t>https://colah.github.io/posts/2015-08-Understanding-LSTMs/</a:t>
            </a:r>
            <a:endParaRPr lang="ko-KR" altLang="en-US" sz="1200" dirty="0"/>
          </a:p>
        </p:txBody>
      </p:sp>
    </p:spTree>
    <p:extLst>
      <p:ext uri="{BB962C8B-B14F-4D97-AF65-F5344CB8AC3E}">
        <p14:creationId xmlns:p14="http://schemas.microsoft.com/office/powerpoint/2010/main" val="2260214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59210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Forget Gate</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pic>
        <p:nvPicPr>
          <p:cNvPr id="4" name="Picture 2" descr="forget gate">
            <a:extLst>
              <a:ext uri="{FF2B5EF4-FFF2-40B4-BE49-F238E27FC236}">
                <a16:creationId xmlns:a16="http://schemas.microsoft.com/office/drawing/2014/main" id="{14CD5630-A155-3627-4DDB-022B09E6C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616" y="2354823"/>
            <a:ext cx="4937665" cy="27648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785652"/>
          </a:xfrm>
          <a:prstGeom prst="rect">
            <a:avLst/>
          </a:prstGeom>
          <a:noFill/>
        </p:spPr>
        <p:txBody>
          <a:bodyPr wrap="square">
            <a:spAutoFit/>
          </a:bodyPr>
          <a:lstStyle/>
          <a:p>
            <a:pPr algn="just"/>
            <a:r>
              <a:rPr lang="en-US" altLang="ko-KR" sz="1600" dirty="0">
                <a:latin typeface="Arial Narrow" panose="020B0606020202030204" pitchFamily="34" charset="0"/>
              </a:rPr>
              <a:t>The forget gate decides which information needs attention and which can be ignored.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information from the current input X(t) and hidden state h(t-1) are passed through the sigmoid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Sigmoid generates values between 0 and 1.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It concludes whether the part of the old output is necessary (by giving the output closer to 1).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This value of f(t) will later be used by the cell for point-by-point multiplication.</a:t>
            </a:r>
            <a:endParaRPr lang="ko-KR" altLang="en-US"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4"/>
          <a:stretch>
            <a:fillRect/>
          </a:stretch>
        </p:blipFill>
        <p:spPr>
          <a:xfrm>
            <a:off x="4990385" y="5077684"/>
            <a:ext cx="3352800" cy="846866"/>
          </a:xfrm>
          <a:prstGeom prst="rect">
            <a:avLst/>
          </a:prstGeom>
        </p:spPr>
      </p:pic>
      <p:sp>
        <p:nvSpPr>
          <p:cNvPr id="2" name="직사각형 1">
            <a:extLst>
              <a:ext uri="{FF2B5EF4-FFF2-40B4-BE49-F238E27FC236}">
                <a16:creationId xmlns:a16="http://schemas.microsoft.com/office/drawing/2014/main" id="{8921BC9A-8F1A-F3DC-1957-E090787F7BC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3364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319929" cy="429303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What is natural language processing?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Definition: </a:t>
            </a:r>
            <a:endParaRPr lang="en-US" altLang="ko-KR"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subfield of artificial intelligence (AI) that focuses on enabling computers to understand, interpret, and generate human language.</a:t>
            </a:r>
          </a:p>
          <a:p>
            <a:pPr marL="741600" lvl="1"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Key Components:</a:t>
            </a:r>
            <a:endParaRPr lang="en-US" altLang="ko-KR" sz="16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Syntax: Understanding the grammatical structure of sentences</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Semantics: Extracting meaning from words and sentences</a:t>
            </a:r>
          </a:p>
          <a:p>
            <a:pPr marL="1656000" lvl="3"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natural language processing</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587221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59210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Input Gate</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2554545"/>
          </a:xfrm>
          <a:prstGeom prst="rect">
            <a:avLst/>
          </a:prstGeom>
          <a:noFill/>
        </p:spPr>
        <p:txBody>
          <a:bodyPr wrap="square">
            <a:spAutoFit/>
          </a:bodyPr>
          <a:lstStyle/>
          <a:p>
            <a:pPr algn="just"/>
            <a:r>
              <a:rPr lang="en-US" altLang="ko-KR" sz="1600" dirty="0">
                <a:latin typeface="Arial Narrow" panose="020B0606020202030204" pitchFamily="34" charset="0"/>
              </a:rPr>
              <a:t>The input gate performs the following operations to update the cell status.</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First, the current state X(t) and previously hidden state h(t-1) are passed into the second sigmoid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values are transformed between 0 (important) and 1 (not-important).</a:t>
            </a:r>
          </a:p>
          <a:p>
            <a:pPr algn="just"/>
            <a:endParaRPr lang="en-US" altLang="ko-KR"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4" descr="input gate">
            <a:extLst>
              <a:ext uri="{FF2B5EF4-FFF2-40B4-BE49-F238E27FC236}">
                <a16:creationId xmlns:a16="http://schemas.microsoft.com/office/drawing/2014/main" id="{AC62180F-9C31-ADA3-ED6A-5A024FEFA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821" y="2429483"/>
            <a:ext cx="4923029"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25E8D6EF-E6CA-971B-02BE-D4D35F147F7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533036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59210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Input Gate</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539430"/>
          </a:xfrm>
          <a:prstGeom prst="rect">
            <a:avLst/>
          </a:prstGeom>
          <a:noFill/>
        </p:spPr>
        <p:txBody>
          <a:bodyPr wrap="square">
            <a:spAutoFit/>
          </a:bodyPr>
          <a:lstStyle/>
          <a:p>
            <a:pPr algn="just"/>
            <a:r>
              <a:rPr lang="en-US" altLang="ko-KR" sz="1600" dirty="0">
                <a:latin typeface="Arial Narrow" panose="020B0606020202030204" pitchFamily="34" charset="0"/>
              </a:rPr>
              <a:t>The input gate performs the following operations to update the cell status.</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Next, the same information of the hidden state and current state will be passed through the tanh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To regulate the network, the tanh operator will create a vector (C~(t) ) with all the possible values between -1 and 1.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output values generated from the activation functions are ready for point-by-point multiplication.</a:t>
            </a:r>
            <a:endParaRPr lang="ko-KR" altLang="en-US"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4" descr="input gate">
            <a:extLst>
              <a:ext uri="{FF2B5EF4-FFF2-40B4-BE49-F238E27FC236}">
                <a16:creationId xmlns:a16="http://schemas.microsoft.com/office/drawing/2014/main" id="{AC62180F-9C31-ADA3-ED6A-5A024FEFA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821" y="2429483"/>
            <a:ext cx="4923029"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66594E1-944C-1EB7-4DED-ED7C546A751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640595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Cell State</a:t>
            </a: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046988"/>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Cell state </a:t>
            </a:r>
            <a:r>
              <a:rPr lang="en-US" altLang="ko-KR" sz="1600" dirty="0">
                <a:latin typeface="Arial Narrow" panose="020B0606020202030204" pitchFamily="34" charset="0"/>
              </a:rPr>
              <a:t>decides and store the information from the new state in the cell state.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network has enough information from the forget gate and input gate.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previous cell state C(t-1) gets multiplied with forget vector f(t).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If the outcome is 0, then values(the previous information) will get dropped in the cell state. </a:t>
            </a: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9" name="Picture 6" descr="cell state">
            <a:extLst>
              <a:ext uri="{FF2B5EF4-FFF2-40B4-BE49-F238E27FC236}">
                <a16:creationId xmlns:a16="http://schemas.microsoft.com/office/drawing/2014/main" id="{537FD4CA-FE18-228B-8961-95C89832C5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23133"/>
            <a:ext cx="4860846"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C093C75-3D76-0DB4-BB57-9F95135BDA2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924916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Cell State</a:t>
            </a: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2062103"/>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Cell state </a:t>
            </a:r>
            <a:r>
              <a:rPr lang="en-US" altLang="ko-KR" sz="1600" dirty="0">
                <a:latin typeface="Arial Narrow" panose="020B0606020202030204" pitchFamily="34" charset="0"/>
              </a:rPr>
              <a:t>decides and store the information from the new state in the cell state.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Next, the network takes the output value of the input vector </a:t>
            </a:r>
            <a:r>
              <a:rPr lang="en-US" altLang="ko-KR" sz="1600" dirty="0" err="1">
                <a:latin typeface="Arial Narrow" panose="020B0606020202030204" pitchFamily="34" charset="0"/>
              </a:rPr>
              <a:t>i</a:t>
            </a:r>
            <a:r>
              <a:rPr lang="en-US" altLang="ko-KR" sz="1600" dirty="0">
                <a:latin typeface="Arial Narrow" panose="020B0606020202030204" pitchFamily="34" charset="0"/>
              </a:rPr>
              <a:t>(t) and performs point-by-point addition, which updates the cell state giving the network a new cell state C(t).</a:t>
            </a:r>
          </a:p>
          <a:p>
            <a:pPr algn="just"/>
            <a:endParaRPr lang="en-US" altLang="ko-KR"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9" name="Picture 6" descr="cell state">
            <a:extLst>
              <a:ext uri="{FF2B5EF4-FFF2-40B4-BE49-F238E27FC236}">
                <a16:creationId xmlns:a16="http://schemas.microsoft.com/office/drawing/2014/main" id="{537FD4CA-FE18-228B-8961-95C89832C5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23133"/>
            <a:ext cx="4860846"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B8913D26-9704-8879-D8BC-FA214A0E391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807002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Output Gate</a:t>
            </a: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539430"/>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The output gate determines the value of the next hidden state. This state contains information on previous inputs.</a:t>
            </a:r>
            <a:r>
              <a:rPr lang="en-US" altLang="ko-KR" sz="1600" dirty="0">
                <a:latin typeface="Arial Narrow" panose="020B0606020202030204" pitchFamily="34" charset="0"/>
              </a:rPr>
              <a:t>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First, the values of the current state and previous hidden state are passed into the third sigmoid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Then the new cell state generated from the cell state is passed through the tanh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Both these outputs are multiplied point-by-point. </a:t>
            </a: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8" descr="output gate">
            <a:extLst>
              <a:ext uri="{FF2B5EF4-FFF2-40B4-BE49-F238E27FC236}">
                <a16:creationId xmlns:a16="http://schemas.microsoft.com/office/drawing/2014/main" id="{1A37CA53-A82F-1A75-949B-7C8F4C071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46058"/>
            <a:ext cx="4799884" cy="2536990"/>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9507988B-12B5-7DA2-6672-505237146E76}"/>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4200110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Output Gate</a:t>
            </a: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2554545"/>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The output gate determines the value of the next hidden state. This state contains information on previous inputs.</a:t>
            </a:r>
            <a:r>
              <a:rPr lang="en-US" altLang="ko-KR" sz="1600" dirty="0">
                <a:latin typeface="Arial Narrow" panose="020B0606020202030204" pitchFamily="34" charset="0"/>
              </a:rPr>
              <a:t>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Based upon the final value, the network decides which information the hidden state should carry.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This hidden state is used for prediction.</a:t>
            </a:r>
          </a:p>
          <a:p>
            <a:pPr algn="just"/>
            <a:endParaRPr lang="en-US" altLang="ko-KR"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8" descr="output gate">
            <a:extLst>
              <a:ext uri="{FF2B5EF4-FFF2-40B4-BE49-F238E27FC236}">
                <a16:creationId xmlns:a16="http://schemas.microsoft.com/office/drawing/2014/main" id="{1A37CA53-A82F-1A75-949B-7C8F4C071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46058"/>
            <a:ext cx="4799884" cy="2536990"/>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81736CCD-9DF2-39BA-B2BA-22FAA67694C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269535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2896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You may use tf.keras.layers.LSTM() or </a:t>
            </a:r>
            <a:r>
              <a:rPr lang="en-US" altLang="ko-KR" sz="2000" dirty="0" err="1">
                <a:solidFill>
                  <a:srgbClr val="222222"/>
                </a:solidFill>
                <a:latin typeface="Arial Narrow" panose="020B0606020202030204" pitchFamily="34" charset="0"/>
              </a:rPr>
              <a:t>tf.keras.layers.SimpleRNN</a:t>
            </a:r>
            <a:r>
              <a:rPr lang="en-US" altLang="ko-KR" sz="2000" dirty="0">
                <a:solidFill>
                  <a:srgbClr val="222222"/>
                </a:solidFill>
                <a:latin typeface="Arial Narrow" panose="020B0606020202030204" pitchFamily="34" charset="0"/>
              </a:rPr>
              <a:t>() to implement LSTM or RNN models, respectively.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Among the many arguments for LSTM implementation, the key arguments are:</a:t>
            </a:r>
          </a:p>
          <a:p>
            <a:pPr marL="1198800" lvl="2" indent="-284400">
              <a:lnSpc>
                <a:spcPct val="150000"/>
              </a:lnSpc>
              <a:buFont typeface="Arial" panose="020B0604020202020204" pitchFamily="34" charset="0"/>
              <a:buChar char="•"/>
            </a:pPr>
            <a:r>
              <a:rPr lang="fr-FR" altLang="ko-KR" sz="2000" dirty="0">
                <a:solidFill>
                  <a:srgbClr val="222222"/>
                </a:solidFill>
                <a:latin typeface="Arial Narrow" panose="020B0606020202030204" pitchFamily="34" charset="0"/>
              </a:rPr>
              <a:t>units, activation='tanh’,   recurrent_activation='sigmoid’, dropout=0.0, recurrent_dropout=0.0, </a:t>
            </a:r>
            <a:r>
              <a:rPr lang="en-US" altLang="ko-KR" sz="2000" dirty="0" err="1">
                <a:solidFill>
                  <a:srgbClr val="222222"/>
                </a:solidFill>
                <a:latin typeface="Arial Narrow" panose="020B0606020202030204" pitchFamily="34" charset="0"/>
              </a:rPr>
              <a:t>return_sequences</a:t>
            </a:r>
            <a:r>
              <a:rPr lang="en-US" altLang="ko-KR" sz="2000" dirty="0">
                <a:solidFill>
                  <a:srgbClr val="222222"/>
                </a:solidFill>
                <a:latin typeface="Arial Narrow" panose="020B0606020202030204" pitchFamily="34" charset="0"/>
              </a:rPr>
              <a:t>=False, </a:t>
            </a:r>
            <a:r>
              <a:rPr lang="en-US" altLang="ko-KR" sz="2000" dirty="0" err="1">
                <a:solidFill>
                  <a:srgbClr val="222222"/>
                </a:solidFill>
                <a:latin typeface="Arial Narrow" panose="020B0606020202030204" pitchFamily="34" charset="0"/>
              </a:rPr>
              <a:t>return_state</a:t>
            </a:r>
            <a:r>
              <a:rPr lang="en-US" altLang="ko-KR" sz="2000" dirty="0">
                <a:solidFill>
                  <a:srgbClr val="222222"/>
                </a:solidFill>
                <a:latin typeface="Arial Narrow" panose="020B0606020202030204" pitchFamily="34" charset="0"/>
              </a:rPr>
              <a:t>=False</a:t>
            </a:r>
          </a:p>
        </p:txBody>
      </p:sp>
      <p:sp>
        <p:nvSpPr>
          <p:cNvPr id="2" name="직사각형 1">
            <a:extLst>
              <a:ext uri="{FF2B5EF4-FFF2-40B4-BE49-F238E27FC236}">
                <a16:creationId xmlns:a16="http://schemas.microsoft.com/office/drawing/2014/main" id="{E5C4CB9F-AC66-BC5A-E922-1C937C4CA07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54431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a:t>
            </a:r>
            <a:r>
              <a:rPr lang="fr-FR" altLang="ko-KR" sz="2000" dirty="0">
                <a:solidFill>
                  <a:srgbClr val="222222"/>
                </a:solidFill>
                <a:latin typeface="Arial Narrow" panose="020B0606020202030204" pitchFamily="34" charset="0"/>
              </a:rPr>
              <a:t>nits = </a:t>
            </a:r>
            <a:r>
              <a:rPr lang="en-US" altLang="ko-KR" sz="2000" dirty="0">
                <a:solidFill>
                  <a:srgbClr val="222222"/>
                </a:solidFill>
                <a:latin typeface="Arial Narrow" panose="020B0606020202030204" pitchFamily="34" charset="0"/>
              </a:rPr>
              <a:t>dimensionality of the output space; The number of LSTM </a:t>
            </a:r>
            <a:r>
              <a:rPr lang="en-US" altLang="ko-KR" sz="2000" dirty="0" err="1">
                <a:solidFill>
                  <a:srgbClr val="222222"/>
                </a:solidFill>
                <a:latin typeface="Arial Narrow" panose="020B0606020202030204" pitchFamily="34" charset="0"/>
              </a:rPr>
              <a:t>bloks</a:t>
            </a:r>
            <a:r>
              <a:rPr lang="fr-FR"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grpSp>
        <p:nvGrpSpPr>
          <p:cNvPr id="16" name="그룹 15">
            <a:extLst>
              <a:ext uri="{FF2B5EF4-FFF2-40B4-BE49-F238E27FC236}">
                <a16:creationId xmlns:a16="http://schemas.microsoft.com/office/drawing/2014/main" id="{4DCD6F78-AF76-32F4-1CF8-05A9A31DF107}"/>
              </a:ext>
            </a:extLst>
          </p:cNvPr>
          <p:cNvGrpSpPr/>
          <p:nvPr/>
        </p:nvGrpSpPr>
        <p:grpSpPr>
          <a:xfrm>
            <a:off x="1457621" y="2856248"/>
            <a:ext cx="5319661" cy="1088200"/>
            <a:chOff x="1457621" y="2856248"/>
            <a:chExt cx="5319661" cy="1088200"/>
          </a:xfrm>
        </p:grpSpPr>
        <p:grpSp>
          <p:nvGrpSpPr>
            <p:cNvPr id="5" name="그룹 4">
              <a:extLst>
                <a:ext uri="{FF2B5EF4-FFF2-40B4-BE49-F238E27FC236}">
                  <a16:creationId xmlns:a16="http://schemas.microsoft.com/office/drawing/2014/main" id="{4EAA7A3C-670A-3C09-F8CE-C53A705E6D95}"/>
                </a:ext>
              </a:extLst>
            </p:cNvPr>
            <p:cNvGrpSpPr/>
            <p:nvPr/>
          </p:nvGrpSpPr>
          <p:grpSpPr>
            <a:xfrm>
              <a:off x="3380099" y="2856248"/>
              <a:ext cx="1474705" cy="1074728"/>
              <a:chOff x="2352577" y="2695993"/>
              <a:chExt cx="1946046" cy="1511439"/>
            </a:xfrm>
          </p:grpSpPr>
          <p:sp>
            <p:nvSpPr>
              <p:cNvPr id="2" name="사각형: 둥근 모서리 1">
                <a:extLst>
                  <a:ext uri="{FF2B5EF4-FFF2-40B4-BE49-F238E27FC236}">
                    <a16:creationId xmlns:a16="http://schemas.microsoft.com/office/drawing/2014/main" id="{E9D15C14-BC79-6554-3456-0FF533D81C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169A23EC-B98F-FFC4-1141-71507D7C42A6}"/>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7" name="화살표: 오른쪽 6">
              <a:extLst>
                <a:ext uri="{FF2B5EF4-FFF2-40B4-BE49-F238E27FC236}">
                  <a16:creationId xmlns:a16="http://schemas.microsoft.com/office/drawing/2014/main" id="{38E463D9-DA43-2553-DE70-B7CEE8DAFAA5}"/>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A83F0080-F1BF-3187-DF07-01DDA3FBB7E9}"/>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a:extLst>
                <a:ext uri="{FF2B5EF4-FFF2-40B4-BE49-F238E27FC236}">
                  <a16:creationId xmlns:a16="http://schemas.microsoft.com/office/drawing/2014/main" id="{994643FE-ACA1-8103-22B4-2EC1E3BCE5DB}"/>
                </a:ext>
              </a:extLst>
            </p:cNvPr>
            <p:cNvGrpSpPr/>
            <p:nvPr/>
          </p:nvGrpSpPr>
          <p:grpSpPr>
            <a:xfrm>
              <a:off x="5302577" y="2869720"/>
              <a:ext cx="1474705" cy="1074728"/>
              <a:chOff x="2352577" y="2695993"/>
              <a:chExt cx="1946046" cy="1511439"/>
            </a:xfrm>
          </p:grpSpPr>
          <p:sp>
            <p:nvSpPr>
              <p:cNvPr id="11" name="사각형: 둥근 모서리 10">
                <a:extLst>
                  <a:ext uri="{FF2B5EF4-FFF2-40B4-BE49-F238E27FC236}">
                    <a16:creationId xmlns:a16="http://schemas.microsoft.com/office/drawing/2014/main" id="{F92652B8-3E4B-64DB-0868-C96E560E6DA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7B0A0397-F97A-7338-B263-AFEC3A603C5B}"/>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3" name="그룹 12">
              <a:extLst>
                <a:ext uri="{FF2B5EF4-FFF2-40B4-BE49-F238E27FC236}">
                  <a16:creationId xmlns:a16="http://schemas.microsoft.com/office/drawing/2014/main" id="{721E2E34-5C6B-24BD-C378-7AADDE4F2F41}"/>
                </a:ext>
              </a:extLst>
            </p:cNvPr>
            <p:cNvGrpSpPr/>
            <p:nvPr/>
          </p:nvGrpSpPr>
          <p:grpSpPr>
            <a:xfrm>
              <a:off x="1457621" y="2869720"/>
              <a:ext cx="1474705" cy="1074728"/>
              <a:chOff x="2352577" y="2695993"/>
              <a:chExt cx="1946046" cy="1511439"/>
            </a:xfrm>
          </p:grpSpPr>
          <p:sp>
            <p:nvSpPr>
              <p:cNvPr id="14" name="사각형: 둥근 모서리 13">
                <a:extLst>
                  <a:ext uri="{FF2B5EF4-FFF2-40B4-BE49-F238E27FC236}">
                    <a16:creationId xmlns:a16="http://schemas.microsoft.com/office/drawing/2014/main" id="{A9A3F0A1-9B0C-B14D-A678-8B65E93DA82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F0940BE3-D071-64EC-51F3-1A23E2606EB2}"/>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17" name="그룹 16">
            <a:extLst>
              <a:ext uri="{FF2B5EF4-FFF2-40B4-BE49-F238E27FC236}">
                <a16:creationId xmlns:a16="http://schemas.microsoft.com/office/drawing/2014/main" id="{13F67E5C-518C-5C13-F92E-E0F5A53B59A1}"/>
              </a:ext>
            </a:extLst>
          </p:cNvPr>
          <p:cNvGrpSpPr/>
          <p:nvPr/>
        </p:nvGrpSpPr>
        <p:grpSpPr>
          <a:xfrm>
            <a:off x="1610021" y="2968351"/>
            <a:ext cx="5319661" cy="1088200"/>
            <a:chOff x="1457621" y="2856248"/>
            <a:chExt cx="5319661" cy="1088200"/>
          </a:xfrm>
        </p:grpSpPr>
        <p:grpSp>
          <p:nvGrpSpPr>
            <p:cNvPr id="18" name="그룹 17">
              <a:extLst>
                <a:ext uri="{FF2B5EF4-FFF2-40B4-BE49-F238E27FC236}">
                  <a16:creationId xmlns:a16="http://schemas.microsoft.com/office/drawing/2014/main" id="{12A01187-D295-C9A2-EEB3-427D837ADB21}"/>
                </a:ext>
              </a:extLst>
            </p:cNvPr>
            <p:cNvGrpSpPr/>
            <p:nvPr/>
          </p:nvGrpSpPr>
          <p:grpSpPr>
            <a:xfrm>
              <a:off x="3380099" y="2856248"/>
              <a:ext cx="1474705" cy="1074728"/>
              <a:chOff x="2352577" y="2695993"/>
              <a:chExt cx="1946046" cy="1511439"/>
            </a:xfrm>
          </p:grpSpPr>
          <p:sp>
            <p:nvSpPr>
              <p:cNvPr id="27" name="사각형: 둥근 모서리 26">
                <a:extLst>
                  <a:ext uri="{FF2B5EF4-FFF2-40B4-BE49-F238E27FC236}">
                    <a16:creationId xmlns:a16="http://schemas.microsoft.com/office/drawing/2014/main" id="{5BFAD841-6388-6684-7254-6EFE8BECD75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CA0F5C33-8B6D-33C6-ABA9-0C136A57122B}"/>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9" name="화살표: 오른쪽 18">
              <a:extLst>
                <a:ext uri="{FF2B5EF4-FFF2-40B4-BE49-F238E27FC236}">
                  <a16:creationId xmlns:a16="http://schemas.microsoft.com/office/drawing/2014/main" id="{81B2386B-0DBA-7A10-7B15-242CD1FF325D}"/>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른쪽 19">
              <a:extLst>
                <a:ext uri="{FF2B5EF4-FFF2-40B4-BE49-F238E27FC236}">
                  <a16:creationId xmlns:a16="http://schemas.microsoft.com/office/drawing/2014/main" id="{6840F7ED-AD96-E459-70A3-46F20225275F}"/>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a:extLst>
                <a:ext uri="{FF2B5EF4-FFF2-40B4-BE49-F238E27FC236}">
                  <a16:creationId xmlns:a16="http://schemas.microsoft.com/office/drawing/2014/main" id="{5B5246E0-7E95-C11A-B54C-6A6B0CD6B96F}"/>
                </a:ext>
              </a:extLst>
            </p:cNvPr>
            <p:cNvGrpSpPr/>
            <p:nvPr/>
          </p:nvGrpSpPr>
          <p:grpSpPr>
            <a:xfrm>
              <a:off x="5302577" y="2869720"/>
              <a:ext cx="1474705" cy="1074728"/>
              <a:chOff x="2352577" y="2695993"/>
              <a:chExt cx="1946046" cy="1511439"/>
            </a:xfrm>
          </p:grpSpPr>
          <p:sp>
            <p:nvSpPr>
              <p:cNvPr id="25" name="사각형: 둥근 모서리 24">
                <a:extLst>
                  <a:ext uri="{FF2B5EF4-FFF2-40B4-BE49-F238E27FC236}">
                    <a16:creationId xmlns:a16="http://schemas.microsoft.com/office/drawing/2014/main" id="{8FB11021-8125-BD70-53B8-12E902B183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7CEFDF47-2391-0A97-7B62-B327BBB11209}"/>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2" name="그룹 21">
              <a:extLst>
                <a:ext uri="{FF2B5EF4-FFF2-40B4-BE49-F238E27FC236}">
                  <a16:creationId xmlns:a16="http://schemas.microsoft.com/office/drawing/2014/main" id="{D076E17A-5C21-D785-8C9F-89E8A0E5D0F0}"/>
                </a:ext>
              </a:extLst>
            </p:cNvPr>
            <p:cNvGrpSpPr/>
            <p:nvPr/>
          </p:nvGrpSpPr>
          <p:grpSpPr>
            <a:xfrm>
              <a:off x="1457621" y="2869720"/>
              <a:ext cx="1474705" cy="1074728"/>
              <a:chOff x="2352577" y="2695993"/>
              <a:chExt cx="1946046" cy="1511439"/>
            </a:xfrm>
          </p:grpSpPr>
          <p:sp>
            <p:nvSpPr>
              <p:cNvPr id="23" name="사각형: 둥근 모서리 22">
                <a:extLst>
                  <a:ext uri="{FF2B5EF4-FFF2-40B4-BE49-F238E27FC236}">
                    <a16:creationId xmlns:a16="http://schemas.microsoft.com/office/drawing/2014/main" id="{D4BCF7C4-2CAB-9529-9629-9A1E3AD7421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C1A37B47-6064-1E05-457D-89BF4960D7AC}"/>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29" name="그룹 28">
            <a:extLst>
              <a:ext uri="{FF2B5EF4-FFF2-40B4-BE49-F238E27FC236}">
                <a16:creationId xmlns:a16="http://schemas.microsoft.com/office/drawing/2014/main" id="{F129D3D6-77A8-D434-2B0D-BD746ABB03BD}"/>
              </a:ext>
            </a:extLst>
          </p:cNvPr>
          <p:cNvGrpSpPr/>
          <p:nvPr/>
        </p:nvGrpSpPr>
        <p:grpSpPr>
          <a:xfrm>
            <a:off x="1831746" y="3118924"/>
            <a:ext cx="5319661" cy="1088200"/>
            <a:chOff x="1457621" y="2856248"/>
            <a:chExt cx="5319661" cy="1088200"/>
          </a:xfrm>
        </p:grpSpPr>
        <p:grpSp>
          <p:nvGrpSpPr>
            <p:cNvPr id="30" name="그룹 29">
              <a:extLst>
                <a:ext uri="{FF2B5EF4-FFF2-40B4-BE49-F238E27FC236}">
                  <a16:creationId xmlns:a16="http://schemas.microsoft.com/office/drawing/2014/main" id="{5377E32C-2AF2-8FD1-1522-AFEC0714CBEA}"/>
                </a:ext>
              </a:extLst>
            </p:cNvPr>
            <p:cNvGrpSpPr/>
            <p:nvPr/>
          </p:nvGrpSpPr>
          <p:grpSpPr>
            <a:xfrm>
              <a:off x="3380099" y="2856248"/>
              <a:ext cx="1474705" cy="1074728"/>
              <a:chOff x="2352577" y="2695993"/>
              <a:chExt cx="1946046" cy="1511439"/>
            </a:xfrm>
          </p:grpSpPr>
          <p:sp>
            <p:nvSpPr>
              <p:cNvPr id="41" name="사각형: 둥근 모서리 40">
                <a:extLst>
                  <a:ext uri="{FF2B5EF4-FFF2-40B4-BE49-F238E27FC236}">
                    <a16:creationId xmlns:a16="http://schemas.microsoft.com/office/drawing/2014/main" id="{2D696EE3-754B-8EE2-F84A-CD2E7CB624C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3E84925C-81E2-3CF5-8CC6-D9B73A328953}"/>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1" name="화살표: 오른쪽 30">
              <a:extLst>
                <a:ext uri="{FF2B5EF4-FFF2-40B4-BE49-F238E27FC236}">
                  <a16:creationId xmlns:a16="http://schemas.microsoft.com/office/drawing/2014/main" id="{F9BDA40A-2438-9C57-3497-A86D4820611E}"/>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화살표: 오른쪽 31">
              <a:extLst>
                <a:ext uri="{FF2B5EF4-FFF2-40B4-BE49-F238E27FC236}">
                  <a16:creationId xmlns:a16="http://schemas.microsoft.com/office/drawing/2014/main" id="{F62B5EA0-C0B0-5704-D23D-0A12C61B03F9}"/>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그룹 32">
              <a:extLst>
                <a:ext uri="{FF2B5EF4-FFF2-40B4-BE49-F238E27FC236}">
                  <a16:creationId xmlns:a16="http://schemas.microsoft.com/office/drawing/2014/main" id="{DBDFB136-8D49-5D75-654E-F3E46DD7ABE9}"/>
                </a:ext>
              </a:extLst>
            </p:cNvPr>
            <p:cNvGrpSpPr/>
            <p:nvPr/>
          </p:nvGrpSpPr>
          <p:grpSpPr>
            <a:xfrm>
              <a:off x="5302577" y="2869720"/>
              <a:ext cx="1474705" cy="1074728"/>
              <a:chOff x="2352577" y="2695993"/>
              <a:chExt cx="1946046" cy="1511439"/>
            </a:xfrm>
          </p:grpSpPr>
          <p:sp>
            <p:nvSpPr>
              <p:cNvPr id="39" name="사각형: 둥근 모서리 38">
                <a:extLst>
                  <a:ext uri="{FF2B5EF4-FFF2-40B4-BE49-F238E27FC236}">
                    <a16:creationId xmlns:a16="http://schemas.microsoft.com/office/drawing/2014/main" id="{FB0D5581-6B8E-EB6B-9C42-2919EA0AFDB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671AC153-7ED2-94D8-1C77-3223435718E9}"/>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4" name="그룹 33">
              <a:extLst>
                <a:ext uri="{FF2B5EF4-FFF2-40B4-BE49-F238E27FC236}">
                  <a16:creationId xmlns:a16="http://schemas.microsoft.com/office/drawing/2014/main" id="{169583A3-95DD-B594-7E65-C8E42B2B40DB}"/>
                </a:ext>
              </a:extLst>
            </p:cNvPr>
            <p:cNvGrpSpPr/>
            <p:nvPr/>
          </p:nvGrpSpPr>
          <p:grpSpPr>
            <a:xfrm>
              <a:off x="1457621" y="2869720"/>
              <a:ext cx="1474705" cy="1074728"/>
              <a:chOff x="2352577" y="2695993"/>
              <a:chExt cx="1946046" cy="1511439"/>
            </a:xfrm>
          </p:grpSpPr>
          <p:sp>
            <p:nvSpPr>
              <p:cNvPr id="35" name="사각형: 둥근 모서리 34">
                <a:extLst>
                  <a:ext uri="{FF2B5EF4-FFF2-40B4-BE49-F238E27FC236}">
                    <a16:creationId xmlns:a16="http://schemas.microsoft.com/office/drawing/2014/main" id="{5CCD8B6B-DBD0-FA15-3F3C-065AF6DA502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C7C843D5-255E-F1E3-1499-E4C9DA638386}"/>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43" name="그룹 42">
            <a:extLst>
              <a:ext uri="{FF2B5EF4-FFF2-40B4-BE49-F238E27FC236}">
                <a16:creationId xmlns:a16="http://schemas.microsoft.com/office/drawing/2014/main" id="{320B1091-455B-94CF-1FBB-401DF6163185}"/>
              </a:ext>
            </a:extLst>
          </p:cNvPr>
          <p:cNvGrpSpPr/>
          <p:nvPr/>
        </p:nvGrpSpPr>
        <p:grpSpPr>
          <a:xfrm>
            <a:off x="1999663" y="3299605"/>
            <a:ext cx="5319661" cy="1088200"/>
            <a:chOff x="1457621" y="2856248"/>
            <a:chExt cx="5319661" cy="1088200"/>
          </a:xfrm>
        </p:grpSpPr>
        <p:grpSp>
          <p:nvGrpSpPr>
            <p:cNvPr id="44" name="그룹 43">
              <a:extLst>
                <a:ext uri="{FF2B5EF4-FFF2-40B4-BE49-F238E27FC236}">
                  <a16:creationId xmlns:a16="http://schemas.microsoft.com/office/drawing/2014/main" id="{FF92E1EB-F489-2FEA-46A8-CBB3C694F4CF}"/>
                </a:ext>
              </a:extLst>
            </p:cNvPr>
            <p:cNvGrpSpPr/>
            <p:nvPr/>
          </p:nvGrpSpPr>
          <p:grpSpPr>
            <a:xfrm>
              <a:off x="3380099" y="2856248"/>
              <a:ext cx="1474705" cy="1074728"/>
              <a:chOff x="2352577" y="2695993"/>
              <a:chExt cx="1946046" cy="1511439"/>
            </a:xfrm>
          </p:grpSpPr>
          <p:sp>
            <p:nvSpPr>
              <p:cNvPr id="53" name="사각형: 둥근 모서리 52">
                <a:extLst>
                  <a:ext uri="{FF2B5EF4-FFF2-40B4-BE49-F238E27FC236}">
                    <a16:creationId xmlns:a16="http://schemas.microsoft.com/office/drawing/2014/main" id="{5B01CAE7-CE86-5D46-02FE-ABF83C9F498B}"/>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Box 53">
                <a:extLst>
                  <a:ext uri="{FF2B5EF4-FFF2-40B4-BE49-F238E27FC236}">
                    <a16:creationId xmlns:a16="http://schemas.microsoft.com/office/drawing/2014/main" id="{48D50113-FA35-D943-406C-A785147B20D4}"/>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45" name="화살표: 오른쪽 44">
              <a:extLst>
                <a:ext uri="{FF2B5EF4-FFF2-40B4-BE49-F238E27FC236}">
                  <a16:creationId xmlns:a16="http://schemas.microsoft.com/office/drawing/2014/main" id="{279C79E4-5B68-E1FC-F789-FD7C85744176}"/>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화살표: 오른쪽 45">
              <a:extLst>
                <a:ext uri="{FF2B5EF4-FFF2-40B4-BE49-F238E27FC236}">
                  <a16:creationId xmlns:a16="http://schemas.microsoft.com/office/drawing/2014/main" id="{2F7441DB-1EB5-2EC2-393F-A697170EF0F9}"/>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 name="그룹 46">
              <a:extLst>
                <a:ext uri="{FF2B5EF4-FFF2-40B4-BE49-F238E27FC236}">
                  <a16:creationId xmlns:a16="http://schemas.microsoft.com/office/drawing/2014/main" id="{137BC897-C7FE-DA73-591B-ABF26AD526F1}"/>
                </a:ext>
              </a:extLst>
            </p:cNvPr>
            <p:cNvGrpSpPr/>
            <p:nvPr/>
          </p:nvGrpSpPr>
          <p:grpSpPr>
            <a:xfrm>
              <a:off x="5302577" y="2869720"/>
              <a:ext cx="1474705" cy="1074728"/>
              <a:chOff x="2352577" y="2695993"/>
              <a:chExt cx="1946046" cy="1511439"/>
            </a:xfrm>
          </p:grpSpPr>
          <p:sp>
            <p:nvSpPr>
              <p:cNvPr id="51" name="사각형: 둥근 모서리 50">
                <a:extLst>
                  <a:ext uri="{FF2B5EF4-FFF2-40B4-BE49-F238E27FC236}">
                    <a16:creationId xmlns:a16="http://schemas.microsoft.com/office/drawing/2014/main" id="{8C6892F5-BC2E-A896-C0F9-D3F9A05EEFB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03A8DD38-9543-CE81-892C-FB0852C41EC7}"/>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48" name="그룹 47">
              <a:extLst>
                <a:ext uri="{FF2B5EF4-FFF2-40B4-BE49-F238E27FC236}">
                  <a16:creationId xmlns:a16="http://schemas.microsoft.com/office/drawing/2014/main" id="{FD590AED-46CB-71DC-A9E2-EFEB68AEB56C}"/>
                </a:ext>
              </a:extLst>
            </p:cNvPr>
            <p:cNvGrpSpPr/>
            <p:nvPr/>
          </p:nvGrpSpPr>
          <p:grpSpPr>
            <a:xfrm>
              <a:off x="1457621" y="2869720"/>
              <a:ext cx="1474705" cy="1074728"/>
              <a:chOff x="2352577" y="2695993"/>
              <a:chExt cx="1946046" cy="1511439"/>
            </a:xfrm>
          </p:grpSpPr>
          <p:sp>
            <p:nvSpPr>
              <p:cNvPr id="49" name="사각형: 둥근 모서리 48">
                <a:extLst>
                  <a:ext uri="{FF2B5EF4-FFF2-40B4-BE49-F238E27FC236}">
                    <a16:creationId xmlns:a16="http://schemas.microsoft.com/office/drawing/2014/main" id="{E36CB9E1-1C49-83B3-41E1-7ABAAEB33DB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59C30D9F-3214-5933-B61B-425E7055FA81}"/>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sp>
        <p:nvSpPr>
          <p:cNvPr id="56" name="TextBox 55">
            <a:extLst>
              <a:ext uri="{FF2B5EF4-FFF2-40B4-BE49-F238E27FC236}">
                <a16:creationId xmlns:a16="http://schemas.microsoft.com/office/drawing/2014/main" id="{927FF46D-4853-06C8-CA90-BD1E139D77F2}"/>
              </a:ext>
            </a:extLst>
          </p:cNvPr>
          <p:cNvSpPr txBox="1"/>
          <p:nvPr/>
        </p:nvSpPr>
        <p:spPr>
          <a:xfrm>
            <a:off x="694494" y="3919042"/>
            <a:ext cx="709171" cy="369332"/>
          </a:xfrm>
          <a:prstGeom prst="rect">
            <a:avLst/>
          </a:prstGeom>
          <a:noFill/>
        </p:spPr>
        <p:txBody>
          <a:bodyPr wrap="square">
            <a:spAutoFit/>
          </a:bodyPr>
          <a:lstStyle/>
          <a:p>
            <a:r>
              <a:rPr lang="fr-FR" altLang="ko-KR" sz="1800" dirty="0">
                <a:solidFill>
                  <a:srgbClr val="222222"/>
                </a:solidFill>
                <a:latin typeface="Arial Narrow" panose="020B0606020202030204" pitchFamily="34" charset="0"/>
              </a:rPr>
              <a:t>Units</a:t>
            </a:r>
            <a:endParaRPr lang="ko-KR" altLang="en-US" dirty="0"/>
          </a:p>
        </p:txBody>
      </p:sp>
      <p:sp>
        <p:nvSpPr>
          <p:cNvPr id="57" name="왼쪽 중괄호 56">
            <a:extLst>
              <a:ext uri="{FF2B5EF4-FFF2-40B4-BE49-F238E27FC236}">
                <a16:creationId xmlns:a16="http://schemas.microsoft.com/office/drawing/2014/main" id="{077AA6AF-C1AA-CEDD-779A-9A01209CBFB8}"/>
              </a:ext>
            </a:extLst>
          </p:cNvPr>
          <p:cNvSpPr/>
          <p:nvPr/>
        </p:nvSpPr>
        <p:spPr>
          <a:xfrm rot="19148014">
            <a:off x="1255941" y="3383682"/>
            <a:ext cx="569223" cy="956772"/>
          </a:xfrm>
          <a:prstGeom prst="leftBrace">
            <a:avLst>
              <a:gd name="adj1" fmla="val 49916"/>
              <a:gd name="adj2" fmla="val 4017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374AACC2-F9DE-CB95-0FFD-3C89693622C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041106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335809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a:t>
            </a:r>
            <a:r>
              <a:rPr lang="fr-FR" altLang="ko-KR" sz="2000" dirty="0">
                <a:solidFill>
                  <a:srgbClr val="222222"/>
                </a:solidFill>
                <a:latin typeface="Arial Narrow" panose="020B0606020202030204" pitchFamily="34" charset="0"/>
              </a:rPr>
              <a:t>ctivation </a:t>
            </a:r>
            <a:r>
              <a:rPr lang="en-US" altLang="ko-KR" sz="2000" dirty="0">
                <a:solidFill>
                  <a:srgbClr val="222222"/>
                </a:solidFill>
                <a:latin typeface="Arial Narrow" panose="020B0606020202030204" pitchFamily="34" charset="0"/>
              </a:rPr>
              <a:t>vs </a:t>
            </a:r>
            <a:r>
              <a:rPr lang="fr-FR" altLang="ko-KR" sz="2000" dirty="0">
                <a:solidFill>
                  <a:srgbClr val="222222"/>
                </a:solidFill>
                <a:latin typeface="Arial Narrow" panose="020B0606020202030204" pitchFamily="34" charset="0"/>
              </a:rPr>
              <a:t>recurrent_activation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a:t>
            </a:r>
            <a:r>
              <a:rPr lang="fr-FR" altLang="ko-KR" sz="2000" dirty="0">
                <a:solidFill>
                  <a:srgbClr val="222222"/>
                </a:solidFill>
                <a:latin typeface="Arial Narrow" panose="020B0606020202030204" pitchFamily="34" charset="0"/>
              </a:rPr>
              <a:t>ctivation </a:t>
            </a:r>
            <a:r>
              <a:rPr lang="en-US" altLang="ko-KR" sz="2000" dirty="0">
                <a:solidFill>
                  <a:srgbClr val="222222"/>
                </a:solidFill>
                <a:latin typeface="Arial Narrow" panose="020B0606020202030204" pitchFamily="34" charset="0"/>
              </a:rPr>
              <a:t>is for cell state (default = ‘</a:t>
            </a:r>
            <a:r>
              <a:rPr lang="fr-FR" altLang="ko-KR" sz="2000" dirty="0">
                <a:solidFill>
                  <a:srgbClr val="222222"/>
                </a:solidFill>
                <a:latin typeface="Arial Narrow" panose="020B0606020202030204" pitchFamily="34" charset="0"/>
              </a:rPr>
              <a:t>tanh</a:t>
            </a:r>
            <a:r>
              <a:rPr lang="en-US" altLang="ko-KR" sz="2000" dirty="0">
                <a:solidFill>
                  <a:srgbClr val="222222"/>
                </a:solidFill>
                <a:latin typeface="Arial Narrow" panose="020B0606020202030204" pitchFamily="34" charset="0"/>
              </a:rPr>
              <a:t>’)</a:t>
            </a:r>
          </a:p>
          <a:p>
            <a:pPr marL="741600" lvl="1" indent="-284400">
              <a:lnSpc>
                <a:spcPct val="150000"/>
              </a:lnSpc>
              <a:buFont typeface="Arial" panose="020B0604020202020204" pitchFamily="34" charset="0"/>
              <a:buChar char="•"/>
            </a:pPr>
            <a:r>
              <a:rPr lang="fr-FR" altLang="ko-KR" sz="2000" dirty="0">
                <a:solidFill>
                  <a:srgbClr val="222222"/>
                </a:solidFill>
                <a:latin typeface="Arial Narrow" panose="020B0606020202030204" pitchFamily="34" charset="0"/>
              </a:rPr>
              <a:t>recurrent_activation </a:t>
            </a:r>
            <a:r>
              <a:rPr lang="en-US" altLang="ko-KR" sz="2000" dirty="0">
                <a:solidFill>
                  <a:srgbClr val="222222"/>
                </a:solidFill>
                <a:latin typeface="Arial Narrow" panose="020B0606020202030204" pitchFamily="34" charset="0"/>
              </a:rPr>
              <a:t>is for input/forget/output gate (default = ‘</a:t>
            </a:r>
            <a:r>
              <a:rPr lang="fr-FR" altLang="ko-KR" sz="2000" dirty="0">
                <a:solidFill>
                  <a:srgbClr val="222222"/>
                </a:solidFill>
                <a:latin typeface="Arial Narrow" panose="020B0606020202030204" pitchFamily="34" charset="0"/>
              </a:rPr>
              <a:t>sigmoid</a:t>
            </a:r>
            <a:r>
              <a:rPr lang="en-US" altLang="ko-KR" sz="2000" dirty="0">
                <a:solidFill>
                  <a:srgbClr val="222222"/>
                </a:solidFill>
                <a:latin typeface="Arial Narrow" panose="020B0606020202030204" pitchFamily="34" charset="0"/>
              </a:rPr>
              <a: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2" name="직사각형 1">
            <a:extLst>
              <a:ext uri="{FF2B5EF4-FFF2-40B4-BE49-F238E27FC236}">
                <a16:creationId xmlns:a16="http://schemas.microsoft.com/office/drawing/2014/main" id="{3651BCFD-158B-79A6-BFA3-0EDFBFEB71B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231524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a:t>
            </a:r>
            <a:r>
              <a:rPr lang="fr-FR" altLang="ko-KR" sz="2000" dirty="0">
                <a:solidFill>
                  <a:srgbClr val="222222"/>
                </a:solidFill>
                <a:latin typeface="Arial Narrow" panose="020B0606020202030204" pitchFamily="34" charset="0"/>
              </a:rPr>
              <a:t>ropout</a:t>
            </a:r>
            <a:r>
              <a:rPr lang="en-US" altLang="ko-KR" sz="2000" dirty="0">
                <a:solidFill>
                  <a:srgbClr val="222222"/>
                </a:solidFill>
                <a:latin typeface="Arial Narrow" panose="020B0606020202030204" pitchFamily="34" charset="0"/>
              </a:rPr>
              <a:t> vs </a:t>
            </a:r>
            <a:r>
              <a:rPr lang="fr-FR" altLang="ko-KR" sz="2000" dirty="0">
                <a:solidFill>
                  <a:srgbClr val="222222"/>
                </a:solidFill>
                <a:latin typeface="Arial Narrow" panose="020B0606020202030204" pitchFamily="34" charset="0"/>
              </a:rPr>
              <a:t>recurrent_dropout</a:t>
            </a:r>
            <a:endParaRPr lang="en-US" altLang="ko-KR" sz="2000" dirty="0">
              <a:solidFill>
                <a:srgbClr val="222222"/>
              </a:solidFill>
              <a:latin typeface="Arial Narrow" panose="020B0606020202030204" pitchFamily="34" charset="0"/>
            </a:endParaRPr>
          </a:p>
        </p:txBody>
      </p:sp>
      <p:sp>
        <p:nvSpPr>
          <p:cNvPr id="4" name="TextBox 3">
            <a:extLst>
              <a:ext uri="{FF2B5EF4-FFF2-40B4-BE49-F238E27FC236}">
                <a16:creationId xmlns:a16="http://schemas.microsoft.com/office/drawing/2014/main" id="{C3B30318-9C72-0761-13BE-E906BFE1D000}"/>
              </a:ext>
            </a:extLst>
          </p:cNvPr>
          <p:cNvSpPr txBox="1"/>
          <p:nvPr/>
        </p:nvSpPr>
        <p:spPr>
          <a:xfrm>
            <a:off x="6462075" y="6416130"/>
            <a:ext cx="2587658" cy="276999"/>
          </a:xfrm>
          <a:prstGeom prst="rect">
            <a:avLst/>
          </a:prstGeom>
          <a:noFill/>
        </p:spPr>
        <p:txBody>
          <a:bodyPr wrap="square">
            <a:spAutoFit/>
          </a:bodyPr>
          <a:lstStyle/>
          <a:p>
            <a:r>
              <a:rPr lang="ko-KR" altLang="en-US" sz="1200" dirty="0"/>
              <a:t>https://arxiv.org/pdf/1512.05287.pdf</a:t>
            </a:r>
          </a:p>
        </p:txBody>
      </p:sp>
      <p:sp>
        <p:nvSpPr>
          <p:cNvPr id="7" name="TextBox 6">
            <a:extLst>
              <a:ext uri="{FF2B5EF4-FFF2-40B4-BE49-F238E27FC236}">
                <a16:creationId xmlns:a16="http://schemas.microsoft.com/office/drawing/2014/main" id="{04941E21-3970-D2C0-92FA-F2244EEED028}"/>
              </a:ext>
            </a:extLst>
          </p:cNvPr>
          <p:cNvSpPr txBox="1"/>
          <p:nvPr/>
        </p:nvSpPr>
        <p:spPr>
          <a:xfrm>
            <a:off x="2008336" y="5008026"/>
            <a:ext cx="90968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Dropout </a:t>
            </a:r>
            <a:endParaRPr lang="ko-KR" altLang="en-US" dirty="0"/>
          </a:p>
        </p:txBody>
      </p:sp>
      <p:sp>
        <p:nvSpPr>
          <p:cNvPr id="8" name="TextBox 7">
            <a:extLst>
              <a:ext uri="{FF2B5EF4-FFF2-40B4-BE49-F238E27FC236}">
                <a16:creationId xmlns:a16="http://schemas.microsoft.com/office/drawing/2014/main" id="{99A00CF2-D2BA-A520-6FA5-A6BD5FDEDCBC}"/>
              </a:ext>
            </a:extLst>
          </p:cNvPr>
          <p:cNvSpPr txBox="1"/>
          <p:nvPr/>
        </p:nvSpPr>
        <p:spPr>
          <a:xfrm>
            <a:off x="5070158" y="5001296"/>
            <a:ext cx="2837467"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Dropout + recurrent dropout </a:t>
            </a:r>
            <a:endParaRPr lang="ko-KR" altLang="en-US" dirty="0"/>
          </a:p>
        </p:txBody>
      </p:sp>
      <p:grpSp>
        <p:nvGrpSpPr>
          <p:cNvPr id="102" name="그룹 101">
            <a:extLst>
              <a:ext uri="{FF2B5EF4-FFF2-40B4-BE49-F238E27FC236}">
                <a16:creationId xmlns:a16="http://schemas.microsoft.com/office/drawing/2014/main" id="{D48E23C1-6C42-A75B-F39B-0E3C8D015B58}"/>
              </a:ext>
            </a:extLst>
          </p:cNvPr>
          <p:cNvGrpSpPr/>
          <p:nvPr/>
        </p:nvGrpSpPr>
        <p:grpSpPr>
          <a:xfrm>
            <a:off x="1139390" y="2891801"/>
            <a:ext cx="2613785" cy="1777295"/>
            <a:chOff x="1009850" y="3149668"/>
            <a:chExt cx="2613785" cy="1777295"/>
          </a:xfrm>
        </p:grpSpPr>
        <p:sp>
          <p:nvSpPr>
            <p:cNvPr id="13" name="화살표: 오른쪽 12">
              <a:extLst>
                <a:ext uri="{FF2B5EF4-FFF2-40B4-BE49-F238E27FC236}">
                  <a16:creationId xmlns:a16="http://schemas.microsoft.com/office/drawing/2014/main" id="{2AD9B73A-A7AF-9C20-96F1-8B49BC0CB046}"/>
                </a:ext>
              </a:extLst>
            </p:cNvPr>
            <p:cNvSpPr/>
            <p:nvPr/>
          </p:nvSpPr>
          <p:spPr>
            <a:xfrm>
              <a:off x="1632168" y="3953113"/>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그룹 14">
              <a:extLst>
                <a:ext uri="{FF2B5EF4-FFF2-40B4-BE49-F238E27FC236}">
                  <a16:creationId xmlns:a16="http://schemas.microsoft.com/office/drawing/2014/main" id="{E4F8568A-C28B-4D94-365F-90370C5FCE9A}"/>
                </a:ext>
              </a:extLst>
            </p:cNvPr>
            <p:cNvGrpSpPr/>
            <p:nvPr/>
          </p:nvGrpSpPr>
          <p:grpSpPr>
            <a:xfrm>
              <a:off x="1009850" y="3752850"/>
              <a:ext cx="607582" cy="582171"/>
              <a:chOff x="2352577" y="2695993"/>
              <a:chExt cx="1946046" cy="1511439"/>
            </a:xfrm>
          </p:grpSpPr>
          <p:sp>
            <p:nvSpPr>
              <p:cNvPr id="16" name="사각형: 둥근 모서리 15">
                <a:extLst>
                  <a:ext uri="{FF2B5EF4-FFF2-40B4-BE49-F238E27FC236}">
                    <a16:creationId xmlns:a16="http://schemas.microsoft.com/office/drawing/2014/main" id="{F8D9FD5E-135C-CDF3-99C5-9287FF510D2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D32A5544-9455-3A69-1ECF-099C5038CA02}"/>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F6B8D329-38FA-6B35-0B4D-F8ED963B5956}"/>
                </a:ext>
              </a:extLst>
            </p:cNvPr>
            <p:cNvGrpSpPr/>
            <p:nvPr/>
          </p:nvGrpSpPr>
          <p:grpSpPr>
            <a:xfrm>
              <a:off x="1120930" y="4566963"/>
              <a:ext cx="423468" cy="360000"/>
              <a:chOff x="1112362" y="4534057"/>
              <a:chExt cx="423468" cy="360000"/>
            </a:xfrm>
          </p:grpSpPr>
          <p:sp>
            <p:nvSpPr>
              <p:cNvPr id="22" name="타원 21">
                <a:extLst>
                  <a:ext uri="{FF2B5EF4-FFF2-40B4-BE49-F238E27FC236}">
                    <a16:creationId xmlns:a16="http://schemas.microsoft.com/office/drawing/2014/main" id="{9EABA629-AB48-1C4E-D926-5591DD26588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2ACA55D0-A2C0-70AE-7287-CD6FAF7A86F6}"/>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26" name="그룹 25">
              <a:extLst>
                <a:ext uri="{FF2B5EF4-FFF2-40B4-BE49-F238E27FC236}">
                  <a16:creationId xmlns:a16="http://schemas.microsoft.com/office/drawing/2014/main" id="{F021CADD-8205-4C76-3F62-57B66C78D8B3}"/>
                </a:ext>
              </a:extLst>
            </p:cNvPr>
            <p:cNvGrpSpPr/>
            <p:nvPr/>
          </p:nvGrpSpPr>
          <p:grpSpPr>
            <a:xfrm>
              <a:off x="1143813" y="3152605"/>
              <a:ext cx="423468" cy="360000"/>
              <a:chOff x="1112362" y="4534057"/>
              <a:chExt cx="423468" cy="360000"/>
            </a:xfrm>
          </p:grpSpPr>
          <p:sp>
            <p:nvSpPr>
              <p:cNvPr id="27" name="타원 26">
                <a:extLst>
                  <a:ext uri="{FF2B5EF4-FFF2-40B4-BE49-F238E27FC236}">
                    <a16:creationId xmlns:a16="http://schemas.microsoft.com/office/drawing/2014/main" id="{74F8EE71-8F70-336E-079E-7DDE541E788A}"/>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5D23ABE4-6F45-D553-6EB3-DC2A46376882}"/>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69" name="화살표: 오른쪽 68">
              <a:extLst>
                <a:ext uri="{FF2B5EF4-FFF2-40B4-BE49-F238E27FC236}">
                  <a16:creationId xmlns:a16="http://schemas.microsoft.com/office/drawing/2014/main" id="{A7D60529-1D37-8B9C-3F1B-FB5395AAF1B1}"/>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화살표: 오른쪽 69">
              <a:extLst>
                <a:ext uri="{FF2B5EF4-FFF2-40B4-BE49-F238E27FC236}">
                  <a16:creationId xmlns:a16="http://schemas.microsoft.com/office/drawing/2014/main" id="{A84E09B0-8361-F814-F631-7E5F583F7856}"/>
                </a:ext>
              </a:extLst>
            </p:cNvPr>
            <p:cNvSpPr/>
            <p:nvPr/>
          </p:nvSpPr>
          <p:spPr>
            <a:xfrm rot="16200000">
              <a:off x="1197370" y="3570853"/>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화살표: 오른쪽 77">
              <a:extLst>
                <a:ext uri="{FF2B5EF4-FFF2-40B4-BE49-F238E27FC236}">
                  <a16:creationId xmlns:a16="http://schemas.microsoft.com/office/drawing/2014/main" id="{02149DE2-DD3E-830F-B743-F2336422D51C}"/>
                </a:ext>
              </a:extLst>
            </p:cNvPr>
            <p:cNvSpPr/>
            <p:nvPr/>
          </p:nvSpPr>
          <p:spPr>
            <a:xfrm>
              <a:off x="2501114" y="3950176"/>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9" name="그룹 78">
              <a:extLst>
                <a:ext uri="{FF2B5EF4-FFF2-40B4-BE49-F238E27FC236}">
                  <a16:creationId xmlns:a16="http://schemas.microsoft.com/office/drawing/2014/main" id="{15BF052D-0167-20BD-FE71-F9CA3A28AD49}"/>
                </a:ext>
              </a:extLst>
            </p:cNvPr>
            <p:cNvGrpSpPr/>
            <p:nvPr/>
          </p:nvGrpSpPr>
          <p:grpSpPr>
            <a:xfrm>
              <a:off x="1878796" y="3749913"/>
              <a:ext cx="607582" cy="582171"/>
              <a:chOff x="2352577" y="2695993"/>
              <a:chExt cx="1946046" cy="1511439"/>
            </a:xfrm>
          </p:grpSpPr>
          <p:sp>
            <p:nvSpPr>
              <p:cNvPr id="80" name="사각형: 둥근 모서리 79">
                <a:extLst>
                  <a:ext uri="{FF2B5EF4-FFF2-40B4-BE49-F238E27FC236}">
                    <a16:creationId xmlns:a16="http://schemas.microsoft.com/office/drawing/2014/main" id="{B432533E-6BF4-7EA4-831A-3337CECE6E8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a16="http://schemas.microsoft.com/office/drawing/2014/main" id="{201A56D4-C2BC-62C1-9AEC-311B37B4E183}"/>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82" name="그룹 81">
              <a:extLst>
                <a:ext uri="{FF2B5EF4-FFF2-40B4-BE49-F238E27FC236}">
                  <a16:creationId xmlns:a16="http://schemas.microsoft.com/office/drawing/2014/main" id="{9AA9617D-607C-03E1-7749-C880B111D94B}"/>
                </a:ext>
              </a:extLst>
            </p:cNvPr>
            <p:cNvGrpSpPr/>
            <p:nvPr/>
          </p:nvGrpSpPr>
          <p:grpSpPr>
            <a:xfrm>
              <a:off x="1989876" y="4564026"/>
              <a:ext cx="423468" cy="360000"/>
              <a:chOff x="1112362" y="4534057"/>
              <a:chExt cx="423468" cy="360000"/>
            </a:xfrm>
          </p:grpSpPr>
          <p:sp>
            <p:nvSpPr>
              <p:cNvPr id="83" name="타원 82">
                <a:extLst>
                  <a:ext uri="{FF2B5EF4-FFF2-40B4-BE49-F238E27FC236}">
                    <a16:creationId xmlns:a16="http://schemas.microsoft.com/office/drawing/2014/main" id="{32491B14-C28B-4396-7589-13F4B86DE7A8}"/>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TextBox 83">
                <a:extLst>
                  <a:ext uri="{FF2B5EF4-FFF2-40B4-BE49-F238E27FC236}">
                    <a16:creationId xmlns:a16="http://schemas.microsoft.com/office/drawing/2014/main" id="{E6C2847F-3AAF-8DCE-40F6-E3AA9C5DE309}"/>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grpSp>
          <p:nvGrpSpPr>
            <p:cNvPr id="85" name="그룹 84">
              <a:extLst>
                <a:ext uri="{FF2B5EF4-FFF2-40B4-BE49-F238E27FC236}">
                  <a16:creationId xmlns:a16="http://schemas.microsoft.com/office/drawing/2014/main" id="{DDFC75E1-5B12-1A42-91AA-EE6790964860}"/>
                </a:ext>
              </a:extLst>
            </p:cNvPr>
            <p:cNvGrpSpPr/>
            <p:nvPr/>
          </p:nvGrpSpPr>
          <p:grpSpPr>
            <a:xfrm>
              <a:off x="2012759" y="3149668"/>
              <a:ext cx="423468" cy="360000"/>
              <a:chOff x="1112362" y="4534057"/>
              <a:chExt cx="423468" cy="360000"/>
            </a:xfrm>
          </p:grpSpPr>
          <p:sp>
            <p:nvSpPr>
              <p:cNvPr id="86" name="타원 85">
                <a:extLst>
                  <a:ext uri="{FF2B5EF4-FFF2-40B4-BE49-F238E27FC236}">
                    <a16:creationId xmlns:a16="http://schemas.microsoft.com/office/drawing/2014/main" id="{88BD85DC-0A37-D941-D457-15ED9DCB8FBE}"/>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TextBox 86">
                <a:extLst>
                  <a:ext uri="{FF2B5EF4-FFF2-40B4-BE49-F238E27FC236}">
                    <a16:creationId xmlns:a16="http://schemas.microsoft.com/office/drawing/2014/main" id="{1B566E50-4632-05B2-074F-BF2F61762EF3}"/>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h</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88" name="화살표: 오른쪽 87">
              <a:extLst>
                <a:ext uri="{FF2B5EF4-FFF2-40B4-BE49-F238E27FC236}">
                  <a16:creationId xmlns:a16="http://schemas.microsoft.com/office/drawing/2014/main" id="{A68FCE9D-1AAE-1900-39E2-FF02ED2EDB3D}"/>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화살표: 오른쪽 88">
              <a:extLst>
                <a:ext uri="{FF2B5EF4-FFF2-40B4-BE49-F238E27FC236}">
                  <a16:creationId xmlns:a16="http://schemas.microsoft.com/office/drawing/2014/main" id="{D6B9022C-5767-5643-11DC-ED415928DFED}"/>
                </a:ext>
              </a:extLst>
            </p:cNvPr>
            <p:cNvSpPr/>
            <p:nvPr/>
          </p:nvSpPr>
          <p:spPr>
            <a:xfrm rot="16200000">
              <a:off x="2066316" y="356791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화살표: 오른쪽 89">
              <a:extLst>
                <a:ext uri="{FF2B5EF4-FFF2-40B4-BE49-F238E27FC236}">
                  <a16:creationId xmlns:a16="http://schemas.microsoft.com/office/drawing/2014/main" id="{05DFC11E-DD5E-CA8B-58C7-5B5E83BB79A9}"/>
                </a:ext>
              </a:extLst>
            </p:cNvPr>
            <p:cNvSpPr/>
            <p:nvPr/>
          </p:nvSpPr>
          <p:spPr>
            <a:xfrm>
              <a:off x="3376052" y="395065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1" name="그룹 90">
              <a:extLst>
                <a:ext uri="{FF2B5EF4-FFF2-40B4-BE49-F238E27FC236}">
                  <a16:creationId xmlns:a16="http://schemas.microsoft.com/office/drawing/2014/main" id="{0F67CEE8-67EB-AE8F-0383-546B945ADF59}"/>
                </a:ext>
              </a:extLst>
            </p:cNvPr>
            <p:cNvGrpSpPr/>
            <p:nvPr/>
          </p:nvGrpSpPr>
          <p:grpSpPr>
            <a:xfrm>
              <a:off x="2753734" y="3750389"/>
              <a:ext cx="607582" cy="582171"/>
              <a:chOff x="2352577" y="2695993"/>
              <a:chExt cx="1946046" cy="1511439"/>
            </a:xfrm>
          </p:grpSpPr>
          <p:sp>
            <p:nvSpPr>
              <p:cNvPr id="92" name="사각형: 둥근 모서리 91">
                <a:extLst>
                  <a:ext uri="{FF2B5EF4-FFF2-40B4-BE49-F238E27FC236}">
                    <a16:creationId xmlns:a16="http://schemas.microsoft.com/office/drawing/2014/main" id="{BBA0FF2B-E55D-590C-21F6-396E3B8D9941}"/>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TextBox 92">
                <a:extLst>
                  <a:ext uri="{FF2B5EF4-FFF2-40B4-BE49-F238E27FC236}">
                    <a16:creationId xmlns:a16="http://schemas.microsoft.com/office/drawing/2014/main" id="{24913339-C2A4-B364-711B-6DA9E1067E1B}"/>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94" name="그룹 93">
              <a:extLst>
                <a:ext uri="{FF2B5EF4-FFF2-40B4-BE49-F238E27FC236}">
                  <a16:creationId xmlns:a16="http://schemas.microsoft.com/office/drawing/2014/main" id="{B46AAA82-4BF5-D3C3-9956-EA2717DD3265}"/>
                </a:ext>
              </a:extLst>
            </p:cNvPr>
            <p:cNvGrpSpPr/>
            <p:nvPr/>
          </p:nvGrpSpPr>
          <p:grpSpPr>
            <a:xfrm>
              <a:off x="2864814" y="4564502"/>
              <a:ext cx="423468" cy="360000"/>
              <a:chOff x="1112362" y="4534057"/>
              <a:chExt cx="423468" cy="360000"/>
            </a:xfrm>
          </p:grpSpPr>
          <p:sp>
            <p:nvSpPr>
              <p:cNvPr id="95" name="타원 94">
                <a:extLst>
                  <a:ext uri="{FF2B5EF4-FFF2-40B4-BE49-F238E27FC236}">
                    <a16:creationId xmlns:a16="http://schemas.microsoft.com/office/drawing/2014/main" id="{C7AA3745-94F8-A253-781B-167124FCD9FC}"/>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TextBox 95">
                <a:extLst>
                  <a:ext uri="{FF2B5EF4-FFF2-40B4-BE49-F238E27FC236}">
                    <a16:creationId xmlns:a16="http://schemas.microsoft.com/office/drawing/2014/main" id="{5D2695D5-80DF-04A1-C304-AA766E8179D3}"/>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97" name="그룹 96">
              <a:extLst>
                <a:ext uri="{FF2B5EF4-FFF2-40B4-BE49-F238E27FC236}">
                  <a16:creationId xmlns:a16="http://schemas.microsoft.com/office/drawing/2014/main" id="{80059C0A-CB09-0031-CD84-3AC90F92BA08}"/>
                </a:ext>
              </a:extLst>
            </p:cNvPr>
            <p:cNvGrpSpPr/>
            <p:nvPr/>
          </p:nvGrpSpPr>
          <p:grpSpPr>
            <a:xfrm>
              <a:off x="2887697" y="3150144"/>
              <a:ext cx="423468" cy="360000"/>
              <a:chOff x="1112362" y="4534057"/>
              <a:chExt cx="423468" cy="360000"/>
            </a:xfrm>
          </p:grpSpPr>
          <p:sp>
            <p:nvSpPr>
              <p:cNvPr id="98" name="타원 97">
                <a:extLst>
                  <a:ext uri="{FF2B5EF4-FFF2-40B4-BE49-F238E27FC236}">
                    <a16:creationId xmlns:a16="http://schemas.microsoft.com/office/drawing/2014/main" id="{9557EF0E-B745-4382-13A9-7063D000991E}"/>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TextBox 98">
                <a:extLst>
                  <a:ext uri="{FF2B5EF4-FFF2-40B4-BE49-F238E27FC236}">
                    <a16:creationId xmlns:a16="http://schemas.microsoft.com/office/drawing/2014/main" id="{5FD96399-5C41-FE6A-CBC9-9748DE464C69}"/>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100" name="화살표: 오른쪽 99">
              <a:extLst>
                <a:ext uri="{FF2B5EF4-FFF2-40B4-BE49-F238E27FC236}">
                  <a16:creationId xmlns:a16="http://schemas.microsoft.com/office/drawing/2014/main" id="{32C44E9F-5FDE-6E15-5B40-C85B2F115417}"/>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화살표: 오른쪽 100">
              <a:extLst>
                <a:ext uri="{FF2B5EF4-FFF2-40B4-BE49-F238E27FC236}">
                  <a16:creationId xmlns:a16="http://schemas.microsoft.com/office/drawing/2014/main" id="{459988F2-47C9-5393-078F-936E0769278E}"/>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3" name="그룹 102">
            <a:extLst>
              <a:ext uri="{FF2B5EF4-FFF2-40B4-BE49-F238E27FC236}">
                <a16:creationId xmlns:a16="http://schemas.microsoft.com/office/drawing/2014/main" id="{98807980-461B-407A-E196-0719D0174801}"/>
              </a:ext>
            </a:extLst>
          </p:cNvPr>
          <p:cNvGrpSpPr/>
          <p:nvPr/>
        </p:nvGrpSpPr>
        <p:grpSpPr>
          <a:xfrm>
            <a:off x="5085398" y="2871019"/>
            <a:ext cx="2613785" cy="1777295"/>
            <a:chOff x="1009850" y="3149668"/>
            <a:chExt cx="2613785" cy="1777295"/>
          </a:xfrm>
        </p:grpSpPr>
        <p:sp>
          <p:nvSpPr>
            <p:cNvPr id="104" name="화살표: 오른쪽 103">
              <a:extLst>
                <a:ext uri="{FF2B5EF4-FFF2-40B4-BE49-F238E27FC236}">
                  <a16:creationId xmlns:a16="http://schemas.microsoft.com/office/drawing/2014/main" id="{88251684-1DEF-67AE-F83A-B8E784F1C5B1}"/>
                </a:ext>
              </a:extLst>
            </p:cNvPr>
            <p:cNvSpPr/>
            <p:nvPr/>
          </p:nvSpPr>
          <p:spPr>
            <a:xfrm>
              <a:off x="1632168" y="3953113"/>
              <a:ext cx="247583" cy="184963"/>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5" name="그룹 104">
              <a:extLst>
                <a:ext uri="{FF2B5EF4-FFF2-40B4-BE49-F238E27FC236}">
                  <a16:creationId xmlns:a16="http://schemas.microsoft.com/office/drawing/2014/main" id="{8E3DDF7A-2801-7249-4A55-1AB5E6FF5FD8}"/>
                </a:ext>
              </a:extLst>
            </p:cNvPr>
            <p:cNvGrpSpPr/>
            <p:nvPr/>
          </p:nvGrpSpPr>
          <p:grpSpPr>
            <a:xfrm>
              <a:off x="1009850" y="3752850"/>
              <a:ext cx="607582" cy="582171"/>
              <a:chOff x="2352577" y="2695993"/>
              <a:chExt cx="1946046" cy="1511439"/>
            </a:xfrm>
          </p:grpSpPr>
          <p:sp>
            <p:nvSpPr>
              <p:cNvPr id="138" name="사각형: 둥근 모서리 137">
                <a:extLst>
                  <a:ext uri="{FF2B5EF4-FFF2-40B4-BE49-F238E27FC236}">
                    <a16:creationId xmlns:a16="http://schemas.microsoft.com/office/drawing/2014/main" id="{D2811F95-AB9A-BEAB-A040-B87E83754DE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TextBox 138">
                <a:extLst>
                  <a:ext uri="{FF2B5EF4-FFF2-40B4-BE49-F238E27FC236}">
                    <a16:creationId xmlns:a16="http://schemas.microsoft.com/office/drawing/2014/main" id="{C4A9FFE4-D837-C81B-B76C-6FDCADCEBAF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06" name="그룹 105">
              <a:extLst>
                <a:ext uri="{FF2B5EF4-FFF2-40B4-BE49-F238E27FC236}">
                  <a16:creationId xmlns:a16="http://schemas.microsoft.com/office/drawing/2014/main" id="{AC54C371-B3C9-CD05-E2EE-23D4BD7643B4}"/>
                </a:ext>
              </a:extLst>
            </p:cNvPr>
            <p:cNvGrpSpPr/>
            <p:nvPr/>
          </p:nvGrpSpPr>
          <p:grpSpPr>
            <a:xfrm>
              <a:off x="1120930" y="4566963"/>
              <a:ext cx="423468" cy="360000"/>
              <a:chOff x="1112362" y="4534057"/>
              <a:chExt cx="423468" cy="360000"/>
            </a:xfrm>
          </p:grpSpPr>
          <p:sp>
            <p:nvSpPr>
              <p:cNvPr id="136" name="타원 135">
                <a:extLst>
                  <a:ext uri="{FF2B5EF4-FFF2-40B4-BE49-F238E27FC236}">
                    <a16:creationId xmlns:a16="http://schemas.microsoft.com/office/drawing/2014/main" id="{9632CFFD-8337-6C38-FCFD-ADB50FE232D9}"/>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TextBox 136">
                <a:extLst>
                  <a:ext uri="{FF2B5EF4-FFF2-40B4-BE49-F238E27FC236}">
                    <a16:creationId xmlns:a16="http://schemas.microsoft.com/office/drawing/2014/main" id="{7ADC9936-1E00-CB28-C45C-07BB2954C12D}"/>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107" name="그룹 106">
              <a:extLst>
                <a:ext uri="{FF2B5EF4-FFF2-40B4-BE49-F238E27FC236}">
                  <a16:creationId xmlns:a16="http://schemas.microsoft.com/office/drawing/2014/main" id="{7258891A-0F40-E153-EB99-6B59CD886303}"/>
                </a:ext>
              </a:extLst>
            </p:cNvPr>
            <p:cNvGrpSpPr/>
            <p:nvPr/>
          </p:nvGrpSpPr>
          <p:grpSpPr>
            <a:xfrm>
              <a:off x="1143813" y="3152605"/>
              <a:ext cx="423468" cy="360000"/>
              <a:chOff x="1112362" y="4534057"/>
              <a:chExt cx="423468" cy="360000"/>
            </a:xfrm>
          </p:grpSpPr>
          <p:sp>
            <p:nvSpPr>
              <p:cNvPr id="134" name="타원 133">
                <a:extLst>
                  <a:ext uri="{FF2B5EF4-FFF2-40B4-BE49-F238E27FC236}">
                    <a16:creationId xmlns:a16="http://schemas.microsoft.com/office/drawing/2014/main" id="{E4C838A0-48B6-4DAB-CC14-50F8B6915A34}"/>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TextBox 134">
                <a:extLst>
                  <a:ext uri="{FF2B5EF4-FFF2-40B4-BE49-F238E27FC236}">
                    <a16:creationId xmlns:a16="http://schemas.microsoft.com/office/drawing/2014/main" id="{67D5B07F-20AE-1123-817C-AA347BCADAC8}"/>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108" name="화살표: 오른쪽 107">
              <a:extLst>
                <a:ext uri="{FF2B5EF4-FFF2-40B4-BE49-F238E27FC236}">
                  <a16:creationId xmlns:a16="http://schemas.microsoft.com/office/drawing/2014/main" id="{D75555F0-43D9-F9C3-8E3A-738584866176}"/>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화살표: 오른쪽 108">
              <a:extLst>
                <a:ext uri="{FF2B5EF4-FFF2-40B4-BE49-F238E27FC236}">
                  <a16:creationId xmlns:a16="http://schemas.microsoft.com/office/drawing/2014/main" id="{07EE079A-DC8F-2209-0CAB-EBBCC353C0AD}"/>
                </a:ext>
              </a:extLst>
            </p:cNvPr>
            <p:cNvSpPr/>
            <p:nvPr/>
          </p:nvSpPr>
          <p:spPr>
            <a:xfrm rot="16200000">
              <a:off x="1197370" y="3570853"/>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화살표: 오른쪽 109">
              <a:extLst>
                <a:ext uri="{FF2B5EF4-FFF2-40B4-BE49-F238E27FC236}">
                  <a16:creationId xmlns:a16="http://schemas.microsoft.com/office/drawing/2014/main" id="{D4E8A601-D815-25E3-7886-A779BAB36E15}"/>
                </a:ext>
              </a:extLst>
            </p:cNvPr>
            <p:cNvSpPr/>
            <p:nvPr/>
          </p:nvSpPr>
          <p:spPr>
            <a:xfrm>
              <a:off x="2501114" y="3950176"/>
              <a:ext cx="247583" cy="184963"/>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1" name="그룹 110">
              <a:extLst>
                <a:ext uri="{FF2B5EF4-FFF2-40B4-BE49-F238E27FC236}">
                  <a16:creationId xmlns:a16="http://schemas.microsoft.com/office/drawing/2014/main" id="{A3B5A6CB-C76B-0038-F83E-037603A3629A}"/>
                </a:ext>
              </a:extLst>
            </p:cNvPr>
            <p:cNvGrpSpPr/>
            <p:nvPr/>
          </p:nvGrpSpPr>
          <p:grpSpPr>
            <a:xfrm>
              <a:off x="1878796" y="3749913"/>
              <a:ext cx="607582" cy="582171"/>
              <a:chOff x="2352577" y="2695993"/>
              <a:chExt cx="1946046" cy="1511439"/>
            </a:xfrm>
          </p:grpSpPr>
          <p:sp>
            <p:nvSpPr>
              <p:cNvPr id="132" name="사각형: 둥근 모서리 131">
                <a:extLst>
                  <a:ext uri="{FF2B5EF4-FFF2-40B4-BE49-F238E27FC236}">
                    <a16:creationId xmlns:a16="http://schemas.microsoft.com/office/drawing/2014/main" id="{87A6554C-B44C-CD37-A629-8454B9DB4F6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TextBox 132">
                <a:extLst>
                  <a:ext uri="{FF2B5EF4-FFF2-40B4-BE49-F238E27FC236}">
                    <a16:creationId xmlns:a16="http://schemas.microsoft.com/office/drawing/2014/main" id="{7DE7C5DD-A0F7-FB5D-F063-6577DBEEFC2B}"/>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12" name="그룹 111">
              <a:extLst>
                <a:ext uri="{FF2B5EF4-FFF2-40B4-BE49-F238E27FC236}">
                  <a16:creationId xmlns:a16="http://schemas.microsoft.com/office/drawing/2014/main" id="{A15248CC-9221-6B91-05B1-6C1B4F8A8D01}"/>
                </a:ext>
              </a:extLst>
            </p:cNvPr>
            <p:cNvGrpSpPr/>
            <p:nvPr/>
          </p:nvGrpSpPr>
          <p:grpSpPr>
            <a:xfrm>
              <a:off x="1989876" y="4564026"/>
              <a:ext cx="423468" cy="360000"/>
              <a:chOff x="1112362" y="4534057"/>
              <a:chExt cx="423468" cy="360000"/>
            </a:xfrm>
          </p:grpSpPr>
          <p:sp>
            <p:nvSpPr>
              <p:cNvPr id="130" name="타원 129">
                <a:extLst>
                  <a:ext uri="{FF2B5EF4-FFF2-40B4-BE49-F238E27FC236}">
                    <a16:creationId xmlns:a16="http://schemas.microsoft.com/office/drawing/2014/main" id="{30A73E6B-C742-90DC-8599-F30CA9FCCA4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TextBox 130">
                <a:extLst>
                  <a:ext uri="{FF2B5EF4-FFF2-40B4-BE49-F238E27FC236}">
                    <a16:creationId xmlns:a16="http://schemas.microsoft.com/office/drawing/2014/main" id="{0DB9A99A-3B8B-66A8-806D-EEF30E4A9AE8}"/>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grpSp>
          <p:nvGrpSpPr>
            <p:cNvPr id="113" name="그룹 112">
              <a:extLst>
                <a:ext uri="{FF2B5EF4-FFF2-40B4-BE49-F238E27FC236}">
                  <a16:creationId xmlns:a16="http://schemas.microsoft.com/office/drawing/2014/main" id="{D6C5EC10-A9A8-7B01-C0E7-0BB9B077FE72}"/>
                </a:ext>
              </a:extLst>
            </p:cNvPr>
            <p:cNvGrpSpPr/>
            <p:nvPr/>
          </p:nvGrpSpPr>
          <p:grpSpPr>
            <a:xfrm>
              <a:off x="2012759" y="3149668"/>
              <a:ext cx="423468" cy="360000"/>
              <a:chOff x="1112362" y="4534057"/>
              <a:chExt cx="423468" cy="360000"/>
            </a:xfrm>
          </p:grpSpPr>
          <p:sp>
            <p:nvSpPr>
              <p:cNvPr id="128" name="타원 127">
                <a:extLst>
                  <a:ext uri="{FF2B5EF4-FFF2-40B4-BE49-F238E27FC236}">
                    <a16:creationId xmlns:a16="http://schemas.microsoft.com/office/drawing/2014/main" id="{97554C3C-AD6A-87A8-063E-888D9CF84688}"/>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TextBox 128">
                <a:extLst>
                  <a:ext uri="{FF2B5EF4-FFF2-40B4-BE49-F238E27FC236}">
                    <a16:creationId xmlns:a16="http://schemas.microsoft.com/office/drawing/2014/main" id="{D3FC5BF2-280D-99A1-1745-D5EC50213657}"/>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h</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114" name="화살표: 오른쪽 113">
              <a:extLst>
                <a:ext uri="{FF2B5EF4-FFF2-40B4-BE49-F238E27FC236}">
                  <a16:creationId xmlns:a16="http://schemas.microsoft.com/office/drawing/2014/main" id="{A89A89BB-32F2-4BBF-FF42-247CB9D4DD7F}"/>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화살표: 오른쪽 114">
              <a:extLst>
                <a:ext uri="{FF2B5EF4-FFF2-40B4-BE49-F238E27FC236}">
                  <a16:creationId xmlns:a16="http://schemas.microsoft.com/office/drawing/2014/main" id="{D08286B5-A0E2-005B-E71A-BB91BE7CFE7A}"/>
                </a:ext>
              </a:extLst>
            </p:cNvPr>
            <p:cNvSpPr/>
            <p:nvPr/>
          </p:nvSpPr>
          <p:spPr>
            <a:xfrm rot="16200000">
              <a:off x="2066316" y="356791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화살표: 오른쪽 115">
              <a:extLst>
                <a:ext uri="{FF2B5EF4-FFF2-40B4-BE49-F238E27FC236}">
                  <a16:creationId xmlns:a16="http://schemas.microsoft.com/office/drawing/2014/main" id="{A2422788-1379-B86F-F8BD-5EEF190B0309}"/>
                </a:ext>
              </a:extLst>
            </p:cNvPr>
            <p:cNvSpPr/>
            <p:nvPr/>
          </p:nvSpPr>
          <p:spPr>
            <a:xfrm>
              <a:off x="3376052" y="3950652"/>
              <a:ext cx="247583" cy="184963"/>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7" name="그룹 116">
              <a:extLst>
                <a:ext uri="{FF2B5EF4-FFF2-40B4-BE49-F238E27FC236}">
                  <a16:creationId xmlns:a16="http://schemas.microsoft.com/office/drawing/2014/main" id="{53181A5C-E1D5-9064-9634-7E6A381AF078}"/>
                </a:ext>
              </a:extLst>
            </p:cNvPr>
            <p:cNvGrpSpPr/>
            <p:nvPr/>
          </p:nvGrpSpPr>
          <p:grpSpPr>
            <a:xfrm>
              <a:off x="2753734" y="3750389"/>
              <a:ext cx="607582" cy="582171"/>
              <a:chOff x="2352577" y="2695993"/>
              <a:chExt cx="1946046" cy="1511439"/>
            </a:xfrm>
          </p:grpSpPr>
          <p:sp>
            <p:nvSpPr>
              <p:cNvPr id="126" name="사각형: 둥근 모서리 125">
                <a:extLst>
                  <a:ext uri="{FF2B5EF4-FFF2-40B4-BE49-F238E27FC236}">
                    <a16:creationId xmlns:a16="http://schemas.microsoft.com/office/drawing/2014/main" id="{40466BB1-049A-1AA1-5BD6-C2D285F8AB5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TextBox 126">
                <a:extLst>
                  <a:ext uri="{FF2B5EF4-FFF2-40B4-BE49-F238E27FC236}">
                    <a16:creationId xmlns:a16="http://schemas.microsoft.com/office/drawing/2014/main" id="{C47A4744-7202-31E9-2B8C-F6034A819AA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18" name="그룹 117">
              <a:extLst>
                <a:ext uri="{FF2B5EF4-FFF2-40B4-BE49-F238E27FC236}">
                  <a16:creationId xmlns:a16="http://schemas.microsoft.com/office/drawing/2014/main" id="{95E10054-E205-6AD3-DD2D-33E526A44E7C}"/>
                </a:ext>
              </a:extLst>
            </p:cNvPr>
            <p:cNvGrpSpPr/>
            <p:nvPr/>
          </p:nvGrpSpPr>
          <p:grpSpPr>
            <a:xfrm>
              <a:off x="2864814" y="4564502"/>
              <a:ext cx="423468" cy="360000"/>
              <a:chOff x="1112362" y="4534057"/>
              <a:chExt cx="423468" cy="360000"/>
            </a:xfrm>
          </p:grpSpPr>
          <p:sp>
            <p:nvSpPr>
              <p:cNvPr id="124" name="타원 123">
                <a:extLst>
                  <a:ext uri="{FF2B5EF4-FFF2-40B4-BE49-F238E27FC236}">
                    <a16:creationId xmlns:a16="http://schemas.microsoft.com/office/drawing/2014/main" id="{19CC6D05-0840-DCED-BEB1-AE9A1058C25A}"/>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EFC3ABB9-7D4E-C25C-C59C-C8E9F62CF437}"/>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119" name="그룹 118">
              <a:extLst>
                <a:ext uri="{FF2B5EF4-FFF2-40B4-BE49-F238E27FC236}">
                  <a16:creationId xmlns:a16="http://schemas.microsoft.com/office/drawing/2014/main" id="{129C9582-0DF7-9523-9C58-1C951893D8B1}"/>
                </a:ext>
              </a:extLst>
            </p:cNvPr>
            <p:cNvGrpSpPr/>
            <p:nvPr/>
          </p:nvGrpSpPr>
          <p:grpSpPr>
            <a:xfrm>
              <a:off x="2887697" y="3150144"/>
              <a:ext cx="423468" cy="360000"/>
              <a:chOff x="1112362" y="4534057"/>
              <a:chExt cx="423468" cy="360000"/>
            </a:xfrm>
          </p:grpSpPr>
          <p:sp>
            <p:nvSpPr>
              <p:cNvPr id="122" name="타원 121">
                <a:extLst>
                  <a:ext uri="{FF2B5EF4-FFF2-40B4-BE49-F238E27FC236}">
                    <a16:creationId xmlns:a16="http://schemas.microsoft.com/office/drawing/2014/main" id="{0DD3483F-2F1A-327F-446F-614A67F8AEE9}"/>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TextBox 122">
                <a:extLst>
                  <a:ext uri="{FF2B5EF4-FFF2-40B4-BE49-F238E27FC236}">
                    <a16:creationId xmlns:a16="http://schemas.microsoft.com/office/drawing/2014/main" id="{6AE7F95A-A915-6A7B-2766-16F7C151E6AF}"/>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120" name="화살표: 오른쪽 119">
              <a:extLst>
                <a:ext uri="{FF2B5EF4-FFF2-40B4-BE49-F238E27FC236}">
                  <a16:creationId xmlns:a16="http://schemas.microsoft.com/office/drawing/2014/main" id="{D8F7574B-D4C6-E822-CBC2-2BB6588196A3}"/>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화살표: 오른쪽 120">
              <a:extLst>
                <a:ext uri="{FF2B5EF4-FFF2-40B4-BE49-F238E27FC236}">
                  <a16:creationId xmlns:a16="http://schemas.microsoft.com/office/drawing/2014/main" id="{8A02099E-4585-A1CB-38A4-2BCE610F26BB}"/>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41" name="직선 화살표 연결선 140">
            <a:extLst>
              <a:ext uri="{FF2B5EF4-FFF2-40B4-BE49-F238E27FC236}">
                <a16:creationId xmlns:a16="http://schemas.microsoft.com/office/drawing/2014/main" id="{00FD358A-C7B8-C1EF-9E20-7DD2109E479F}"/>
              </a:ext>
            </a:extLst>
          </p:cNvPr>
          <p:cNvCxnSpPr/>
          <p:nvPr/>
        </p:nvCxnSpPr>
        <p:spPr>
          <a:xfrm flipV="1">
            <a:off x="967740" y="2933301"/>
            <a:ext cx="0" cy="1776782"/>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AB5DE55C-3147-7C01-1472-D7E850A5FF3C}"/>
              </a:ext>
            </a:extLst>
          </p:cNvPr>
          <p:cNvSpPr txBox="1"/>
          <p:nvPr/>
        </p:nvSpPr>
        <p:spPr>
          <a:xfrm rot="16200000">
            <a:off x="178698" y="3578159"/>
            <a:ext cx="1226188"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vertically </a:t>
            </a:r>
            <a:endParaRPr lang="ko-KR" altLang="en-US" dirty="0"/>
          </a:p>
        </p:txBody>
      </p:sp>
      <p:cxnSp>
        <p:nvCxnSpPr>
          <p:cNvPr id="143" name="직선 화살표 연결선 142">
            <a:extLst>
              <a:ext uri="{FF2B5EF4-FFF2-40B4-BE49-F238E27FC236}">
                <a16:creationId xmlns:a16="http://schemas.microsoft.com/office/drawing/2014/main" id="{4B6CBDF0-DBF1-79AF-1F40-2D41BC807D52}"/>
              </a:ext>
            </a:extLst>
          </p:cNvPr>
          <p:cNvCxnSpPr/>
          <p:nvPr/>
        </p:nvCxnSpPr>
        <p:spPr>
          <a:xfrm flipV="1">
            <a:off x="4892299" y="2927876"/>
            <a:ext cx="0" cy="1776782"/>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5788504-AFEE-0D3E-8077-F40E9858DFEF}"/>
              </a:ext>
            </a:extLst>
          </p:cNvPr>
          <p:cNvSpPr txBox="1"/>
          <p:nvPr/>
        </p:nvSpPr>
        <p:spPr>
          <a:xfrm rot="16200000">
            <a:off x="4103257" y="3572734"/>
            <a:ext cx="1226188"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vertically </a:t>
            </a:r>
            <a:endParaRPr lang="ko-KR" altLang="en-US" dirty="0"/>
          </a:p>
        </p:txBody>
      </p:sp>
      <p:cxnSp>
        <p:nvCxnSpPr>
          <p:cNvPr id="145" name="직선 화살표 연결선 144">
            <a:extLst>
              <a:ext uri="{FF2B5EF4-FFF2-40B4-BE49-F238E27FC236}">
                <a16:creationId xmlns:a16="http://schemas.microsoft.com/office/drawing/2014/main" id="{B9E98B8F-261D-87F5-F309-4F8F807C8904}"/>
              </a:ext>
            </a:extLst>
          </p:cNvPr>
          <p:cNvCxnSpPr>
            <a:cxnSpLocks/>
          </p:cNvCxnSpPr>
          <p:nvPr/>
        </p:nvCxnSpPr>
        <p:spPr>
          <a:xfrm>
            <a:off x="5314502" y="2596210"/>
            <a:ext cx="2016137" cy="0"/>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16042147-96C4-0EBD-17C1-ABF83D98A23C}"/>
              </a:ext>
            </a:extLst>
          </p:cNvPr>
          <p:cNvSpPr txBox="1"/>
          <p:nvPr/>
        </p:nvSpPr>
        <p:spPr>
          <a:xfrm>
            <a:off x="5709476" y="2230710"/>
            <a:ext cx="122618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horizontally </a:t>
            </a:r>
            <a:endParaRPr lang="ko-KR" altLang="en-US" dirty="0"/>
          </a:p>
        </p:txBody>
      </p:sp>
      <p:sp>
        <p:nvSpPr>
          <p:cNvPr id="2" name="직사각형 1">
            <a:extLst>
              <a:ext uri="{FF2B5EF4-FFF2-40B4-BE49-F238E27FC236}">
                <a16:creationId xmlns:a16="http://schemas.microsoft.com/office/drawing/2014/main" id="{692FF745-DDD3-E6F6-187A-ACF778405FC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5920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26693" cy="549336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Applications of NLP</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Machine translation</a:t>
            </a:r>
          </a:p>
          <a:p>
            <a:pPr marL="1198800" lvl="2" indent="-284400">
              <a:lnSpc>
                <a:spcPct val="150000"/>
              </a:lnSpc>
              <a:buFont typeface="Arial" panose="020B0604020202020204" pitchFamily="34" charset="0"/>
              <a:buChar char="•"/>
            </a:pPr>
            <a:r>
              <a:rPr lang="en-US" altLang="ko-KR" sz="1600" dirty="0">
                <a:solidFill>
                  <a:srgbClr val="222222"/>
                </a:solidFill>
                <a:latin typeface="Arial Narrow" panose="020B0606020202030204" pitchFamily="34" charset="0"/>
              </a:rPr>
              <a:t>Google Translate helps users instantly translate text between multiple languages.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Sentiment analysis</a:t>
            </a:r>
          </a:p>
          <a:p>
            <a:pPr marL="1198800" lvl="2" indent="-284400">
              <a:lnSpc>
                <a:spcPct val="150000"/>
              </a:lnSpc>
              <a:buFont typeface="Arial" panose="020B0604020202020204" pitchFamily="34" charset="0"/>
              <a:buChar char="•"/>
            </a:pPr>
            <a:r>
              <a:rPr lang="en-US" altLang="ko-KR" sz="1600" dirty="0">
                <a:solidFill>
                  <a:srgbClr val="222222"/>
                </a:solidFill>
                <a:latin typeface="Arial Narrow" panose="020B0606020202030204" pitchFamily="34" charset="0"/>
              </a:rPr>
              <a:t>Businesses analyze customer reviews to identify positive or negative sentiment towards their products or services.</a:t>
            </a: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Speech recognition</a:t>
            </a:r>
          </a:p>
          <a:p>
            <a:pPr marL="1198800" lvl="2" indent="-284400">
              <a:lnSpc>
                <a:spcPct val="150000"/>
              </a:lnSpc>
              <a:buFont typeface="Arial" panose="020B0604020202020204" pitchFamily="34" charset="0"/>
              <a:buChar char="•"/>
            </a:pPr>
            <a:r>
              <a:rPr lang="en-US" altLang="ko-KR" sz="1600" dirty="0">
                <a:solidFill>
                  <a:srgbClr val="222222"/>
                </a:solidFill>
                <a:latin typeface="Arial Narrow" panose="020B0606020202030204" pitchFamily="34" charset="0"/>
              </a:rPr>
              <a:t>Siri and Google Assistant transcribe spoken words into text for voice commands or dictation.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Chatbots and virtual assistants</a:t>
            </a:r>
            <a:endParaRPr lang="en-US" altLang="ko-KR"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1600" dirty="0">
                <a:solidFill>
                  <a:srgbClr val="222222"/>
                </a:solidFill>
                <a:latin typeface="Arial Narrow" panose="020B0606020202030204" pitchFamily="34" charset="0"/>
              </a:rPr>
              <a:t>Customer support chatbots on websites help answer user queries without human intervention.</a:t>
            </a: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Information extraction and retrieval</a:t>
            </a:r>
            <a:endParaRPr lang="en-US" altLang="ko-KR"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1600" dirty="0">
                <a:solidFill>
                  <a:srgbClr val="222222"/>
                </a:solidFill>
                <a:latin typeface="Arial Narrow" panose="020B0606020202030204" pitchFamily="34" charset="0"/>
              </a:rPr>
              <a:t>Search engines like Google use NLP to understand queries and provide relevant search results.</a:t>
            </a:r>
          </a:p>
          <a:p>
            <a:pPr marL="741600" lvl="1"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natural language processing</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138245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return_sequences</a:t>
            </a:r>
            <a:r>
              <a:rPr lang="en-US" altLang="ko-KR" sz="2000" dirty="0">
                <a:solidFill>
                  <a:srgbClr val="222222"/>
                </a:solidFill>
                <a:latin typeface="Arial Narrow" panose="020B0606020202030204" pitchFamily="34" charset="0"/>
              </a:rPr>
              <a:t>, </a:t>
            </a:r>
          </a:p>
        </p:txBody>
      </p:sp>
      <p:grpSp>
        <p:nvGrpSpPr>
          <p:cNvPr id="2" name="그룹 1">
            <a:extLst>
              <a:ext uri="{FF2B5EF4-FFF2-40B4-BE49-F238E27FC236}">
                <a16:creationId xmlns:a16="http://schemas.microsoft.com/office/drawing/2014/main" id="{ED7A4FB5-6FFC-3218-CD15-60F1D692C95D}"/>
              </a:ext>
            </a:extLst>
          </p:cNvPr>
          <p:cNvGrpSpPr/>
          <p:nvPr/>
        </p:nvGrpSpPr>
        <p:grpSpPr>
          <a:xfrm>
            <a:off x="1139390" y="2891801"/>
            <a:ext cx="2613785" cy="1777295"/>
            <a:chOff x="1009850" y="3149668"/>
            <a:chExt cx="2613785" cy="1777295"/>
          </a:xfrm>
        </p:grpSpPr>
        <p:sp>
          <p:nvSpPr>
            <p:cNvPr id="3" name="화살표: 오른쪽 2">
              <a:extLst>
                <a:ext uri="{FF2B5EF4-FFF2-40B4-BE49-F238E27FC236}">
                  <a16:creationId xmlns:a16="http://schemas.microsoft.com/office/drawing/2014/main" id="{7E85BB71-491D-FC06-3A74-03E0DECE8A60}"/>
                </a:ext>
              </a:extLst>
            </p:cNvPr>
            <p:cNvSpPr/>
            <p:nvPr/>
          </p:nvSpPr>
          <p:spPr>
            <a:xfrm>
              <a:off x="1632168" y="3953113"/>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AA142B5B-5009-E7BF-BD65-C901A43FA503}"/>
                </a:ext>
              </a:extLst>
            </p:cNvPr>
            <p:cNvGrpSpPr/>
            <p:nvPr/>
          </p:nvGrpSpPr>
          <p:grpSpPr>
            <a:xfrm>
              <a:off x="1009850" y="3752850"/>
              <a:ext cx="607582" cy="582171"/>
              <a:chOff x="2352577" y="2695993"/>
              <a:chExt cx="1946046" cy="1511439"/>
            </a:xfrm>
          </p:grpSpPr>
          <p:sp>
            <p:nvSpPr>
              <p:cNvPr id="41" name="사각형: 둥근 모서리 40">
                <a:extLst>
                  <a:ext uri="{FF2B5EF4-FFF2-40B4-BE49-F238E27FC236}">
                    <a16:creationId xmlns:a16="http://schemas.microsoft.com/office/drawing/2014/main" id="{EAEB4A04-73FC-7A93-9BF6-681A8D1D2E9A}"/>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179FBBB5-786C-34C6-E4BF-C7F43B9181A8}"/>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 name="그룹 4">
              <a:extLst>
                <a:ext uri="{FF2B5EF4-FFF2-40B4-BE49-F238E27FC236}">
                  <a16:creationId xmlns:a16="http://schemas.microsoft.com/office/drawing/2014/main" id="{D2B2D238-AEF5-ACC4-100A-6F705F7852CD}"/>
                </a:ext>
              </a:extLst>
            </p:cNvPr>
            <p:cNvGrpSpPr/>
            <p:nvPr/>
          </p:nvGrpSpPr>
          <p:grpSpPr>
            <a:xfrm>
              <a:off x="1120930" y="4566963"/>
              <a:ext cx="423468" cy="360000"/>
              <a:chOff x="1112362" y="4534057"/>
              <a:chExt cx="423468" cy="360000"/>
            </a:xfrm>
          </p:grpSpPr>
          <p:sp>
            <p:nvSpPr>
              <p:cNvPr id="39" name="타원 38">
                <a:extLst>
                  <a:ext uri="{FF2B5EF4-FFF2-40B4-BE49-F238E27FC236}">
                    <a16:creationId xmlns:a16="http://schemas.microsoft.com/office/drawing/2014/main" id="{7AA7A752-E3C2-7ED8-9148-94C2BD7A091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56883A93-1CE9-7C11-119E-3FBF1CF12B21}"/>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7" name="그룹 6">
              <a:extLst>
                <a:ext uri="{FF2B5EF4-FFF2-40B4-BE49-F238E27FC236}">
                  <a16:creationId xmlns:a16="http://schemas.microsoft.com/office/drawing/2014/main" id="{DB711155-A1EF-F7A5-F113-C657CBAF9FCF}"/>
                </a:ext>
              </a:extLst>
            </p:cNvPr>
            <p:cNvGrpSpPr/>
            <p:nvPr/>
          </p:nvGrpSpPr>
          <p:grpSpPr>
            <a:xfrm>
              <a:off x="1143813" y="3152605"/>
              <a:ext cx="423468" cy="360000"/>
              <a:chOff x="1112362" y="4534057"/>
              <a:chExt cx="423468" cy="360000"/>
            </a:xfrm>
          </p:grpSpPr>
          <p:sp>
            <p:nvSpPr>
              <p:cNvPr id="35" name="타원 34">
                <a:extLst>
                  <a:ext uri="{FF2B5EF4-FFF2-40B4-BE49-F238E27FC236}">
                    <a16:creationId xmlns:a16="http://schemas.microsoft.com/office/drawing/2014/main" id="{9DE97E6F-DEEE-05D4-F47A-5451D551B080}"/>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31FD4ACE-F0F7-3461-9074-B833C627AABF}"/>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8" name="화살표: 오른쪽 7">
              <a:extLst>
                <a:ext uri="{FF2B5EF4-FFF2-40B4-BE49-F238E27FC236}">
                  <a16:creationId xmlns:a16="http://schemas.microsoft.com/office/drawing/2014/main" id="{E2F42FA6-01A7-CBB5-18AD-8FEE66C663E2}"/>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오른쪽 8">
              <a:extLst>
                <a:ext uri="{FF2B5EF4-FFF2-40B4-BE49-F238E27FC236}">
                  <a16:creationId xmlns:a16="http://schemas.microsoft.com/office/drawing/2014/main" id="{5346F267-A488-0A25-3781-81B2481F8ED7}"/>
                </a:ext>
              </a:extLst>
            </p:cNvPr>
            <p:cNvSpPr/>
            <p:nvPr/>
          </p:nvSpPr>
          <p:spPr>
            <a:xfrm rot="16200000">
              <a:off x="1197370" y="3570853"/>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오른쪽 10">
              <a:extLst>
                <a:ext uri="{FF2B5EF4-FFF2-40B4-BE49-F238E27FC236}">
                  <a16:creationId xmlns:a16="http://schemas.microsoft.com/office/drawing/2014/main" id="{F8AA0BCA-855C-C8A7-C23A-72B06E2CDAF0}"/>
                </a:ext>
              </a:extLst>
            </p:cNvPr>
            <p:cNvSpPr/>
            <p:nvPr/>
          </p:nvSpPr>
          <p:spPr>
            <a:xfrm>
              <a:off x="2501114" y="3950176"/>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3DA2B718-1312-BB59-CFEB-992AB03FD1C9}"/>
                </a:ext>
              </a:extLst>
            </p:cNvPr>
            <p:cNvGrpSpPr/>
            <p:nvPr/>
          </p:nvGrpSpPr>
          <p:grpSpPr>
            <a:xfrm>
              <a:off x="1878796" y="3749913"/>
              <a:ext cx="607582" cy="582171"/>
              <a:chOff x="2352577" y="2695993"/>
              <a:chExt cx="1946046" cy="1511439"/>
            </a:xfrm>
          </p:grpSpPr>
          <p:sp>
            <p:nvSpPr>
              <p:cNvPr id="33" name="사각형: 둥근 모서리 32">
                <a:extLst>
                  <a:ext uri="{FF2B5EF4-FFF2-40B4-BE49-F238E27FC236}">
                    <a16:creationId xmlns:a16="http://schemas.microsoft.com/office/drawing/2014/main" id="{5517B732-455A-B1EB-7E5A-25483946DE3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7C1EE702-3160-22B1-3249-535EFEB0F4B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3" name="그룹 12">
              <a:extLst>
                <a:ext uri="{FF2B5EF4-FFF2-40B4-BE49-F238E27FC236}">
                  <a16:creationId xmlns:a16="http://schemas.microsoft.com/office/drawing/2014/main" id="{4115523F-B0A4-DD73-66DE-21B06E4C3761}"/>
                </a:ext>
              </a:extLst>
            </p:cNvPr>
            <p:cNvGrpSpPr/>
            <p:nvPr/>
          </p:nvGrpSpPr>
          <p:grpSpPr>
            <a:xfrm>
              <a:off x="1989876" y="4564026"/>
              <a:ext cx="423468" cy="360000"/>
              <a:chOff x="1112362" y="4534057"/>
              <a:chExt cx="423468" cy="360000"/>
            </a:xfrm>
          </p:grpSpPr>
          <p:sp>
            <p:nvSpPr>
              <p:cNvPr id="31" name="타원 30">
                <a:extLst>
                  <a:ext uri="{FF2B5EF4-FFF2-40B4-BE49-F238E27FC236}">
                    <a16:creationId xmlns:a16="http://schemas.microsoft.com/office/drawing/2014/main" id="{E308C7C1-3C86-9EF8-AAE3-F44A665CB5BC}"/>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4FBF377C-2253-C648-7F4F-8A2B8AD86206}"/>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grpSp>
          <p:nvGrpSpPr>
            <p:cNvPr id="14" name="그룹 13">
              <a:extLst>
                <a:ext uri="{FF2B5EF4-FFF2-40B4-BE49-F238E27FC236}">
                  <a16:creationId xmlns:a16="http://schemas.microsoft.com/office/drawing/2014/main" id="{50927134-14B3-DBFD-7B7C-48F4F13E34ED}"/>
                </a:ext>
              </a:extLst>
            </p:cNvPr>
            <p:cNvGrpSpPr/>
            <p:nvPr/>
          </p:nvGrpSpPr>
          <p:grpSpPr>
            <a:xfrm>
              <a:off x="2012759" y="3149668"/>
              <a:ext cx="423468" cy="360000"/>
              <a:chOff x="1112362" y="4534057"/>
              <a:chExt cx="423468" cy="360000"/>
            </a:xfrm>
          </p:grpSpPr>
          <p:sp>
            <p:nvSpPr>
              <p:cNvPr id="29" name="타원 28">
                <a:extLst>
                  <a:ext uri="{FF2B5EF4-FFF2-40B4-BE49-F238E27FC236}">
                    <a16:creationId xmlns:a16="http://schemas.microsoft.com/office/drawing/2014/main" id="{297DDCE7-B8C8-128A-C4A1-7E747C9F3B88}"/>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66CE1317-CCF9-4852-B6D6-E3DFCC8B71BD}"/>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h</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15" name="화살표: 오른쪽 14">
              <a:extLst>
                <a:ext uri="{FF2B5EF4-FFF2-40B4-BE49-F238E27FC236}">
                  <a16:creationId xmlns:a16="http://schemas.microsoft.com/office/drawing/2014/main" id="{7DC85899-48B1-903D-59F6-1BC240223906}"/>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C68F734C-D20B-7160-6E10-7CA25E906658}"/>
                </a:ext>
              </a:extLst>
            </p:cNvPr>
            <p:cNvSpPr/>
            <p:nvPr/>
          </p:nvSpPr>
          <p:spPr>
            <a:xfrm rot="16200000">
              <a:off x="2066316" y="356791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화살표: 오른쪽 16">
              <a:extLst>
                <a:ext uri="{FF2B5EF4-FFF2-40B4-BE49-F238E27FC236}">
                  <a16:creationId xmlns:a16="http://schemas.microsoft.com/office/drawing/2014/main" id="{9587A2D3-7B43-5491-D21F-B402E78392BD}"/>
                </a:ext>
              </a:extLst>
            </p:cNvPr>
            <p:cNvSpPr/>
            <p:nvPr/>
          </p:nvSpPr>
          <p:spPr>
            <a:xfrm>
              <a:off x="3376052" y="395065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84BA623B-C701-EE3D-99A8-05A0EBD831CA}"/>
                </a:ext>
              </a:extLst>
            </p:cNvPr>
            <p:cNvGrpSpPr/>
            <p:nvPr/>
          </p:nvGrpSpPr>
          <p:grpSpPr>
            <a:xfrm>
              <a:off x="2753734" y="3750389"/>
              <a:ext cx="607582" cy="582171"/>
              <a:chOff x="2352577" y="2695993"/>
              <a:chExt cx="1946046" cy="1511439"/>
            </a:xfrm>
          </p:grpSpPr>
          <p:sp>
            <p:nvSpPr>
              <p:cNvPr id="27" name="사각형: 둥근 모서리 26">
                <a:extLst>
                  <a:ext uri="{FF2B5EF4-FFF2-40B4-BE49-F238E27FC236}">
                    <a16:creationId xmlns:a16="http://schemas.microsoft.com/office/drawing/2014/main" id="{D7A1EEFE-2761-6E26-2B1B-506B5A2868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7F194AD3-C60A-99E0-8E94-E0E6D1AD21B5}"/>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FEDB7638-3FF4-9191-8F07-45F4D078AF28}"/>
                </a:ext>
              </a:extLst>
            </p:cNvPr>
            <p:cNvGrpSpPr/>
            <p:nvPr/>
          </p:nvGrpSpPr>
          <p:grpSpPr>
            <a:xfrm>
              <a:off x="2864814" y="4564502"/>
              <a:ext cx="423468" cy="360000"/>
              <a:chOff x="1112362" y="4534057"/>
              <a:chExt cx="423468" cy="360000"/>
            </a:xfrm>
          </p:grpSpPr>
          <p:sp>
            <p:nvSpPr>
              <p:cNvPr id="25" name="타원 24">
                <a:extLst>
                  <a:ext uri="{FF2B5EF4-FFF2-40B4-BE49-F238E27FC236}">
                    <a16:creationId xmlns:a16="http://schemas.microsoft.com/office/drawing/2014/main" id="{011BFDAC-E453-D223-6BDD-192395BF75C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14B71DB4-17DD-3739-D592-F13407590905}"/>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20" name="그룹 19">
              <a:extLst>
                <a:ext uri="{FF2B5EF4-FFF2-40B4-BE49-F238E27FC236}">
                  <a16:creationId xmlns:a16="http://schemas.microsoft.com/office/drawing/2014/main" id="{38A9A37C-BD94-2518-B676-C08FD25FEB96}"/>
                </a:ext>
              </a:extLst>
            </p:cNvPr>
            <p:cNvGrpSpPr/>
            <p:nvPr/>
          </p:nvGrpSpPr>
          <p:grpSpPr>
            <a:xfrm>
              <a:off x="2887697" y="3150144"/>
              <a:ext cx="423468" cy="360000"/>
              <a:chOff x="1112362" y="4534057"/>
              <a:chExt cx="423468" cy="360000"/>
            </a:xfrm>
          </p:grpSpPr>
          <p:sp>
            <p:nvSpPr>
              <p:cNvPr id="23" name="타원 22">
                <a:extLst>
                  <a:ext uri="{FF2B5EF4-FFF2-40B4-BE49-F238E27FC236}">
                    <a16:creationId xmlns:a16="http://schemas.microsoft.com/office/drawing/2014/main" id="{56F616C2-48E3-E1FC-94C5-94E36CE896D2}"/>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C6AD2C76-2D14-BFE9-625E-8B65CA0E9990}"/>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EFA27291-D987-CA27-37F0-C352A601FC71}"/>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53DB64B2-46B5-367A-7730-95A89DDBF2BD}"/>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6" name="TextBox 45">
            <a:extLst>
              <a:ext uri="{FF2B5EF4-FFF2-40B4-BE49-F238E27FC236}">
                <a16:creationId xmlns:a16="http://schemas.microsoft.com/office/drawing/2014/main" id="{27416BB6-8C1D-D8EB-5D8B-294D40731905}"/>
              </a:ext>
            </a:extLst>
          </p:cNvPr>
          <p:cNvSpPr txBox="1"/>
          <p:nvPr/>
        </p:nvSpPr>
        <p:spPr>
          <a:xfrm>
            <a:off x="1109651" y="4824883"/>
            <a:ext cx="2331054" cy="338554"/>
          </a:xfrm>
          <a:prstGeom prst="rect">
            <a:avLst/>
          </a:prstGeom>
          <a:noFill/>
        </p:spPr>
        <p:txBody>
          <a:bodyPr wrap="square">
            <a:spAutoFit/>
          </a:bodyPr>
          <a:lstStyle/>
          <a:p>
            <a:pPr algn="ctr"/>
            <a:r>
              <a:rPr lang="en-US" altLang="ko-KR" sz="1600" dirty="0" err="1">
                <a:solidFill>
                  <a:srgbClr val="222222"/>
                </a:solidFill>
                <a:latin typeface="Arial Narrow" panose="020B0606020202030204" pitchFamily="34" charset="0"/>
              </a:rPr>
              <a:t>return_sequences</a:t>
            </a:r>
            <a:r>
              <a:rPr lang="en-US" altLang="ko-KR" sz="1600" dirty="0">
                <a:solidFill>
                  <a:srgbClr val="222222"/>
                </a:solidFill>
                <a:latin typeface="Arial Narrow" panose="020B0606020202030204" pitchFamily="34" charset="0"/>
              </a:rPr>
              <a:t> = True</a:t>
            </a:r>
            <a:endParaRPr lang="ko-KR" altLang="en-US" sz="1600" dirty="0"/>
          </a:p>
        </p:txBody>
      </p:sp>
      <p:grpSp>
        <p:nvGrpSpPr>
          <p:cNvPr id="47" name="그룹 46">
            <a:extLst>
              <a:ext uri="{FF2B5EF4-FFF2-40B4-BE49-F238E27FC236}">
                <a16:creationId xmlns:a16="http://schemas.microsoft.com/office/drawing/2014/main" id="{EC60B169-4DB3-5683-4752-3BEDBA4EEDC0}"/>
              </a:ext>
            </a:extLst>
          </p:cNvPr>
          <p:cNvGrpSpPr/>
          <p:nvPr/>
        </p:nvGrpSpPr>
        <p:grpSpPr>
          <a:xfrm>
            <a:off x="4738238" y="2889340"/>
            <a:ext cx="2613785" cy="1776819"/>
            <a:chOff x="1009850" y="3150144"/>
            <a:chExt cx="2613785" cy="1776819"/>
          </a:xfrm>
        </p:grpSpPr>
        <p:sp>
          <p:nvSpPr>
            <p:cNvPr id="48" name="화살표: 오른쪽 47">
              <a:extLst>
                <a:ext uri="{FF2B5EF4-FFF2-40B4-BE49-F238E27FC236}">
                  <a16:creationId xmlns:a16="http://schemas.microsoft.com/office/drawing/2014/main" id="{31BE1AB2-FADE-FB7A-6BC7-71E7A178D69F}"/>
                </a:ext>
              </a:extLst>
            </p:cNvPr>
            <p:cNvSpPr/>
            <p:nvPr/>
          </p:nvSpPr>
          <p:spPr>
            <a:xfrm>
              <a:off x="1632168" y="3953113"/>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9" name="그룹 48">
              <a:extLst>
                <a:ext uri="{FF2B5EF4-FFF2-40B4-BE49-F238E27FC236}">
                  <a16:creationId xmlns:a16="http://schemas.microsoft.com/office/drawing/2014/main" id="{DD40EC91-3FC0-A17F-E969-CA8FD4F8DC04}"/>
                </a:ext>
              </a:extLst>
            </p:cNvPr>
            <p:cNvGrpSpPr/>
            <p:nvPr/>
          </p:nvGrpSpPr>
          <p:grpSpPr>
            <a:xfrm>
              <a:off x="1009850" y="3752850"/>
              <a:ext cx="607582" cy="582171"/>
              <a:chOff x="2352577" y="2695993"/>
              <a:chExt cx="1946046" cy="1511439"/>
            </a:xfrm>
          </p:grpSpPr>
          <p:sp>
            <p:nvSpPr>
              <p:cNvPr id="5139" name="사각형: 둥근 모서리 5138">
                <a:extLst>
                  <a:ext uri="{FF2B5EF4-FFF2-40B4-BE49-F238E27FC236}">
                    <a16:creationId xmlns:a16="http://schemas.microsoft.com/office/drawing/2014/main" id="{9A6758BB-B142-0983-CB7F-061371609B3B}"/>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40" name="TextBox 5139">
                <a:extLst>
                  <a:ext uri="{FF2B5EF4-FFF2-40B4-BE49-F238E27FC236}">
                    <a16:creationId xmlns:a16="http://schemas.microsoft.com/office/drawing/2014/main" id="{D1AD64A1-5A5E-7370-949D-C864F86F660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232C12F8-2AB1-9D59-FA2D-2B6F344EDF64}"/>
                </a:ext>
              </a:extLst>
            </p:cNvPr>
            <p:cNvGrpSpPr/>
            <p:nvPr/>
          </p:nvGrpSpPr>
          <p:grpSpPr>
            <a:xfrm>
              <a:off x="1120930" y="4566963"/>
              <a:ext cx="423468" cy="360000"/>
              <a:chOff x="1112362" y="4534057"/>
              <a:chExt cx="423468" cy="360000"/>
            </a:xfrm>
          </p:grpSpPr>
          <p:sp>
            <p:nvSpPr>
              <p:cNvPr id="5137" name="타원 5136">
                <a:extLst>
                  <a:ext uri="{FF2B5EF4-FFF2-40B4-BE49-F238E27FC236}">
                    <a16:creationId xmlns:a16="http://schemas.microsoft.com/office/drawing/2014/main" id="{D5493FE6-2C25-5ACE-F814-FA20E22FE65D}"/>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38" name="TextBox 5137">
                <a:extLst>
                  <a:ext uri="{FF2B5EF4-FFF2-40B4-BE49-F238E27FC236}">
                    <a16:creationId xmlns:a16="http://schemas.microsoft.com/office/drawing/2014/main" id="{90B6F4EF-19C9-F7AA-BEF2-23489B7222D0}"/>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2" name="화살표: 오른쪽 51">
              <a:extLst>
                <a:ext uri="{FF2B5EF4-FFF2-40B4-BE49-F238E27FC236}">
                  <a16:creationId xmlns:a16="http://schemas.microsoft.com/office/drawing/2014/main" id="{DF7CF5F0-51F1-ED8D-2463-106B0B8A5FF8}"/>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화살표: 오른쪽 53">
              <a:extLst>
                <a:ext uri="{FF2B5EF4-FFF2-40B4-BE49-F238E27FC236}">
                  <a16:creationId xmlns:a16="http://schemas.microsoft.com/office/drawing/2014/main" id="{C7C096DC-43D6-C0DD-879E-744BDF1BBCB0}"/>
                </a:ext>
              </a:extLst>
            </p:cNvPr>
            <p:cNvSpPr/>
            <p:nvPr/>
          </p:nvSpPr>
          <p:spPr>
            <a:xfrm>
              <a:off x="2501114" y="3950176"/>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5" name="그룹 54">
              <a:extLst>
                <a:ext uri="{FF2B5EF4-FFF2-40B4-BE49-F238E27FC236}">
                  <a16:creationId xmlns:a16="http://schemas.microsoft.com/office/drawing/2014/main" id="{D32F9650-41D4-4B5F-0E54-D6E6123C2F70}"/>
                </a:ext>
              </a:extLst>
            </p:cNvPr>
            <p:cNvGrpSpPr/>
            <p:nvPr/>
          </p:nvGrpSpPr>
          <p:grpSpPr>
            <a:xfrm>
              <a:off x="1878796" y="3749913"/>
              <a:ext cx="607582" cy="582171"/>
              <a:chOff x="2352577" y="2695993"/>
              <a:chExt cx="1946046" cy="1511439"/>
            </a:xfrm>
          </p:grpSpPr>
          <p:sp>
            <p:nvSpPr>
              <p:cNvPr id="5133" name="사각형: 둥근 모서리 5132">
                <a:extLst>
                  <a:ext uri="{FF2B5EF4-FFF2-40B4-BE49-F238E27FC236}">
                    <a16:creationId xmlns:a16="http://schemas.microsoft.com/office/drawing/2014/main" id="{CBB4200B-BB08-570A-4F28-3BD683F3D0F1}"/>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34" name="TextBox 5133">
                <a:extLst>
                  <a:ext uri="{FF2B5EF4-FFF2-40B4-BE49-F238E27FC236}">
                    <a16:creationId xmlns:a16="http://schemas.microsoft.com/office/drawing/2014/main" id="{D2D90CA1-5D75-D637-04A7-69ED1304E87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6" name="그룹 55">
              <a:extLst>
                <a:ext uri="{FF2B5EF4-FFF2-40B4-BE49-F238E27FC236}">
                  <a16:creationId xmlns:a16="http://schemas.microsoft.com/office/drawing/2014/main" id="{7465DD11-E83E-F6E3-43DA-7448F9379B69}"/>
                </a:ext>
              </a:extLst>
            </p:cNvPr>
            <p:cNvGrpSpPr/>
            <p:nvPr/>
          </p:nvGrpSpPr>
          <p:grpSpPr>
            <a:xfrm>
              <a:off x="1989876" y="4564026"/>
              <a:ext cx="423468" cy="360000"/>
              <a:chOff x="1112362" y="4534057"/>
              <a:chExt cx="423468" cy="360000"/>
            </a:xfrm>
          </p:grpSpPr>
          <p:sp>
            <p:nvSpPr>
              <p:cNvPr id="5131" name="타원 5130">
                <a:extLst>
                  <a:ext uri="{FF2B5EF4-FFF2-40B4-BE49-F238E27FC236}">
                    <a16:creationId xmlns:a16="http://schemas.microsoft.com/office/drawing/2014/main" id="{70BFCB72-7091-6C67-0EEE-8FC92FEE277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32" name="TextBox 5131">
                <a:extLst>
                  <a:ext uri="{FF2B5EF4-FFF2-40B4-BE49-F238E27FC236}">
                    <a16:creationId xmlns:a16="http://schemas.microsoft.com/office/drawing/2014/main" id="{0341AFA0-2651-ABB5-2FB9-F2D6F37A59C4}"/>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58" name="화살표: 오른쪽 57">
              <a:extLst>
                <a:ext uri="{FF2B5EF4-FFF2-40B4-BE49-F238E27FC236}">
                  <a16:creationId xmlns:a16="http://schemas.microsoft.com/office/drawing/2014/main" id="{A3FC9439-F1B4-9400-8DF8-1C59018D3AA7}"/>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화살표: 오른쪽 59">
              <a:extLst>
                <a:ext uri="{FF2B5EF4-FFF2-40B4-BE49-F238E27FC236}">
                  <a16:creationId xmlns:a16="http://schemas.microsoft.com/office/drawing/2014/main" id="{1A98D2D4-27D7-0A30-E7C3-79312EA36F37}"/>
                </a:ext>
              </a:extLst>
            </p:cNvPr>
            <p:cNvSpPr/>
            <p:nvPr/>
          </p:nvSpPr>
          <p:spPr>
            <a:xfrm>
              <a:off x="3376052" y="395065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1" name="그룹 60">
              <a:extLst>
                <a:ext uri="{FF2B5EF4-FFF2-40B4-BE49-F238E27FC236}">
                  <a16:creationId xmlns:a16="http://schemas.microsoft.com/office/drawing/2014/main" id="{90BFE10E-08EA-7E1B-F7AF-557B8CBA3B86}"/>
                </a:ext>
              </a:extLst>
            </p:cNvPr>
            <p:cNvGrpSpPr/>
            <p:nvPr/>
          </p:nvGrpSpPr>
          <p:grpSpPr>
            <a:xfrm>
              <a:off x="2753734" y="3750389"/>
              <a:ext cx="607582" cy="582171"/>
              <a:chOff x="2352577" y="2695993"/>
              <a:chExt cx="1946046" cy="1511439"/>
            </a:xfrm>
          </p:grpSpPr>
          <p:sp>
            <p:nvSpPr>
              <p:cNvPr id="5127" name="사각형: 둥근 모서리 5126">
                <a:extLst>
                  <a:ext uri="{FF2B5EF4-FFF2-40B4-BE49-F238E27FC236}">
                    <a16:creationId xmlns:a16="http://schemas.microsoft.com/office/drawing/2014/main" id="{F0BBB5D3-6CC0-0A6D-6E26-F072C40669D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8" name="TextBox 5127">
                <a:extLst>
                  <a:ext uri="{FF2B5EF4-FFF2-40B4-BE49-F238E27FC236}">
                    <a16:creationId xmlns:a16="http://schemas.microsoft.com/office/drawing/2014/main" id="{B4BB3943-9121-655E-1036-1C4F22DBC645}"/>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2" name="그룹 61">
              <a:extLst>
                <a:ext uri="{FF2B5EF4-FFF2-40B4-BE49-F238E27FC236}">
                  <a16:creationId xmlns:a16="http://schemas.microsoft.com/office/drawing/2014/main" id="{33C1CE71-00D0-ECAC-7E7E-9056E31764AA}"/>
                </a:ext>
              </a:extLst>
            </p:cNvPr>
            <p:cNvGrpSpPr/>
            <p:nvPr/>
          </p:nvGrpSpPr>
          <p:grpSpPr>
            <a:xfrm>
              <a:off x="2864814" y="4564502"/>
              <a:ext cx="423468" cy="360000"/>
              <a:chOff x="1112362" y="4534057"/>
              <a:chExt cx="423468" cy="360000"/>
            </a:xfrm>
          </p:grpSpPr>
          <p:sp>
            <p:nvSpPr>
              <p:cNvPr id="5125" name="타원 5124">
                <a:extLst>
                  <a:ext uri="{FF2B5EF4-FFF2-40B4-BE49-F238E27FC236}">
                    <a16:creationId xmlns:a16="http://schemas.microsoft.com/office/drawing/2014/main" id="{FEF8ED32-20C9-A07F-60A2-08EA732AE49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6" name="TextBox 5125">
                <a:extLst>
                  <a:ext uri="{FF2B5EF4-FFF2-40B4-BE49-F238E27FC236}">
                    <a16:creationId xmlns:a16="http://schemas.microsoft.com/office/drawing/2014/main" id="{F40E9E1E-B61E-5872-1AAA-2ACEB4322E70}"/>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63" name="그룹 62">
              <a:extLst>
                <a:ext uri="{FF2B5EF4-FFF2-40B4-BE49-F238E27FC236}">
                  <a16:creationId xmlns:a16="http://schemas.microsoft.com/office/drawing/2014/main" id="{7F0B5A12-E667-07DD-C369-895530A95648}"/>
                </a:ext>
              </a:extLst>
            </p:cNvPr>
            <p:cNvGrpSpPr/>
            <p:nvPr/>
          </p:nvGrpSpPr>
          <p:grpSpPr>
            <a:xfrm>
              <a:off x="2859122" y="3150144"/>
              <a:ext cx="423468" cy="360000"/>
              <a:chOff x="1083787" y="4534057"/>
              <a:chExt cx="423468" cy="360000"/>
            </a:xfrm>
          </p:grpSpPr>
          <p:sp>
            <p:nvSpPr>
              <p:cNvPr id="5123" name="타원 5122">
                <a:extLst>
                  <a:ext uri="{FF2B5EF4-FFF2-40B4-BE49-F238E27FC236}">
                    <a16:creationId xmlns:a16="http://schemas.microsoft.com/office/drawing/2014/main" id="{D4412BA8-1328-DB43-AA36-651C2E30BDBF}"/>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4" name="TextBox 5123">
                <a:extLst>
                  <a:ext uri="{FF2B5EF4-FFF2-40B4-BE49-F238E27FC236}">
                    <a16:creationId xmlns:a16="http://schemas.microsoft.com/office/drawing/2014/main" id="{3386ACDA-DD59-5479-187A-F621E2BC79EF}"/>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sp>
          <p:nvSpPr>
            <p:cNvPr id="5120" name="화살표: 오른쪽 5119">
              <a:extLst>
                <a:ext uri="{FF2B5EF4-FFF2-40B4-BE49-F238E27FC236}">
                  <a16:creationId xmlns:a16="http://schemas.microsoft.com/office/drawing/2014/main" id="{A5F2FA20-C9C6-A2FE-76D4-2FCA4D950F9C}"/>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1" name="화살표: 오른쪽 5120">
              <a:extLst>
                <a:ext uri="{FF2B5EF4-FFF2-40B4-BE49-F238E27FC236}">
                  <a16:creationId xmlns:a16="http://schemas.microsoft.com/office/drawing/2014/main" id="{6BC59311-A108-A185-86E2-5EB1B8F5DC9B}"/>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141" name="TextBox 5140">
            <a:extLst>
              <a:ext uri="{FF2B5EF4-FFF2-40B4-BE49-F238E27FC236}">
                <a16:creationId xmlns:a16="http://schemas.microsoft.com/office/drawing/2014/main" id="{C388C75C-A36A-4D47-DF89-42FCB5267BBA}"/>
              </a:ext>
            </a:extLst>
          </p:cNvPr>
          <p:cNvSpPr txBox="1"/>
          <p:nvPr/>
        </p:nvSpPr>
        <p:spPr>
          <a:xfrm>
            <a:off x="4708499" y="4821946"/>
            <a:ext cx="2331054" cy="338554"/>
          </a:xfrm>
          <a:prstGeom prst="rect">
            <a:avLst/>
          </a:prstGeom>
          <a:noFill/>
        </p:spPr>
        <p:txBody>
          <a:bodyPr wrap="square">
            <a:spAutoFit/>
          </a:bodyPr>
          <a:lstStyle/>
          <a:p>
            <a:pPr algn="ctr"/>
            <a:r>
              <a:rPr lang="en-US" altLang="ko-KR" sz="1600" dirty="0" err="1">
                <a:solidFill>
                  <a:srgbClr val="222222"/>
                </a:solidFill>
                <a:latin typeface="Arial Narrow" panose="020B0606020202030204" pitchFamily="34" charset="0"/>
              </a:rPr>
              <a:t>return_sequences</a:t>
            </a:r>
            <a:r>
              <a:rPr lang="en-US" altLang="ko-KR" sz="1600" dirty="0">
                <a:solidFill>
                  <a:srgbClr val="222222"/>
                </a:solidFill>
                <a:latin typeface="Arial Narrow" panose="020B0606020202030204" pitchFamily="34" charset="0"/>
              </a:rPr>
              <a:t> = False</a:t>
            </a:r>
            <a:endParaRPr lang="ko-KR" altLang="en-US" sz="1600" dirty="0"/>
          </a:p>
        </p:txBody>
      </p:sp>
      <p:sp>
        <p:nvSpPr>
          <p:cNvPr id="43" name="직사각형 42">
            <a:extLst>
              <a:ext uri="{FF2B5EF4-FFF2-40B4-BE49-F238E27FC236}">
                <a16:creationId xmlns:a16="http://schemas.microsoft.com/office/drawing/2014/main" id="{9A0E2A17-7D22-57F0-AFB2-A6F68177530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581878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return_state</a:t>
            </a:r>
            <a:r>
              <a:rPr lang="en-US" altLang="ko-KR" sz="2000" dirty="0">
                <a:solidFill>
                  <a:srgbClr val="222222"/>
                </a:solidFill>
                <a:latin typeface="Arial Narrow" panose="020B0606020202030204" pitchFamily="34" charset="0"/>
              </a:rPr>
              <a:t>: Whether to return the cell and hidden states</a:t>
            </a:r>
          </a:p>
        </p:txBody>
      </p:sp>
      <p:sp>
        <p:nvSpPr>
          <p:cNvPr id="54" name="TextBox 53">
            <a:extLst>
              <a:ext uri="{FF2B5EF4-FFF2-40B4-BE49-F238E27FC236}">
                <a16:creationId xmlns:a16="http://schemas.microsoft.com/office/drawing/2014/main" id="{82363B42-1E09-FAF7-B68D-71A6E5D78411}"/>
              </a:ext>
            </a:extLst>
          </p:cNvPr>
          <p:cNvSpPr txBox="1"/>
          <p:nvPr/>
        </p:nvSpPr>
        <p:spPr>
          <a:xfrm rot="2408170">
            <a:off x="763319" y="3867134"/>
            <a:ext cx="709171" cy="369332"/>
          </a:xfrm>
          <a:prstGeom prst="rect">
            <a:avLst/>
          </a:prstGeom>
          <a:noFill/>
        </p:spPr>
        <p:txBody>
          <a:bodyPr wrap="square">
            <a:spAutoFit/>
          </a:bodyPr>
          <a:lstStyle/>
          <a:p>
            <a:r>
              <a:rPr lang="fr-FR" altLang="ko-KR" sz="1800" dirty="0">
                <a:solidFill>
                  <a:srgbClr val="222222"/>
                </a:solidFill>
                <a:latin typeface="Arial Narrow" panose="020B0606020202030204" pitchFamily="34" charset="0"/>
              </a:rPr>
              <a:t>Units</a:t>
            </a:r>
            <a:endParaRPr lang="ko-KR" altLang="en-US" dirty="0"/>
          </a:p>
        </p:txBody>
      </p:sp>
      <p:grpSp>
        <p:nvGrpSpPr>
          <p:cNvPr id="81" name="그룹 80">
            <a:extLst>
              <a:ext uri="{FF2B5EF4-FFF2-40B4-BE49-F238E27FC236}">
                <a16:creationId xmlns:a16="http://schemas.microsoft.com/office/drawing/2014/main" id="{B58037BA-975F-92B0-DB92-CAE9716F903B}"/>
              </a:ext>
            </a:extLst>
          </p:cNvPr>
          <p:cNvGrpSpPr/>
          <p:nvPr/>
        </p:nvGrpSpPr>
        <p:grpSpPr>
          <a:xfrm>
            <a:off x="1297504" y="2659440"/>
            <a:ext cx="5585460" cy="1490049"/>
            <a:chOff x="1297504" y="2659440"/>
            <a:chExt cx="5585460" cy="1490049"/>
          </a:xfrm>
        </p:grpSpPr>
        <p:grpSp>
          <p:nvGrpSpPr>
            <p:cNvPr id="2" name="그룹 1">
              <a:extLst>
                <a:ext uri="{FF2B5EF4-FFF2-40B4-BE49-F238E27FC236}">
                  <a16:creationId xmlns:a16="http://schemas.microsoft.com/office/drawing/2014/main" id="{6AC31DCA-922C-8C07-ECFB-6C07581FB134}"/>
                </a:ext>
              </a:extLst>
            </p:cNvPr>
            <p:cNvGrpSpPr/>
            <p:nvPr/>
          </p:nvGrpSpPr>
          <p:grpSpPr>
            <a:xfrm>
              <a:off x="1457621" y="2856248"/>
              <a:ext cx="5319661" cy="1088200"/>
              <a:chOff x="1457621" y="2856248"/>
              <a:chExt cx="5319661" cy="1088200"/>
            </a:xfrm>
          </p:grpSpPr>
          <p:grpSp>
            <p:nvGrpSpPr>
              <p:cNvPr id="3" name="그룹 2">
                <a:extLst>
                  <a:ext uri="{FF2B5EF4-FFF2-40B4-BE49-F238E27FC236}">
                    <a16:creationId xmlns:a16="http://schemas.microsoft.com/office/drawing/2014/main" id="{D87EA7FF-DA80-4E82-9BFF-FC948C7E1F93}"/>
                  </a:ext>
                </a:extLst>
              </p:cNvPr>
              <p:cNvGrpSpPr/>
              <p:nvPr/>
            </p:nvGrpSpPr>
            <p:grpSpPr>
              <a:xfrm>
                <a:off x="3380099" y="2856248"/>
                <a:ext cx="1474705" cy="1074728"/>
                <a:chOff x="2352577" y="2695993"/>
                <a:chExt cx="1946046" cy="1511439"/>
              </a:xfrm>
            </p:grpSpPr>
            <p:sp>
              <p:nvSpPr>
                <p:cNvPr id="14" name="사각형: 둥근 모서리 13">
                  <a:extLst>
                    <a:ext uri="{FF2B5EF4-FFF2-40B4-BE49-F238E27FC236}">
                      <a16:creationId xmlns:a16="http://schemas.microsoft.com/office/drawing/2014/main" id="{29128F07-59AC-CB74-7C10-428CB80B374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85A6FF03-12C3-50D7-B9D8-AD154FB01DC6}"/>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4" name="화살표: 오른쪽 3">
                <a:extLst>
                  <a:ext uri="{FF2B5EF4-FFF2-40B4-BE49-F238E27FC236}">
                    <a16:creationId xmlns:a16="http://schemas.microsoft.com/office/drawing/2014/main" id="{9BF33B6B-0B3F-B426-E2CB-0E442C2FB7FA}"/>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른쪽 4">
                <a:extLst>
                  <a:ext uri="{FF2B5EF4-FFF2-40B4-BE49-F238E27FC236}">
                    <a16:creationId xmlns:a16="http://schemas.microsoft.com/office/drawing/2014/main" id="{2409BE1B-D406-EA19-36CE-915F549CEE9B}"/>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3CD9BC1E-C305-B3AD-2DB8-EFB9DAE83AFD}"/>
                  </a:ext>
                </a:extLst>
              </p:cNvPr>
              <p:cNvGrpSpPr/>
              <p:nvPr/>
            </p:nvGrpSpPr>
            <p:grpSpPr>
              <a:xfrm>
                <a:off x="5302577" y="2869720"/>
                <a:ext cx="1474705" cy="1074728"/>
                <a:chOff x="2352577" y="2695993"/>
                <a:chExt cx="1946046" cy="1511439"/>
              </a:xfrm>
            </p:grpSpPr>
            <p:sp>
              <p:nvSpPr>
                <p:cNvPr id="12" name="사각형: 둥근 모서리 11">
                  <a:extLst>
                    <a:ext uri="{FF2B5EF4-FFF2-40B4-BE49-F238E27FC236}">
                      <a16:creationId xmlns:a16="http://schemas.microsoft.com/office/drawing/2014/main" id="{7EB8D1B8-1B77-0D42-263E-8051D9DE879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99CC1F3D-1813-ABFD-DEC9-A35189CF3C19}"/>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8" name="그룹 7">
                <a:extLst>
                  <a:ext uri="{FF2B5EF4-FFF2-40B4-BE49-F238E27FC236}">
                    <a16:creationId xmlns:a16="http://schemas.microsoft.com/office/drawing/2014/main" id="{E1EFAF93-F9F0-4072-88DF-F91DEADF3F24}"/>
                  </a:ext>
                </a:extLst>
              </p:cNvPr>
              <p:cNvGrpSpPr/>
              <p:nvPr/>
            </p:nvGrpSpPr>
            <p:grpSpPr>
              <a:xfrm>
                <a:off x="1457621" y="2869720"/>
                <a:ext cx="1474705" cy="1074728"/>
                <a:chOff x="2352577" y="2695993"/>
                <a:chExt cx="1946046" cy="1511439"/>
              </a:xfrm>
            </p:grpSpPr>
            <p:sp>
              <p:nvSpPr>
                <p:cNvPr id="9" name="사각형: 둥근 모서리 8">
                  <a:extLst>
                    <a:ext uri="{FF2B5EF4-FFF2-40B4-BE49-F238E27FC236}">
                      <a16:creationId xmlns:a16="http://schemas.microsoft.com/office/drawing/2014/main" id="{54FBBC57-9085-6C82-4BC2-F02E83A9FF3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9EEA0FB1-A656-40AA-3151-DD734510905F}"/>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69" name="그룹 68">
              <a:extLst>
                <a:ext uri="{FF2B5EF4-FFF2-40B4-BE49-F238E27FC236}">
                  <a16:creationId xmlns:a16="http://schemas.microsoft.com/office/drawing/2014/main" id="{E81BD9A7-8C98-7E73-C9FB-2E192A2110F1}"/>
                </a:ext>
              </a:extLst>
            </p:cNvPr>
            <p:cNvGrpSpPr/>
            <p:nvPr/>
          </p:nvGrpSpPr>
          <p:grpSpPr>
            <a:xfrm>
              <a:off x="1297504" y="3765022"/>
              <a:ext cx="5585460" cy="384467"/>
              <a:chOff x="1897380" y="4268497"/>
              <a:chExt cx="5585460" cy="384467"/>
            </a:xfrm>
          </p:grpSpPr>
          <p:cxnSp>
            <p:nvCxnSpPr>
              <p:cNvPr id="70" name="직선 화살표 연결선 69">
                <a:extLst>
                  <a:ext uri="{FF2B5EF4-FFF2-40B4-BE49-F238E27FC236}">
                    <a16:creationId xmlns:a16="http://schemas.microsoft.com/office/drawing/2014/main" id="{BE136ABC-E37B-24D3-2C00-96601ECE583B}"/>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1" name="그룹 70">
                <a:extLst>
                  <a:ext uri="{FF2B5EF4-FFF2-40B4-BE49-F238E27FC236}">
                    <a16:creationId xmlns:a16="http://schemas.microsoft.com/office/drawing/2014/main" id="{2DB19F45-2C42-E6F1-6D82-EF2DF0CA9766}"/>
                  </a:ext>
                </a:extLst>
              </p:cNvPr>
              <p:cNvGrpSpPr/>
              <p:nvPr/>
            </p:nvGrpSpPr>
            <p:grpSpPr>
              <a:xfrm>
                <a:off x="6414054" y="4288374"/>
                <a:ext cx="423468" cy="360000"/>
                <a:chOff x="7052940" y="4795215"/>
                <a:chExt cx="423468" cy="360000"/>
              </a:xfrm>
            </p:grpSpPr>
            <p:sp>
              <p:nvSpPr>
                <p:cNvPr id="78" name="타원 77">
                  <a:extLst>
                    <a:ext uri="{FF2B5EF4-FFF2-40B4-BE49-F238E27FC236}">
                      <a16:creationId xmlns:a16="http://schemas.microsoft.com/office/drawing/2014/main" id="{3E23244C-9142-0C59-D254-D65336956799}"/>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TextBox 78">
                  <a:extLst>
                    <a:ext uri="{FF2B5EF4-FFF2-40B4-BE49-F238E27FC236}">
                      <a16:creationId xmlns:a16="http://schemas.microsoft.com/office/drawing/2014/main" id="{E78126D5-734A-C519-2D3E-EC52E44F6B1F}"/>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72" name="그룹 71">
                <a:extLst>
                  <a:ext uri="{FF2B5EF4-FFF2-40B4-BE49-F238E27FC236}">
                    <a16:creationId xmlns:a16="http://schemas.microsoft.com/office/drawing/2014/main" id="{9E71F0FA-FDAA-407A-B850-B3021DF44CA5}"/>
                  </a:ext>
                </a:extLst>
              </p:cNvPr>
              <p:cNvGrpSpPr/>
              <p:nvPr/>
            </p:nvGrpSpPr>
            <p:grpSpPr>
              <a:xfrm>
                <a:off x="4447759" y="4292964"/>
                <a:ext cx="423468" cy="360000"/>
                <a:chOff x="7052940" y="4795215"/>
                <a:chExt cx="423468" cy="360000"/>
              </a:xfrm>
            </p:grpSpPr>
            <p:sp>
              <p:nvSpPr>
                <p:cNvPr id="76" name="타원 75">
                  <a:extLst>
                    <a:ext uri="{FF2B5EF4-FFF2-40B4-BE49-F238E27FC236}">
                      <a16:creationId xmlns:a16="http://schemas.microsoft.com/office/drawing/2014/main" id="{E8E6CDB4-F45C-F4C8-2774-0CF668EE0073}"/>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1D17570F-AAF2-65A8-F168-9E45AB0C6681}"/>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73" name="그룹 72">
                <a:extLst>
                  <a:ext uri="{FF2B5EF4-FFF2-40B4-BE49-F238E27FC236}">
                    <a16:creationId xmlns:a16="http://schemas.microsoft.com/office/drawing/2014/main" id="{0E3A0540-AD9E-C96F-8CA5-D846C053C07C}"/>
                  </a:ext>
                </a:extLst>
              </p:cNvPr>
              <p:cNvGrpSpPr/>
              <p:nvPr/>
            </p:nvGrpSpPr>
            <p:grpSpPr>
              <a:xfrm>
                <a:off x="2543623" y="4287823"/>
                <a:ext cx="423468" cy="360000"/>
                <a:chOff x="7052940" y="4795215"/>
                <a:chExt cx="423468" cy="360000"/>
              </a:xfrm>
            </p:grpSpPr>
            <p:sp>
              <p:nvSpPr>
                <p:cNvPr id="74" name="타원 73">
                  <a:extLst>
                    <a:ext uri="{FF2B5EF4-FFF2-40B4-BE49-F238E27FC236}">
                      <a16:creationId xmlns:a16="http://schemas.microsoft.com/office/drawing/2014/main" id="{588C0554-8170-AFCF-BDD0-69AB8821F336}"/>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a:extLst>
                    <a:ext uri="{FF2B5EF4-FFF2-40B4-BE49-F238E27FC236}">
                      <a16:creationId xmlns:a16="http://schemas.microsoft.com/office/drawing/2014/main" id="{49529285-225D-1993-1007-C7BDB930A76C}"/>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80" name="그룹 79">
              <a:extLst>
                <a:ext uri="{FF2B5EF4-FFF2-40B4-BE49-F238E27FC236}">
                  <a16:creationId xmlns:a16="http://schemas.microsoft.com/office/drawing/2014/main" id="{B23E3198-0AE6-BD6C-11D4-506C742B12AB}"/>
                </a:ext>
              </a:extLst>
            </p:cNvPr>
            <p:cNvGrpSpPr/>
            <p:nvPr/>
          </p:nvGrpSpPr>
          <p:grpSpPr>
            <a:xfrm>
              <a:off x="1297504" y="2659440"/>
              <a:ext cx="5585460" cy="384534"/>
              <a:chOff x="2804123" y="4769130"/>
              <a:chExt cx="5585460" cy="384534"/>
            </a:xfrm>
          </p:grpSpPr>
          <p:cxnSp>
            <p:nvCxnSpPr>
              <p:cNvPr id="57" name="직선 화살표 연결선 56">
                <a:extLst>
                  <a:ext uri="{FF2B5EF4-FFF2-40B4-BE49-F238E27FC236}">
                    <a16:creationId xmlns:a16="http://schemas.microsoft.com/office/drawing/2014/main" id="{819D3804-520C-69A5-5962-3119054F42AD}"/>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9B567DF2-249B-D529-D28A-CD0F3AF5F148}"/>
                  </a:ext>
                </a:extLst>
              </p:cNvPr>
              <p:cNvGrpSpPr/>
              <p:nvPr/>
            </p:nvGrpSpPr>
            <p:grpSpPr>
              <a:xfrm>
                <a:off x="7320797" y="4769681"/>
                <a:ext cx="423468" cy="360000"/>
                <a:chOff x="7052940" y="4795215"/>
                <a:chExt cx="423468" cy="360000"/>
              </a:xfrm>
            </p:grpSpPr>
            <p:sp>
              <p:nvSpPr>
                <p:cNvPr id="58" name="타원 57">
                  <a:extLst>
                    <a:ext uri="{FF2B5EF4-FFF2-40B4-BE49-F238E27FC236}">
                      <a16:creationId xmlns:a16="http://schemas.microsoft.com/office/drawing/2014/main" id="{BB2E408F-790E-C36F-EDC9-CB9A73938E05}"/>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TextBox 59">
                  <a:extLst>
                    <a:ext uri="{FF2B5EF4-FFF2-40B4-BE49-F238E27FC236}">
                      <a16:creationId xmlns:a16="http://schemas.microsoft.com/office/drawing/2014/main" id="{7A421B4C-BFF8-F145-D6D7-297C13D80F61}"/>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62" name="그룹 61">
                <a:extLst>
                  <a:ext uri="{FF2B5EF4-FFF2-40B4-BE49-F238E27FC236}">
                    <a16:creationId xmlns:a16="http://schemas.microsoft.com/office/drawing/2014/main" id="{8070199F-1AA0-A7E4-E47B-504A6D0E3AFA}"/>
                  </a:ext>
                </a:extLst>
              </p:cNvPr>
              <p:cNvGrpSpPr/>
              <p:nvPr/>
            </p:nvGrpSpPr>
            <p:grpSpPr>
              <a:xfrm>
                <a:off x="5354502" y="4774271"/>
                <a:ext cx="423468" cy="360000"/>
                <a:chOff x="7052940" y="4795215"/>
                <a:chExt cx="423468" cy="360000"/>
              </a:xfrm>
            </p:grpSpPr>
            <p:sp>
              <p:nvSpPr>
                <p:cNvPr id="63" name="타원 62">
                  <a:extLst>
                    <a:ext uri="{FF2B5EF4-FFF2-40B4-BE49-F238E27FC236}">
                      <a16:creationId xmlns:a16="http://schemas.microsoft.com/office/drawing/2014/main" id="{3AA2C083-873A-028A-CF0D-D07DC5CCB4EF}"/>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4" name="TextBox 63">
                  <a:extLst>
                    <a:ext uri="{FF2B5EF4-FFF2-40B4-BE49-F238E27FC236}">
                      <a16:creationId xmlns:a16="http://schemas.microsoft.com/office/drawing/2014/main" id="{A5EF1C96-C7D6-C3D9-3638-A31E0099B014}"/>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65" name="그룹 64">
                <a:extLst>
                  <a:ext uri="{FF2B5EF4-FFF2-40B4-BE49-F238E27FC236}">
                    <a16:creationId xmlns:a16="http://schemas.microsoft.com/office/drawing/2014/main" id="{BBCC04D2-86C1-F38F-9CE2-63068D11A5E2}"/>
                  </a:ext>
                </a:extLst>
              </p:cNvPr>
              <p:cNvGrpSpPr/>
              <p:nvPr/>
            </p:nvGrpSpPr>
            <p:grpSpPr>
              <a:xfrm>
                <a:off x="3450366" y="4769130"/>
                <a:ext cx="423468" cy="360000"/>
                <a:chOff x="7052940" y="4795215"/>
                <a:chExt cx="423468" cy="360000"/>
              </a:xfrm>
            </p:grpSpPr>
            <p:sp>
              <p:nvSpPr>
                <p:cNvPr id="66" name="타원 65">
                  <a:extLst>
                    <a:ext uri="{FF2B5EF4-FFF2-40B4-BE49-F238E27FC236}">
                      <a16:creationId xmlns:a16="http://schemas.microsoft.com/office/drawing/2014/main" id="{E35913A3-5F39-7C74-40EF-74ACD942B51E}"/>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TextBox 66">
                  <a:extLst>
                    <a:ext uri="{FF2B5EF4-FFF2-40B4-BE49-F238E27FC236}">
                      <a16:creationId xmlns:a16="http://schemas.microsoft.com/office/drawing/2014/main" id="{5CDF7847-6FC7-D24D-A469-EFBA1056AD95}"/>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sp>
        <p:nvSpPr>
          <p:cNvPr id="294" name="사각형: 둥근 모서리 293">
            <a:extLst>
              <a:ext uri="{FF2B5EF4-FFF2-40B4-BE49-F238E27FC236}">
                <a16:creationId xmlns:a16="http://schemas.microsoft.com/office/drawing/2014/main" id="{4371D58B-FF61-8AE3-85BF-353BF037BAB1}"/>
              </a:ext>
            </a:extLst>
          </p:cNvPr>
          <p:cNvSpPr/>
          <p:nvPr/>
        </p:nvSpPr>
        <p:spPr>
          <a:xfrm rot="18713698">
            <a:off x="6016095" y="3566501"/>
            <a:ext cx="508265" cy="1386993"/>
          </a:xfrm>
          <a:prstGeom prst="roundRect">
            <a:avLst>
              <a:gd name="adj" fmla="val 31461"/>
            </a:avLst>
          </a:prstGeom>
          <a:solidFill>
            <a:srgbClr val="C0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5" name="그룹 294">
            <a:extLst>
              <a:ext uri="{FF2B5EF4-FFF2-40B4-BE49-F238E27FC236}">
                <a16:creationId xmlns:a16="http://schemas.microsoft.com/office/drawing/2014/main" id="{5BDE64C1-2174-F7B3-EA2D-5996D6011766}"/>
              </a:ext>
            </a:extLst>
          </p:cNvPr>
          <p:cNvGrpSpPr/>
          <p:nvPr/>
        </p:nvGrpSpPr>
        <p:grpSpPr>
          <a:xfrm>
            <a:off x="1449904" y="2811840"/>
            <a:ext cx="5585460" cy="1490049"/>
            <a:chOff x="1297504" y="2659440"/>
            <a:chExt cx="5585460" cy="1490049"/>
          </a:xfrm>
        </p:grpSpPr>
        <p:grpSp>
          <p:nvGrpSpPr>
            <p:cNvPr id="296" name="그룹 295">
              <a:extLst>
                <a:ext uri="{FF2B5EF4-FFF2-40B4-BE49-F238E27FC236}">
                  <a16:creationId xmlns:a16="http://schemas.microsoft.com/office/drawing/2014/main" id="{9122EE8C-5C5B-B55E-8C12-D37D10E509A0}"/>
                </a:ext>
              </a:extLst>
            </p:cNvPr>
            <p:cNvGrpSpPr/>
            <p:nvPr/>
          </p:nvGrpSpPr>
          <p:grpSpPr>
            <a:xfrm>
              <a:off x="1457621" y="2856248"/>
              <a:ext cx="5319661" cy="1088200"/>
              <a:chOff x="1457621" y="2856248"/>
              <a:chExt cx="5319661" cy="1088200"/>
            </a:xfrm>
          </p:grpSpPr>
          <p:grpSp>
            <p:nvGrpSpPr>
              <p:cNvPr id="319" name="그룹 318">
                <a:extLst>
                  <a:ext uri="{FF2B5EF4-FFF2-40B4-BE49-F238E27FC236}">
                    <a16:creationId xmlns:a16="http://schemas.microsoft.com/office/drawing/2014/main" id="{7A8A9657-79A8-CE5F-E822-D2839BA903B9}"/>
                  </a:ext>
                </a:extLst>
              </p:cNvPr>
              <p:cNvGrpSpPr/>
              <p:nvPr/>
            </p:nvGrpSpPr>
            <p:grpSpPr>
              <a:xfrm>
                <a:off x="3380099" y="2856248"/>
                <a:ext cx="1474705" cy="1074728"/>
                <a:chOff x="2352577" y="2695993"/>
                <a:chExt cx="1946046" cy="1511439"/>
              </a:xfrm>
            </p:grpSpPr>
            <p:sp>
              <p:nvSpPr>
                <p:cNvPr id="328" name="사각형: 둥근 모서리 327">
                  <a:extLst>
                    <a:ext uri="{FF2B5EF4-FFF2-40B4-BE49-F238E27FC236}">
                      <a16:creationId xmlns:a16="http://schemas.microsoft.com/office/drawing/2014/main" id="{845EAD13-1429-5257-6690-6EF71439BBF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9" name="TextBox 328">
                  <a:extLst>
                    <a:ext uri="{FF2B5EF4-FFF2-40B4-BE49-F238E27FC236}">
                      <a16:creationId xmlns:a16="http://schemas.microsoft.com/office/drawing/2014/main" id="{B286F73E-9B9F-B8FB-EA55-3859EDEF278D}"/>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20" name="화살표: 오른쪽 319">
                <a:extLst>
                  <a:ext uri="{FF2B5EF4-FFF2-40B4-BE49-F238E27FC236}">
                    <a16:creationId xmlns:a16="http://schemas.microsoft.com/office/drawing/2014/main" id="{8F7CA02D-86D9-0A1B-AD4E-7FAD3CE3C9CB}"/>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1" name="화살표: 오른쪽 320">
                <a:extLst>
                  <a:ext uri="{FF2B5EF4-FFF2-40B4-BE49-F238E27FC236}">
                    <a16:creationId xmlns:a16="http://schemas.microsoft.com/office/drawing/2014/main" id="{DEFDD419-3D66-82E8-F45B-71350143B3F3}"/>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22" name="그룹 321">
                <a:extLst>
                  <a:ext uri="{FF2B5EF4-FFF2-40B4-BE49-F238E27FC236}">
                    <a16:creationId xmlns:a16="http://schemas.microsoft.com/office/drawing/2014/main" id="{B1962105-EE5B-BAA2-D4D5-F8B2AA663E6E}"/>
                  </a:ext>
                </a:extLst>
              </p:cNvPr>
              <p:cNvGrpSpPr/>
              <p:nvPr/>
            </p:nvGrpSpPr>
            <p:grpSpPr>
              <a:xfrm>
                <a:off x="5302577" y="2869720"/>
                <a:ext cx="1474705" cy="1074728"/>
                <a:chOff x="2352577" y="2695993"/>
                <a:chExt cx="1946046" cy="1511439"/>
              </a:xfrm>
            </p:grpSpPr>
            <p:sp>
              <p:nvSpPr>
                <p:cNvPr id="326" name="사각형: 둥근 모서리 325">
                  <a:extLst>
                    <a:ext uri="{FF2B5EF4-FFF2-40B4-BE49-F238E27FC236}">
                      <a16:creationId xmlns:a16="http://schemas.microsoft.com/office/drawing/2014/main" id="{E57708C6-0B73-3BB2-0F3D-F387A7F78FE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7" name="TextBox 326">
                  <a:extLst>
                    <a:ext uri="{FF2B5EF4-FFF2-40B4-BE49-F238E27FC236}">
                      <a16:creationId xmlns:a16="http://schemas.microsoft.com/office/drawing/2014/main" id="{93DA115C-FFC9-8C77-20EC-42C2F2165A1C}"/>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3" name="그룹 322">
                <a:extLst>
                  <a:ext uri="{FF2B5EF4-FFF2-40B4-BE49-F238E27FC236}">
                    <a16:creationId xmlns:a16="http://schemas.microsoft.com/office/drawing/2014/main" id="{A8DE9E6D-F089-F536-5BA9-E32419ADA536}"/>
                  </a:ext>
                </a:extLst>
              </p:cNvPr>
              <p:cNvGrpSpPr/>
              <p:nvPr/>
            </p:nvGrpSpPr>
            <p:grpSpPr>
              <a:xfrm>
                <a:off x="1457621" y="2869720"/>
                <a:ext cx="1474705" cy="1074728"/>
                <a:chOff x="2352577" y="2695993"/>
                <a:chExt cx="1946046" cy="1511439"/>
              </a:xfrm>
            </p:grpSpPr>
            <p:sp>
              <p:nvSpPr>
                <p:cNvPr id="324" name="사각형: 둥근 모서리 323">
                  <a:extLst>
                    <a:ext uri="{FF2B5EF4-FFF2-40B4-BE49-F238E27FC236}">
                      <a16:creationId xmlns:a16="http://schemas.microsoft.com/office/drawing/2014/main" id="{39221368-3508-9223-BAEC-388E5F13287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5" name="TextBox 324">
                  <a:extLst>
                    <a:ext uri="{FF2B5EF4-FFF2-40B4-BE49-F238E27FC236}">
                      <a16:creationId xmlns:a16="http://schemas.microsoft.com/office/drawing/2014/main" id="{88E878FE-63F2-1831-D6BC-52BCBEDD4E03}"/>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297" name="그룹 296">
              <a:extLst>
                <a:ext uri="{FF2B5EF4-FFF2-40B4-BE49-F238E27FC236}">
                  <a16:creationId xmlns:a16="http://schemas.microsoft.com/office/drawing/2014/main" id="{4E386189-64F0-7601-3614-05123B6EE6D4}"/>
                </a:ext>
              </a:extLst>
            </p:cNvPr>
            <p:cNvGrpSpPr/>
            <p:nvPr/>
          </p:nvGrpSpPr>
          <p:grpSpPr>
            <a:xfrm>
              <a:off x="1297504" y="3765022"/>
              <a:ext cx="5585460" cy="384467"/>
              <a:chOff x="1897380" y="4268497"/>
              <a:chExt cx="5585460" cy="384467"/>
            </a:xfrm>
          </p:grpSpPr>
          <p:cxnSp>
            <p:nvCxnSpPr>
              <p:cNvPr id="309" name="직선 화살표 연결선 308">
                <a:extLst>
                  <a:ext uri="{FF2B5EF4-FFF2-40B4-BE49-F238E27FC236}">
                    <a16:creationId xmlns:a16="http://schemas.microsoft.com/office/drawing/2014/main" id="{50C650B1-84C1-FD01-DE56-56E08916CDFB}"/>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0" name="그룹 309">
                <a:extLst>
                  <a:ext uri="{FF2B5EF4-FFF2-40B4-BE49-F238E27FC236}">
                    <a16:creationId xmlns:a16="http://schemas.microsoft.com/office/drawing/2014/main" id="{26B05481-8E4A-BA32-E879-63A0775B6FA0}"/>
                  </a:ext>
                </a:extLst>
              </p:cNvPr>
              <p:cNvGrpSpPr/>
              <p:nvPr/>
            </p:nvGrpSpPr>
            <p:grpSpPr>
              <a:xfrm>
                <a:off x="6414054" y="4288374"/>
                <a:ext cx="423468" cy="360000"/>
                <a:chOff x="7052940" y="4795215"/>
                <a:chExt cx="423468" cy="360000"/>
              </a:xfrm>
            </p:grpSpPr>
            <p:sp>
              <p:nvSpPr>
                <p:cNvPr id="317" name="타원 316">
                  <a:extLst>
                    <a:ext uri="{FF2B5EF4-FFF2-40B4-BE49-F238E27FC236}">
                      <a16:creationId xmlns:a16="http://schemas.microsoft.com/office/drawing/2014/main" id="{F936AC1E-4189-418F-1E48-89057C4A1DF3}"/>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8" name="TextBox 317">
                  <a:extLst>
                    <a:ext uri="{FF2B5EF4-FFF2-40B4-BE49-F238E27FC236}">
                      <a16:creationId xmlns:a16="http://schemas.microsoft.com/office/drawing/2014/main" id="{D321794B-19B0-A047-FCDF-2F07226C767B}"/>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11" name="그룹 310">
                <a:extLst>
                  <a:ext uri="{FF2B5EF4-FFF2-40B4-BE49-F238E27FC236}">
                    <a16:creationId xmlns:a16="http://schemas.microsoft.com/office/drawing/2014/main" id="{E05342E8-36B9-5DF9-085D-52BDA789C816}"/>
                  </a:ext>
                </a:extLst>
              </p:cNvPr>
              <p:cNvGrpSpPr/>
              <p:nvPr/>
            </p:nvGrpSpPr>
            <p:grpSpPr>
              <a:xfrm>
                <a:off x="4447759" y="4292964"/>
                <a:ext cx="423468" cy="360000"/>
                <a:chOff x="7052940" y="4795215"/>
                <a:chExt cx="423468" cy="360000"/>
              </a:xfrm>
            </p:grpSpPr>
            <p:sp>
              <p:nvSpPr>
                <p:cNvPr id="315" name="타원 314">
                  <a:extLst>
                    <a:ext uri="{FF2B5EF4-FFF2-40B4-BE49-F238E27FC236}">
                      <a16:creationId xmlns:a16="http://schemas.microsoft.com/office/drawing/2014/main" id="{D6F097ED-3B79-82E2-9790-484A8938CCD4}"/>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6" name="TextBox 315">
                  <a:extLst>
                    <a:ext uri="{FF2B5EF4-FFF2-40B4-BE49-F238E27FC236}">
                      <a16:creationId xmlns:a16="http://schemas.microsoft.com/office/drawing/2014/main" id="{D7CEB1DD-13C8-0FAD-C2FC-4969EBE6C11A}"/>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12" name="그룹 311">
                <a:extLst>
                  <a:ext uri="{FF2B5EF4-FFF2-40B4-BE49-F238E27FC236}">
                    <a16:creationId xmlns:a16="http://schemas.microsoft.com/office/drawing/2014/main" id="{2CBBD03A-0339-06CD-1A54-AD5CE406A697}"/>
                  </a:ext>
                </a:extLst>
              </p:cNvPr>
              <p:cNvGrpSpPr/>
              <p:nvPr/>
            </p:nvGrpSpPr>
            <p:grpSpPr>
              <a:xfrm>
                <a:off x="2543623" y="4287823"/>
                <a:ext cx="423468" cy="360000"/>
                <a:chOff x="7052940" y="4795215"/>
                <a:chExt cx="423468" cy="360000"/>
              </a:xfrm>
            </p:grpSpPr>
            <p:sp>
              <p:nvSpPr>
                <p:cNvPr id="313" name="타원 312">
                  <a:extLst>
                    <a:ext uri="{FF2B5EF4-FFF2-40B4-BE49-F238E27FC236}">
                      <a16:creationId xmlns:a16="http://schemas.microsoft.com/office/drawing/2014/main" id="{34562558-0777-4288-29FE-D6E98A4F713F}"/>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4" name="TextBox 313">
                  <a:extLst>
                    <a:ext uri="{FF2B5EF4-FFF2-40B4-BE49-F238E27FC236}">
                      <a16:creationId xmlns:a16="http://schemas.microsoft.com/office/drawing/2014/main" id="{C4D2DC9F-DDEA-D6B3-9BBB-F33D377FEA6B}"/>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298" name="그룹 297">
              <a:extLst>
                <a:ext uri="{FF2B5EF4-FFF2-40B4-BE49-F238E27FC236}">
                  <a16:creationId xmlns:a16="http://schemas.microsoft.com/office/drawing/2014/main" id="{CC66D71E-4519-EBAE-AFB2-3BC3E52A8487}"/>
                </a:ext>
              </a:extLst>
            </p:cNvPr>
            <p:cNvGrpSpPr/>
            <p:nvPr/>
          </p:nvGrpSpPr>
          <p:grpSpPr>
            <a:xfrm>
              <a:off x="1297504" y="2659440"/>
              <a:ext cx="5585460" cy="384534"/>
              <a:chOff x="2804123" y="4769130"/>
              <a:chExt cx="5585460" cy="384534"/>
            </a:xfrm>
          </p:grpSpPr>
          <p:cxnSp>
            <p:nvCxnSpPr>
              <p:cNvPr id="299" name="직선 화살표 연결선 298">
                <a:extLst>
                  <a:ext uri="{FF2B5EF4-FFF2-40B4-BE49-F238E27FC236}">
                    <a16:creationId xmlns:a16="http://schemas.microsoft.com/office/drawing/2014/main" id="{4217DA4E-7A2C-776D-614E-EA951FD9FD6C}"/>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0" name="그룹 299">
                <a:extLst>
                  <a:ext uri="{FF2B5EF4-FFF2-40B4-BE49-F238E27FC236}">
                    <a16:creationId xmlns:a16="http://schemas.microsoft.com/office/drawing/2014/main" id="{3852B481-0EBC-1A8C-FBC4-032A61C8B22A}"/>
                  </a:ext>
                </a:extLst>
              </p:cNvPr>
              <p:cNvGrpSpPr/>
              <p:nvPr/>
            </p:nvGrpSpPr>
            <p:grpSpPr>
              <a:xfrm>
                <a:off x="7320797" y="4769681"/>
                <a:ext cx="423468" cy="360000"/>
                <a:chOff x="7052940" y="4795215"/>
                <a:chExt cx="423468" cy="360000"/>
              </a:xfrm>
            </p:grpSpPr>
            <p:sp>
              <p:nvSpPr>
                <p:cNvPr id="307" name="타원 306">
                  <a:extLst>
                    <a:ext uri="{FF2B5EF4-FFF2-40B4-BE49-F238E27FC236}">
                      <a16:creationId xmlns:a16="http://schemas.microsoft.com/office/drawing/2014/main" id="{8FDF0308-9E12-0D30-1F07-1C6901FA172B}"/>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8" name="TextBox 307">
                  <a:extLst>
                    <a:ext uri="{FF2B5EF4-FFF2-40B4-BE49-F238E27FC236}">
                      <a16:creationId xmlns:a16="http://schemas.microsoft.com/office/drawing/2014/main" id="{32F82851-926D-438A-01BA-9616367BA602}"/>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01" name="그룹 300">
                <a:extLst>
                  <a:ext uri="{FF2B5EF4-FFF2-40B4-BE49-F238E27FC236}">
                    <a16:creationId xmlns:a16="http://schemas.microsoft.com/office/drawing/2014/main" id="{75F52D6C-DC2E-4F1F-08D4-7CB6F148410B}"/>
                  </a:ext>
                </a:extLst>
              </p:cNvPr>
              <p:cNvGrpSpPr/>
              <p:nvPr/>
            </p:nvGrpSpPr>
            <p:grpSpPr>
              <a:xfrm>
                <a:off x="5354502" y="4774271"/>
                <a:ext cx="423468" cy="360000"/>
                <a:chOff x="7052940" y="4795215"/>
                <a:chExt cx="423468" cy="360000"/>
              </a:xfrm>
            </p:grpSpPr>
            <p:sp>
              <p:nvSpPr>
                <p:cNvPr id="305" name="타원 304">
                  <a:extLst>
                    <a:ext uri="{FF2B5EF4-FFF2-40B4-BE49-F238E27FC236}">
                      <a16:creationId xmlns:a16="http://schemas.microsoft.com/office/drawing/2014/main" id="{9C0917F7-B497-5102-0C26-C00B4A712C1F}"/>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6" name="TextBox 305">
                  <a:extLst>
                    <a:ext uri="{FF2B5EF4-FFF2-40B4-BE49-F238E27FC236}">
                      <a16:creationId xmlns:a16="http://schemas.microsoft.com/office/drawing/2014/main" id="{DB246BD9-BBD9-C2DF-288F-CA38F9A5D93D}"/>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02" name="그룹 301">
                <a:extLst>
                  <a:ext uri="{FF2B5EF4-FFF2-40B4-BE49-F238E27FC236}">
                    <a16:creationId xmlns:a16="http://schemas.microsoft.com/office/drawing/2014/main" id="{B383DE01-0925-D140-2572-1AC37780A5C0}"/>
                  </a:ext>
                </a:extLst>
              </p:cNvPr>
              <p:cNvGrpSpPr/>
              <p:nvPr/>
            </p:nvGrpSpPr>
            <p:grpSpPr>
              <a:xfrm>
                <a:off x="3450366" y="4769130"/>
                <a:ext cx="423468" cy="360000"/>
                <a:chOff x="7052940" y="4795215"/>
                <a:chExt cx="423468" cy="360000"/>
              </a:xfrm>
            </p:grpSpPr>
            <p:sp>
              <p:nvSpPr>
                <p:cNvPr id="303" name="타원 302">
                  <a:extLst>
                    <a:ext uri="{FF2B5EF4-FFF2-40B4-BE49-F238E27FC236}">
                      <a16:creationId xmlns:a16="http://schemas.microsoft.com/office/drawing/2014/main" id="{8CBD02BA-6DE2-FE8F-8ED4-89FB8B59CDF7}"/>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4" name="TextBox 303">
                  <a:extLst>
                    <a:ext uri="{FF2B5EF4-FFF2-40B4-BE49-F238E27FC236}">
                      <a16:creationId xmlns:a16="http://schemas.microsoft.com/office/drawing/2014/main" id="{741B1BF6-9351-00E1-B94C-5A7CB8A79624}"/>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grpSp>
        <p:nvGrpSpPr>
          <p:cNvPr id="330" name="그룹 329">
            <a:extLst>
              <a:ext uri="{FF2B5EF4-FFF2-40B4-BE49-F238E27FC236}">
                <a16:creationId xmlns:a16="http://schemas.microsoft.com/office/drawing/2014/main" id="{03677A70-64D2-43FF-A6C4-E5E7B9630C40}"/>
              </a:ext>
            </a:extLst>
          </p:cNvPr>
          <p:cNvGrpSpPr/>
          <p:nvPr/>
        </p:nvGrpSpPr>
        <p:grpSpPr>
          <a:xfrm>
            <a:off x="1602304" y="2964240"/>
            <a:ext cx="5585460" cy="1490049"/>
            <a:chOff x="1297504" y="2659440"/>
            <a:chExt cx="5585460" cy="1490049"/>
          </a:xfrm>
        </p:grpSpPr>
        <p:grpSp>
          <p:nvGrpSpPr>
            <p:cNvPr id="331" name="그룹 330">
              <a:extLst>
                <a:ext uri="{FF2B5EF4-FFF2-40B4-BE49-F238E27FC236}">
                  <a16:creationId xmlns:a16="http://schemas.microsoft.com/office/drawing/2014/main" id="{CC660DDB-8105-2B39-67C9-36B0AE813A7E}"/>
                </a:ext>
              </a:extLst>
            </p:cNvPr>
            <p:cNvGrpSpPr/>
            <p:nvPr/>
          </p:nvGrpSpPr>
          <p:grpSpPr>
            <a:xfrm>
              <a:off x="1457621" y="2856248"/>
              <a:ext cx="5319661" cy="1088200"/>
              <a:chOff x="1457621" y="2856248"/>
              <a:chExt cx="5319661" cy="1088200"/>
            </a:xfrm>
          </p:grpSpPr>
          <p:grpSp>
            <p:nvGrpSpPr>
              <p:cNvPr id="354" name="그룹 353">
                <a:extLst>
                  <a:ext uri="{FF2B5EF4-FFF2-40B4-BE49-F238E27FC236}">
                    <a16:creationId xmlns:a16="http://schemas.microsoft.com/office/drawing/2014/main" id="{7AF48937-17C5-114D-B522-0B89EE82F558}"/>
                  </a:ext>
                </a:extLst>
              </p:cNvPr>
              <p:cNvGrpSpPr/>
              <p:nvPr/>
            </p:nvGrpSpPr>
            <p:grpSpPr>
              <a:xfrm>
                <a:off x="3380099" y="2856248"/>
                <a:ext cx="1474705" cy="1074728"/>
                <a:chOff x="2352577" y="2695993"/>
                <a:chExt cx="1946046" cy="1511439"/>
              </a:xfrm>
            </p:grpSpPr>
            <p:sp>
              <p:nvSpPr>
                <p:cNvPr id="363" name="사각형: 둥근 모서리 362">
                  <a:extLst>
                    <a:ext uri="{FF2B5EF4-FFF2-40B4-BE49-F238E27FC236}">
                      <a16:creationId xmlns:a16="http://schemas.microsoft.com/office/drawing/2014/main" id="{DF5AD060-DF13-FD46-7A86-5D853A24CCE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4" name="TextBox 363">
                  <a:extLst>
                    <a:ext uri="{FF2B5EF4-FFF2-40B4-BE49-F238E27FC236}">
                      <a16:creationId xmlns:a16="http://schemas.microsoft.com/office/drawing/2014/main" id="{88AC544B-E896-18B0-3EDB-D7FE8762EAC5}"/>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55" name="화살표: 오른쪽 354">
                <a:extLst>
                  <a:ext uri="{FF2B5EF4-FFF2-40B4-BE49-F238E27FC236}">
                    <a16:creationId xmlns:a16="http://schemas.microsoft.com/office/drawing/2014/main" id="{24BF2427-FEC8-E564-0D16-C728E563604D}"/>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6" name="화살표: 오른쪽 355">
                <a:extLst>
                  <a:ext uri="{FF2B5EF4-FFF2-40B4-BE49-F238E27FC236}">
                    <a16:creationId xmlns:a16="http://schemas.microsoft.com/office/drawing/2014/main" id="{51213576-E5CB-5D0A-C186-147DED893C23}"/>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7" name="그룹 356">
                <a:extLst>
                  <a:ext uri="{FF2B5EF4-FFF2-40B4-BE49-F238E27FC236}">
                    <a16:creationId xmlns:a16="http://schemas.microsoft.com/office/drawing/2014/main" id="{6826F0DD-402B-0A4A-DF77-70DFF6E44DA0}"/>
                  </a:ext>
                </a:extLst>
              </p:cNvPr>
              <p:cNvGrpSpPr/>
              <p:nvPr/>
            </p:nvGrpSpPr>
            <p:grpSpPr>
              <a:xfrm>
                <a:off x="5302577" y="2869720"/>
                <a:ext cx="1474705" cy="1074728"/>
                <a:chOff x="2352577" y="2695993"/>
                <a:chExt cx="1946046" cy="1511439"/>
              </a:xfrm>
            </p:grpSpPr>
            <p:sp>
              <p:nvSpPr>
                <p:cNvPr id="361" name="사각형: 둥근 모서리 360">
                  <a:extLst>
                    <a:ext uri="{FF2B5EF4-FFF2-40B4-BE49-F238E27FC236}">
                      <a16:creationId xmlns:a16="http://schemas.microsoft.com/office/drawing/2014/main" id="{09277FAC-5579-B9BD-0F10-93055479B42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2" name="TextBox 361">
                  <a:extLst>
                    <a:ext uri="{FF2B5EF4-FFF2-40B4-BE49-F238E27FC236}">
                      <a16:creationId xmlns:a16="http://schemas.microsoft.com/office/drawing/2014/main" id="{E06E75E3-7DCC-1BDE-58E3-6CB9FF1C5093}"/>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58" name="그룹 357">
                <a:extLst>
                  <a:ext uri="{FF2B5EF4-FFF2-40B4-BE49-F238E27FC236}">
                    <a16:creationId xmlns:a16="http://schemas.microsoft.com/office/drawing/2014/main" id="{55DF3FB3-04FD-A863-9363-3DEC71F317CD}"/>
                  </a:ext>
                </a:extLst>
              </p:cNvPr>
              <p:cNvGrpSpPr/>
              <p:nvPr/>
            </p:nvGrpSpPr>
            <p:grpSpPr>
              <a:xfrm>
                <a:off x="1457621" y="2869720"/>
                <a:ext cx="1474705" cy="1074728"/>
                <a:chOff x="2352577" y="2695993"/>
                <a:chExt cx="1946046" cy="1511439"/>
              </a:xfrm>
            </p:grpSpPr>
            <p:sp>
              <p:nvSpPr>
                <p:cNvPr id="359" name="사각형: 둥근 모서리 358">
                  <a:extLst>
                    <a:ext uri="{FF2B5EF4-FFF2-40B4-BE49-F238E27FC236}">
                      <a16:creationId xmlns:a16="http://schemas.microsoft.com/office/drawing/2014/main" id="{914220E8-1409-11E7-EAE3-E6EF13CA862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0" name="TextBox 359">
                  <a:extLst>
                    <a:ext uri="{FF2B5EF4-FFF2-40B4-BE49-F238E27FC236}">
                      <a16:creationId xmlns:a16="http://schemas.microsoft.com/office/drawing/2014/main" id="{14EB2F1B-0997-4E47-8298-03ADD552195F}"/>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332" name="그룹 331">
              <a:extLst>
                <a:ext uri="{FF2B5EF4-FFF2-40B4-BE49-F238E27FC236}">
                  <a16:creationId xmlns:a16="http://schemas.microsoft.com/office/drawing/2014/main" id="{02AB3224-E8B5-7238-4C94-8F0ADE37B806}"/>
                </a:ext>
              </a:extLst>
            </p:cNvPr>
            <p:cNvGrpSpPr/>
            <p:nvPr/>
          </p:nvGrpSpPr>
          <p:grpSpPr>
            <a:xfrm>
              <a:off x="1297504" y="3765022"/>
              <a:ext cx="5585460" cy="384467"/>
              <a:chOff x="1897380" y="4268497"/>
              <a:chExt cx="5585460" cy="384467"/>
            </a:xfrm>
          </p:grpSpPr>
          <p:cxnSp>
            <p:nvCxnSpPr>
              <p:cNvPr id="344" name="직선 화살표 연결선 343">
                <a:extLst>
                  <a:ext uri="{FF2B5EF4-FFF2-40B4-BE49-F238E27FC236}">
                    <a16:creationId xmlns:a16="http://schemas.microsoft.com/office/drawing/2014/main" id="{D7C82E84-D884-5B6F-F9B9-605E3ED81B8B}"/>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5" name="그룹 344">
                <a:extLst>
                  <a:ext uri="{FF2B5EF4-FFF2-40B4-BE49-F238E27FC236}">
                    <a16:creationId xmlns:a16="http://schemas.microsoft.com/office/drawing/2014/main" id="{69629643-57EE-A7DF-6771-A624497C8FC5}"/>
                  </a:ext>
                </a:extLst>
              </p:cNvPr>
              <p:cNvGrpSpPr/>
              <p:nvPr/>
            </p:nvGrpSpPr>
            <p:grpSpPr>
              <a:xfrm>
                <a:off x="6414054" y="4288374"/>
                <a:ext cx="423468" cy="360000"/>
                <a:chOff x="7052940" y="4795215"/>
                <a:chExt cx="423468" cy="360000"/>
              </a:xfrm>
            </p:grpSpPr>
            <p:sp>
              <p:nvSpPr>
                <p:cNvPr id="352" name="타원 351">
                  <a:extLst>
                    <a:ext uri="{FF2B5EF4-FFF2-40B4-BE49-F238E27FC236}">
                      <a16:creationId xmlns:a16="http://schemas.microsoft.com/office/drawing/2014/main" id="{54A72942-4675-A8C8-0EE5-58679A31BCD8}"/>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3" name="TextBox 352">
                  <a:extLst>
                    <a:ext uri="{FF2B5EF4-FFF2-40B4-BE49-F238E27FC236}">
                      <a16:creationId xmlns:a16="http://schemas.microsoft.com/office/drawing/2014/main" id="{49105648-80A5-532C-3782-639F424418AE}"/>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46" name="그룹 345">
                <a:extLst>
                  <a:ext uri="{FF2B5EF4-FFF2-40B4-BE49-F238E27FC236}">
                    <a16:creationId xmlns:a16="http://schemas.microsoft.com/office/drawing/2014/main" id="{4F3D1BFB-D9B2-1AC3-D764-956EE0971B6C}"/>
                  </a:ext>
                </a:extLst>
              </p:cNvPr>
              <p:cNvGrpSpPr/>
              <p:nvPr/>
            </p:nvGrpSpPr>
            <p:grpSpPr>
              <a:xfrm>
                <a:off x="4447759" y="4292964"/>
                <a:ext cx="423468" cy="360000"/>
                <a:chOff x="7052940" y="4795215"/>
                <a:chExt cx="423468" cy="360000"/>
              </a:xfrm>
            </p:grpSpPr>
            <p:sp>
              <p:nvSpPr>
                <p:cNvPr id="350" name="타원 349">
                  <a:extLst>
                    <a:ext uri="{FF2B5EF4-FFF2-40B4-BE49-F238E27FC236}">
                      <a16:creationId xmlns:a16="http://schemas.microsoft.com/office/drawing/2014/main" id="{295746EA-0179-9C95-99B6-BD1FC47A6E02}"/>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1" name="TextBox 350">
                  <a:extLst>
                    <a:ext uri="{FF2B5EF4-FFF2-40B4-BE49-F238E27FC236}">
                      <a16:creationId xmlns:a16="http://schemas.microsoft.com/office/drawing/2014/main" id="{997C2925-60D2-A4C6-5C3E-6DE55645E385}"/>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47" name="그룹 346">
                <a:extLst>
                  <a:ext uri="{FF2B5EF4-FFF2-40B4-BE49-F238E27FC236}">
                    <a16:creationId xmlns:a16="http://schemas.microsoft.com/office/drawing/2014/main" id="{8F463997-9ED7-CA59-595C-A0C2FBF976FE}"/>
                  </a:ext>
                </a:extLst>
              </p:cNvPr>
              <p:cNvGrpSpPr/>
              <p:nvPr/>
            </p:nvGrpSpPr>
            <p:grpSpPr>
              <a:xfrm>
                <a:off x="2543623" y="4287823"/>
                <a:ext cx="423468" cy="360000"/>
                <a:chOff x="7052940" y="4795215"/>
                <a:chExt cx="423468" cy="360000"/>
              </a:xfrm>
            </p:grpSpPr>
            <p:sp>
              <p:nvSpPr>
                <p:cNvPr id="348" name="타원 347">
                  <a:extLst>
                    <a:ext uri="{FF2B5EF4-FFF2-40B4-BE49-F238E27FC236}">
                      <a16:creationId xmlns:a16="http://schemas.microsoft.com/office/drawing/2014/main" id="{37B719F2-B13B-2630-0C3A-71D0CB8C9162}"/>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9" name="TextBox 348">
                  <a:extLst>
                    <a:ext uri="{FF2B5EF4-FFF2-40B4-BE49-F238E27FC236}">
                      <a16:creationId xmlns:a16="http://schemas.microsoft.com/office/drawing/2014/main" id="{6DC0A165-F8A2-F4C4-7FCE-54D7415CF7D6}"/>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333" name="그룹 332">
              <a:extLst>
                <a:ext uri="{FF2B5EF4-FFF2-40B4-BE49-F238E27FC236}">
                  <a16:creationId xmlns:a16="http://schemas.microsoft.com/office/drawing/2014/main" id="{B5EADF8D-2972-5A55-8FF1-D87DB09CB8DB}"/>
                </a:ext>
              </a:extLst>
            </p:cNvPr>
            <p:cNvGrpSpPr/>
            <p:nvPr/>
          </p:nvGrpSpPr>
          <p:grpSpPr>
            <a:xfrm>
              <a:off x="1297504" y="2659440"/>
              <a:ext cx="5585460" cy="384534"/>
              <a:chOff x="2804123" y="4769130"/>
              <a:chExt cx="5585460" cy="384534"/>
            </a:xfrm>
          </p:grpSpPr>
          <p:cxnSp>
            <p:nvCxnSpPr>
              <p:cNvPr id="334" name="직선 화살표 연결선 333">
                <a:extLst>
                  <a:ext uri="{FF2B5EF4-FFF2-40B4-BE49-F238E27FC236}">
                    <a16:creationId xmlns:a16="http://schemas.microsoft.com/office/drawing/2014/main" id="{F9EF5618-94A3-ED55-BED7-549D48D69C2F}"/>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5" name="그룹 334">
                <a:extLst>
                  <a:ext uri="{FF2B5EF4-FFF2-40B4-BE49-F238E27FC236}">
                    <a16:creationId xmlns:a16="http://schemas.microsoft.com/office/drawing/2014/main" id="{81752EBD-146C-0814-BC76-2D0FF08250A8}"/>
                  </a:ext>
                </a:extLst>
              </p:cNvPr>
              <p:cNvGrpSpPr/>
              <p:nvPr/>
            </p:nvGrpSpPr>
            <p:grpSpPr>
              <a:xfrm>
                <a:off x="7320797" y="4769681"/>
                <a:ext cx="423468" cy="360000"/>
                <a:chOff x="7052940" y="4795215"/>
                <a:chExt cx="423468" cy="360000"/>
              </a:xfrm>
            </p:grpSpPr>
            <p:sp>
              <p:nvSpPr>
                <p:cNvPr id="342" name="타원 341">
                  <a:extLst>
                    <a:ext uri="{FF2B5EF4-FFF2-40B4-BE49-F238E27FC236}">
                      <a16:creationId xmlns:a16="http://schemas.microsoft.com/office/drawing/2014/main" id="{0CA41E82-0031-E52A-263A-7F4D8AAA6A50}"/>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3" name="TextBox 342">
                  <a:extLst>
                    <a:ext uri="{FF2B5EF4-FFF2-40B4-BE49-F238E27FC236}">
                      <a16:creationId xmlns:a16="http://schemas.microsoft.com/office/drawing/2014/main" id="{B1BD88F0-678F-562B-F458-CD4F98BE7192}"/>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36" name="그룹 335">
                <a:extLst>
                  <a:ext uri="{FF2B5EF4-FFF2-40B4-BE49-F238E27FC236}">
                    <a16:creationId xmlns:a16="http://schemas.microsoft.com/office/drawing/2014/main" id="{7E020C99-0674-5105-0A42-631D1D5F82DE}"/>
                  </a:ext>
                </a:extLst>
              </p:cNvPr>
              <p:cNvGrpSpPr/>
              <p:nvPr/>
            </p:nvGrpSpPr>
            <p:grpSpPr>
              <a:xfrm>
                <a:off x="5354502" y="4774271"/>
                <a:ext cx="423468" cy="360000"/>
                <a:chOff x="7052940" y="4795215"/>
                <a:chExt cx="423468" cy="360000"/>
              </a:xfrm>
            </p:grpSpPr>
            <p:sp>
              <p:nvSpPr>
                <p:cNvPr id="340" name="타원 339">
                  <a:extLst>
                    <a:ext uri="{FF2B5EF4-FFF2-40B4-BE49-F238E27FC236}">
                      <a16:creationId xmlns:a16="http://schemas.microsoft.com/office/drawing/2014/main" id="{0FD8BACC-D56C-7BE9-332C-D0774547F160}"/>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1" name="TextBox 340">
                  <a:extLst>
                    <a:ext uri="{FF2B5EF4-FFF2-40B4-BE49-F238E27FC236}">
                      <a16:creationId xmlns:a16="http://schemas.microsoft.com/office/drawing/2014/main" id="{AF6138C0-8A53-5DE0-CFF3-BD9965770D79}"/>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37" name="그룹 336">
                <a:extLst>
                  <a:ext uri="{FF2B5EF4-FFF2-40B4-BE49-F238E27FC236}">
                    <a16:creationId xmlns:a16="http://schemas.microsoft.com/office/drawing/2014/main" id="{48684697-FDD8-9752-F656-9633DC0338E9}"/>
                  </a:ext>
                </a:extLst>
              </p:cNvPr>
              <p:cNvGrpSpPr/>
              <p:nvPr/>
            </p:nvGrpSpPr>
            <p:grpSpPr>
              <a:xfrm>
                <a:off x="3450366" y="4769130"/>
                <a:ext cx="423468" cy="360000"/>
                <a:chOff x="7052940" y="4795215"/>
                <a:chExt cx="423468" cy="360000"/>
              </a:xfrm>
            </p:grpSpPr>
            <p:sp>
              <p:nvSpPr>
                <p:cNvPr id="338" name="타원 337">
                  <a:extLst>
                    <a:ext uri="{FF2B5EF4-FFF2-40B4-BE49-F238E27FC236}">
                      <a16:creationId xmlns:a16="http://schemas.microsoft.com/office/drawing/2014/main" id="{149F4757-40C0-2980-69AD-6E7C1B01054B}"/>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9" name="TextBox 338">
                  <a:extLst>
                    <a:ext uri="{FF2B5EF4-FFF2-40B4-BE49-F238E27FC236}">
                      <a16:creationId xmlns:a16="http://schemas.microsoft.com/office/drawing/2014/main" id="{7C782AFE-81DB-BF1D-ECB6-2E306AF0432F}"/>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grpSp>
        <p:nvGrpSpPr>
          <p:cNvPr id="365" name="그룹 364">
            <a:extLst>
              <a:ext uri="{FF2B5EF4-FFF2-40B4-BE49-F238E27FC236}">
                <a16:creationId xmlns:a16="http://schemas.microsoft.com/office/drawing/2014/main" id="{FAC31D9E-2AC8-EEFD-70C4-414E5973140B}"/>
              </a:ext>
            </a:extLst>
          </p:cNvPr>
          <p:cNvGrpSpPr/>
          <p:nvPr/>
        </p:nvGrpSpPr>
        <p:grpSpPr>
          <a:xfrm>
            <a:off x="1754704" y="3116640"/>
            <a:ext cx="5585460" cy="1490049"/>
            <a:chOff x="1297504" y="2659440"/>
            <a:chExt cx="5585460" cy="1490049"/>
          </a:xfrm>
        </p:grpSpPr>
        <p:grpSp>
          <p:nvGrpSpPr>
            <p:cNvPr id="366" name="그룹 365">
              <a:extLst>
                <a:ext uri="{FF2B5EF4-FFF2-40B4-BE49-F238E27FC236}">
                  <a16:creationId xmlns:a16="http://schemas.microsoft.com/office/drawing/2014/main" id="{8C70A8B4-4F94-079F-815B-830C7D7A8154}"/>
                </a:ext>
              </a:extLst>
            </p:cNvPr>
            <p:cNvGrpSpPr/>
            <p:nvPr/>
          </p:nvGrpSpPr>
          <p:grpSpPr>
            <a:xfrm>
              <a:off x="1457621" y="2856248"/>
              <a:ext cx="5319661" cy="1088200"/>
              <a:chOff x="1457621" y="2856248"/>
              <a:chExt cx="5319661" cy="1088200"/>
            </a:xfrm>
          </p:grpSpPr>
          <p:grpSp>
            <p:nvGrpSpPr>
              <p:cNvPr id="389" name="그룹 388">
                <a:extLst>
                  <a:ext uri="{FF2B5EF4-FFF2-40B4-BE49-F238E27FC236}">
                    <a16:creationId xmlns:a16="http://schemas.microsoft.com/office/drawing/2014/main" id="{0D6BB92F-7E49-E9CD-9953-4731752F4E2A}"/>
                  </a:ext>
                </a:extLst>
              </p:cNvPr>
              <p:cNvGrpSpPr/>
              <p:nvPr/>
            </p:nvGrpSpPr>
            <p:grpSpPr>
              <a:xfrm>
                <a:off x="3380099" y="2856248"/>
                <a:ext cx="1474705" cy="1074728"/>
                <a:chOff x="2352577" y="2695993"/>
                <a:chExt cx="1946046" cy="1511439"/>
              </a:xfrm>
            </p:grpSpPr>
            <p:sp>
              <p:nvSpPr>
                <p:cNvPr id="398" name="사각형: 둥근 모서리 397">
                  <a:extLst>
                    <a:ext uri="{FF2B5EF4-FFF2-40B4-BE49-F238E27FC236}">
                      <a16:creationId xmlns:a16="http://schemas.microsoft.com/office/drawing/2014/main" id="{13D6FC48-B672-E750-C632-644D824DD35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9" name="TextBox 398">
                  <a:extLst>
                    <a:ext uri="{FF2B5EF4-FFF2-40B4-BE49-F238E27FC236}">
                      <a16:creationId xmlns:a16="http://schemas.microsoft.com/office/drawing/2014/main" id="{803FF226-9CB9-4AD4-85DE-C9E32C8B19E1}"/>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90" name="화살표: 오른쪽 389">
                <a:extLst>
                  <a:ext uri="{FF2B5EF4-FFF2-40B4-BE49-F238E27FC236}">
                    <a16:creationId xmlns:a16="http://schemas.microsoft.com/office/drawing/2014/main" id="{0BD4F95F-6C3C-BD58-5B49-50DAABA274D1}"/>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1" name="화살표: 오른쪽 390">
                <a:extLst>
                  <a:ext uri="{FF2B5EF4-FFF2-40B4-BE49-F238E27FC236}">
                    <a16:creationId xmlns:a16="http://schemas.microsoft.com/office/drawing/2014/main" id="{E1ED6DFC-D8F4-2FA2-EE90-B293804D0626}"/>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92" name="그룹 391">
                <a:extLst>
                  <a:ext uri="{FF2B5EF4-FFF2-40B4-BE49-F238E27FC236}">
                    <a16:creationId xmlns:a16="http://schemas.microsoft.com/office/drawing/2014/main" id="{F4E3A471-2092-34E5-B600-1D5C2B08288E}"/>
                  </a:ext>
                </a:extLst>
              </p:cNvPr>
              <p:cNvGrpSpPr/>
              <p:nvPr/>
            </p:nvGrpSpPr>
            <p:grpSpPr>
              <a:xfrm>
                <a:off x="5302577" y="2869720"/>
                <a:ext cx="1474705" cy="1074728"/>
                <a:chOff x="2352577" y="2695993"/>
                <a:chExt cx="1946046" cy="1511439"/>
              </a:xfrm>
            </p:grpSpPr>
            <p:sp>
              <p:nvSpPr>
                <p:cNvPr id="396" name="사각형: 둥근 모서리 395">
                  <a:extLst>
                    <a:ext uri="{FF2B5EF4-FFF2-40B4-BE49-F238E27FC236}">
                      <a16:creationId xmlns:a16="http://schemas.microsoft.com/office/drawing/2014/main" id="{B2BF039A-80B3-F984-0B25-CB663AE5E3A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7" name="TextBox 396">
                  <a:extLst>
                    <a:ext uri="{FF2B5EF4-FFF2-40B4-BE49-F238E27FC236}">
                      <a16:creationId xmlns:a16="http://schemas.microsoft.com/office/drawing/2014/main" id="{7E4F5C08-013C-1CF3-284E-4107D7AA3ACE}"/>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93" name="그룹 392">
                <a:extLst>
                  <a:ext uri="{FF2B5EF4-FFF2-40B4-BE49-F238E27FC236}">
                    <a16:creationId xmlns:a16="http://schemas.microsoft.com/office/drawing/2014/main" id="{159F661F-4EE0-AAFE-C337-A6FA30E26BC2}"/>
                  </a:ext>
                </a:extLst>
              </p:cNvPr>
              <p:cNvGrpSpPr/>
              <p:nvPr/>
            </p:nvGrpSpPr>
            <p:grpSpPr>
              <a:xfrm>
                <a:off x="1457621" y="2869720"/>
                <a:ext cx="1474705" cy="1074728"/>
                <a:chOff x="2352577" y="2695993"/>
                <a:chExt cx="1946046" cy="1511439"/>
              </a:xfrm>
            </p:grpSpPr>
            <p:sp>
              <p:nvSpPr>
                <p:cNvPr id="394" name="사각형: 둥근 모서리 393">
                  <a:extLst>
                    <a:ext uri="{FF2B5EF4-FFF2-40B4-BE49-F238E27FC236}">
                      <a16:creationId xmlns:a16="http://schemas.microsoft.com/office/drawing/2014/main" id="{59389FE9-2B9D-2A78-6EC6-46ED09E9596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5" name="TextBox 394">
                  <a:extLst>
                    <a:ext uri="{FF2B5EF4-FFF2-40B4-BE49-F238E27FC236}">
                      <a16:creationId xmlns:a16="http://schemas.microsoft.com/office/drawing/2014/main" id="{B584B57F-42AB-FF84-6EB1-5B6CC439E674}"/>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367" name="그룹 366">
              <a:extLst>
                <a:ext uri="{FF2B5EF4-FFF2-40B4-BE49-F238E27FC236}">
                  <a16:creationId xmlns:a16="http://schemas.microsoft.com/office/drawing/2014/main" id="{5C05B9B1-D0EA-4F3B-5E53-4B471306DBF7}"/>
                </a:ext>
              </a:extLst>
            </p:cNvPr>
            <p:cNvGrpSpPr/>
            <p:nvPr/>
          </p:nvGrpSpPr>
          <p:grpSpPr>
            <a:xfrm>
              <a:off x="1297504" y="3765022"/>
              <a:ext cx="5585460" cy="384467"/>
              <a:chOff x="1897380" y="4268497"/>
              <a:chExt cx="5585460" cy="384467"/>
            </a:xfrm>
          </p:grpSpPr>
          <p:cxnSp>
            <p:nvCxnSpPr>
              <p:cNvPr id="379" name="직선 화살표 연결선 378">
                <a:extLst>
                  <a:ext uri="{FF2B5EF4-FFF2-40B4-BE49-F238E27FC236}">
                    <a16:creationId xmlns:a16="http://schemas.microsoft.com/office/drawing/2014/main" id="{0B30536C-882F-8AB0-B123-90A0D1DAAF33}"/>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0" name="그룹 379">
                <a:extLst>
                  <a:ext uri="{FF2B5EF4-FFF2-40B4-BE49-F238E27FC236}">
                    <a16:creationId xmlns:a16="http://schemas.microsoft.com/office/drawing/2014/main" id="{F7C949D2-AAA0-2E5C-0CB7-C3DFCF4954EA}"/>
                  </a:ext>
                </a:extLst>
              </p:cNvPr>
              <p:cNvGrpSpPr/>
              <p:nvPr/>
            </p:nvGrpSpPr>
            <p:grpSpPr>
              <a:xfrm>
                <a:off x="6414054" y="4288374"/>
                <a:ext cx="423468" cy="360000"/>
                <a:chOff x="7052940" y="4795215"/>
                <a:chExt cx="423468" cy="360000"/>
              </a:xfrm>
            </p:grpSpPr>
            <p:sp>
              <p:nvSpPr>
                <p:cNvPr id="387" name="타원 386">
                  <a:extLst>
                    <a:ext uri="{FF2B5EF4-FFF2-40B4-BE49-F238E27FC236}">
                      <a16:creationId xmlns:a16="http://schemas.microsoft.com/office/drawing/2014/main" id="{89CB8CAF-50D2-0549-98EB-7FCF4B768146}"/>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8" name="TextBox 387">
                  <a:extLst>
                    <a:ext uri="{FF2B5EF4-FFF2-40B4-BE49-F238E27FC236}">
                      <a16:creationId xmlns:a16="http://schemas.microsoft.com/office/drawing/2014/main" id="{1DFF8BA8-C45F-AE04-4D3C-10053B92972E}"/>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81" name="그룹 380">
                <a:extLst>
                  <a:ext uri="{FF2B5EF4-FFF2-40B4-BE49-F238E27FC236}">
                    <a16:creationId xmlns:a16="http://schemas.microsoft.com/office/drawing/2014/main" id="{EC403053-D7DA-5EAF-5BDA-22D11620AEF8}"/>
                  </a:ext>
                </a:extLst>
              </p:cNvPr>
              <p:cNvGrpSpPr/>
              <p:nvPr/>
            </p:nvGrpSpPr>
            <p:grpSpPr>
              <a:xfrm>
                <a:off x="4447759" y="4292964"/>
                <a:ext cx="423468" cy="360000"/>
                <a:chOff x="7052940" y="4795215"/>
                <a:chExt cx="423468" cy="360000"/>
              </a:xfrm>
            </p:grpSpPr>
            <p:sp>
              <p:nvSpPr>
                <p:cNvPr id="385" name="타원 384">
                  <a:extLst>
                    <a:ext uri="{FF2B5EF4-FFF2-40B4-BE49-F238E27FC236}">
                      <a16:creationId xmlns:a16="http://schemas.microsoft.com/office/drawing/2014/main" id="{A68341E2-9F54-B785-CFC1-75249EF56D59}"/>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6" name="TextBox 385">
                  <a:extLst>
                    <a:ext uri="{FF2B5EF4-FFF2-40B4-BE49-F238E27FC236}">
                      <a16:creationId xmlns:a16="http://schemas.microsoft.com/office/drawing/2014/main" id="{E26D8E97-B9A4-DF52-16A6-882F197CBD66}"/>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82" name="그룹 381">
                <a:extLst>
                  <a:ext uri="{FF2B5EF4-FFF2-40B4-BE49-F238E27FC236}">
                    <a16:creationId xmlns:a16="http://schemas.microsoft.com/office/drawing/2014/main" id="{354DB6F6-D84D-D9F5-C8BE-31972A216744}"/>
                  </a:ext>
                </a:extLst>
              </p:cNvPr>
              <p:cNvGrpSpPr/>
              <p:nvPr/>
            </p:nvGrpSpPr>
            <p:grpSpPr>
              <a:xfrm>
                <a:off x="2543623" y="4287823"/>
                <a:ext cx="423468" cy="360000"/>
                <a:chOff x="7052940" y="4795215"/>
                <a:chExt cx="423468" cy="360000"/>
              </a:xfrm>
            </p:grpSpPr>
            <p:sp>
              <p:nvSpPr>
                <p:cNvPr id="383" name="타원 382">
                  <a:extLst>
                    <a:ext uri="{FF2B5EF4-FFF2-40B4-BE49-F238E27FC236}">
                      <a16:creationId xmlns:a16="http://schemas.microsoft.com/office/drawing/2014/main" id="{7C3C848E-2022-4D4B-B852-E24D3C0EAC8E}"/>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4" name="TextBox 383">
                  <a:extLst>
                    <a:ext uri="{FF2B5EF4-FFF2-40B4-BE49-F238E27FC236}">
                      <a16:creationId xmlns:a16="http://schemas.microsoft.com/office/drawing/2014/main" id="{EC983516-8340-F28C-EC89-DC35D3E9F960}"/>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368" name="그룹 367">
              <a:extLst>
                <a:ext uri="{FF2B5EF4-FFF2-40B4-BE49-F238E27FC236}">
                  <a16:creationId xmlns:a16="http://schemas.microsoft.com/office/drawing/2014/main" id="{5CA10026-6901-74B9-454E-A3B61CB5EBF2}"/>
                </a:ext>
              </a:extLst>
            </p:cNvPr>
            <p:cNvGrpSpPr/>
            <p:nvPr/>
          </p:nvGrpSpPr>
          <p:grpSpPr>
            <a:xfrm>
              <a:off x="1297504" y="2659440"/>
              <a:ext cx="5585460" cy="384534"/>
              <a:chOff x="2804123" y="4769130"/>
              <a:chExt cx="5585460" cy="384534"/>
            </a:xfrm>
          </p:grpSpPr>
          <p:cxnSp>
            <p:nvCxnSpPr>
              <p:cNvPr id="369" name="직선 화살표 연결선 368">
                <a:extLst>
                  <a:ext uri="{FF2B5EF4-FFF2-40B4-BE49-F238E27FC236}">
                    <a16:creationId xmlns:a16="http://schemas.microsoft.com/office/drawing/2014/main" id="{DA697514-8C74-BDA5-1579-298C0280BAD6}"/>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0" name="그룹 369">
                <a:extLst>
                  <a:ext uri="{FF2B5EF4-FFF2-40B4-BE49-F238E27FC236}">
                    <a16:creationId xmlns:a16="http://schemas.microsoft.com/office/drawing/2014/main" id="{99611679-792C-AAB5-9523-0154B79463FA}"/>
                  </a:ext>
                </a:extLst>
              </p:cNvPr>
              <p:cNvGrpSpPr/>
              <p:nvPr/>
            </p:nvGrpSpPr>
            <p:grpSpPr>
              <a:xfrm>
                <a:off x="7320797" y="4769681"/>
                <a:ext cx="423468" cy="360000"/>
                <a:chOff x="7052940" y="4795215"/>
                <a:chExt cx="423468" cy="360000"/>
              </a:xfrm>
            </p:grpSpPr>
            <p:sp>
              <p:nvSpPr>
                <p:cNvPr id="377" name="타원 376">
                  <a:extLst>
                    <a:ext uri="{FF2B5EF4-FFF2-40B4-BE49-F238E27FC236}">
                      <a16:creationId xmlns:a16="http://schemas.microsoft.com/office/drawing/2014/main" id="{B277C506-9F1D-52B0-9965-44843EF43197}"/>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8" name="TextBox 377">
                  <a:extLst>
                    <a:ext uri="{FF2B5EF4-FFF2-40B4-BE49-F238E27FC236}">
                      <a16:creationId xmlns:a16="http://schemas.microsoft.com/office/drawing/2014/main" id="{F8F5407A-2572-1DFF-F274-352E67A79A3F}"/>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71" name="그룹 370">
                <a:extLst>
                  <a:ext uri="{FF2B5EF4-FFF2-40B4-BE49-F238E27FC236}">
                    <a16:creationId xmlns:a16="http://schemas.microsoft.com/office/drawing/2014/main" id="{7C1BE24E-A80A-427C-B3B8-3DE55699DF5D}"/>
                  </a:ext>
                </a:extLst>
              </p:cNvPr>
              <p:cNvGrpSpPr/>
              <p:nvPr/>
            </p:nvGrpSpPr>
            <p:grpSpPr>
              <a:xfrm>
                <a:off x="5354502" y="4774271"/>
                <a:ext cx="423468" cy="360000"/>
                <a:chOff x="7052940" y="4795215"/>
                <a:chExt cx="423468" cy="360000"/>
              </a:xfrm>
            </p:grpSpPr>
            <p:sp>
              <p:nvSpPr>
                <p:cNvPr id="375" name="타원 374">
                  <a:extLst>
                    <a:ext uri="{FF2B5EF4-FFF2-40B4-BE49-F238E27FC236}">
                      <a16:creationId xmlns:a16="http://schemas.microsoft.com/office/drawing/2014/main" id="{DB279194-4DB7-49CD-5E87-188AB9400DC9}"/>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6" name="TextBox 375">
                  <a:extLst>
                    <a:ext uri="{FF2B5EF4-FFF2-40B4-BE49-F238E27FC236}">
                      <a16:creationId xmlns:a16="http://schemas.microsoft.com/office/drawing/2014/main" id="{C8DC0675-585F-1766-8E8F-85F801E40B58}"/>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72" name="그룹 371">
                <a:extLst>
                  <a:ext uri="{FF2B5EF4-FFF2-40B4-BE49-F238E27FC236}">
                    <a16:creationId xmlns:a16="http://schemas.microsoft.com/office/drawing/2014/main" id="{604E633E-AE57-E669-6046-B1E7640DC90C}"/>
                  </a:ext>
                </a:extLst>
              </p:cNvPr>
              <p:cNvGrpSpPr/>
              <p:nvPr/>
            </p:nvGrpSpPr>
            <p:grpSpPr>
              <a:xfrm>
                <a:off x="3450366" y="4769130"/>
                <a:ext cx="423468" cy="360000"/>
                <a:chOff x="7052940" y="4795215"/>
                <a:chExt cx="423468" cy="360000"/>
              </a:xfrm>
            </p:grpSpPr>
            <p:sp>
              <p:nvSpPr>
                <p:cNvPr id="373" name="타원 372">
                  <a:extLst>
                    <a:ext uri="{FF2B5EF4-FFF2-40B4-BE49-F238E27FC236}">
                      <a16:creationId xmlns:a16="http://schemas.microsoft.com/office/drawing/2014/main" id="{060C1D86-27C5-C8A6-CCFE-AF2F89F631A7}"/>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4" name="TextBox 373">
                  <a:extLst>
                    <a:ext uri="{FF2B5EF4-FFF2-40B4-BE49-F238E27FC236}">
                      <a16:creationId xmlns:a16="http://schemas.microsoft.com/office/drawing/2014/main" id="{E0987F47-B4B5-6860-7495-84305A9F0DE2}"/>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sp>
        <p:nvSpPr>
          <p:cNvPr id="400" name="사각형: 둥근 모서리 399">
            <a:extLst>
              <a:ext uri="{FF2B5EF4-FFF2-40B4-BE49-F238E27FC236}">
                <a16:creationId xmlns:a16="http://schemas.microsoft.com/office/drawing/2014/main" id="{5660A234-D558-2F14-2F9D-ABA29A016775}"/>
              </a:ext>
            </a:extLst>
          </p:cNvPr>
          <p:cNvSpPr/>
          <p:nvPr/>
        </p:nvSpPr>
        <p:spPr>
          <a:xfrm rot="18713698">
            <a:off x="6047796" y="2409324"/>
            <a:ext cx="508265" cy="1386993"/>
          </a:xfrm>
          <a:prstGeom prst="roundRect">
            <a:avLst>
              <a:gd name="adj" fmla="val 31461"/>
            </a:avLst>
          </a:prstGeom>
          <a:solidFill>
            <a:srgbClr val="C0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1" name="왼쪽 중괄호 400">
            <a:extLst>
              <a:ext uri="{FF2B5EF4-FFF2-40B4-BE49-F238E27FC236}">
                <a16:creationId xmlns:a16="http://schemas.microsoft.com/office/drawing/2014/main" id="{2D140AD3-2A4A-DFE9-6920-597D74960B21}"/>
              </a:ext>
            </a:extLst>
          </p:cNvPr>
          <p:cNvSpPr/>
          <p:nvPr/>
        </p:nvSpPr>
        <p:spPr>
          <a:xfrm rot="19148014">
            <a:off x="1187284" y="3312434"/>
            <a:ext cx="569223" cy="956772"/>
          </a:xfrm>
          <a:prstGeom prst="leftBrace">
            <a:avLst>
              <a:gd name="adj1" fmla="val 49916"/>
              <a:gd name="adj2" fmla="val 4249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03" name="TextBox 402">
            <a:extLst>
              <a:ext uri="{FF2B5EF4-FFF2-40B4-BE49-F238E27FC236}">
                <a16:creationId xmlns:a16="http://schemas.microsoft.com/office/drawing/2014/main" id="{B64E45C6-9702-C906-2B56-BB1DC5215D91}"/>
              </a:ext>
            </a:extLst>
          </p:cNvPr>
          <p:cNvSpPr txBox="1"/>
          <p:nvPr/>
        </p:nvSpPr>
        <p:spPr>
          <a:xfrm rot="2626637">
            <a:off x="5937050" y="2661786"/>
            <a:ext cx="1600521"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Last cell states </a:t>
            </a:r>
            <a:endParaRPr lang="ko-KR" altLang="en-US" dirty="0"/>
          </a:p>
        </p:txBody>
      </p:sp>
      <p:sp>
        <p:nvSpPr>
          <p:cNvPr id="404" name="TextBox 403">
            <a:extLst>
              <a:ext uri="{FF2B5EF4-FFF2-40B4-BE49-F238E27FC236}">
                <a16:creationId xmlns:a16="http://schemas.microsoft.com/office/drawing/2014/main" id="{C94FADA8-3014-EF3A-2C08-0ED411B67507}"/>
              </a:ext>
            </a:extLst>
          </p:cNvPr>
          <p:cNvSpPr txBox="1"/>
          <p:nvPr/>
        </p:nvSpPr>
        <p:spPr>
          <a:xfrm rot="2626637">
            <a:off x="5584044" y="4908117"/>
            <a:ext cx="1876928"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Last hidden </a:t>
            </a:r>
            <a:r>
              <a:rPr lang="en-US" altLang="ko-KR" sz="1800" dirty="0">
                <a:solidFill>
                  <a:srgbClr val="222222"/>
                </a:solidFill>
                <a:latin typeface="Arial Narrow" panose="020B0606020202030204" pitchFamily="34" charset="0"/>
              </a:rPr>
              <a:t>states </a:t>
            </a:r>
            <a:endParaRPr lang="ko-KR" altLang="en-US" dirty="0"/>
          </a:p>
        </p:txBody>
      </p:sp>
      <p:sp>
        <p:nvSpPr>
          <p:cNvPr id="16" name="직사각형 15">
            <a:extLst>
              <a:ext uri="{FF2B5EF4-FFF2-40B4-BE49-F238E27FC236}">
                <a16:creationId xmlns:a16="http://schemas.microsoft.com/office/drawing/2014/main" id="{16E5ACD3-DE7B-8710-EA74-38472F54236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696223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Stacked LSTM</a:t>
            </a:r>
          </a:p>
        </p:txBody>
      </p:sp>
      <p:sp>
        <p:nvSpPr>
          <p:cNvPr id="17" name="화살표: 오른쪽 16">
            <a:extLst>
              <a:ext uri="{FF2B5EF4-FFF2-40B4-BE49-F238E27FC236}">
                <a16:creationId xmlns:a16="http://schemas.microsoft.com/office/drawing/2014/main" id="{0E19E40E-4AD2-CBD9-7F47-1BBABFF341C6}"/>
              </a:ext>
            </a:extLst>
          </p:cNvPr>
          <p:cNvSpPr/>
          <p:nvPr/>
        </p:nvSpPr>
        <p:spPr>
          <a:xfrm>
            <a:off x="1571208"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FB55618F-7DB0-8122-462A-D84D8A0AD07E}"/>
              </a:ext>
            </a:extLst>
          </p:cNvPr>
          <p:cNvGrpSpPr/>
          <p:nvPr/>
        </p:nvGrpSpPr>
        <p:grpSpPr>
          <a:xfrm>
            <a:off x="948890" y="3961708"/>
            <a:ext cx="607582" cy="582171"/>
            <a:chOff x="2352577" y="2695993"/>
            <a:chExt cx="1946046" cy="1511439"/>
          </a:xfrm>
        </p:grpSpPr>
        <p:sp>
          <p:nvSpPr>
            <p:cNvPr id="53" name="사각형: 둥근 모서리 52">
              <a:extLst>
                <a:ext uri="{FF2B5EF4-FFF2-40B4-BE49-F238E27FC236}">
                  <a16:creationId xmlns:a16="http://schemas.microsoft.com/office/drawing/2014/main" id="{42A05EDF-7C08-9F38-D190-27448B71C1C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1382B41A-BED4-17FC-BBC8-184589EB67C7}"/>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08A9B520-F5D0-BAF2-C226-F8CFC5A69944}"/>
              </a:ext>
            </a:extLst>
          </p:cNvPr>
          <p:cNvGrpSpPr/>
          <p:nvPr/>
        </p:nvGrpSpPr>
        <p:grpSpPr>
          <a:xfrm>
            <a:off x="1050445" y="4775821"/>
            <a:ext cx="423468" cy="360000"/>
            <a:chOff x="1102837" y="4534057"/>
            <a:chExt cx="423468" cy="360000"/>
          </a:xfrm>
        </p:grpSpPr>
        <p:sp>
          <p:nvSpPr>
            <p:cNvPr id="51" name="타원 50">
              <a:extLst>
                <a:ext uri="{FF2B5EF4-FFF2-40B4-BE49-F238E27FC236}">
                  <a16:creationId xmlns:a16="http://schemas.microsoft.com/office/drawing/2014/main" id="{02725B4E-6A13-FD0D-53BE-13DAF231CFE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469C8BED-E9E0-C03A-FAFE-1BA2F22F33D4}"/>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5469AF55-D0C1-5A2E-D80C-9DBECFCE017F}"/>
              </a:ext>
            </a:extLst>
          </p:cNvPr>
          <p:cNvSpPr/>
          <p:nvPr/>
        </p:nvSpPr>
        <p:spPr>
          <a:xfrm rot="16200000">
            <a:off x="1136410"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화살표: 오른쪽 22">
            <a:extLst>
              <a:ext uri="{FF2B5EF4-FFF2-40B4-BE49-F238E27FC236}">
                <a16:creationId xmlns:a16="http://schemas.microsoft.com/office/drawing/2014/main" id="{708B330B-EFF1-E22E-6615-B489F064BA63}"/>
              </a:ext>
            </a:extLst>
          </p:cNvPr>
          <p:cNvSpPr/>
          <p:nvPr/>
        </p:nvSpPr>
        <p:spPr>
          <a:xfrm>
            <a:off x="2440154"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8D3445C6-735E-4C01-1965-56274D5934F8}"/>
              </a:ext>
            </a:extLst>
          </p:cNvPr>
          <p:cNvGrpSpPr/>
          <p:nvPr/>
        </p:nvGrpSpPr>
        <p:grpSpPr>
          <a:xfrm>
            <a:off x="1817836" y="3958771"/>
            <a:ext cx="607582" cy="582171"/>
            <a:chOff x="2352577" y="2695993"/>
            <a:chExt cx="1946046" cy="1511439"/>
          </a:xfrm>
        </p:grpSpPr>
        <p:sp>
          <p:nvSpPr>
            <p:cNvPr id="47" name="사각형: 둥근 모서리 46">
              <a:extLst>
                <a:ext uri="{FF2B5EF4-FFF2-40B4-BE49-F238E27FC236}">
                  <a16:creationId xmlns:a16="http://schemas.microsoft.com/office/drawing/2014/main" id="{E749A148-F5FB-4670-1454-CBF7B7EB181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7B0B1263-4C3C-210B-E890-F74125EA993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01A458AC-AEEA-884C-0692-A2272D0B6957}"/>
              </a:ext>
            </a:extLst>
          </p:cNvPr>
          <p:cNvGrpSpPr/>
          <p:nvPr/>
        </p:nvGrpSpPr>
        <p:grpSpPr>
          <a:xfrm>
            <a:off x="1900341" y="4772884"/>
            <a:ext cx="423468" cy="360000"/>
            <a:chOff x="1083787" y="4534057"/>
            <a:chExt cx="423468" cy="360000"/>
          </a:xfrm>
        </p:grpSpPr>
        <p:sp>
          <p:nvSpPr>
            <p:cNvPr id="45" name="타원 44">
              <a:extLst>
                <a:ext uri="{FF2B5EF4-FFF2-40B4-BE49-F238E27FC236}">
                  <a16:creationId xmlns:a16="http://schemas.microsoft.com/office/drawing/2014/main" id="{D5B65928-8F01-2D38-1074-4C1AB995D80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9837AF48-1B15-C4DB-2B08-618AD8223D47}"/>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27" name="화살표: 오른쪽 26">
            <a:extLst>
              <a:ext uri="{FF2B5EF4-FFF2-40B4-BE49-F238E27FC236}">
                <a16:creationId xmlns:a16="http://schemas.microsoft.com/office/drawing/2014/main" id="{C589E5F9-E4DD-2CC9-A517-6946D32A32F0}"/>
              </a:ext>
            </a:extLst>
          </p:cNvPr>
          <p:cNvSpPr/>
          <p:nvPr/>
        </p:nvSpPr>
        <p:spPr>
          <a:xfrm rot="16200000">
            <a:off x="1995831"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a:extLst>
              <a:ext uri="{FF2B5EF4-FFF2-40B4-BE49-F238E27FC236}">
                <a16:creationId xmlns:a16="http://schemas.microsoft.com/office/drawing/2014/main" id="{8E525BA4-DA76-B4FD-52F7-BEC8A5A7AB0A}"/>
              </a:ext>
            </a:extLst>
          </p:cNvPr>
          <p:cNvGrpSpPr/>
          <p:nvPr/>
        </p:nvGrpSpPr>
        <p:grpSpPr>
          <a:xfrm>
            <a:off x="2692774" y="3959247"/>
            <a:ext cx="607582" cy="582171"/>
            <a:chOff x="2352577" y="2695993"/>
            <a:chExt cx="1946046" cy="1511439"/>
          </a:xfrm>
        </p:grpSpPr>
        <p:sp>
          <p:nvSpPr>
            <p:cNvPr id="41" name="사각형: 둥근 모서리 40">
              <a:extLst>
                <a:ext uri="{FF2B5EF4-FFF2-40B4-BE49-F238E27FC236}">
                  <a16:creationId xmlns:a16="http://schemas.microsoft.com/office/drawing/2014/main" id="{40025632-01F6-7DED-35F7-4C8BDCB379B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AEE5B472-0D95-A3C0-0AB6-0A67DD6308F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1" name="그룹 30">
            <a:extLst>
              <a:ext uri="{FF2B5EF4-FFF2-40B4-BE49-F238E27FC236}">
                <a16:creationId xmlns:a16="http://schemas.microsoft.com/office/drawing/2014/main" id="{91239B2D-2AAF-2B44-0A00-54FDC16B935F}"/>
              </a:ext>
            </a:extLst>
          </p:cNvPr>
          <p:cNvGrpSpPr/>
          <p:nvPr/>
        </p:nvGrpSpPr>
        <p:grpSpPr>
          <a:xfrm>
            <a:off x="2784804" y="4773360"/>
            <a:ext cx="423468" cy="360000"/>
            <a:chOff x="1093312" y="4534057"/>
            <a:chExt cx="423468" cy="360000"/>
          </a:xfrm>
        </p:grpSpPr>
        <p:sp>
          <p:nvSpPr>
            <p:cNvPr id="39" name="타원 38">
              <a:extLst>
                <a:ext uri="{FF2B5EF4-FFF2-40B4-BE49-F238E27FC236}">
                  <a16:creationId xmlns:a16="http://schemas.microsoft.com/office/drawing/2014/main" id="{7E2E2F78-BC7E-566F-B4E4-7964CF4742B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AAF9B173-B007-F6CD-2865-5DE2C6E7CBC7}"/>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33" name="화살표: 오른쪽 32">
            <a:extLst>
              <a:ext uri="{FF2B5EF4-FFF2-40B4-BE49-F238E27FC236}">
                <a16:creationId xmlns:a16="http://schemas.microsoft.com/office/drawing/2014/main" id="{0F592396-9905-DC66-0697-C36F134E1D2E}"/>
              </a:ext>
            </a:extLst>
          </p:cNvPr>
          <p:cNvSpPr/>
          <p:nvPr/>
        </p:nvSpPr>
        <p:spPr>
          <a:xfrm rot="16200000">
            <a:off x="2870769"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화살표: 오른쪽 116">
            <a:extLst>
              <a:ext uri="{FF2B5EF4-FFF2-40B4-BE49-F238E27FC236}">
                <a16:creationId xmlns:a16="http://schemas.microsoft.com/office/drawing/2014/main" id="{BAE7BC0C-24DC-CA22-CE50-5B3D950E281D}"/>
              </a:ext>
            </a:extLst>
          </p:cNvPr>
          <p:cNvSpPr/>
          <p:nvPr/>
        </p:nvSpPr>
        <p:spPr>
          <a:xfrm rot="16200000">
            <a:off x="2866919"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8" name="화살표: 오른쪽 117">
            <a:extLst>
              <a:ext uri="{FF2B5EF4-FFF2-40B4-BE49-F238E27FC236}">
                <a16:creationId xmlns:a16="http://schemas.microsoft.com/office/drawing/2014/main" id="{EBAE1F19-436A-B564-1530-87647179201C}"/>
              </a:ext>
            </a:extLst>
          </p:cNvPr>
          <p:cNvSpPr/>
          <p:nvPr/>
        </p:nvSpPr>
        <p:spPr>
          <a:xfrm>
            <a:off x="1571208"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a:extLst>
              <a:ext uri="{FF2B5EF4-FFF2-40B4-BE49-F238E27FC236}">
                <a16:creationId xmlns:a16="http://schemas.microsoft.com/office/drawing/2014/main" id="{BFB51C7B-7F01-C193-7B3A-E2F2410EE0F7}"/>
              </a:ext>
            </a:extLst>
          </p:cNvPr>
          <p:cNvGrpSpPr/>
          <p:nvPr/>
        </p:nvGrpSpPr>
        <p:grpSpPr>
          <a:xfrm>
            <a:off x="948890" y="3134239"/>
            <a:ext cx="607582" cy="582171"/>
            <a:chOff x="2352577" y="2695993"/>
            <a:chExt cx="1946046" cy="1511439"/>
          </a:xfrm>
        </p:grpSpPr>
        <p:sp>
          <p:nvSpPr>
            <p:cNvPr id="120" name="사각형: 둥근 모서리 119">
              <a:extLst>
                <a:ext uri="{FF2B5EF4-FFF2-40B4-BE49-F238E27FC236}">
                  <a16:creationId xmlns:a16="http://schemas.microsoft.com/office/drawing/2014/main" id="{923A019B-D3AE-0D1B-6BD9-0F3C7057330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a:extLst>
                <a:ext uri="{FF2B5EF4-FFF2-40B4-BE49-F238E27FC236}">
                  <a16:creationId xmlns:a16="http://schemas.microsoft.com/office/drawing/2014/main" id="{5DDC2A37-EEE4-9578-1E61-2B58BAB1FFB0}"/>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2" name="화살표: 오른쪽 121">
            <a:extLst>
              <a:ext uri="{FF2B5EF4-FFF2-40B4-BE49-F238E27FC236}">
                <a16:creationId xmlns:a16="http://schemas.microsoft.com/office/drawing/2014/main" id="{C213FB2B-117D-D37E-8EDD-DABDEDA340E3}"/>
              </a:ext>
            </a:extLst>
          </p:cNvPr>
          <p:cNvSpPr/>
          <p:nvPr/>
        </p:nvSpPr>
        <p:spPr>
          <a:xfrm>
            <a:off x="2440154"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a:extLst>
              <a:ext uri="{FF2B5EF4-FFF2-40B4-BE49-F238E27FC236}">
                <a16:creationId xmlns:a16="http://schemas.microsoft.com/office/drawing/2014/main" id="{E7BBD9F6-DF23-D952-7685-1D583AFF5E7C}"/>
              </a:ext>
            </a:extLst>
          </p:cNvPr>
          <p:cNvGrpSpPr/>
          <p:nvPr/>
        </p:nvGrpSpPr>
        <p:grpSpPr>
          <a:xfrm>
            <a:off x="1817836" y="3131302"/>
            <a:ext cx="607582" cy="582171"/>
            <a:chOff x="2352577" y="2695993"/>
            <a:chExt cx="1946046" cy="1511439"/>
          </a:xfrm>
        </p:grpSpPr>
        <p:sp>
          <p:nvSpPr>
            <p:cNvPr id="124" name="사각형: 둥근 모서리 123">
              <a:extLst>
                <a:ext uri="{FF2B5EF4-FFF2-40B4-BE49-F238E27FC236}">
                  <a16:creationId xmlns:a16="http://schemas.microsoft.com/office/drawing/2014/main" id="{59DE062B-AFBC-8796-0443-A7F17656DF3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9A2198F2-5666-9926-EC85-88EC8D318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26" name="그룹 125">
            <a:extLst>
              <a:ext uri="{FF2B5EF4-FFF2-40B4-BE49-F238E27FC236}">
                <a16:creationId xmlns:a16="http://schemas.microsoft.com/office/drawing/2014/main" id="{F9B31D61-AF16-727B-0FA5-92E12517FAE0}"/>
              </a:ext>
            </a:extLst>
          </p:cNvPr>
          <p:cNvGrpSpPr/>
          <p:nvPr/>
        </p:nvGrpSpPr>
        <p:grpSpPr>
          <a:xfrm>
            <a:off x="2692774" y="3131778"/>
            <a:ext cx="607582" cy="582171"/>
            <a:chOff x="2352577" y="2695993"/>
            <a:chExt cx="1946046" cy="1511439"/>
          </a:xfrm>
        </p:grpSpPr>
        <p:sp>
          <p:nvSpPr>
            <p:cNvPr id="127" name="사각형: 둥근 모서리 126">
              <a:extLst>
                <a:ext uri="{FF2B5EF4-FFF2-40B4-BE49-F238E27FC236}">
                  <a16:creationId xmlns:a16="http://schemas.microsoft.com/office/drawing/2014/main" id="{6E05FC34-D5E2-26FB-0FEE-3A9BCFE60C0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TextBox 255">
              <a:extLst>
                <a:ext uri="{FF2B5EF4-FFF2-40B4-BE49-F238E27FC236}">
                  <a16:creationId xmlns:a16="http://schemas.microsoft.com/office/drawing/2014/main" id="{ED8690AD-E539-ACC4-3554-4BC494EAA3E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57" name="화살표: 오른쪽 256">
            <a:extLst>
              <a:ext uri="{FF2B5EF4-FFF2-40B4-BE49-F238E27FC236}">
                <a16:creationId xmlns:a16="http://schemas.microsoft.com/office/drawing/2014/main" id="{EF90F060-A9E2-5DEE-E155-51218F94572F}"/>
              </a:ext>
            </a:extLst>
          </p:cNvPr>
          <p:cNvSpPr/>
          <p:nvPr/>
        </p:nvSpPr>
        <p:spPr>
          <a:xfrm rot="16200000">
            <a:off x="2003010" y="3778772"/>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8" name="화살표: 오른쪽 257">
            <a:extLst>
              <a:ext uri="{FF2B5EF4-FFF2-40B4-BE49-F238E27FC236}">
                <a16:creationId xmlns:a16="http://schemas.microsoft.com/office/drawing/2014/main" id="{D58B37B1-BA2F-DB10-0A68-E8FB8109E298}"/>
              </a:ext>
            </a:extLst>
          </p:cNvPr>
          <p:cNvSpPr/>
          <p:nvPr/>
        </p:nvSpPr>
        <p:spPr>
          <a:xfrm rot="16200000">
            <a:off x="1125289" y="376924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0" name="TextBox 259">
            <a:extLst>
              <a:ext uri="{FF2B5EF4-FFF2-40B4-BE49-F238E27FC236}">
                <a16:creationId xmlns:a16="http://schemas.microsoft.com/office/drawing/2014/main" id="{95698A75-004C-ED42-03AB-A5C449BF02C1}"/>
              </a:ext>
            </a:extLst>
          </p:cNvPr>
          <p:cNvSpPr txBox="1"/>
          <p:nvPr/>
        </p:nvSpPr>
        <p:spPr>
          <a:xfrm>
            <a:off x="3886395" y="3282939"/>
            <a:ext cx="4859586" cy="1531445"/>
          </a:xfrm>
          <a:prstGeom prst="rect">
            <a:avLst/>
          </a:prstGeom>
          <a:noFill/>
        </p:spPr>
        <p:txBody>
          <a:bodyPr wrap="square">
            <a:spAutoFit/>
          </a:bodyPr>
          <a:lstStyle/>
          <a:p>
            <a:pPr>
              <a:lnSpc>
                <a:spcPct val="150000"/>
              </a:lnSpc>
            </a:pPr>
            <a:r>
              <a:rPr lang="ko-KR" altLang="en-US" sz="1600" dirty="0"/>
              <a:t>InpL = </a:t>
            </a:r>
            <a:r>
              <a:rPr lang="ko-KR" altLang="en-US" sz="1600" dirty="0" err="1"/>
              <a:t>Input</a:t>
            </a:r>
            <a:r>
              <a:rPr lang="ko-KR" altLang="en-US" sz="1600" dirty="0"/>
              <a:t>(</a:t>
            </a:r>
            <a:r>
              <a:rPr lang="ko-KR" altLang="en-US" sz="1600" dirty="0" err="1"/>
              <a:t>shape</a:t>
            </a:r>
            <a:r>
              <a:rPr lang="ko-KR" altLang="en-US" sz="1600" dirty="0"/>
              <a:t>=(</a:t>
            </a:r>
            <a:r>
              <a:rPr lang="ko-KR" altLang="en-US" sz="1600" dirty="0" err="1"/>
              <a:t>TimeStep</a:t>
            </a:r>
            <a:r>
              <a:rPr lang="ko-KR" altLang="en-US" sz="1600" dirty="0"/>
              <a:t>, </a:t>
            </a:r>
            <a:r>
              <a:rPr lang="ko-KR" altLang="en-US" sz="1600" dirty="0" err="1"/>
              <a:t>VarSize</a:t>
            </a:r>
            <a:r>
              <a:rPr lang="ko-KR" altLang="en-US" sz="1600" dirty="0"/>
              <a:t>))</a:t>
            </a:r>
          </a:p>
          <a:p>
            <a:pPr>
              <a:lnSpc>
                <a:spcPct val="150000"/>
              </a:lnSpc>
            </a:pPr>
            <a:r>
              <a:rPr lang="ko-KR" altLang="en-US" sz="1600" dirty="0"/>
              <a:t>LSTML = LSTM(</a:t>
            </a:r>
            <a:r>
              <a:rPr lang="ko-KR" altLang="en-US" sz="1600" dirty="0" err="1"/>
              <a:t>Units</a:t>
            </a:r>
            <a:r>
              <a:rPr lang="ko-KR" altLang="en-US" sz="1600" dirty="0"/>
              <a:t>, </a:t>
            </a:r>
            <a:r>
              <a:rPr lang="ko-KR" altLang="en-US" sz="1600" dirty="0" err="1"/>
              <a:t>return_sequences</a:t>
            </a:r>
            <a:r>
              <a:rPr lang="ko-KR" altLang="en-US" sz="1600" dirty="0"/>
              <a:t>=</a:t>
            </a:r>
            <a:r>
              <a:rPr lang="ko-KR" altLang="en-US" sz="1600" dirty="0" err="1">
                <a:solidFill>
                  <a:schemeClr val="accent6">
                    <a:lumMod val="75000"/>
                  </a:schemeClr>
                </a:solidFill>
              </a:rPr>
              <a:t>True</a:t>
            </a:r>
            <a:r>
              <a:rPr lang="ko-KR" altLang="en-US" sz="1600" dirty="0"/>
              <a:t>)(InpL)</a:t>
            </a:r>
          </a:p>
          <a:p>
            <a:pPr>
              <a:lnSpc>
                <a:spcPct val="150000"/>
              </a:lnSpc>
            </a:pPr>
            <a:r>
              <a:rPr lang="ko-KR" altLang="en-US" sz="1600" dirty="0"/>
              <a:t>LSTML = LSTM(</a:t>
            </a:r>
            <a:r>
              <a:rPr lang="ko-KR" altLang="en-US" sz="1600" dirty="0" err="1"/>
              <a:t>Units</a:t>
            </a:r>
            <a:r>
              <a:rPr lang="ko-KR" altLang="en-US" sz="1600" dirty="0"/>
              <a:t>, </a:t>
            </a:r>
            <a:r>
              <a:rPr lang="ko-KR" altLang="en-US" sz="1600" dirty="0" err="1"/>
              <a:t>return_sequences</a:t>
            </a:r>
            <a:r>
              <a:rPr lang="ko-KR" altLang="en-US" sz="1600" dirty="0"/>
              <a:t>=</a:t>
            </a:r>
            <a:r>
              <a:rPr lang="ko-KR" altLang="en-US" sz="1600" dirty="0" err="1">
                <a:solidFill>
                  <a:schemeClr val="accent6">
                    <a:lumMod val="75000"/>
                  </a:schemeClr>
                </a:solidFill>
              </a:rPr>
              <a:t>False</a:t>
            </a:r>
            <a:r>
              <a:rPr lang="ko-KR" altLang="en-US" sz="1600" dirty="0"/>
              <a:t>)(LSTML)</a:t>
            </a:r>
          </a:p>
          <a:p>
            <a:pPr>
              <a:lnSpc>
                <a:spcPct val="150000"/>
              </a:lnSpc>
            </a:pPr>
            <a:r>
              <a:rPr lang="ko-KR" altLang="en-US" sz="1600" dirty="0" err="1"/>
              <a:t>model</a:t>
            </a:r>
            <a:r>
              <a:rPr lang="ko-KR" altLang="en-US" sz="1600" dirty="0"/>
              <a:t> = </a:t>
            </a:r>
            <a:r>
              <a:rPr lang="ko-KR" altLang="en-US" sz="1600" dirty="0" err="1"/>
              <a:t>Model</a:t>
            </a:r>
            <a:r>
              <a:rPr lang="ko-KR" altLang="en-US" sz="1600" dirty="0"/>
              <a:t>(InpL, LSTML)</a:t>
            </a:r>
          </a:p>
        </p:txBody>
      </p:sp>
      <p:sp>
        <p:nvSpPr>
          <p:cNvPr id="2" name="직사각형 1">
            <a:extLst>
              <a:ext uri="{FF2B5EF4-FFF2-40B4-BE49-F238E27FC236}">
                <a16:creationId xmlns:a16="http://schemas.microsoft.com/office/drawing/2014/main" id="{7F16A71D-FDFF-8542-BF6D-07F3DC6C7C34}"/>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492267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17" name="화살표: 오른쪽 16">
            <a:extLst>
              <a:ext uri="{FF2B5EF4-FFF2-40B4-BE49-F238E27FC236}">
                <a16:creationId xmlns:a16="http://schemas.microsoft.com/office/drawing/2014/main" id="{0E19E40E-4AD2-CBD9-7F47-1BBABFF341C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FB55618F-7DB0-8122-462A-D84D8A0AD07E}"/>
              </a:ext>
            </a:extLst>
          </p:cNvPr>
          <p:cNvGrpSpPr/>
          <p:nvPr/>
        </p:nvGrpSpPr>
        <p:grpSpPr>
          <a:xfrm>
            <a:off x="882215" y="3961708"/>
            <a:ext cx="607582" cy="582171"/>
            <a:chOff x="2352577" y="2695993"/>
            <a:chExt cx="1946046" cy="1511439"/>
          </a:xfrm>
        </p:grpSpPr>
        <p:sp>
          <p:nvSpPr>
            <p:cNvPr id="53" name="사각형: 둥근 모서리 52">
              <a:extLst>
                <a:ext uri="{FF2B5EF4-FFF2-40B4-BE49-F238E27FC236}">
                  <a16:creationId xmlns:a16="http://schemas.microsoft.com/office/drawing/2014/main" id="{42A05EDF-7C08-9F38-D190-27448B71C1C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1382B41A-BED4-17FC-BBC8-184589EB67C7}"/>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08A9B520-F5D0-BAF2-C226-F8CFC5A69944}"/>
              </a:ext>
            </a:extLst>
          </p:cNvPr>
          <p:cNvGrpSpPr/>
          <p:nvPr/>
        </p:nvGrpSpPr>
        <p:grpSpPr>
          <a:xfrm>
            <a:off x="983770" y="4775821"/>
            <a:ext cx="423468" cy="360000"/>
            <a:chOff x="1102837" y="4534057"/>
            <a:chExt cx="423468" cy="360000"/>
          </a:xfrm>
        </p:grpSpPr>
        <p:sp>
          <p:nvSpPr>
            <p:cNvPr id="51" name="타원 50">
              <a:extLst>
                <a:ext uri="{FF2B5EF4-FFF2-40B4-BE49-F238E27FC236}">
                  <a16:creationId xmlns:a16="http://schemas.microsoft.com/office/drawing/2014/main" id="{02725B4E-6A13-FD0D-53BE-13DAF231CFE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469C8BED-E9E0-C03A-FAFE-1BA2F22F33D4}"/>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5469AF55-D0C1-5A2E-D80C-9DBECFCE017F}"/>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화살표: 오른쪽 22">
            <a:extLst>
              <a:ext uri="{FF2B5EF4-FFF2-40B4-BE49-F238E27FC236}">
                <a16:creationId xmlns:a16="http://schemas.microsoft.com/office/drawing/2014/main" id="{708B330B-EFF1-E22E-6615-B489F064BA63}"/>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8D3445C6-735E-4C01-1965-56274D5934F8}"/>
              </a:ext>
            </a:extLst>
          </p:cNvPr>
          <p:cNvGrpSpPr/>
          <p:nvPr/>
        </p:nvGrpSpPr>
        <p:grpSpPr>
          <a:xfrm>
            <a:off x="1751161" y="3958771"/>
            <a:ext cx="607582" cy="582171"/>
            <a:chOff x="2352577" y="2695993"/>
            <a:chExt cx="1946046" cy="1511439"/>
          </a:xfrm>
        </p:grpSpPr>
        <p:sp>
          <p:nvSpPr>
            <p:cNvPr id="47" name="사각형: 둥근 모서리 46">
              <a:extLst>
                <a:ext uri="{FF2B5EF4-FFF2-40B4-BE49-F238E27FC236}">
                  <a16:creationId xmlns:a16="http://schemas.microsoft.com/office/drawing/2014/main" id="{E749A148-F5FB-4670-1454-CBF7B7EB181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7B0B1263-4C3C-210B-E890-F74125EA993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01A458AC-AEEA-884C-0692-A2272D0B6957}"/>
              </a:ext>
            </a:extLst>
          </p:cNvPr>
          <p:cNvGrpSpPr/>
          <p:nvPr/>
        </p:nvGrpSpPr>
        <p:grpSpPr>
          <a:xfrm>
            <a:off x="1833666" y="4772884"/>
            <a:ext cx="423468" cy="360000"/>
            <a:chOff x="1083787" y="4534057"/>
            <a:chExt cx="423468" cy="360000"/>
          </a:xfrm>
        </p:grpSpPr>
        <p:sp>
          <p:nvSpPr>
            <p:cNvPr id="45" name="타원 44">
              <a:extLst>
                <a:ext uri="{FF2B5EF4-FFF2-40B4-BE49-F238E27FC236}">
                  <a16:creationId xmlns:a16="http://schemas.microsoft.com/office/drawing/2014/main" id="{D5B65928-8F01-2D38-1074-4C1AB995D80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9837AF48-1B15-C4DB-2B08-618AD8223D47}"/>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27" name="화살표: 오른쪽 26">
            <a:extLst>
              <a:ext uri="{FF2B5EF4-FFF2-40B4-BE49-F238E27FC236}">
                <a16:creationId xmlns:a16="http://schemas.microsoft.com/office/drawing/2014/main" id="{C589E5F9-E4DD-2CC9-A517-6946D32A32F0}"/>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a:extLst>
              <a:ext uri="{FF2B5EF4-FFF2-40B4-BE49-F238E27FC236}">
                <a16:creationId xmlns:a16="http://schemas.microsoft.com/office/drawing/2014/main" id="{8E525BA4-DA76-B4FD-52F7-BEC8A5A7AB0A}"/>
              </a:ext>
            </a:extLst>
          </p:cNvPr>
          <p:cNvGrpSpPr/>
          <p:nvPr/>
        </p:nvGrpSpPr>
        <p:grpSpPr>
          <a:xfrm>
            <a:off x="2626099" y="3959247"/>
            <a:ext cx="607582" cy="582171"/>
            <a:chOff x="2352577" y="2695993"/>
            <a:chExt cx="1946046" cy="1511439"/>
          </a:xfrm>
        </p:grpSpPr>
        <p:sp>
          <p:nvSpPr>
            <p:cNvPr id="41" name="사각형: 둥근 모서리 40">
              <a:extLst>
                <a:ext uri="{FF2B5EF4-FFF2-40B4-BE49-F238E27FC236}">
                  <a16:creationId xmlns:a16="http://schemas.microsoft.com/office/drawing/2014/main" id="{40025632-01F6-7DED-35F7-4C8BDCB379B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AEE5B472-0D95-A3C0-0AB6-0A67DD6308F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1" name="그룹 30">
            <a:extLst>
              <a:ext uri="{FF2B5EF4-FFF2-40B4-BE49-F238E27FC236}">
                <a16:creationId xmlns:a16="http://schemas.microsoft.com/office/drawing/2014/main" id="{91239B2D-2AAF-2B44-0A00-54FDC16B935F}"/>
              </a:ext>
            </a:extLst>
          </p:cNvPr>
          <p:cNvGrpSpPr/>
          <p:nvPr/>
        </p:nvGrpSpPr>
        <p:grpSpPr>
          <a:xfrm>
            <a:off x="2718129" y="4773360"/>
            <a:ext cx="423468" cy="360000"/>
            <a:chOff x="1093312" y="4534057"/>
            <a:chExt cx="423468" cy="360000"/>
          </a:xfrm>
        </p:grpSpPr>
        <p:sp>
          <p:nvSpPr>
            <p:cNvPr id="39" name="타원 38">
              <a:extLst>
                <a:ext uri="{FF2B5EF4-FFF2-40B4-BE49-F238E27FC236}">
                  <a16:creationId xmlns:a16="http://schemas.microsoft.com/office/drawing/2014/main" id="{7E2E2F78-BC7E-566F-B4E4-7964CF4742B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AAF9B173-B007-F6CD-2865-5DE2C6E7CBC7}"/>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33" name="화살표: 오른쪽 32">
            <a:extLst>
              <a:ext uri="{FF2B5EF4-FFF2-40B4-BE49-F238E27FC236}">
                <a16:creationId xmlns:a16="http://schemas.microsoft.com/office/drawing/2014/main" id="{0F592396-9905-DC66-0697-C36F134E1D2E}"/>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화살표: 오른쪽 116">
            <a:extLst>
              <a:ext uri="{FF2B5EF4-FFF2-40B4-BE49-F238E27FC236}">
                <a16:creationId xmlns:a16="http://schemas.microsoft.com/office/drawing/2014/main" id="{BAE7BC0C-24DC-CA22-CE50-5B3D950E281D}"/>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8" name="화살표: 오른쪽 117">
            <a:extLst>
              <a:ext uri="{FF2B5EF4-FFF2-40B4-BE49-F238E27FC236}">
                <a16:creationId xmlns:a16="http://schemas.microsoft.com/office/drawing/2014/main" id="{EBAE1F19-436A-B564-1530-87647179201C}"/>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a:extLst>
              <a:ext uri="{FF2B5EF4-FFF2-40B4-BE49-F238E27FC236}">
                <a16:creationId xmlns:a16="http://schemas.microsoft.com/office/drawing/2014/main" id="{BFB51C7B-7F01-C193-7B3A-E2F2410EE0F7}"/>
              </a:ext>
            </a:extLst>
          </p:cNvPr>
          <p:cNvGrpSpPr/>
          <p:nvPr/>
        </p:nvGrpSpPr>
        <p:grpSpPr>
          <a:xfrm>
            <a:off x="2653865" y="3134239"/>
            <a:ext cx="607582" cy="582171"/>
            <a:chOff x="2352577" y="2695993"/>
            <a:chExt cx="1946046" cy="1511439"/>
          </a:xfrm>
        </p:grpSpPr>
        <p:sp>
          <p:nvSpPr>
            <p:cNvPr id="120" name="사각형: 둥근 모서리 119">
              <a:extLst>
                <a:ext uri="{FF2B5EF4-FFF2-40B4-BE49-F238E27FC236}">
                  <a16:creationId xmlns:a16="http://schemas.microsoft.com/office/drawing/2014/main" id="{923A019B-D3AE-0D1B-6BD9-0F3C7057330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a:extLst>
                <a:ext uri="{FF2B5EF4-FFF2-40B4-BE49-F238E27FC236}">
                  <a16:creationId xmlns:a16="http://schemas.microsoft.com/office/drawing/2014/main" id="{5DDC2A37-EEE4-9578-1E61-2B58BAB1FFB0}"/>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2" name="화살표: 오른쪽 121">
            <a:extLst>
              <a:ext uri="{FF2B5EF4-FFF2-40B4-BE49-F238E27FC236}">
                <a16:creationId xmlns:a16="http://schemas.microsoft.com/office/drawing/2014/main" id="{C213FB2B-117D-D37E-8EDD-DABDEDA340E3}"/>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a:extLst>
              <a:ext uri="{FF2B5EF4-FFF2-40B4-BE49-F238E27FC236}">
                <a16:creationId xmlns:a16="http://schemas.microsoft.com/office/drawing/2014/main" id="{E7BBD9F6-DF23-D952-7685-1D583AFF5E7C}"/>
              </a:ext>
            </a:extLst>
          </p:cNvPr>
          <p:cNvGrpSpPr/>
          <p:nvPr/>
        </p:nvGrpSpPr>
        <p:grpSpPr>
          <a:xfrm>
            <a:off x="3522811" y="3131302"/>
            <a:ext cx="607582" cy="582171"/>
            <a:chOff x="2352577" y="2695993"/>
            <a:chExt cx="1946046" cy="1511439"/>
          </a:xfrm>
        </p:grpSpPr>
        <p:sp>
          <p:nvSpPr>
            <p:cNvPr id="124" name="사각형: 둥근 모서리 123">
              <a:extLst>
                <a:ext uri="{FF2B5EF4-FFF2-40B4-BE49-F238E27FC236}">
                  <a16:creationId xmlns:a16="http://schemas.microsoft.com/office/drawing/2014/main" id="{59DE062B-AFBC-8796-0443-A7F17656DF3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9A2198F2-5666-9926-EC85-88EC8D318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26" name="그룹 125">
            <a:extLst>
              <a:ext uri="{FF2B5EF4-FFF2-40B4-BE49-F238E27FC236}">
                <a16:creationId xmlns:a16="http://schemas.microsoft.com/office/drawing/2014/main" id="{F9B31D61-AF16-727B-0FA5-92E12517FAE0}"/>
              </a:ext>
            </a:extLst>
          </p:cNvPr>
          <p:cNvGrpSpPr/>
          <p:nvPr/>
        </p:nvGrpSpPr>
        <p:grpSpPr>
          <a:xfrm>
            <a:off x="4397749" y="3131778"/>
            <a:ext cx="607582" cy="582171"/>
            <a:chOff x="2352577" y="2695993"/>
            <a:chExt cx="1946046" cy="1511439"/>
          </a:xfrm>
        </p:grpSpPr>
        <p:sp>
          <p:nvSpPr>
            <p:cNvPr id="127" name="사각형: 둥근 모서리 126">
              <a:extLst>
                <a:ext uri="{FF2B5EF4-FFF2-40B4-BE49-F238E27FC236}">
                  <a16:creationId xmlns:a16="http://schemas.microsoft.com/office/drawing/2014/main" id="{6E05FC34-D5E2-26FB-0FEE-3A9BCFE60C0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TextBox 255">
              <a:extLst>
                <a:ext uri="{FF2B5EF4-FFF2-40B4-BE49-F238E27FC236}">
                  <a16:creationId xmlns:a16="http://schemas.microsoft.com/office/drawing/2014/main" id="{ED8690AD-E539-ACC4-3554-4BC494EAA3E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58" name="화살표: 오른쪽 257">
            <a:extLst>
              <a:ext uri="{FF2B5EF4-FFF2-40B4-BE49-F238E27FC236}">
                <a16:creationId xmlns:a16="http://schemas.microsoft.com/office/drawing/2014/main" id="{D58B37B1-BA2F-DB10-0A68-E8FB8109E298}"/>
              </a:ext>
            </a:extLst>
          </p:cNvPr>
          <p:cNvSpPr/>
          <p:nvPr/>
        </p:nvSpPr>
        <p:spPr>
          <a:xfrm rot="16200000">
            <a:off x="4586859" y="2939378"/>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그룹 8">
            <a:extLst>
              <a:ext uri="{FF2B5EF4-FFF2-40B4-BE49-F238E27FC236}">
                <a16:creationId xmlns:a16="http://schemas.microsoft.com/office/drawing/2014/main" id="{EC92E231-C903-4503-641C-B9A9F7063851}"/>
              </a:ext>
            </a:extLst>
          </p:cNvPr>
          <p:cNvGrpSpPr/>
          <p:nvPr/>
        </p:nvGrpSpPr>
        <p:grpSpPr>
          <a:xfrm>
            <a:off x="4505325" y="2522457"/>
            <a:ext cx="423468" cy="360000"/>
            <a:chOff x="4572000" y="2522457"/>
            <a:chExt cx="423468" cy="360000"/>
          </a:xfrm>
        </p:grpSpPr>
        <p:sp>
          <p:nvSpPr>
            <p:cNvPr id="7" name="타원 6">
              <a:extLst>
                <a:ext uri="{FF2B5EF4-FFF2-40B4-BE49-F238E27FC236}">
                  <a16:creationId xmlns:a16="http://schemas.microsoft.com/office/drawing/2014/main" id="{5F8A9888-7C11-E443-36DF-375132BA8D7C}"/>
                </a:ext>
              </a:extLst>
            </p:cNvPr>
            <p:cNvSpPr/>
            <p:nvPr/>
          </p:nvSpPr>
          <p:spPr>
            <a:xfrm>
              <a:off x="4600575" y="25224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3BCD7BD-238F-DA6C-3971-C5D181F8797C}"/>
                </a:ext>
              </a:extLst>
            </p:cNvPr>
            <p:cNvSpPr txBox="1"/>
            <p:nvPr/>
          </p:nvSpPr>
          <p:spPr>
            <a:xfrm>
              <a:off x="4572000" y="25639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sp>
        <p:nvSpPr>
          <p:cNvPr id="2" name="직사각형 1">
            <a:extLst>
              <a:ext uri="{FF2B5EF4-FFF2-40B4-BE49-F238E27FC236}">
                <a16:creationId xmlns:a16="http://schemas.microsoft.com/office/drawing/2014/main" id="{158686C0-B359-B6F6-502E-2D5DB69C796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316435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3" name="TextBox 2">
            <a:extLst>
              <a:ext uri="{FF2B5EF4-FFF2-40B4-BE49-F238E27FC236}">
                <a16:creationId xmlns:a16="http://schemas.microsoft.com/office/drawing/2014/main" id="{A6B3AFC2-2D5F-118C-3AB4-7EF565FC995A}"/>
              </a:ext>
            </a:extLst>
          </p:cNvPr>
          <p:cNvSpPr txBox="1"/>
          <p:nvPr/>
        </p:nvSpPr>
        <p:spPr>
          <a:xfrm>
            <a:off x="4052888" y="3950659"/>
            <a:ext cx="4595812" cy="792781"/>
          </a:xfrm>
          <a:prstGeom prst="rect">
            <a:avLst/>
          </a:prstGeom>
          <a:noFill/>
        </p:spPr>
        <p:txBody>
          <a:bodyPr wrap="square">
            <a:spAutoFit/>
          </a:bodyPr>
          <a:lstStyle/>
          <a:p>
            <a:pPr>
              <a:lnSpc>
                <a:spcPct val="150000"/>
              </a:lnSpc>
            </a:pPr>
            <a:r>
              <a:rPr lang="ko-KR" altLang="en-US" sz="1600" dirty="0"/>
              <a:t>InpL = </a:t>
            </a:r>
            <a:r>
              <a:rPr lang="ko-KR" altLang="en-US" sz="1600" dirty="0" err="1"/>
              <a:t>Input</a:t>
            </a:r>
            <a:r>
              <a:rPr lang="ko-KR" altLang="en-US" sz="1600" dirty="0"/>
              <a:t>(</a:t>
            </a:r>
            <a:r>
              <a:rPr lang="ko-KR" altLang="en-US" sz="1600" dirty="0" err="1"/>
              <a:t>shape</a:t>
            </a:r>
            <a:r>
              <a:rPr lang="ko-KR" altLang="en-US" sz="1600" dirty="0"/>
              <a:t>=(</a:t>
            </a:r>
            <a:r>
              <a:rPr lang="ko-KR" altLang="en-US" sz="1600" dirty="0" err="1"/>
              <a:t>TimeStep</a:t>
            </a:r>
            <a:r>
              <a:rPr lang="ko-KR" altLang="en-US" sz="1600" dirty="0"/>
              <a:t>, </a:t>
            </a:r>
            <a:r>
              <a:rPr lang="ko-KR" altLang="en-US" sz="1600" dirty="0" err="1"/>
              <a:t>VarSize</a:t>
            </a:r>
            <a:r>
              <a:rPr lang="ko-KR" altLang="en-US" sz="1600" dirty="0"/>
              <a:t>))</a:t>
            </a:r>
          </a:p>
          <a:p>
            <a:pPr>
              <a:lnSpc>
                <a:spcPct val="150000"/>
              </a:lnSpc>
            </a:pPr>
            <a:r>
              <a:rPr lang="ko-KR" altLang="en-US" sz="1600" dirty="0"/>
              <a:t>LSTML = LSTM(</a:t>
            </a:r>
            <a:r>
              <a:rPr lang="ko-KR" altLang="en-US" sz="1600" dirty="0" err="1"/>
              <a:t>Units</a:t>
            </a:r>
            <a:r>
              <a:rPr lang="ko-KR" altLang="en-US" sz="1600" dirty="0"/>
              <a:t>, </a:t>
            </a:r>
            <a:r>
              <a:rPr lang="ko-KR" altLang="en-US" sz="1600" dirty="0" err="1"/>
              <a:t>return_sequences</a:t>
            </a:r>
            <a:r>
              <a:rPr lang="ko-KR" altLang="en-US" sz="1600" dirty="0"/>
              <a:t>=</a:t>
            </a:r>
            <a:r>
              <a:rPr lang="ko-KR" altLang="en-US" sz="1600" dirty="0" err="1">
                <a:solidFill>
                  <a:schemeClr val="accent6">
                    <a:lumMod val="75000"/>
                  </a:schemeClr>
                </a:solidFill>
              </a:rPr>
              <a:t>False</a:t>
            </a:r>
            <a:r>
              <a:rPr lang="ko-KR" altLang="en-US" sz="1600" dirty="0"/>
              <a:t>)(InpL)</a:t>
            </a:r>
          </a:p>
        </p:txBody>
      </p:sp>
      <p:sp>
        <p:nvSpPr>
          <p:cNvPr id="4" name="화살표: 오른쪽 3">
            <a:extLst>
              <a:ext uri="{FF2B5EF4-FFF2-40B4-BE49-F238E27FC236}">
                <a16:creationId xmlns:a16="http://schemas.microsoft.com/office/drawing/2014/main" id="{C648A8F5-9EEA-2258-85BA-4C1CC66C8FA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FC9956E1-2769-E446-95CD-B5257F7473C8}"/>
              </a:ext>
            </a:extLst>
          </p:cNvPr>
          <p:cNvGrpSpPr/>
          <p:nvPr/>
        </p:nvGrpSpPr>
        <p:grpSpPr>
          <a:xfrm>
            <a:off x="882215" y="3961708"/>
            <a:ext cx="607582" cy="582171"/>
            <a:chOff x="2352577" y="2695993"/>
            <a:chExt cx="1946046" cy="1511439"/>
          </a:xfrm>
        </p:grpSpPr>
        <p:sp>
          <p:nvSpPr>
            <p:cNvPr id="11" name="사각형: 둥근 모서리 10">
              <a:extLst>
                <a:ext uri="{FF2B5EF4-FFF2-40B4-BE49-F238E27FC236}">
                  <a16:creationId xmlns:a16="http://schemas.microsoft.com/office/drawing/2014/main" id="{9F9982F1-4154-1D76-DF19-3BE173CA5F6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CA8C605-1A85-8191-F0FF-D0904F437F5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4" name="그룹 13">
            <a:extLst>
              <a:ext uri="{FF2B5EF4-FFF2-40B4-BE49-F238E27FC236}">
                <a16:creationId xmlns:a16="http://schemas.microsoft.com/office/drawing/2014/main" id="{CF596210-E5F2-103D-ECC7-30EC4AA44196}"/>
              </a:ext>
            </a:extLst>
          </p:cNvPr>
          <p:cNvGrpSpPr/>
          <p:nvPr/>
        </p:nvGrpSpPr>
        <p:grpSpPr>
          <a:xfrm>
            <a:off x="983770" y="4775821"/>
            <a:ext cx="423468" cy="360000"/>
            <a:chOff x="1102837" y="4534057"/>
            <a:chExt cx="423468" cy="360000"/>
          </a:xfrm>
        </p:grpSpPr>
        <p:sp>
          <p:nvSpPr>
            <p:cNvPr id="15" name="타원 14">
              <a:extLst>
                <a:ext uri="{FF2B5EF4-FFF2-40B4-BE49-F238E27FC236}">
                  <a16:creationId xmlns:a16="http://schemas.microsoft.com/office/drawing/2014/main" id="{9885EAC1-7BE9-6A50-2A14-280104D7593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D4B4F920-93E2-F0AC-D3A8-2C684623A492}"/>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0" name="화살표: 오른쪽 19">
            <a:extLst>
              <a:ext uri="{FF2B5EF4-FFF2-40B4-BE49-F238E27FC236}">
                <a16:creationId xmlns:a16="http://schemas.microsoft.com/office/drawing/2014/main" id="{DE2A01F0-00C4-D007-3E86-D603F011AB09}"/>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148D82CE-1056-2201-59D3-8625481EB892}"/>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56F87DC2-AD70-2DBB-ED49-906FF8EAF043}"/>
              </a:ext>
            </a:extLst>
          </p:cNvPr>
          <p:cNvGrpSpPr/>
          <p:nvPr/>
        </p:nvGrpSpPr>
        <p:grpSpPr>
          <a:xfrm>
            <a:off x="1751161" y="3958771"/>
            <a:ext cx="607582" cy="582171"/>
            <a:chOff x="2352577" y="2695993"/>
            <a:chExt cx="1946046" cy="1511439"/>
          </a:xfrm>
        </p:grpSpPr>
        <p:sp>
          <p:nvSpPr>
            <p:cNvPr id="28" name="사각형: 둥근 모서리 27">
              <a:extLst>
                <a:ext uri="{FF2B5EF4-FFF2-40B4-BE49-F238E27FC236}">
                  <a16:creationId xmlns:a16="http://schemas.microsoft.com/office/drawing/2014/main" id="{1C4A3A0C-CE0A-C82E-D970-05481A3E8CCC}"/>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C533D0F-FD89-2610-1B08-15330F81DA6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 name="그룹 31">
            <a:extLst>
              <a:ext uri="{FF2B5EF4-FFF2-40B4-BE49-F238E27FC236}">
                <a16:creationId xmlns:a16="http://schemas.microsoft.com/office/drawing/2014/main" id="{21BF94A6-141F-C3AC-7FEF-B0D71379A6E0}"/>
              </a:ext>
            </a:extLst>
          </p:cNvPr>
          <p:cNvGrpSpPr/>
          <p:nvPr/>
        </p:nvGrpSpPr>
        <p:grpSpPr>
          <a:xfrm>
            <a:off x="1833666" y="4772884"/>
            <a:ext cx="423468" cy="360000"/>
            <a:chOff x="1083787" y="4534057"/>
            <a:chExt cx="423468" cy="360000"/>
          </a:xfrm>
        </p:grpSpPr>
        <p:sp>
          <p:nvSpPr>
            <p:cNvPr id="34" name="타원 33">
              <a:extLst>
                <a:ext uri="{FF2B5EF4-FFF2-40B4-BE49-F238E27FC236}">
                  <a16:creationId xmlns:a16="http://schemas.microsoft.com/office/drawing/2014/main" id="{F50AF347-D5B0-1A4B-11E7-755A45055373}"/>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57526DCC-8CD9-E502-62E3-46F916A9CA31}"/>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38" name="화살표: 오른쪽 37">
            <a:extLst>
              <a:ext uri="{FF2B5EF4-FFF2-40B4-BE49-F238E27FC236}">
                <a16:creationId xmlns:a16="http://schemas.microsoft.com/office/drawing/2014/main" id="{F1A55DD3-FC5D-0893-7978-885F6E3A0CDB}"/>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FFF713DD-CB58-F58F-B010-DCEEA32D1AC3}"/>
              </a:ext>
            </a:extLst>
          </p:cNvPr>
          <p:cNvGrpSpPr/>
          <p:nvPr/>
        </p:nvGrpSpPr>
        <p:grpSpPr>
          <a:xfrm>
            <a:off x="2626099" y="3959247"/>
            <a:ext cx="607582" cy="582171"/>
            <a:chOff x="2352577" y="2695993"/>
            <a:chExt cx="1946046" cy="1511439"/>
          </a:xfrm>
        </p:grpSpPr>
        <p:sp>
          <p:nvSpPr>
            <p:cNvPr id="44" name="사각형: 둥근 모서리 43">
              <a:extLst>
                <a:ext uri="{FF2B5EF4-FFF2-40B4-BE49-F238E27FC236}">
                  <a16:creationId xmlns:a16="http://schemas.microsoft.com/office/drawing/2014/main" id="{CB4DDFAC-AE74-9107-4B08-4E1419ED9DF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4A5BBF92-D312-FC0A-4DF1-576000248E8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692B50E4-4FAE-DF4C-5015-953914C8BBC9}"/>
              </a:ext>
            </a:extLst>
          </p:cNvPr>
          <p:cNvGrpSpPr/>
          <p:nvPr/>
        </p:nvGrpSpPr>
        <p:grpSpPr>
          <a:xfrm>
            <a:off x="2718129" y="4773360"/>
            <a:ext cx="423468" cy="360000"/>
            <a:chOff x="1093312" y="4534057"/>
            <a:chExt cx="423468" cy="360000"/>
          </a:xfrm>
        </p:grpSpPr>
        <p:sp>
          <p:nvSpPr>
            <p:cNvPr id="54" name="타원 53">
              <a:extLst>
                <a:ext uri="{FF2B5EF4-FFF2-40B4-BE49-F238E27FC236}">
                  <a16:creationId xmlns:a16="http://schemas.microsoft.com/office/drawing/2014/main" id="{52490991-547A-3819-A28E-B5483A3507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48516270-098F-3DF4-1E3E-7707AD9ED65D}"/>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7" name="화살표: 오른쪽 56">
            <a:extLst>
              <a:ext uri="{FF2B5EF4-FFF2-40B4-BE49-F238E27FC236}">
                <a16:creationId xmlns:a16="http://schemas.microsoft.com/office/drawing/2014/main" id="{ACDBF817-EAF6-7EE7-602C-6E52F6DE56D9}"/>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화살표: 오른쪽 57">
            <a:extLst>
              <a:ext uri="{FF2B5EF4-FFF2-40B4-BE49-F238E27FC236}">
                <a16:creationId xmlns:a16="http://schemas.microsoft.com/office/drawing/2014/main" id="{E543E214-987D-CD8C-86A1-0CD072809445}"/>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화살표: 오른쪽 58">
            <a:extLst>
              <a:ext uri="{FF2B5EF4-FFF2-40B4-BE49-F238E27FC236}">
                <a16:creationId xmlns:a16="http://schemas.microsoft.com/office/drawing/2014/main" id="{51E4BF9A-C8B1-C44E-9B3B-E973AB22136B}"/>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그룹 59">
            <a:extLst>
              <a:ext uri="{FF2B5EF4-FFF2-40B4-BE49-F238E27FC236}">
                <a16:creationId xmlns:a16="http://schemas.microsoft.com/office/drawing/2014/main" id="{2BC146BE-ACF2-5977-4980-E9FAD744A2EC}"/>
              </a:ext>
            </a:extLst>
          </p:cNvPr>
          <p:cNvGrpSpPr/>
          <p:nvPr/>
        </p:nvGrpSpPr>
        <p:grpSpPr>
          <a:xfrm>
            <a:off x="2653865" y="3134239"/>
            <a:ext cx="607582" cy="582171"/>
            <a:chOff x="2352577" y="2695993"/>
            <a:chExt cx="1946046" cy="1511439"/>
          </a:xfrm>
        </p:grpSpPr>
        <p:sp>
          <p:nvSpPr>
            <p:cNvPr id="61" name="사각형: 둥근 모서리 60">
              <a:extLst>
                <a:ext uri="{FF2B5EF4-FFF2-40B4-BE49-F238E27FC236}">
                  <a16:creationId xmlns:a16="http://schemas.microsoft.com/office/drawing/2014/main" id="{C9C30E44-BBC4-F1FE-7B8B-0FC8745A0B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F112F649-02C1-F7B2-8218-CF652ACC9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63" name="화살표: 오른쪽 62">
            <a:extLst>
              <a:ext uri="{FF2B5EF4-FFF2-40B4-BE49-F238E27FC236}">
                <a16:creationId xmlns:a16="http://schemas.microsoft.com/office/drawing/2014/main" id="{FBA7F352-639D-D06B-0E9D-B2D822E00E10}"/>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그룹 63">
            <a:extLst>
              <a:ext uri="{FF2B5EF4-FFF2-40B4-BE49-F238E27FC236}">
                <a16:creationId xmlns:a16="http://schemas.microsoft.com/office/drawing/2014/main" id="{92CE80F1-0181-78A8-58A3-0567096EB17A}"/>
              </a:ext>
            </a:extLst>
          </p:cNvPr>
          <p:cNvGrpSpPr/>
          <p:nvPr/>
        </p:nvGrpSpPr>
        <p:grpSpPr>
          <a:xfrm>
            <a:off x="3522811" y="3131302"/>
            <a:ext cx="607582" cy="582171"/>
            <a:chOff x="2352577" y="2695993"/>
            <a:chExt cx="1946046" cy="1511439"/>
          </a:xfrm>
        </p:grpSpPr>
        <p:sp>
          <p:nvSpPr>
            <p:cNvPr id="65" name="사각형: 둥근 모서리 64">
              <a:extLst>
                <a:ext uri="{FF2B5EF4-FFF2-40B4-BE49-F238E27FC236}">
                  <a16:creationId xmlns:a16="http://schemas.microsoft.com/office/drawing/2014/main" id="{79D8BF5D-F083-09D4-2F73-B89BA0E55D7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F7E96B0A-3AB2-7C9B-EC10-6FD7D7EDB25D}"/>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7" name="그룹 66">
            <a:extLst>
              <a:ext uri="{FF2B5EF4-FFF2-40B4-BE49-F238E27FC236}">
                <a16:creationId xmlns:a16="http://schemas.microsoft.com/office/drawing/2014/main" id="{55CBD777-7824-E0F9-6FF1-E6D4FFE6DAC2}"/>
              </a:ext>
            </a:extLst>
          </p:cNvPr>
          <p:cNvGrpSpPr/>
          <p:nvPr/>
        </p:nvGrpSpPr>
        <p:grpSpPr>
          <a:xfrm>
            <a:off x="4397749" y="3131778"/>
            <a:ext cx="607582" cy="582171"/>
            <a:chOff x="2352577" y="2695993"/>
            <a:chExt cx="1946046" cy="1511439"/>
          </a:xfrm>
        </p:grpSpPr>
        <p:sp>
          <p:nvSpPr>
            <p:cNvPr id="68" name="사각형: 둥근 모서리 67">
              <a:extLst>
                <a:ext uri="{FF2B5EF4-FFF2-40B4-BE49-F238E27FC236}">
                  <a16:creationId xmlns:a16="http://schemas.microsoft.com/office/drawing/2014/main" id="{0ED806D2-6F9C-34EE-1C1D-23066AC8BBB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3BCC45C9-4B01-D06F-AE25-B183C6516B1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 name="직사각형 1">
            <a:extLst>
              <a:ext uri="{FF2B5EF4-FFF2-40B4-BE49-F238E27FC236}">
                <a16:creationId xmlns:a16="http://schemas.microsoft.com/office/drawing/2014/main" id="{7EF0AA1C-15CA-8F3A-8728-648B26ABC74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290278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sp>
        <p:nvSpPr>
          <p:cNvPr id="3" name="TextBox 2">
            <a:extLst>
              <a:ext uri="{FF2B5EF4-FFF2-40B4-BE49-F238E27FC236}">
                <a16:creationId xmlns:a16="http://schemas.microsoft.com/office/drawing/2014/main" id="{A6B3AFC2-2D5F-118C-3AB4-7EF565FC995A}"/>
              </a:ext>
            </a:extLst>
          </p:cNvPr>
          <p:cNvSpPr txBox="1"/>
          <p:nvPr/>
        </p:nvSpPr>
        <p:spPr>
          <a:xfrm>
            <a:off x="4052888" y="3950659"/>
            <a:ext cx="4595812" cy="792781"/>
          </a:xfrm>
          <a:prstGeom prst="rect">
            <a:avLst/>
          </a:prstGeom>
          <a:noFill/>
        </p:spPr>
        <p:txBody>
          <a:bodyPr wrap="square">
            <a:spAutoFit/>
          </a:bodyPr>
          <a:lstStyle/>
          <a:p>
            <a:pPr>
              <a:lnSpc>
                <a:spcPct val="150000"/>
              </a:lnSpc>
            </a:pPr>
            <a:r>
              <a:rPr lang="en-US" altLang="ko-KR" sz="1600" dirty="0"/>
              <a:t>LSTML = </a:t>
            </a:r>
            <a:r>
              <a:rPr lang="en-US" altLang="ko-KR" sz="1600" dirty="0" err="1"/>
              <a:t>RepeatVector</a:t>
            </a:r>
            <a:r>
              <a:rPr lang="en-US" altLang="ko-KR" sz="1600" dirty="0"/>
              <a:t>(Units)(LSTML)</a:t>
            </a:r>
          </a:p>
          <a:p>
            <a:pPr>
              <a:lnSpc>
                <a:spcPct val="150000"/>
              </a:lnSpc>
            </a:pPr>
            <a:r>
              <a:rPr lang="en-US" altLang="ko-KR" sz="1600" dirty="0"/>
              <a:t>LSTML = </a:t>
            </a:r>
            <a:r>
              <a:rPr lang="en-US" altLang="ko-KR" sz="1600" dirty="0" err="1"/>
              <a:t>TimeDistributed</a:t>
            </a:r>
            <a:r>
              <a:rPr lang="en-US" altLang="ko-KR" sz="1600" dirty="0"/>
              <a:t>(Dense(</a:t>
            </a:r>
            <a:r>
              <a:rPr lang="en-US" altLang="ko-KR" sz="1600" dirty="0">
                <a:solidFill>
                  <a:schemeClr val="accent6">
                    <a:lumMod val="75000"/>
                  </a:schemeClr>
                </a:solidFill>
              </a:rPr>
              <a:t>10</a:t>
            </a:r>
            <a:r>
              <a:rPr lang="en-US" altLang="ko-KR" sz="1600" dirty="0"/>
              <a:t>))(LSTML)</a:t>
            </a:r>
            <a:endParaRPr lang="ko-KR" altLang="en-US" sz="1600" dirty="0"/>
          </a:p>
        </p:txBody>
      </p:sp>
      <p:sp>
        <p:nvSpPr>
          <p:cNvPr id="4" name="화살표: 오른쪽 3">
            <a:extLst>
              <a:ext uri="{FF2B5EF4-FFF2-40B4-BE49-F238E27FC236}">
                <a16:creationId xmlns:a16="http://schemas.microsoft.com/office/drawing/2014/main" id="{C648A8F5-9EEA-2258-85BA-4C1CC66C8FA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FC9956E1-2769-E446-95CD-B5257F7473C8}"/>
              </a:ext>
            </a:extLst>
          </p:cNvPr>
          <p:cNvGrpSpPr/>
          <p:nvPr/>
        </p:nvGrpSpPr>
        <p:grpSpPr>
          <a:xfrm>
            <a:off x="882215" y="3961708"/>
            <a:ext cx="607582" cy="582171"/>
            <a:chOff x="2352577" y="2695993"/>
            <a:chExt cx="1946046" cy="1511439"/>
          </a:xfrm>
        </p:grpSpPr>
        <p:sp>
          <p:nvSpPr>
            <p:cNvPr id="11" name="사각형: 둥근 모서리 10">
              <a:extLst>
                <a:ext uri="{FF2B5EF4-FFF2-40B4-BE49-F238E27FC236}">
                  <a16:creationId xmlns:a16="http://schemas.microsoft.com/office/drawing/2014/main" id="{9F9982F1-4154-1D76-DF19-3BE173CA5F6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CA8C605-1A85-8191-F0FF-D0904F437F5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4" name="그룹 13">
            <a:extLst>
              <a:ext uri="{FF2B5EF4-FFF2-40B4-BE49-F238E27FC236}">
                <a16:creationId xmlns:a16="http://schemas.microsoft.com/office/drawing/2014/main" id="{CF596210-E5F2-103D-ECC7-30EC4AA44196}"/>
              </a:ext>
            </a:extLst>
          </p:cNvPr>
          <p:cNvGrpSpPr/>
          <p:nvPr/>
        </p:nvGrpSpPr>
        <p:grpSpPr>
          <a:xfrm>
            <a:off x="983770" y="4775821"/>
            <a:ext cx="423468" cy="360000"/>
            <a:chOff x="1102837" y="4534057"/>
            <a:chExt cx="423468" cy="360000"/>
          </a:xfrm>
        </p:grpSpPr>
        <p:sp>
          <p:nvSpPr>
            <p:cNvPr id="15" name="타원 14">
              <a:extLst>
                <a:ext uri="{FF2B5EF4-FFF2-40B4-BE49-F238E27FC236}">
                  <a16:creationId xmlns:a16="http://schemas.microsoft.com/office/drawing/2014/main" id="{9885EAC1-7BE9-6A50-2A14-280104D7593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D4B4F920-93E2-F0AC-D3A8-2C684623A492}"/>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0" name="화살표: 오른쪽 19">
            <a:extLst>
              <a:ext uri="{FF2B5EF4-FFF2-40B4-BE49-F238E27FC236}">
                <a16:creationId xmlns:a16="http://schemas.microsoft.com/office/drawing/2014/main" id="{DE2A01F0-00C4-D007-3E86-D603F011AB09}"/>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148D82CE-1056-2201-59D3-8625481EB892}"/>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56F87DC2-AD70-2DBB-ED49-906FF8EAF043}"/>
              </a:ext>
            </a:extLst>
          </p:cNvPr>
          <p:cNvGrpSpPr/>
          <p:nvPr/>
        </p:nvGrpSpPr>
        <p:grpSpPr>
          <a:xfrm>
            <a:off x="1751161" y="3958771"/>
            <a:ext cx="607582" cy="582171"/>
            <a:chOff x="2352577" y="2695993"/>
            <a:chExt cx="1946046" cy="1511439"/>
          </a:xfrm>
        </p:grpSpPr>
        <p:sp>
          <p:nvSpPr>
            <p:cNvPr id="28" name="사각형: 둥근 모서리 27">
              <a:extLst>
                <a:ext uri="{FF2B5EF4-FFF2-40B4-BE49-F238E27FC236}">
                  <a16:creationId xmlns:a16="http://schemas.microsoft.com/office/drawing/2014/main" id="{1C4A3A0C-CE0A-C82E-D970-05481A3E8CCC}"/>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C533D0F-FD89-2610-1B08-15330F81DA6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 name="그룹 31">
            <a:extLst>
              <a:ext uri="{FF2B5EF4-FFF2-40B4-BE49-F238E27FC236}">
                <a16:creationId xmlns:a16="http://schemas.microsoft.com/office/drawing/2014/main" id="{21BF94A6-141F-C3AC-7FEF-B0D71379A6E0}"/>
              </a:ext>
            </a:extLst>
          </p:cNvPr>
          <p:cNvGrpSpPr/>
          <p:nvPr/>
        </p:nvGrpSpPr>
        <p:grpSpPr>
          <a:xfrm>
            <a:off x="1833666" y="4772884"/>
            <a:ext cx="423468" cy="360000"/>
            <a:chOff x="1083787" y="4534057"/>
            <a:chExt cx="423468" cy="360000"/>
          </a:xfrm>
        </p:grpSpPr>
        <p:sp>
          <p:nvSpPr>
            <p:cNvPr id="34" name="타원 33">
              <a:extLst>
                <a:ext uri="{FF2B5EF4-FFF2-40B4-BE49-F238E27FC236}">
                  <a16:creationId xmlns:a16="http://schemas.microsoft.com/office/drawing/2014/main" id="{F50AF347-D5B0-1A4B-11E7-755A45055373}"/>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57526DCC-8CD9-E502-62E3-46F916A9CA31}"/>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38" name="화살표: 오른쪽 37">
            <a:extLst>
              <a:ext uri="{FF2B5EF4-FFF2-40B4-BE49-F238E27FC236}">
                <a16:creationId xmlns:a16="http://schemas.microsoft.com/office/drawing/2014/main" id="{F1A55DD3-FC5D-0893-7978-885F6E3A0CDB}"/>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FFF713DD-CB58-F58F-B010-DCEEA32D1AC3}"/>
              </a:ext>
            </a:extLst>
          </p:cNvPr>
          <p:cNvGrpSpPr/>
          <p:nvPr/>
        </p:nvGrpSpPr>
        <p:grpSpPr>
          <a:xfrm>
            <a:off x="2626099" y="3959247"/>
            <a:ext cx="607582" cy="582171"/>
            <a:chOff x="2352577" y="2695993"/>
            <a:chExt cx="1946046" cy="1511439"/>
          </a:xfrm>
        </p:grpSpPr>
        <p:sp>
          <p:nvSpPr>
            <p:cNvPr id="44" name="사각형: 둥근 모서리 43">
              <a:extLst>
                <a:ext uri="{FF2B5EF4-FFF2-40B4-BE49-F238E27FC236}">
                  <a16:creationId xmlns:a16="http://schemas.microsoft.com/office/drawing/2014/main" id="{CB4DDFAC-AE74-9107-4B08-4E1419ED9DF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4A5BBF92-D312-FC0A-4DF1-576000248E8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692B50E4-4FAE-DF4C-5015-953914C8BBC9}"/>
              </a:ext>
            </a:extLst>
          </p:cNvPr>
          <p:cNvGrpSpPr/>
          <p:nvPr/>
        </p:nvGrpSpPr>
        <p:grpSpPr>
          <a:xfrm>
            <a:off x="2718129" y="4773360"/>
            <a:ext cx="423468" cy="360000"/>
            <a:chOff x="1093312" y="4534057"/>
            <a:chExt cx="423468" cy="360000"/>
          </a:xfrm>
        </p:grpSpPr>
        <p:sp>
          <p:nvSpPr>
            <p:cNvPr id="54" name="타원 53">
              <a:extLst>
                <a:ext uri="{FF2B5EF4-FFF2-40B4-BE49-F238E27FC236}">
                  <a16:creationId xmlns:a16="http://schemas.microsoft.com/office/drawing/2014/main" id="{52490991-547A-3819-A28E-B5483A3507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48516270-098F-3DF4-1E3E-7707AD9ED65D}"/>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7" name="화살표: 오른쪽 56">
            <a:extLst>
              <a:ext uri="{FF2B5EF4-FFF2-40B4-BE49-F238E27FC236}">
                <a16:creationId xmlns:a16="http://schemas.microsoft.com/office/drawing/2014/main" id="{ACDBF817-EAF6-7EE7-602C-6E52F6DE56D9}"/>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화살표: 오른쪽 57">
            <a:extLst>
              <a:ext uri="{FF2B5EF4-FFF2-40B4-BE49-F238E27FC236}">
                <a16:creationId xmlns:a16="http://schemas.microsoft.com/office/drawing/2014/main" id="{E543E214-987D-CD8C-86A1-0CD072809445}"/>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화살표: 오른쪽 58">
            <a:extLst>
              <a:ext uri="{FF2B5EF4-FFF2-40B4-BE49-F238E27FC236}">
                <a16:creationId xmlns:a16="http://schemas.microsoft.com/office/drawing/2014/main" id="{51E4BF9A-C8B1-C44E-9B3B-E973AB22136B}"/>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그룹 59">
            <a:extLst>
              <a:ext uri="{FF2B5EF4-FFF2-40B4-BE49-F238E27FC236}">
                <a16:creationId xmlns:a16="http://schemas.microsoft.com/office/drawing/2014/main" id="{2BC146BE-ACF2-5977-4980-E9FAD744A2EC}"/>
              </a:ext>
            </a:extLst>
          </p:cNvPr>
          <p:cNvGrpSpPr/>
          <p:nvPr/>
        </p:nvGrpSpPr>
        <p:grpSpPr>
          <a:xfrm>
            <a:off x="2653865" y="3134239"/>
            <a:ext cx="607582" cy="582171"/>
            <a:chOff x="2352577" y="2695993"/>
            <a:chExt cx="1946046" cy="1511439"/>
          </a:xfrm>
        </p:grpSpPr>
        <p:sp>
          <p:nvSpPr>
            <p:cNvPr id="61" name="사각형: 둥근 모서리 60">
              <a:extLst>
                <a:ext uri="{FF2B5EF4-FFF2-40B4-BE49-F238E27FC236}">
                  <a16:creationId xmlns:a16="http://schemas.microsoft.com/office/drawing/2014/main" id="{C9C30E44-BBC4-F1FE-7B8B-0FC8745A0B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F112F649-02C1-F7B2-8218-CF652ACC9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63" name="화살표: 오른쪽 62">
            <a:extLst>
              <a:ext uri="{FF2B5EF4-FFF2-40B4-BE49-F238E27FC236}">
                <a16:creationId xmlns:a16="http://schemas.microsoft.com/office/drawing/2014/main" id="{FBA7F352-639D-D06B-0E9D-B2D822E00E10}"/>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그룹 63">
            <a:extLst>
              <a:ext uri="{FF2B5EF4-FFF2-40B4-BE49-F238E27FC236}">
                <a16:creationId xmlns:a16="http://schemas.microsoft.com/office/drawing/2014/main" id="{92CE80F1-0181-78A8-58A3-0567096EB17A}"/>
              </a:ext>
            </a:extLst>
          </p:cNvPr>
          <p:cNvGrpSpPr/>
          <p:nvPr/>
        </p:nvGrpSpPr>
        <p:grpSpPr>
          <a:xfrm>
            <a:off x="3522811" y="3131302"/>
            <a:ext cx="607582" cy="582171"/>
            <a:chOff x="2352577" y="2695993"/>
            <a:chExt cx="1946046" cy="1511439"/>
          </a:xfrm>
        </p:grpSpPr>
        <p:sp>
          <p:nvSpPr>
            <p:cNvPr id="65" name="사각형: 둥근 모서리 64">
              <a:extLst>
                <a:ext uri="{FF2B5EF4-FFF2-40B4-BE49-F238E27FC236}">
                  <a16:creationId xmlns:a16="http://schemas.microsoft.com/office/drawing/2014/main" id="{79D8BF5D-F083-09D4-2F73-B89BA0E55D7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F7E96B0A-3AB2-7C9B-EC10-6FD7D7EDB25D}"/>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7" name="그룹 66">
            <a:extLst>
              <a:ext uri="{FF2B5EF4-FFF2-40B4-BE49-F238E27FC236}">
                <a16:creationId xmlns:a16="http://schemas.microsoft.com/office/drawing/2014/main" id="{55CBD777-7824-E0F9-6FF1-E6D4FFE6DAC2}"/>
              </a:ext>
            </a:extLst>
          </p:cNvPr>
          <p:cNvGrpSpPr/>
          <p:nvPr/>
        </p:nvGrpSpPr>
        <p:grpSpPr>
          <a:xfrm>
            <a:off x="4397749" y="3131778"/>
            <a:ext cx="607582" cy="582171"/>
            <a:chOff x="2352577" y="2695993"/>
            <a:chExt cx="1946046" cy="1511439"/>
          </a:xfrm>
        </p:grpSpPr>
        <p:sp>
          <p:nvSpPr>
            <p:cNvPr id="68" name="사각형: 둥근 모서리 67">
              <a:extLst>
                <a:ext uri="{FF2B5EF4-FFF2-40B4-BE49-F238E27FC236}">
                  <a16:creationId xmlns:a16="http://schemas.microsoft.com/office/drawing/2014/main" id="{0ED806D2-6F9C-34EE-1C1D-23066AC8BBB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3BCC45C9-4B01-D06F-AE25-B183C6516B1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 name="직사각형 1">
            <a:extLst>
              <a:ext uri="{FF2B5EF4-FFF2-40B4-BE49-F238E27FC236}">
                <a16:creationId xmlns:a16="http://schemas.microsoft.com/office/drawing/2014/main" id="{C1A29B23-46E2-4266-A9F0-400E163A26D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998522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err="1">
                <a:latin typeface="Arial Narrow" panose="020B0606020202030204" pitchFamily="34" charset="0"/>
              </a:rPr>
              <a:t>RepeatVector</a:t>
            </a:r>
            <a:endParaRPr lang="en-US" altLang="ko-KR" sz="2000" dirty="0">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Repeats the input n times.</a:t>
            </a:r>
          </a:p>
        </p:txBody>
      </p:sp>
      <p:sp>
        <p:nvSpPr>
          <p:cNvPr id="4" name="화살표: 오른쪽 3">
            <a:extLst>
              <a:ext uri="{FF2B5EF4-FFF2-40B4-BE49-F238E27FC236}">
                <a16:creationId xmlns:a16="http://schemas.microsoft.com/office/drawing/2014/main" id="{C648A8F5-9EEA-2258-85BA-4C1CC66C8FA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FC9956E1-2769-E446-95CD-B5257F7473C8}"/>
              </a:ext>
            </a:extLst>
          </p:cNvPr>
          <p:cNvGrpSpPr/>
          <p:nvPr/>
        </p:nvGrpSpPr>
        <p:grpSpPr>
          <a:xfrm>
            <a:off x="882215" y="3961708"/>
            <a:ext cx="607582" cy="582171"/>
            <a:chOff x="2352577" y="2695993"/>
            <a:chExt cx="1946046" cy="1511439"/>
          </a:xfrm>
        </p:grpSpPr>
        <p:sp>
          <p:nvSpPr>
            <p:cNvPr id="11" name="사각형: 둥근 모서리 10">
              <a:extLst>
                <a:ext uri="{FF2B5EF4-FFF2-40B4-BE49-F238E27FC236}">
                  <a16:creationId xmlns:a16="http://schemas.microsoft.com/office/drawing/2014/main" id="{9F9982F1-4154-1D76-DF19-3BE173CA5F6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CA8C605-1A85-8191-F0FF-D0904F437F5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4" name="그룹 13">
            <a:extLst>
              <a:ext uri="{FF2B5EF4-FFF2-40B4-BE49-F238E27FC236}">
                <a16:creationId xmlns:a16="http://schemas.microsoft.com/office/drawing/2014/main" id="{CF596210-E5F2-103D-ECC7-30EC4AA44196}"/>
              </a:ext>
            </a:extLst>
          </p:cNvPr>
          <p:cNvGrpSpPr/>
          <p:nvPr/>
        </p:nvGrpSpPr>
        <p:grpSpPr>
          <a:xfrm>
            <a:off x="983770" y="4775821"/>
            <a:ext cx="423468" cy="360000"/>
            <a:chOff x="1102837" y="4534057"/>
            <a:chExt cx="423468" cy="360000"/>
          </a:xfrm>
        </p:grpSpPr>
        <p:sp>
          <p:nvSpPr>
            <p:cNvPr id="15" name="타원 14">
              <a:extLst>
                <a:ext uri="{FF2B5EF4-FFF2-40B4-BE49-F238E27FC236}">
                  <a16:creationId xmlns:a16="http://schemas.microsoft.com/office/drawing/2014/main" id="{9885EAC1-7BE9-6A50-2A14-280104D7593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D4B4F920-93E2-F0AC-D3A8-2C684623A492}"/>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0" name="화살표: 오른쪽 19">
            <a:extLst>
              <a:ext uri="{FF2B5EF4-FFF2-40B4-BE49-F238E27FC236}">
                <a16:creationId xmlns:a16="http://schemas.microsoft.com/office/drawing/2014/main" id="{DE2A01F0-00C4-D007-3E86-D603F011AB09}"/>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148D82CE-1056-2201-59D3-8625481EB892}"/>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56F87DC2-AD70-2DBB-ED49-906FF8EAF043}"/>
              </a:ext>
            </a:extLst>
          </p:cNvPr>
          <p:cNvGrpSpPr/>
          <p:nvPr/>
        </p:nvGrpSpPr>
        <p:grpSpPr>
          <a:xfrm>
            <a:off x="1751161" y="3958771"/>
            <a:ext cx="607582" cy="582171"/>
            <a:chOff x="2352577" y="2695993"/>
            <a:chExt cx="1946046" cy="1511439"/>
          </a:xfrm>
        </p:grpSpPr>
        <p:sp>
          <p:nvSpPr>
            <p:cNvPr id="28" name="사각형: 둥근 모서리 27">
              <a:extLst>
                <a:ext uri="{FF2B5EF4-FFF2-40B4-BE49-F238E27FC236}">
                  <a16:creationId xmlns:a16="http://schemas.microsoft.com/office/drawing/2014/main" id="{1C4A3A0C-CE0A-C82E-D970-05481A3E8CCC}"/>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C533D0F-FD89-2610-1B08-15330F81DA6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 name="그룹 31">
            <a:extLst>
              <a:ext uri="{FF2B5EF4-FFF2-40B4-BE49-F238E27FC236}">
                <a16:creationId xmlns:a16="http://schemas.microsoft.com/office/drawing/2014/main" id="{21BF94A6-141F-C3AC-7FEF-B0D71379A6E0}"/>
              </a:ext>
            </a:extLst>
          </p:cNvPr>
          <p:cNvGrpSpPr/>
          <p:nvPr/>
        </p:nvGrpSpPr>
        <p:grpSpPr>
          <a:xfrm>
            <a:off x="1833666" y="4772884"/>
            <a:ext cx="423468" cy="360000"/>
            <a:chOff x="1083787" y="4534057"/>
            <a:chExt cx="423468" cy="360000"/>
          </a:xfrm>
        </p:grpSpPr>
        <p:sp>
          <p:nvSpPr>
            <p:cNvPr id="34" name="타원 33">
              <a:extLst>
                <a:ext uri="{FF2B5EF4-FFF2-40B4-BE49-F238E27FC236}">
                  <a16:creationId xmlns:a16="http://schemas.microsoft.com/office/drawing/2014/main" id="{F50AF347-D5B0-1A4B-11E7-755A45055373}"/>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57526DCC-8CD9-E502-62E3-46F916A9CA31}"/>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38" name="화살표: 오른쪽 37">
            <a:extLst>
              <a:ext uri="{FF2B5EF4-FFF2-40B4-BE49-F238E27FC236}">
                <a16:creationId xmlns:a16="http://schemas.microsoft.com/office/drawing/2014/main" id="{F1A55DD3-FC5D-0893-7978-885F6E3A0CDB}"/>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FFF713DD-CB58-F58F-B010-DCEEA32D1AC3}"/>
              </a:ext>
            </a:extLst>
          </p:cNvPr>
          <p:cNvGrpSpPr/>
          <p:nvPr/>
        </p:nvGrpSpPr>
        <p:grpSpPr>
          <a:xfrm>
            <a:off x="2626099" y="3959247"/>
            <a:ext cx="607582" cy="582171"/>
            <a:chOff x="2352577" y="2695993"/>
            <a:chExt cx="1946046" cy="1511439"/>
          </a:xfrm>
        </p:grpSpPr>
        <p:sp>
          <p:nvSpPr>
            <p:cNvPr id="44" name="사각형: 둥근 모서리 43">
              <a:extLst>
                <a:ext uri="{FF2B5EF4-FFF2-40B4-BE49-F238E27FC236}">
                  <a16:creationId xmlns:a16="http://schemas.microsoft.com/office/drawing/2014/main" id="{CB4DDFAC-AE74-9107-4B08-4E1419ED9DF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4A5BBF92-D312-FC0A-4DF1-576000248E8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692B50E4-4FAE-DF4C-5015-953914C8BBC9}"/>
              </a:ext>
            </a:extLst>
          </p:cNvPr>
          <p:cNvGrpSpPr/>
          <p:nvPr/>
        </p:nvGrpSpPr>
        <p:grpSpPr>
          <a:xfrm>
            <a:off x="2718129" y="4773360"/>
            <a:ext cx="423468" cy="360000"/>
            <a:chOff x="1093312" y="4534057"/>
            <a:chExt cx="423468" cy="360000"/>
          </a:xfrm>
        </p:grpSpPr>
        <p:sp>
          <p:nvSpPr>
            <p:cNvPr id="54" name="타원 53">
              <a:extLst>
                <a:ext uri="{FF2B5EF4-FFF2-40B4-BE49-F238E27FC236}">
                  <a16:creationId xmlns:a16="http://schemas.microsoft.com/office/drawing/2014/main" id="{52490991-547A-3819-A28E-B5483A3507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48516270-098F-3DF4-1E3E-7707AD9ED65D}"/>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7" name="화살표: 오른쪽 56">
            <a:extLst>
              <a:ext uri="{FF2B5EF4-FFF2-40B4-BE49-F238E27FC236}">
                <a16:creationId xmlns:a16="http://schemas.microsoft.com/office/drawing/2014/main" id="{ACDBF817-EAF6-7EE7-602C-6E52F6DE56D9}"/>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화살표: 오른쪽 57">
            <a:extLst>
              <a:ext uri="{FF2B5EF4-FFF2-40B4-BE49-F238E27FC236}">
                <a16:creationId xmlns:a16="http://schemas.microsoft.com/office/drawing/2014/main" id="{E543E214-987D-CD8C-86A1-0CD072809445}"/>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화살표: 오른쪽 58">
            <a:extLst>
              <a:ext uri="{FF2B5EF4-FFF2-40B4-BE49-F238E27FC236}">
                <a16:creationId xmlns:a16="http://schemas.microsoft.com/office/drawing/2014/main" id="{51E4BF9A-C8B1-C44E-9B3B-E973AB22136B}"/>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그룹 59">
            <a:extLst>
              <a:ext uri="{FF2B5EF4-FFF2-40B4-BE49-F238E27FC236}">
                <a16:creationId xmlns:a16="http://schemas.microsoft.com/office/drawing/2014/main" id="{2BC146BE-ACF2-5977-4980-E9FAD744A2EC}"/>
              </a:ext>
            </a:extLst>
          </p:cNvPr>
          <p:cNvGrpSpPr/>
          <p:nvPr/>
        </p:nvGrpSpPr>
        <p:grpSpPr>
          <a:xfrm>
            <a:off x="2653865" y="3134239"/>
            <a:ext cx="607582" cy="582171"/>
            <a:chOff x="2352577" y="2695993"/>
            <a:chExt cx="1946046" cy="1511439"/>
          </a:xfrm>
        </p:grpSpPr>
        <p:sp>
          <p:nvSpPr>
            <p:cNvPr id="61" name="사각형: 둥근 모서리 60">
              <a:extLst>
                <a:ext uri="{FF2B5EF4-FFF2-40B4-BE49-F238E27FC236}">
                  <a16:creationId xmlns:a16="http://schemas.microsoft.com/office/drawing/2014/main" id="{C9C30E44-BBC4-F1FE-7B8B-0FC8745A0B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F112F649-02C1-F7B2-8218-CF652ACC9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63" name="화살표: 오른쪽 62">
            <a:extLst>
              <a:ext uri="{FF2B5EF4-FFF2-40B4-BE49-F238E27FC236}">
                <a16:creationId xmlns:a16="http://schemas.microsoft.com/office/drawing/2014/main" id="{FBA7F352-639D-D06B-0E9D-B2D822E00E10}"/>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그룹 63">
            <a:extLst>
              <a:ext uri="{FF2B5EF4-FFF2-40B4-BE49-F238E27FC236}">
                <a16:creationId xmlns:a16="http://schemas.microsoft.com/office/drawing/2014/main" id="{92CE80F1-0181-78A8-58A3-0567096EB17A}"/>
              </a:ext>
            </a:extLst>
          </p:cNvPr>
          <p:cNvGrpSpPr/>
          <p:nvPr/>
        </p:nvGrpSpPr>
        <p:grpSpPr>
          <a:xfrm>
            <a:off x="3522811" y="3131302"/>
            <a:ext cx="607582" cy="582171"/>
            <a:chOff x="2352577" y="2695993"/>
            <a:chExt cx="1946046" cy="1511439"/>
          </a:xfrm>
        </p:grpSpPr>
        <p:sp>
          <p:nvSpPr>
            <p:cNvPr id="65" name="사각형: 둥근 모서리 64">
              <a:extLst>
                <a:ext uri="{FF2B5EF4-FFF2-40B4-BE49-F238E27FC236}">
                  <a16:creationId xmlns:a16="http://schemas.microsoft.com/office/drawing/2014/main" id="{79D8BF5D-F083-09D4-2F73-B89BA0E55D7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F7E96B0A-3AB2-7C9B-EC10-6FD7D7EDB25D}"/>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7" name="그룹 66">
            <a:extLst>
              <a:ext uri="{FF2B5EF4-FFF2-40B4-BE49-F238E27FC236}">
                <a16:creationId xmlns:a16="http://schemas.microsoft.com/office/drawing/2014/main" id="{55CBD777-7824-E0F9-6FF1-E6D4FFE6DAC2}"/>
              </a:ext>
            </a:extLst>
          </p:cNvPr>
          <p:cNvGrpSpPr/>
          <p:nvPr/>
        </p:nvGrpSpPr>
        <p:grpSpPr>
          <a:xfrm>
            <a:off x="4397749" y="3131778"/>
            <a:ext cx="607582" cy="582171"/>
            <a:chOff x="2352577" y="2695993"/>
            <a:chExt cx="1946046" cy="1511439"/>
          </a:xfrm>
        </p:grpSpPr>
        <p:sp>
          <p:nvSpPr>
            <p:cNvPr id="68" name="사각형: 둥근 모서리 67">
              <a:extLst>
                <a:ext uri="{FF2B5EF4-FFF2-40B4-BE49-F238E27FC236}">
                  <a16:creationId xmlns:a16="http://schemas.microsoft.com/office/drawing/2014/main" id="{0ED806D2-6F9C-34EE-1C1D-23066AC8BBB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3BCC45C9-4B01-D06F-AE25-B183C6516B1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 name="화살표: U자형 1">
            <a:extLst>
              <a:ext uri="{FF2B5EF4-FFF2-40B4-BE49-F238E27FC236}">
                <a16:creationId xmlns:a16="http://schemas.microsoft.com/office/drawing/2014/main" id="{49150151-1E1A-CA82-247D-0FE5E1CBD827}"/>
              </a:ext>
            </a:extLst>
          </p:cNvPr>
          <p:cNvSpPr/>
          <p:nvPr/>
        </p:nvSpPr>
        <p:spPr>
          <a:xfrm>
            <a:off x="3094861" y="2880310"/>
            <a:ext cx="705614" cy="237516"/>
          </a:xfrm>
          <a:prstGeom prst="uturnArrow">
            <a:avLst>
              <a:gd name="adj1" fmla="val 25000"/>
              <a:gd name="adj2" fmla="val 25000"/>
              <a:gd name="adj3" fmla="val 18671"/>
              <a:gd name="adj4" fmla="val 50000"/>
              <a:gd name="adj5" fmla="val 100000"/>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화살표: U자형 6">
            <a:extLst>
              <a:ext uri="{FF2B5EF4-FFF2-40B4-BE49-F238E27FC236}">
                <a16:creationId xmlns:a16="http://schemas.microsoft.com/office/drawing/2014/main" id="{6C371C63-B25C-E988-3B78-E03D8876AF54}"/>
              </a:ext>
            </a:extLst>
          </p:cNvPr>
          <p:cNvSpPr/>
          <p:nvPr/>
        </p:nvSpPr>
        <p:spPr>
          <a:xfrm>
            <a:off x="4019438" y="2881433"/>
            <a:ext cx="705614" cy="237516"/>
          </a:xfrm>
          <a:prstGeom prst="uturnArrow">
            <a:avLst>
              <a:gd name="adj1" fmla="val 25000"/>
              <a:gd name="adj2" fmla="val 25000"/>
              <a:gd name="adj3" fmla="val 18671"/>
              <a:gd name="adj4" fmla="val 50000"/>
              <a:gd name="adj5" fmla="val 100000"/>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TextBox 8">
            <a:extLst>
              <a:ext uri="{FF2B5EF4-FFF2-40B4-BE49-F238E27FC236}">
                <a16:creationId xmlns:a16="http://schemas.microsoft.com/office/drawing/2014/main" id="{50D073D1-2879-7D4B-8EE7-0DF92CA556F1}"/>
              </a:ext>
            </a:extLst>
          </p:cNvPr>
          <p:cNvSpPr txBox="1"/>
          <p:nvPr/>
        </p:nvSpPr>
        <p:spPr>
          <a:xfrm>
            <a:off x="3202623" y="2614970"/>
            <a:ext cx="607582" cy="307777"/>
          </a:xfrm>
          <a:prstGeom prst="rect">
            <a:avLst/>
          </a:prstGeom>
          <a:noFill/>
        </p:spPr>
        <p:txBody>
          <a:bodyPr wrap="square">
            <a:spAutoFit/>
          </a:bodyPr>
          <a:lstStyle/>
          <a:p>
            <a:r>
              <a:rPr lang="en-US" altLang="ko-KR" sz="1400" b="1" i="1">
                <a:solidFill>
                  <a:srgbClr val="CC3300"/>
                </a:solidFill>
                <a:latin typeface="Arial Narrow" panose="020B0606020202030204" pitchFamily="34" charset="0"/>
              </a:rPr>
              <a:t>Copy</a:t>
            </a:r>
            <a:endParaRPr lang="ko-KR" altLang="en-US" sz="1400" b="1" i="1" dirty="0">
              <a:solidFill>
                <a:srgbClr val="CC3300"/>
              </a:solidFill>
            </a:endParaRPr>
          </a:p>
        </p:txBody>
      </p:sp>
      <p:sp>
        <p:nvSpPr>
          <p:cNvPr id="17" name="TextBox 16">
            <a:extLst>
              <a:ext uri="{FF2B5EF4-FFF2-40B4-BE49-F238E27FC236}">
                <a16:creationId xmlns:a16="http://schemas.microsoft.com/office/drawing/2014/main" id="{88669B47-343F-308D-3044-37CB4D9087F0}"/>
              </a:ext>
            </a:extLst>
          </p:cNvPr>
          <p:cNvSpPr txBox="1"/>
          <p:nvPr/>
        </p:nvSpPr>
        <p:spPr>
          <a:xfrm>
            <a:off x="4060525" y="2614970"/>
            <a:ext cx="607582" cy="307777"/>
          </a:xfrm>
          <a:prstGeom prst="rect">
            <a:avLst/>
          </a:prstGeom>
          <a:noFill/>
        </p:spPr>
        <p:txBody>
          <a:bodyPr wrap="square">
            <a:spAutoFit/>
          </a:bodyPr>
          <a:lstStyle/>
          <a:p>
            <a:r>
              <a:rPr lang="en-US" altLang="ko-KR" sz="1400" b="1" i="1">
                <a:solidFill>
                  <a:srgbClr val="CC3300"/>
                </a:solidFill>
                <a:latin typeface="Arial Narrow" panose="020B0606020202030204" pitchFamily="34" charset="0"/>
              </a:rPr>
              <a:t>Copy</a:t>
            </a:r>
            <a:endParaRPr lang="ko-KR" altLang="en-US" sz="1400" b="1" i="1" dirty="0">
              <a:solidFill>
                <a:srgbClr val="CC3300"/>
              </a:solidFill>
            </a:endParaRPr>
          </a:p>
        </p:txBody>
      </p:sp>
      <p:sp>
        <p:nvSpPr>
          <p:cNvPr id="3" name="직사각형 2">
            <a:extLst>
              <a:ext uri="{FF2B5EF4-FFF2-40B4-BE49-F238E27FC236}">
                <a16:creationId xmlns:a16="http://schemas.microsoft.com/office/drawing/2014/main" id="{617F4F7A-0F02-885C-BCE9-68F1285164C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088656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98362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err="1">
                <a:latin typeface="Arial Narrow" panose="020B0606020202030204" pitchFamily="34" charset="0"/>
              </a:rPr>
              <a:t>TimeDistributed</a:t>
            </a:r>
            <a:endParaRPr lang="en-US" altLang="ko-KR" sz="2000" dirty="0">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2000" dirty="0">
                <a:latin typeface="Arial Narrow" panose="020B0606020202030204" pitchFamily="34" charset="0"/>
              </a:rPr>
              <a:t>This wrapper allows to apply a layer to every temporal slice of an input.</a:t>
            </a:r>
          </a:p>
          <a:p>
            <a:pPr marL="1198800" lvl="2" indent="-284400">
              <a:lnSpc>
                <a:spcPct val="150000"/>
              </a:lnSpc>
              <a:buFont typeface="Arial" panose="020B0604020202020204" pitchFamily="34" charset="0"/>
              <a:buChar char="•"/>
            </a:pPr>
            <a:endParaRPr lang="en-US" altLang="ko-KR" sz="2000" dirty="0"/>
          </a:p>
        </p:txBody>
      </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pic>
        <p:nvPicPr>
          <p:cNvPr id="7170" name="Picture 2">
            <a:extLst>
              <a:ext uri="{FF2B5EF4-FFF2-40B4-BE49-F238E27FC236}">
                <a16:creationId xmlns:a16="http://schemas.microsoft.com/office/drawing/2014/main" id="{9737A513-2D2B-16DC-3000-ADF5250DB6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269"/>
          <a:stretch/>
        </p:blipFill>
        <p:spPr bwMode="auto">
          <a:xfrm>
            <a:off x="971550" y="3075682"/>
            <a:ext cx="5105400" cy="26431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230F2B-E73B-559A-9173-7DC805257029}"/>
              </a:ext>
            </a:extLst>
          </p:cNvPr>
          <p:cNvSpPr txBox="1"/>
          <p:nvPr/>
        </p:nvSpPr>
        <p:spPr>
          <a:xfrm>
            <a:off x="2186864" y="5831473"/>
            <a:ext cx="2674771" cy="338554"/>
          </a:xfrm>
          <a:prstGeom prst="rect">
            <a:avLst/>
          </a:prstGeom>
          <a:noFill/>
        </p:spPr>
        <p:txBody>
          <a:bodyPr wrap="square">
            <a:spAutoFit/>
          </a:bodyPr>
          <a:lstStyle/>
          <a:p>
            <a:r>
              <a:rPr lang="en-US" altLang="ko-KR" sz="1600" dirty="0">
                <a:latin typeface="Arial Narrow" panose="020B0606020202030204" pitchFamily="34" charset="0"/>
              </a:rPr>
              <a:t>When </a:t>
            </a:r>
            <a:r>
              <a:rPr lang="en-US" altLang="ko-KR" sz="1600" dirty="0" err="1">
                <a:latin typeface="Arial Narrow" panose="020B0606020202030204" pitchFamily="34" charset="0"/>
              </a:rPr>
              <a:t>TimeDistributed</a:t>
            </a:r>
            <a:r>
              <a:rPr lang="en-US" altLang="ko-KR" sz="1600" dirty="0">
                <a:latin typeface="Arial Narrow" panose="020B0606020202030204" pitchFamily="34" charset="0"/>
              </a:rPr>
              <a:t> is applied. </a:t>
            </a:r>
            <a:endParaRPr lang="ko-KR" altLang="en-US" sz="1600" dirty="0">
              <a:latin typeface="Arial Narrow" panose="020B0606020202030204" pitchFamily="34" charset="0"/>
            </a:endParaRPr>
          </a:p>
        </p:txBody>
      </p:sp>
      <p:grpSp>
        <p:nvGrpSpPr>
          <p:cNvPr id="9" name="그룹 8">
            <a:extLst>
              <a:ext uri="{FF2B5EF4-FFF2-40B4-BE49-F238E27FC236}">
                <a16:creationId xmlns:a16="http://schemas.microsoft.com/office/drawing/2014/main" id="{818F8212-A7AB-4E0F-E228-7703E9F53246}"/>
              </a:ext>
            </a:extLst>
          </p:cNvPr>
          <p:cNvGrpSpPr/>
          <p:nvPr/>
        </p:nvGrpSpPr>
        <p:grpSpPr>
          <a:xfrm>
            <a:off x="6524267" y="3734761"/>
            <a:ext cx="2124433" cy="1372098"/>
            <a:chOff x="6719728" y="3914278"/>
            <a:chExt cx="2124433" cy="1372098"/>
          </a:xfrm>
        </p:grpSpPr>
        <p:sp>
          <p:nvSpPr>
            <p:cNvPr id="7" name="사각형: 둥근 모서리 6">
              <a:extLst>
                <a:ext uri="{FF2B5EF4-FFF2-40B4-BE49-F238E27FC236}">
                  <a16:creationId xmlns:a16="http://schemas.microsoft.com/office/drawing/2014/main" id="{0258980D-D257-1056-704F-3BD56B39FD53}"/>
                </a:ext>
              </a:extLst>
            </p:cNvPr>
            <p:cNvSpPr/>
            <p:nvPr/>
          </p:nvSpPr>
          <p:spPr>
            <a:xfrm>
              <a:off x="6719728" y="3914278"/>
              <a:ext cx="2124433" cy="1372098"/>
            </a:xfrm>
            <a:prstGeom prst="roundRect">
              <a:avLst>
                <a:gd name="adj" fmla="val 12345"/>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12313D8D-9841-3C3E-0693-B3493CAF0BC7}"/>
                </a:ext>
              </a:extLst>
            </p:cNvPr>
            <p:cNvSpPr txBox="1"/>
            <p:nvPr/>
          </p:nvSpPr>
          <p:spPr>
            <a:xfrm>
              <a:off x="6879371" y="3932831"/>
              <a:ext cx="1964790" cy="1200329"/>
            </a:xfrm>
            <a:prstGeom prst="rect">
              <a:avLst/>
            </a:prstGeom>
            <a:noFill/>
          </p:spPr>
          <p:txBody>
            <a:bodyPr wrap="square">
              <a:spAutoFit/>
            </a:bodyPr>
            <a:lstStyle/>
            <a:p>
              <a:r>
                <a:rPr lang="en-US" altLang="ko-KR" dirty="0">
                  <a:latin typeface="Arial Narrow" panose="020B0606020202030204" pitchFamily="34" charset="0"/>
                </a:rPr>
                <a:t>The errors calculated at each step is propagated through backpropagation.</a:t>
              </a:r>
            </a:p>
          </p:txBody>
        </p:sp>
      </p:grpSp>
      <p:sp>
        <p:nvSpPr>
          <p:cNvPr id="13" name="TextBox 12">
            <a:extLst>
              <a:ext uri="{FF2B5EF4-FFF2-40B4-BE49-F238E27FC236}">
                <a16:creationId xmlns:a16="http://schemas.microsoft.com/office/drawing/2014/main" id="{A8C041CE-AFCA-E419-3D8A-185C2E69B67C}"/>
              </a:ext>
            </a:extLst>
          </p:cNvPr>
          <p:cNvSpPr txBox="1"/>
          <p:nvPr/>
        </p:nvSpPr>
        <p:spPr>
          <a:xfrm>
            <a:off x="7159411" y="5262564"/>
            <a:ext cx="854144" cy="369332"/>
          </a:xfrm>
          <a:prstGeom prst="rect">
            <a:avLst/>
          </a:prstGeom>
          <a:noFill/>
        </p:spPr>
        <p:txBody>
          <a:bodyPr wrap="square">
            <a:spAutoFit/>
          </a:bodyPr>
          <a:lstStyle/>
          <a:p>
            <a:r>
              <a:rPr lang="en-US" altLang="ko-KR" b="1" i="1" dirty="0">
                <a:solidFill>
                  <a:srgbClr val="CC3300"/>
                </a:solidFill>
                <a:latin typeface="Arial Narrow" panose="020B0606020202030204" pitchFamily="34" charset="0"/>
              </a:rPr>
              <a:t>‘ideal’</a:t>
            </a:r>
            <a:endParaRPr lang="ko-KR" altLang="en-US" b="1" i="1" dirty="0">
              <a:solidFill>
                <a:srgbClr val="CC3300"/>
              </a:solidFill>
            </a:endParaRPr>
          </a:p>
        </p:txBody>
      </p:sp>
      <p:sp>
        <p:nvSpPr>
          <p:cNvPr id="2" name="직사각형 1">
            <a:extLst>
              <a:ext uri="{FF2B5EF4-FFF2-40B4-BE49-F238E27FC236}">
                <a16:creationId xmlns:a16="http://schemas.microsoft.com/office/drawing/2014/main" id="{D457C1EC-0D3A-ED42-035B-44E071E4663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892354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98362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err="1">
                <a:latin typeface="Arial Narrow" panose="020B0606020202030204" pitchFamily="34" charset="0"/>
              </a:rPr>
              <a:t>TimeDistributed</a:t>
            </a:r>
            <a:endParaRPr lang="en-US" altLang="ko-KR" sz="2000" dirty="0">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2000" dirty="0">
                <a:latin typeface="Arial Narrow" panose="020B0606020202030204" pitchFamily="34" charset="0"/>
              </a:rPr>
              <a:t>This wrapper allows to apply a layer to every temporal slice of an input.</a:t>
            </a:r>
          </a:p>
          <a:p>
            <a:pPr marL="1198800" lvl="2" indent="-284400">
              <a:lnSpc>
                <a:spcPct val="150000"/>
              </a:lnSpc>
              <a:buFont typeface="Arial" panose="020B0604020202020204" pitchFamily="34" charset="0"/>
              <a:buChar char="•"/>
            </a:pPr>
            <a:endParaRPr lang="en-US" altLang="ko-KR" sz="2000" dirty="0"/>
          </a:p>
        </p:txBody>
      </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pic>
        <p:nvPicPr>
          <p:cNvPr id="27" name="그림 26">
            <a:extLst>
              <a:ext uri="{FF2B5EF4-FFF2-40B4-BE49-F238E27FC236}">
                <a16:creationId xmlns:a16="http://schemas.microsoft.com/office/drawing/2014/main" id="{048789F2-F2CD-232C-2F84-C2E73CD2B01A}"/>
              </a:ext>
            </a:extLst>
          </p:cNvPr>
          <p:cNvPicPr>
            <a:picLocks noChangeAspect="1"/>
          </p:cNvPicPr>
          <p:nvPr/>
        </p:nvPicPr>
        <p:blipFill>
          <a:blip r:embed="rId3"/>
          <a:stretch>
            <a:fillRect/>
          </a:stretch>
        </p:blipFill>
        <p:spPr>
          <a:xfrm>
            <a:off x="1704589" y="2839501"/>
            <a:ext cx="4096136" cy="3027899"/>
          </a:xfrm>
          <a:prstGeom prst="rect">
            <a:avLst/>
          </a:prstGeom>
        </p:spPr>
      </p:pic>
      <p:sp>
        <p:nvSpPr>
          <p:cNvPr id="30" name="TextBox 29">
            <a:extLst>
              <a:ext uri="{FF2B5EF4-FFF2-40B4-BE49-F238E27FC236}">
                <a16:creationId xmlns:a16="http://schemas.microsoft.com/office/drawing/2014/main" id="{3EF22B52-B87C-7D39-DF72-94E5288D44EC}"/>
              </a:ext>
            </a:extLst>
          </p:cNvPr>
          <p:cNvSpPr txBox="1"/>
          <p:nvPr/>
        </p:nvSpPr>
        <p:spPr>
          <a:xfrm>
            <a:off x="2276834" y="5838647"/>
            <a:ext cx="3094908" cy="338554"/>
          </a:xfrm>
          <a:prstGeom prst="rect">
            <a:avLst/>
          </a:prstGeom>
          <a:noFill/>
        </p:spPr>
        <p:txBody>
          <a:bodyPr wrap="square">
            <a:spAutoFit/>
          </a:bodyPr>
          <a:lstStyle/>
          <a:p>
            <a:r>
              <a:rPr lang="en-US" altLang="ko-KR" sz="1600" dirty="0">
                <a:latin typeface="Arial Narrow" panose="020B0606020202030204" pitchFamily="34" charset="0"/>
              </a:rPr>
              <a:t>When </a:t>
            </a:r>
            <a:r>
              <a:rPr lang="en-US" altLang="ko-KR" sz="1600" dirty="0" err="1">
                <a:latin typeface="Arial Narrow" panose="020B0606020202030204" pitchFamily="34" charset="0"/>
              </a:rPr>
              <a:t>TimeDistributed</a:t>
            </a:r>
            <a:r>
              <a:rPr lang="en-US" altLang="ko-KR" sz="1600" dirty="0">
                <a:latin typeface="Arial Narrow" panose="020B0606020202030204" pitchFamily="34" charset="0"/>
              </a:rPr>
              <a:t> is not applied. </a:t>
            </a:r>
            <a:endParaRPr lang="ko-KR" altLang="en-US" sz="1600" dirty="0">
              <a:latin typeface="Arial Narrow" panose="020B0606020202030204" pitchFamily="34" charset="0"/>
            </a:endParaRPr>
          </a:p>
        </p:txBody>
      </p:sp>
      <p:grpSp>
        <p:nvGrpSpPr>
          <p:cNvPr id="31" name="그룹 30">
            <a:extLst>
              <a:ext uri="{FF2B5EF4-FFF2-40B4-BE49-F238E27FC236}">
                <a16:creationId xmlns:a16="http://schemas.microsoft.com/office/drawing/2014/main" id="{47857832-99BE-A9C4-E9C5-79BC5F256316}"/>
              </a:ext>
            </a:extLst>
          </p:cNvPr>
          <p:cNvGrpSpPr/>
          <p:nvPr/>
        </p:nvGrpSpPr>
        <p:grpSpPr>
          <a:xfrm>
            <a:off x="6524267" y="3734761"/>
            <a:ext cx="2319893" cy="1495882"/>
            <a:chOff x="6719728" y="3914278"/>
            <a:chExt cx="2319893" cy="1495882"/>
          </a:xfrm>
        </p:grpSpPr>
        <p:sp>
          <p:nvSpPr>
            <p:cNvPr id="33" name="사각형: 둥근 모서리 32">
              <a:extLst>
                <a:ext uri="{FF2B5EF4-FFF2-40B4-BE49-F238E27FC236}">
                  <a16:creationId xmlns:a16="http://schemas.microsoft.com/office/drawing/2014/main" id="{47870154-A869-ECC3-8202-868190794626}"/>
                </a:ext>
              </a:extLst>
            </p:cNvPr>
            <p:cNvSpPr/>
            <p:nvPr/>
          </p:nvSpPr>
          <p:spPr>
            <a:xfrm>
              <a:off x="6719728" y="3914278"/>
              <a:ext cx="2319893" cy="1495882"/>
            </a:xfrm>
            <a:prstGeom prst="roundRect">
              <a:avLst>
                <a:gd name="adj" fmla="val 12345"/>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a:extLst>
                <a:ext uri="{FF2B5EF4-FFF2-40B4-BE49-F238E27FC236}">
                  <a16:creationId xmlns:a16="http://schemas.microsoft.com/office/drawing/2014/main" id="{7522BDBC-B024-B815-3BD4-0E13F86F1D36}"/>
                </a:ext>
              </a:extLst>
            </p:cNvPr>
            <p:cNvSpPr txBox="1"/>
            <p:nvPr/>
          </p:nvSpPr>
          <p:spPr>
            <a:xfrm>
              <a:off x="6719728" y="3932831"/>
              <a:ext cx="2319893" cy="1477328"/>
            </a:xfrm>
            <a:prstGeom prst="rect">
              <a:avLst/>
            </a:prstGeom>
            <a:noFill/>
          </p:spPr>
          <p:txBody>
            <a:bodyPr wrap="square">
              <a:spAutoFit/>
            </a:bodyPr>
            <a:lstStyle/>
            <a:p>
              <a:r>
                <a:rPr lang="en-US" altLang="ko-KR" dirty="0">
                  <a:latin typeface="Arial Narrow" panose="020B0606020202030204" pitchFamily="34" charset="0"/>
                </a:rPr>
                <a:t>Errors in the intermediate output values ​​stacked in the last step are propagated through backpropagation.</a:t>
              </a:r>
            </a:p>
          </p:txBody>
        </p:sp>
      </p:grpSp>
      <p:sp>
        <p:nvSpPr>
          <p:cNvPr id="40" name="TextBox 39">
            <a:extLst>
              <a:ext uri="{FF2B5EF4-FFF2-40B4-BE49-F238E27FC236}">
                <a16:creationId xmlns:a16="http://schemas.microsoft.com/office/drawing/2014/main" id="{2482D21E-92C4-E602-39C3-237D75FA3A38}"/>
              </a:ext>
            </a:extLst>
          </p:cNvPr>
          <p:cNvSpPr txBox="1"/>
          <p:nvPr/>
        </p:nvSpPr>
        <p:spPr>
          <a:xfrm>
            <a:off x="7176541" y="5379173"/>
            <a:ext cx="1272133" cy="369332"/>
          </a:xfrm>
          <a:prstGeom prst="rect">
            <a:avLst/>
          </a:prstGeom>
          <a:noFill/>
        </p:spPr>
        <p:txBody>
          <a:bodyPr wrap="square">
            <a:spAutoFit/>
          </a:bodyPr>
          <a:lstStyle/>
          <a:p>
            <a:r>
              <a:rPr lang="en-US" altLang="ko-KR" b="1" i="1">
                <a:solidFill>
                  <a:srgbClr val="CC3300"/>
                </a:solidFill>
                <a:latin typeface="Arial Narrow" panose="020B0606020202030204" pitchFamily="34" charset="0"/>
              </a:rPr>
              <a:t>‘non-ideal</a:t>
            </a:r>
            <a:r>
              <a:rPr lang="en-US" altLang="ko-KR" b="1" i="1" dirty="0">
                <a:solidFill>
                  <a:srgbClr val="CC3300"/>
                </a:solidFill>
                <a:latin typeface="Arial Narrow" panose="020B0606020202030204" pitchFamily="34" charset="0"/>
              </a:rPr>
              <a:t>’</a:t>
            </a:r>
            <a:endParaRPr lang="ko-KR" altLang="en-US" b="1" i="1" dirty="0">
              <a:solidFill>
                <a:srgbClr val="CC3300"/>
              </a:solidFill>
            </a:endParaRPr>
          </a:p>
        </p:txBody>
      </p:sp>
      <p:sp>
        <p:nvSpPr>
          <p:cNvPr id="2" name="직사각형 1">
            <a:extLst>
              <a:ext uri="{FF2B5EF4-FFF2-40B4-BE49-F238E27FC236}">
                <a16:creationId xmlns:a16="http://schemas.microsoft.com/office/drawing/2014/main" id="{1834ADB9-1C24-C780-210E-A4EBD100593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783470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17" name="화살표: 오른쪽 16">
            <a:extLst>
              <a:ext uri="{FF2B5EF4-FFF2-40B4-BE49-F238E27FC236}">
                <a16:creationId xmlns:a16="http://schemas.microsoft.com/office/drawing/2014/main" id="{0E19E40E-4AD2-CBD9-7F47-1BBABFF341C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FB55618F-7DB0-8122-462A-D84D8A0AD07E}"/>
              </a:ext>
            </a:extLst>
          </p:cNvPr>
          <p:cNvGrpSpPr/>
          <p:nvPr/>
        </p:nvGrpSpPr>
        <p:grpSpPr>
          <a:xfrm>
            <a:off x="882215" y="3961708"/>
            <a:ext cx="607582" cy="582171"/>
            <a:chOff x="2352577" y="2695993"/>
            <a:chExt cx="1946046" cy="1511439"/>
          </a:xfrm>
        </p:grpSpPr>
        <p:sp>
          <p:nvSpPr>
            <p:cNvPr id="53" name="사각형: 둥근 모서리 52">
              <a:extLst>
                <a:ext uri="{FF2B5EF4-FFF2-40B4-BE49-F238E27FC236}">
                  <a16:creationId xmlns:a16="http://schemas.microsoft.com/office/drawing/2014/main" id="{42A05EDF-7C08-9F38-D190-27448B71C1C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1382B41A-BED4-17FC-BBC8-184589EB67C7}"/>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08A9B520-F5D0-BAF2-C226-F8CFC5A69944}"/>
              </a:ext>
            </a:extLst>
          </p:cNvPr>
          <p:cNvGrpSpPr/>
          <p:nvPr/>
        </p:nvGrpSpPr>
        <p:grpSpPr>
          <a:xfrm>
            <a:off x="983770" y="4775821"/>
            <a:ext cx="423468" cy="360000"/>
            <a:chOff x="1102837" y="4534057"/>
            <a:chExt cx="423468" cy="360000"/>
          </a:xfrm>
        </p:grpSpPr>
        <p:sp>
          <p:nvSpPr>
            <p:cNvPr id="51" name="타원 50">
              <a:extLst>
                <a:ext uri="{FF2B5EF4-FFF2-40B4-BE49-F238E27FC236}">
                  <a16:creationId xmlns:a16="http://schemas.microsoft.com/office/drawing/2014/main" id="{02725B4E-6A13-FD0D-53BE-13DAF231CFE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469C8BED-E9E0-C03A-FAFE-1BA2F22F33D4}"/>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5469AF55-D0C1-5A2E-D80C-9DBECFCE017F}"/>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화살표: 오른쪽 22">
            <a:extLst>
              <a:ext uri="{FF2B5EF4-FFF2-40B4-BE49-F238E27FC236}">
                <a16:creationId xmlns:a16="http://schemas.microsoft.com/office/drawing/2014/main" id="{708B330B-EFF1-E22E-6615-B489F064BA63}"/>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8D3445C6-735E-4C01-1965-56274D5934F8}"/>
              </a:ext>
            </a:extLst>
          </p:cNvPr>
          <p:cNvGrpSpPr/>
          <p:nvPr/>
        </p:nvGrpSpPr>
        <p:grpSpPr>
          <a:xfrm>
            <a:off x="1751161" y="3958771"/>
            <a:ext cx="607582" cy="582171"/>
            <a:chOff x="2352577" y="2695993"/>
            <a:chExt cx="1946046" cy="1511439"/>
          </a:xfrm>
        </p:grpSpPr>
        <p:sp>
          <p:nvSpPr>
            <p:cNvPr id="47" name="사각형: 둥근 모서리 46">
              <a:extLst>
                <a:ext uri="{FF2B5EF4-FFF2-40B4-BE49-F238E27FC236}">
                  <a16:creationId xmlns:a16="http://schemas.microsoft.com/office/drawing/2014/main" id="{E749A148-F5FB-4670-1454-CBF7B7EB181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7B0B1263-4C3C-210B-E890-F74125EA993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01A458AC-AEEA-884C-0692-A2272D0B6957}"/>
              </a:ext>
            </a:extLst>
          </p:cNvPr>
          <p:cNvGrpSpPr/>
          <p:nvPr/>
        </p:nvGrpSpPr>
        <p:grpSpPr>
          <a:xfrm>
            <a:off x="1833666" y="4772884"/>
            <a:ext cx="423468" cy="360000"/>
            <a:chOff x="1083787" y="4534057"/>
            <a:chExt cx="423468" cy="360000"/>
          </a:xfrm>
        </p:grpSpPr>
        <p:sp>
          <p:nvSpPr>
            <p:cNvPr id="45" name="타원 44">
              <a:extLst>
                <a:ext uri="{FF2B5EF4-FFF2-40B4-BE49-F238E27FC236}">
                  <a16:creationId xmlns:a16="http://schemas.microsoft.com/office/drawing/2014/main" id="{D5B65928-8F01-2D38-1074-4C1AB995D80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9837AF48-1B15-C4DB-2B08-618AD8223D47}"/>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27" name="화살표: 오른쪽 26">
            <a:extLst>
              <a:ext uri="{FF2B5EF4-FFF2-40B4-BE49-F238E27FC236}">
                <a16:creationId xmlns:a16="http://schemas.microsoft.com/office/drawing/2014/main" id="{C589E5F9-E4DD-2CC9-A517-6946D32A32F0}"/>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a:extLst>
              <a:ext uri="{FF2B5EF4-FFF2-40B4-BE49-F238E27FC236}">
                <a16:creationId xmlns:a16="http://schemas.microsoft.com/office/drawing/2014/main" id="{8E525BA4-DA76-B4FD-52F7-BEC8A5A7AB0A}"/>
              </a:ext>
            </a:extLst>
          </p:cNvPr>
          <p:cNvGrpSpPr/>
          <p:nvPr/>
        </p:nvGrpSpPr>
        <p:grpSpPr>
          <a:xfrm>
            <a:off x="2626099" y="3959247"/>
            <a:ext cx="607582" cy="582171"/>
            <a:chOff x="2352577" y="2695993"/>
            <a:chExt cx="1946046" cy="1511439"/>
          </a:xfrm>
        </p:grpSpPr>
        <p:sp>
          <p:nvSpPr>
            <p:cNvPr id="41" name="사각형: 둥근 모서리 40">
              <a:extLst>
                <a:ext uri="{FF2B5EF4-FFF2-40B4-BE49-F238E27FC236}">
                  <a16:creationId xmlns:a16="http://schemas.microsoft.com/office/drawing/2014/main" id="{40025632-01F6-7DED-35F7-4C8BDCB379B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AEE5B472-0D95-A3C0-0AB6-0A67DD6308F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1" name="그룹 30">
            <a:extLst>
              <a:ext uri="{FF2B5EF4-FFF2-40B4-BE49-F238E27FC236}">
                <a16:creationId xmlns:a16="http://schemas.microsoft.com/office/drawing/2014/main" id="{91239B2D-2AAF-2B44-0A00-54FDC16B935F}"/>
              </a:ext>
            </a:extLst>
          </p:cNvPr>
          <p:cNvGrpSpPr/>
          <p:nvPr/>
        </p:nvGrpSpPr>
        <p:grpSpPr>
          <a:xfrm>
            <a:off x="2718129" y="4773360"/>
            <a:ext cx="423468" cy="360000"/>
            <a:chOff x="1093312" y="4534057"/>
            <a:chExt cx="423468" cy="360000"/>
          </a:xfrm>
        </p:grpSpPr>
        <p:sp>
          <p:nvSpPr>
            <p:cNvPr id="39" name="타원 38">
              <a:extLst>
                <a:ext uri="{FF2B5EF4-FFF2-40B4-BE49-F238E27FC236}">
                  <a16:creationId xmlns:a16="http://schemas.microsoft.com/office/drawing/2014/main" id="{7E2E2F78-BC7E-566F-B4E4-7964CF4742B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AAF9B173-B007-F6CD-2865-5DE2C6E7CBC7}"/>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33" name="화살표: 오른쪽 32">
            <a:extLst>
              <a:ext uri="{FF2B5EF4-FFF2-40B4-BE49-F238E27FC236}">
                <a16:creationId xmlns:a16="http://schemas.microsoft.com/office/drawing/2014/main" id="{0F592396-9905-DC66-0697-C36F134E1D2E}"/>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화살표: 오른쪽 116">
            <a:extLst>
              <a:ext uri="{FF2B5EF4-FFF2-40B4-BE49-F238E27FC236}">
                <a16:creationId xmlns:a16="http://schemas.microsoft.com/office/drawing/2014/main" id="{BAE7BC0C-24DC-CA22-CE50-5B3D950E281D}"/>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8" name="화살표: 오른쪽 117">
            <a:extLst>
              <a:ext uri="{FF2B5EF4-FFF2-40B4-BE49-F238E27FC236}">
                <a16:creationId xmlns:a16="http://schemas.microsoft.com/office/drawing/2014/main" id="{EBAE1F19-436A-B564-1530-87647179201C}"/>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a:extLst>
              <a:ext uri="{FF2B5EF4-FFF2-40B4-BE49-F238E27FC236}">
                <a16:creationId xmlns:a16="http://schemas.microsoft.com/office/drawing/2014/main" id="{BFB51C7B-7F01-C193-7B3A-E2F2410EE0F7}"/>
              </a:ext>
            </a:extLst>
          </p:cNvPr>
          <p:cNvGrpSpPr/>
          <p:nvPr/>
        </p:nvGrpSpPr>
        <p:grpSpPr>
          <a:xfrm>
            <a:off x="2653865" y="3134239"/>
            <a:ext cx="607582" cy="582171"/>
            <a:chOff x="2352577" y="2695993"/>
            <a:chExt cx="1946046" cy="1511439"/>
          </a:xfrm>
        </p:grpSpPr>
        <p:sp>
          <p:nvSpPr>
            <p:cNvPr id="120" name="사각형: 둥근 모서리 119">
              <a:extLst>
                <a:ext uri="{FF2B5EF4-FFF2-40B4-BE49-F238E27FC236}">
                  <a16:creationId xmlns:a16="http://schemas.microsoft.com/office/drawing/2014/main" id="{923A019B-D3AE-0D1B-6BD9-0F3C7057330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a:extLst>
                <a:ext uri="{FF2B5EF4-FFF2-40B4-BE49-F238E27FC236}">
                  <a16:creationId xmlns:a16="http://schemas.microsoft.com/office/drawing/2014/main" id="{5DDC2A37-EEE4-9578-1E61-2B58BAB1FFB0}"/>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2" name="화살표: 오른쪽 121">
            <a:extLst>
              <a:ext uri="{FF2B5EF4-FFF2-40B4-BE49-F238E27FC236}">
                <a16:creationId xmlns:a16="http://schemas.microsoft.com/office/drawing/2014/main" id="{C213FB2B-117D-D37E-8EDD-DABDEDA340E3}"/>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a:extLst>
              <a:ext uri="{FF2B5EF4-FFF2-40B4-BE49-F238E27FC236}">
                <a16:creationId xmlns:a16="http://schemas.microsoft.com/office/drawing/2014/main" id="{E7BBD9F6-DF23-D952-7685-1D583AFF5E7C}"/>
              </a:ext>
            </a:extLst>
          </p:cNvPr>
          <p:cNvGrpSpPr/>
          <p:nvPr/>
        </p:nvGrpSpPr>
        <p:grpSpPr>
          <a:xfrm>
            <a:off x="3522811" y="3131302"/>
            <a:ext cx="607582" cy="582171"/>
            <a:chOff x="2352577" y="2695993"/>
            <a:chExt cx="1946046" cy="1511439"/>
          </a:xfrm>
        </p:grpSpPr>
        <p:sp>
          <p:nvSpPr>
            <p:cNvPr id="124" name="사각형: 둥근 모서리 123">
              <a:extLst>
                <a:ext uri="{FF2B5EF4-FFF2-40B4-BE49-F238E27FC236}">
                  <a16:creationId xmlns:a16="http://schemas.microsoft.com/office/drawing/2014/main" id="{59DE062B-AFBC-8796-0443-A7F17656DF3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9A2198F2-5666-9926-EC85-88EC8D318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26" name="그룹 125">
            <a:extLst>
              <a:ext uri="{FF2B5EF4-FFF2-40B4-BE49-F238E27FC236}">
                <a16:creationId xmlns:a16="http://schemas.microsoft.com/office/drawing/2014/main" id="{F9B31D61-AF16-727B-0FA5-92E12517FAE0}"/>
              </a:ext>
            </a:extLst>
          </p:cNvPr>
          <p:cNvGrpSpPr/>
          <p:nvPr/>
        </p:nvGrpSpPr>
        <p:grpSpPr>
          <a:xfrm>
            <a:off x="4397749" y="3131778"/>
            <a:ext cx="607582" cy="582171"/>
            <a:chOff x="2352577" y="2695993"/>
            <a:chExt cx="1946046" cy="1511439"/>
          </a:xfrm>
        </p:grpSpPr>
        <p:sp>
          <p:nvSpPr>
            <p:cNvPr id="127" name="사각형: 둥근 모서리 126">
              <a:extLst>
                <a:ext uri="{FF2B5EF4-FFF2-40B4-BE49-F238E27FC236}">
                  <a16:creationId xmlns:a16="http://schemas.microsoft.com/office/drawing/2014/main" id="{6E05FC34-D5E2-26FB-0FEE-3A9BCFE60C0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TextBox 255">
              <a:extLst>
                <a:ext uri="{FF2B5EF4-FFF2-40B4-BE49-F238E27FC236}">
                  <a16:creationId xmlns:a16="http://schemas.microsoft.com/office/drawing/2014/main" id="{ED8690AD-E539-ACC4-3554-4BC494EAA3E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58" name="화살표: 오른쪽 257">
            <a:extLst>
              <a:ext uri="{FF2B5EF4-FFF2-40B4-BE49-F238E27FC236}">
                <a16:creationId xmlns:a16="http://schemas.microsoft.com/office/drawing/2014/main" id="{D58B37B1-BA2F-DB10-0A68-E8FB8109E298}"/>
              </a:ext>
            </a:extLst>
          </p:cNvPr>
          <p:cNvSpPr/>
          <p:nvPr/>
        </p:nvSpPr>
        <p:spPr>
          <a:xfrm rot="16200000">
            <a:off x="4586859" y="2939378"/>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그룹 8">
            <a:extLst>
              <a:ext uri="{FF2B5EF4-FFF2-40B4-BE49-F238E27FC236}">
                <a16:creationId xmlns:a16="http://schemas.microsoft.com/office/drawing/2014/main" id="{EC92E231-C903-4503-641C-B9A9F7063851}"/>
              </a:ext>
            </a:extLst>
          </p:cNvPr>
          <p:cNvGrpSpPr/>
          <p:nvPr/>
        </p:nvGrpSpPr>
        <p:grpSpPr>
          <a:xfrm>
            <a:off x="4505325" y="2522457"/>
            <a:ext cx="423468" cy="360000"/>
            <a:chOff x="4572000" y="2522457"/>
            <a:chExt cx="423468" cy="360000"/>
          </a:xfrm>
        </p:grpSpPr>
        <p:sp>
          <p:nvSpPr>
            <p:cNvPr id="7" name="타원 6">
              <a:extLst>
                <a:ext uri="{FF2B5EF4-FFF2-40B4-BE49-F238E27FC236}">
                  <a16:creationId xmlns:a16="http://schemas.microsoft.com/office/drawing/2014/main" id="{5F8A9888-7C11-E443-36DF-375132BA8D7C}"/>
                </a:ext>
              </a:extLst>
            </p:cNvPr>
            <p:cNvSpPr/>
            <p:nvPr/>
          </p:nvSpPr>
          <p:spPr>
            <a:xfrm>
              <a:off x="4600575" y="25224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3BCD7BD-238F-DA6C-3971-C5D181F8797C}"/>
                </a:ext>
              </a:extLst>
            </p:cNvPr>
            <p:cNvSpPr txBox="1"/>
            <p:nvPr/>
          </p:nvSpPr>
          <p:spPr>
            <a:xfrm>
              <a:off x="4572000" y="25639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sp>
        <p:nvSpPr>
          <p:cNvPr id="2" name="TextBox 1">
            <a:extLst>
              <a:ext uri="{FF2B5EF4-FFF2-40B4-BE49-F238E27FC236}">
                <a16:creationId xmlns:a16="http://schemas.microsoft.com/office/drawing/2014/main" id="{B5F708A6-E645-717B-C4CB-4D4C26C69CBB}"/>
              </a:ext>
            </a:extLst>
          </p:cNvPr>
          <p:cNvSpPr txBox="1"/>
          <p:nvPr/>
        </p:nvSpPr>
        <p:spPr>
          <a:xfrm>
            <a:off x="4052888" y="3950659"/>
            <a:ext cx="4595812" cy="423449"/>
          </a:xfrm>
          <a:prstGeom prst="rect">
            <a:avLst/>
          </a:prstGeom>
          <a:noFill/>
        </p:spPr>
        <p:txBody>
          <a:bodyPr wrap="square">
            <a:spAutoFit/>
          </a:bodyPr>
          <a:lstStyle/>
          <a:p>
            <a:pPr>
              <a:lnSpc>
                <a:spcPct val="150000"/>
              </a:lnSpc>
            </a:pPr>
            <a:r>
              <a:rPr lang="en-US" altLang="ko-KR" sz="1600" dirty="0"/>
              <a:t>Output = LSTM(1, </a:t>
            </a:r>
            <a:r>
              <a:rPr lang="en-US" altLang="ko-KR" sz="1600" dirty="0" err="1"/>
              <a:t>return_sequences</a:t>
            </a:r>
            <a:r>
              <a:rPr lang="en-US" altLang="ko-KR" sz="1600" dirty="0"/>
              <a:t>=</a:t>
            </a:r>
            <a:r>
              <a:rPr lang="en-US" altLang="ko-KR" sz="1600" dirty="0">
                <a:solidFill>
                  <a:schemeClr val="accent6">
                    <a:lumMod val="75000"/>
                  </a:schemeClr>
                </a:solidFill>
              </a:rPr>
              <a:t>False</a:t>
            </a:r>
            <a:r>
              <a:rPr lang="en-US" altLang="ko-KR" sz="1600" dirty="0"/>
              <a:t>)(LSTML)</a:t>
            </a:r>
            <a:endParaRPr lang="ko-KR" altLang="en-US" sz="1600" dirty="0"/>
          </a:p>
        </p:txBody>
      </p:sp>
      <p:sp>
        <p:nvSpPr>
          <p:cNvPr id="3" name="직사각형 2">
            <a:extLst>
              <a:ext uri="{FF2B5EF4-FFF2-40B4-BE49-F238E27FC236}">
                <a16:creationId xmlns:a16="http://schemas.microsoft.com/office/drawing/2014/main" id="{29EDE8EE-F659-F117-98C3-A896F18A26BA}"/>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401580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15390" cy="525676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NLP Techniques and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Traditional Approaches:</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Rule-based systems</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Statistical methods</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Machine learning (e.g., Naïve Bayes, Support Vector Machines)</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Recent approaches: Deep Learning:</a:t>
            </a:r>
            <a:endParaRPr lang="en-US" altLang="ko-KR"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Introduction to deep learning for NLP</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Recurrent Neural Networks (RNNs) and Long Short-Term Memory (LSTM) networks</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Attention mechanisms and Transformer models</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State-of-the-art models: BERT, GPT, and </a:t>
            </a:r>
            <a:r>
              <a:rPr lang="en-US" altLang="ko-KR" dirty="0" err="1">
                <a:solidFill>
                  <a:srgbClr val="222222"/>
                </a:solidFill>
                <a:latin typeface="Arial Narrow" panose="020B0606020202030204" pitchFamily="34" charset="0"/>
              </a:rPr>
              <a:t>OpenAI's</a:t>
            </a:r>
            <a:r>
              <a:rPr lang="en-US" altLang="ko-KR" dirty="0">
                <a:solidFill>
                  <a:srgbClr val="222222"/>
                </a:solidFill>
                <a:latin typeface="Arial Narrow" panose="020B0606020202030204" pitchFamily="34" charset="0"/>
              </a:rPr>
              <a:t> GPT-4</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Challenges and Future Directions:</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natural language processing</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8777101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EF9461D-45EB-3571-370D-B1A30988101B}"/>
              </a:ext>
            </a:extLst>
          </p:cNvPr>
          <p:cNvSpPr txBox="1"/>
          <p:nvPr/>
        </p:nvSpPr>
        <p:spPr>
          <a:xfrm>
            <a:off x="2193090" y="3282394"/>
            <a:ext cx="4572000" cy="923330"/>
          </a:xfrm>
          <a:prstGeom prst="rect">
            <a:avLst/>
          </a:prstGeom>
          <a:noFill/>
        </p:spPr>
        <p:txBody>
          <a:bodyPr wrap="square">
            <a:spAutoFit/>
          </a:bodyPr>
          <a:lstStyle/>
          <a:p>
            <a:r>
              <a:rPr lang="en-US" altLang="ko-KR" dirty="0">
                <a:hlinkClick r:id="rId3"/>
              </a:rPr>
              <a:t>https://colab.research.google.com/github/JunetaeKim/DeepLearningClass/blob/main/Week13/</a:t>
            </a:r>
            <a:r>
              <a:rPr lang="en-US" altLang="ko-KR" b="0" i="0" u="none" strike="noStrike" dirty="0">
                <a:effectLst/>
                <a:latin typeface="-apple-system"/>
                <a:hlinkClick r:id="rId3"/>
              </a:rPr>
              <a:t>LSTM</a:t>
            </a:r>
            <a:r>
              <a:rPr lang="en-US" altLang="ko-KR" dirty="0">
                <a:hlinkClick r:id="rId3"/>
              </a:rPr>
              <a:t>.ipynb</a:t>
            </a:r>
            <a:endParaRPr lang="ko-KR" altLang="en-US" dirty="0"/>
          </a:p>
        </p:txBody>
      </p:sp>
    </p:spTree>
    <p:extLst>
      <p:ext uri="{BB962C8B-B14F-4D97-AF65-F5344CB8AC3E}">
        <p14:creationId xmlns:p14="http://schemas.microsoft.com/office/powerpoint/2010/main" val="2567972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211978" cy="219226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Exercise1</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m to n regression prediction of household energy use</a:t>
            </a: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Predicting energy use of appliances and light fixtures in </a:t>
            </a:r>
            <a:r>
              <a:rPr lang="en-US" altLang="ko-KR" sz="1400" dirty="0" err="1">
                <a:solidFill>
                  <a:srgbClr val="222222"/>
                </a:solidFill>
                <a:latin typeface="Arial Narrow" panose="020B0606020202030204" pitchFamily="34" charset="0"/>
              </a:rPr>
              <a:t>Wh</a:t>
            </a:r>
            <a:r>
              <a:rPr lang="en-US" altLang="ko-KR" sz="1400" dirty="0">
                <a:solidFill>
                  <a:srgbClr val="222222"/>
                </a:solidFill>
                <a:latin typeface="Arial Narrow" panose="020B0606020202030204" pitchFamily="34" charset="0"/>
              </a:rPr>
              <a:t> over an hour using 28 features over the previous 3 hours.</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2" name="화살표: 오른쪽 1">
            <a:extLst>
              <a:ext uri="{FF2B5EF4-FFF2-40B4-BE49-F238E27FC236}">
                <a16:creationId xmlns:a16="http://schemas.microsoft.com/office/drawing/2014/main" id="{ACE0EB37-AF66-DC2C-E632-902A72C290B4}"/>
              </a:ext>
            </a:extLst>
          </p:cNvPr>
          <p:cNvSpPr/>
          <p:nvPr/>
        </p:nvSpPr>
        <p:spPr>
          <a:xfrm>
            <a:off x="3175323" y="5248647"/>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5" name="그룹 4">
            <a:extLst>
              <a:ext uri="{FF2B5EF4-FFF2-40B4-BE49-F238E27FC236}">
                <a16:creationId xmlns:a16="http://schemas.microsoft.com/office/drawing/2014/main" id="{20519456-53E7-28C3-3409-8B3082091047}"/>
              </a:ext>
            </a:extLst>
          </p:cNvPr>
          <p:cNvGrpSpPr/>
          <p:nvPr/>
        </p:nvGrpSpPr>
        <p:grpSpPr>
          <a:xfrm>
            <a:off x="2670375" y="5100384"/>
            <a:ext cx="492991" cy="431003"/>
            <a:chOff x="2352577" y="2695993"/>
            <a:chExt cx="1946046" cy="1511439"/>
          </a:xfrm>
        </p:grpSpPr>
        <p:sp>
          <p:nvSpPr>
            <p:cNvPr id="6" name="사각형: 둥근 모서리 5">
              <a:extLst>
                <a:ext uri="{FF2B5EF4-FFF2-40B4-BE49-F238E27FC236}">
                  <a16:creationId xmlns:a16="http://schemas.microsoft.com/office/drawing/2014/main" id="{268C9194-27E7-00DC-05CD-39D8B4A7659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 name="TextBox 6">
              <a:extLst>
                <a:ext uri="{FF2B5EF4-FFF2-40B4-BE49-F238E27FC236}">
                  <a16:creationId xmlns:a16="http://schemas.microsoft.com/office/drawing/2014/main" id="{0C44B941-58DE-4284-5AA8-22FAF66A428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8" name="그룹 7">
            <a:extLst>
              <a:ext uri="{FF2B5EF4-FFF2-40B4-BE49-F238E27FC236}">
                <a16:creationId xmlns:a16="http://schemas.microsoft.com/office/drawing/2014/main" id="{AA098E7C-AF1A-BA00-2AFE-BCEFCEE18692}"/>
              </a:ext>
            </a:extLst>
          </p:cNvPr>
          <p:cNvGrpSpPr/>
          <p:nvPr/>
        </p:nvGrpSpPr>
        <p:grpSpPr>
          <a:xfrm>
            <a:off x="2733765" y="5703103"/>
            <a:ext cx="343601" cy="266522"/>
            <a:chOff x="1079407" y="4534057"/>
            <a:chExt cx="423468" cy="360000"/>
          </a:xfrm>
        </p:grpSpPr>
        <p:sp>
          <p:nvSpPr>
            <p:cNvPr id="9" name="타원 8">
              <a:extLst>
                <a:ext uri="{FF2B5EF4-FFF2-40B4-BE49-F238E27FC236}">
                  <a16:creationId xmlns:a16="http://schemas.microsoft.com/office/drawing/2014/main" id="{343EDAD2-50A7-B7C0-E143-8D51D868B4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1" name="TextBox 10">
              <a:extLst>
                <a:ext uri="{FF2B5EF4-FFF2-40B4-BE49-F238E27FC236}">
                  <a16:creationId xmlns:a16="http://schemas.microsoft.com/office/drawing/2014/main" id="{4246C3A3-8C95-0DBC-7868-1D6642A0EE32}"/>
                </a:ext>
              </a:extLst>
            </p:cNvPr>
            <p:cNvSpPr txBox="1"/>
            <p:nvPr/>
          </p:nvSpPr>
          <p:spPr>
            <a:xfrm>
              <a:off x="1079407" y="4548148"/>
              <a:ext cx="423468"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X</a:t>
              </a:r>
              <a:r>
                <a:rPr lang="en-US" altLang="ko-KR" sz="1000" b="1" baseline="-25000" dirty="0">
                  <a:solidFill>
                    <a:srgbClr val="222222"/>
                  </a:solidFill>
                  <a:latin typeface="Arial Narrow" panose="020B0606020202030204" pitchFamily="34" charset="0"/>
                </a:rPr>
                <a:t>t-2</a:t>
              </a:r>
              <a:r>
                <a:rPr lang="en-US" altLang="ko-KR" sz="1000" b="1" dirty="0">
                  <a:solidFill>
                    <a:srgbClr val="222222"/>
                  </a:solidFill>
                  <a:latin typeface="Arial Narrow" panose="020B0606020202030204" pitchFamily="34" charset="0"/>
                </a:rPr>
                <a:t> </a:t>
              </a:r>
              <a:endParaRPr lang="ko-KR" altLang="en-US" sz="1000" b="1" dirty="0"/>
            </a:p>
          </p:txBody>
        </p:sp>
      </p:grpSp>
      <p:sp>
        <p:nvSpPr>
          <p:cNvPr id="12" name="화살표: 오른쪽 11">
            <a:extLst>
              <a:ext uri="{FF2B5EF4-FFF2-40B4-BE49-F238E27FC236}">
                <a16:creationId xmlns:a16="http://schemas.microsoft.com/office/drawing/2014/main" id="{C6598335-4B8E-F1A0-06A2-E4415320A9D4}"/>
              </a:ext>
            </a:extLst>
          </p:cNvPr>
          <p:cNvSpPr/>
          <p:nvPr/>
        </p:nvSpPr>
        <p:spPr>
          <a:xfrm rot="16200000">
            <a:off x="2830678" y="5562717"/>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3" name="화살표: 오른쪽 12">
            <a:extLst>
              <a:ext uri="{FF2B5EF4-FFF2-40B4-BE49-F238E27FC236}">
                <a16:creationId xmlns:a16="http://schemas.microsoft.com/office/drawing/2014/main" id="{03C28399-5B32-9926-4421-D3721F353140}"/>
              </a:ext>
            </a:extLst>
          </p:cNvPr>
          <p:cNvSpPr/>
          <p:nvPr/>
        </p:nvSpPr>
        <p:spPr>
          <a:xfrm>
            <a:off x="3880384" y="5246472"/>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14" name="그룹 13">
            <a:extLst>
              <a:ext uri="{FF2B5EF4-FFF2-40B4-BE49-F238E27FC236}">
                <a16:creationId xmlns:a16="http://schemas.microsoft.com/office/drawing/2014/main" id="{A5E5764C-E7DA-3CA6-DA85-A5F6871DB8C6}"/>
              </a:ext>
            </a:extLst>
          </p:cNvPr>
          <p:cNvGrpSpPr/>
          <p:nvPr/>
        </p:nvGrpSpPr>
        <p:grpSpPr>
          <a:xfrm>
            <a:off x="3375436" y="5098210"/>
            <a:ext cx="492991" cy="431003"/>
            <a:chOff x="2352577" y="2695993"/>
            <a:chExt cx="1946046" cy="1511439"/>
          </a:xfrm>
        </p:grpSpPr>
        <p:sp>
          <p:nvSpPr>
            <p:cNvPr id="15" name="사각형: 둥근 모서리 14">
              <a:extLst>
                <a:ext uri="{FF2B5EF4-FFF2-40B4-BE49-F238E27FC236}">
                  <a16:creationId xmlns:a16="http://schemas.microsoft.com/office/drawing/2014/main" id="{5E915DDC-5A3F-EADD-C81C-4893A122908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a:extLst>
                <a:ext uri="{FF2B5EF4-FFF2-40B4-BE49-F238E27FC236}">
                  <a16:creationId xmlns:a16="http://schemas.microsoft.com/office/drawing/2014/main" id="{6D7E1F47-5777-B5F3-7672-E1D360E2490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17" name="그룹 16">
            <a:extLst>
              <a:ext uri="{FF2B5EF4-FFF2-40B4-BE49-F238E27FC236}">
                <a16:creationId xmlns:a16="http://schemas.microsoft.com/office/drawing/2014/main" id="{F8872CFD-5FB2-D4D4-A632-8A67A1F21768}"/>
              </a:ext>
            </a:extLst>
          </p:cNvPr>
          <p:cNvGrpSpPr/>
          <p:nvPr/>
        </p:nvGrpSpPr>
        <p:grpSpPr>
          <a:xfrm>
            <a:off x="3433332" y="5698494"/>
            <a:ext cx="370534" cy="268957"/>
            <a:chOff x="1072634" y="4530768"/>
            <a:chExt cx="456661" cy="363289"/>
          </a:xfrm>
        </p:grpSpPr>
        <p:sp>
          <p:nvSpPr>
            <p:cNvPr id="18" name="타원 17">
              <a:extLst>
                <a:ext uri="{FF2B5EF4-FFF2-40B4-BE49-F238E27FC236}">
                  <a16:creationId xmlns:a16="http://schemas.microsoft.com/office/drawing/2014/main" id="{789D3F11-E6ED-06BE-C1DD-DCC9BDCC0C4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9" name="TextBox 18">
              <a:extLst>
                <a:ext uri="{FF2B5EF4-FFF2-40B4-BE49-F238E27FC236}">
                  <a16:creationId xmlns:a16="http://schemas.microsoft.com/office/drawing/2014/main" id="{921ADEF9-124F-2886-B66A-9622A21A94C6}"/>
                </a:ext>
              </a:extLst>
            </p:cNvPr>
            <p:cNvSpPr txBox="1"/>
            <p:nvPr/>
          </p:nvSpPr>
          <p:spPr>
            <a:xfrm>
              <a:off x="1072634" y="4530768"/>
              <a:ext cx="456661" cy="342973"/>
            </a:xfrm>
            <a:prstGeom prst="rect">
              <a:avLst/>
            </a:prstGeom>
            <a:noFill/>
          </p:spPr>
          <p:txBody>
            <a:bodyPr wrap="square">
              <a:spAutoFit/>
            </a:bodyPr>
            <a:lstStyle/>
            <a:p>
              <a:pPr algn="ctr"/>
              <a:r>
                <a:rPr lang="en-US" altLang="ko-KR" sz="1050" b="1" dirty="0">
                  <a:solidFill>
                    <a:srgbClr val="222222"/>
                  </a:solidFill>
                  <a:latin typeface="Arial Narrow" panose="020B0606020202030204" pitchFamily="34" charset="0"/>
                </a:rPr>
                <a:t>X</a:t>
              </a:r>
              <a:r>
                <a:rPr lang="en-US" altLang="ko-KR" sz="1050" b="1" baseline="-25000" dirty="0">
                  <a:solidFill>
                    <a:srgbClr val="222222"/>
                  </a:solidFill>
                  <a:latin typeface="Arial Narrow" panose="020B0606020202030204" pitchFamily="34" charset="0"/>
                </a:rPr>
                <a:t>t-1</a:t>
              </a:r>
              <a:endParaRPr lang="ko-KR" altLang="en-US" sz="1050" b="1" dirty="0"/>
            </a:p>
          </p:txBody>
        </p:sp>
      </p:grpSp>
      <p:sp>
        <p:nvSpPr>
          <p:cNvPr id="20" name="화살표: 오른쪽 19">
            <a:extLst>
              <a:ext uri="{FF2B5EF4-FFF2-40B4-BE49-F238E27FC236}">
                <a16:creationId xmlns:a16="http://schemas.microsoft.com/office/drawing/2014/main" id="{AF50340B-DF18-1517-FCBC-F5829297DCC3}"/>
              </a:ext>
            </a:extLst>
          </p:cNvPr>
          <p:cNvSpPr/>
          <p:nvPr/>
        </p:nvSpPr>
        <p:spPr>
          <a:xfrm rot="16200000">
            <a:off x="3528010" y="5560543"/>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21" name="그룹 20">
            <a:extLst>
              <a:ext uri="{FF2B5EF4-FFF2-40B4-BE49-F238E27FC236}">
                <a16:creationId xmlns:a16="http://schemas.microsoft.com/office/drawing/2014/main" id="{14C4222F-F970-806C-7CE5-AA309E6B667A}"/>
              </a:ext>
            </a:extLst>
          </p:cNvPr>
          <p:cNvGrpSpPr/>
          <p:nvPr/>
        </p:nvGrpSpPr>
        <p:grpSpPr>
          <a:xfrm>
            <a:off x="4085359" y="5098562"/>
            <a:ext cx="492991" cy="431003"/>
            <a:chOff x="2352577" y="2695993"/>
            <a:chExt cx="1946046" cy="1511439"/>
          </a:xfrm>
        </p:grpSpPr>
        <p:sp>
          <p:nvSpPr>
            <p:cNvPr id="22" name="사각형: 둥근 모서리 21">
              <a:extLst>
                <a:ext uri="{FF2B5EF4-FFF2-40B4-BE49-F238E27FC236}">
                  <a16:creationId xmlns:a16="http://schemas.microsoft.com/office/drawing/2014/main" id="{C7C4C1D3-417D-3961-D4DC-B42A4E6A3C8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3" name="TextBox 22">
              <a:extLst>
                <a:ext uri="{FF2B5EF4-FFF2-40B4-BE49-F238E27FC236}">
                  <a16:creationId xmlns:a16="http://schemas.microsoft.com/office/drawing/2014/main" id="{ADB353E2-A22A-B7A9-65F0-4CE4FF08B576}"/>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24" name="그룹 23">
            <a:extLst>
              <a:ext uri="{FF2B5EF4-FFF2-40B4-BE49-F238E27FC236}">
                <a16:creationId xmlns:a16="http://schemas.microsoft.com/office/drawing/2014/main" id="{AF8ED8B7-379F-0ACF-7402-4B4F0E8D8315}"/>
              </a:ext>
            </a:extLst>
          </p:cNvPr>
          <p:cNvGrpSpPr/>
          <p:nvPr/>
        </p:nvGrpSpPr>
        <p:grpSpPr>
          <a:xfrm>
            <a:off x="4112991" y="5701281"/>
            <a:ext cx="423179" cy="266522"/>
            <a:chOff x="1035337" y="4534057"/>
            <a:chExt cx="521543" cy="360000"/>
          </a:xfrm>
        </p:grpSpPr>
        <p:sp>
          <p:nvSpPr>
            <p:cNvPr id="25" name="타원 24">
              <a:extLst>
                <a:ext uri="{FF2B5EF4-FFF2-40B4-BE49-F238E27FC236}">
                  <a16:creationId xmlns:a16="http://schemas.microsoft.com/office/drawing/2014/main" id="{60A9B16F-A939-2C02-0CC9-A86BDF789441}"/>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6" name="TextBox 25">
              <a:extLst>
                <a:ext uri="{FF2B5EF4-FFF2-40B4-BE49-F238E27FC236}">
                  <a16:creationId xmlns:a16="http://schemas.microsoft.com/office/drawing/2014/main" id="{23C4B805-9D02-5B2B-EBCC-87299F1E40C1}"/>
                </a:ext>
              </a:extLst>
            </p:cNvPr>
            <p:cNvSpPr txBox="1"/>
            <p:nvPr/>
          </p:nvSpPr>
          <p:spPr>
            <a:xfrm>
              <a:off x="1035337" y="4550609"/>
              <a:ext cx="521543" cy="342973"/>
            </a:xfrm>
            <a:prstGeom prst="rect">
              <a:avLst/>
            </a:prstGeom>
            <a:noFill/>
          </p:spPr>
          <p:txBody>
            <a:bodyPr wrap="square">
              <a:spAutoFit/>
            </a:bodyPr>
            <a:lstStyle/>
            <a:p>
              <a:pPr algn="ctr"/>
              <a:r>
                <a:rPr lang="en-US" altLang="ko-KR" sz="1000" b="1" dirty="0" err="1">
                  <a:solidFill>
                    <a:srgbClr val="222222"/>
                  </a:solidFill>
                  <a:latin typeface="Arial Narrow" panose="020B0606020202030204" pitchFamily="34" charset="0"/>
                </a:rPr>
                <a:t>X</a:t>
              </a:r>
              <a:r>
                <a:rPr lang="en-US" altLang="ko-KR" sz="1000" b="1" baseline="-25000" dirty="0" err="1">
                  <a:solidFill>
                    <a:srgbClr val="222222"/>
                  </a:solidFill>
                  <a:latin typeface="Arial Narrow" panose="020B0606020202030204" pitchFamily="34" charset="0"/>
                </a:rPr>
                <a:t>t</a:t>
              </a:r>
              <a:endParaRPr lang="ko-KR" altLang="en-US" sz="1000" b="1" dirty="0"/>
            </a:p>
          </p:txBody>
        </p:sp>
      </p:grpSp>
      <p:sp>
        <p:nvSpPr>
          <p:cNvPr id="27" name="화살표: 오른쪽 26">
            <a:extLst>
              <a:ext uri="{FF2B5EF4-FFF2-40B4-BE49-F238E27FC236}">
                <a16:creationId xmlns:a16="http://schemas.microsoft.com/office/drawing/2014/main" id="{1E71A771-D049-8B49-83C7-8B30A5E1ABA7}"/>
              </a:ext>
            </a:extLst>
          </p:cNvPr>
          <p:cNvSpPr/>
          <p:nvPr/>
        </p:nvSpPr>
        <p:spPr>
          <a:xfrm rot="16200000">
            <a:off x="4237933" y="5560895"/>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8" name="화살표: 오른쪽 27">
            <a:extLst>
              <a:ext uri="{FF2B5EF4-FFF2-40B4-BE49-F238E27FC236}">
                <a16:creationId xmlns:a16="http://schemas.microsoft.com/office/drawing/2014/main" id="{5D562619-F24F-D78C-C48F-32369ED48B1A}"/>
              </a:ext>
            </a:extLst>
          </p:cNvPr>
          <p:cNvSpPr/>
          <p:nvPr/>
        </p:nvSpPr>
        <p:spPr>
          <a:xfrm rot="16200000">
            <a:off x="4234809" y="4953727"/>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9" name="화살표: 오른쪽 28">
            <a:extLst>
              <a:ext uri="{FF2B5EF4-FFF2-40B4-BE49-F238E27FC236}">
                <a16:creationId xmlns:a16="http://schemas.microsoft.com/office/drawing/2014/main" id="{C963DE1A-470B-8B8D-8AD3-6B25A03E9367}"/>
              </a:ext>
            </a:extLst>
          </p:cNvPr>
          <p:cNvSpPr/>
          <p:nvPr/>
        </p:nvSpPr>
        <p:spPr>
          <a:xfrm>
            <a:off x="3175323" y="4636040"/>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0" name="그룹 29">
            <a:extLst>
              <a:ext uri="{FF2B5EF4-FFF2-40B4-BE49-F238E27FC236}">
                <a16:creationId xmlns:a16="http://schemas.microsoft.com/office/drawing/2014/main" id="{41BFD1AC-9396-E724-D15D-996EBFFABC55}"/>
              </a:ext>
            </a:extLst>
          </p:cNvPr>
          <p:cNvGrpSpPr/>
          <p:nvPr/>
        </p:nvGrpSpPr>
        <p:grpSpPr>
          <a:xfrm>
            <a:off x="2670375" y="4487777"/>
            <a:ext cx="492991" cy="431003"/>
            <a:chOff x="2352577" y="2695993"/>
            <a:chExt cx="1946046" cy="1511439"/>
          </a:xfrm>
        </p:grpSpPr>
        <p:sp>
          <p:nvSpPr>
            <p:cNvPr id="31" name="사각형: 둥근 모서리 30">
              <a:extLst>
                <a:ext uri="{FF2B5EF4-FFF2-40B4-BE49-F238E27FC236}">
                  <a16:creationId xmlns:a16="http://schemas.microsoft.com/office/drawing/2014/main" id="{5A11105E-C209-5EAE-6E14-54738E3C14A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2" name="TextBox 31">
              <a:extLst>
                <a:ext uri="{FF2B5EF4-FFF2-40B4-BE49-F238E27FC236}">
                  <a16:creationId xmlns:a16="http://schemas.microsoft.com/office/drawing/2014/main" id="{D81171A7-BB23-017D-FF3B-92FF970B5BEE}"/>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33" name="화살표: 오른쪽 32">
            <a:extLst>
              <a:ext uri="{FF2B5EF4-FFF2-40B4-BE49-F238E27FC236}">
                <a16:creationId xmlns:a16="http://schemas.microsoft.com/office/drawing/2014/main" id="{68755C28-9BD8-3DCC-16D3-410D23AA262E}"/>
              </a:ext>
            </a:extLst>
          </p:cNvPr>
          <p:cNvSpPr/>
          <p:nvPr/>
        </p:nvSpPr>
        <p:spPr>
          <a:xfrm>
            <a:off x="3880384" y="4633865"/>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4" name="그룹 33">
            <a:extLst>
              <a:ext uri="{FF2B5EF4-FFF2-40B4-BE49-F238E27FC236}">
                <a16:creationId xmlns:a16="http://schemas.microsoft.com/office/drawing/2014/main" id="{2F0416FE-DAC3-4771-C5D7-D76657657E1A}"/>
              </a:ext>
            </a:extLst>
          </p:cNvPr>
          <p:cNvGrpSpPr/>
          <p:nvPr/>
        </p:nvGrpSpPr>
        <p:grpSpPr>
          <a:xfrm>
            <a:off x="3375436" y="4485603"/>
            <a:ext cx="492991" cy="431003"/>
            <a:chOff x="2352577" y="2695993"/>
            <a:chExt cx="1946046" cy="1511439"/>
          </a:xfrm>
        </p:grpSpPr>
        <p:sp>
          <p:nvSpPr>
            <p:cNvPr id="35" name="사각형: 둥근 모서리 34">
              <a:extLst>
                <a:ext uri="{FF2B5EF4-FFF2-40B4-BE49-F238E27FC236}">
                  <a16:creationId xmlns:a16="http://schemas.microsoft.com/office/drawing/2014/main" id="{6BAA7791-8709-4142-AE7C-54B7D992ECB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8" name="TextBox 37">
              <a:extLst>
                <a:ext uri="{FF2B5EF4-FFF2-40B4-BE49-F238E27FC236}">
                  <a16:creationId xmlns:a16="http://schemas.microsoft.com/office/drawing/2014/main" id="{BF1C1E06-0075-D3B4-7944-F462C85ECD42}"/>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39" name="그룹 38">
            <a:extLst>
              <a:ext uri="{FF2B5EF4-FFF2-40B4-BE49-F238E27FC236}">
                <a16:creationId xmlns:a16="http://schemas.microsoft.com/office/drawing/2014/main" id="{AFAD98CF-8996-7373-963A-1CF8659B8D45}"/>
              </a:ext>
            </a:extLst>
          </p:cNvPr>
          <p:cNvGrpSpPr/>
          <p:nvPr/>
        </p:nvGrpSpPr>
        <p:grpSpPr>
          <a:xfrm>
            <a:off x="4085359" y="4485955"/>
            <a:ext cx="492991" cy="431003"/>
            <a:chOff x="2352577" y="2695993"/>
            <a:chExt cx="1946046" cy="1511439"/>
          </a:xfrm>
        </p:grpSpPr>
        <p:sp>
          <p:nvSpPr>
            <p:cNvPr id="40" name="사각형: 둥근 모서리 39">
              <a:extLst>
                <a:ext uri="{FF2B5EF4-FFF2-40B4-BE49-F238E27FC236}">
                  <a16:creationId xmlns:a16="http://schemas.microsoft.com/office/drawing/2014/main" id="{A9F0074C-C911-5EDC-45CE-FA11AC3A66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41" name="TextBox 40">
              <a:extLst>
                <a:ext uri="{FF2B5EF4-FFF2-40B4-BE49-F238E27FC236}">
                  <a16:creationId xmlns:a16="http://schemas.microsoft.com/office/drawing/2014/main" id="{28430C1D-8468-58E2-284F-C21CAC78DEB0}"/>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42" name="화살표: 오른쪽 41">
            <a:extLst>
              <a:ext uri="{FF2B5EF4-FFF2-40B4-BE49-F238E27FC236}">
                <a16:creationId xmlns:a16="http://schemas.microsoft.com/office/drawing/2014/main" id="{24269DF8-D580-2232-9BBF-1EB4F496E569}"/>
              </a:ext>
            </a:extLst>
          </p:cNvPr>
          <p:cNvSpPr/>
          <p:nvPr/>
        </p:nvSpPr>
        <p:spPr>
          <a:xfrm rot="16200000">
            <a:off x="3533835" y="4960258"/>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3" name="화살표: 오른쪽 42">
            <a:extLst>
              <a:ext uri="{FF2B5EF4-FFF2-40B4-BE49-F238E27FC236}">
                <a16:creationId xmlns:a16="http://schemas.microsoft.com/office/drawing/2014/main" id="{D975178D-5830-8833-6028-152BAE6F4580}"/>
              </a:ext>
            </a:extLst>
          </p:cNvPr>
          <p:cNvSpPr/>
          <p:nvPr/>
        </p:nvSpPr>
        <p:spPr>
          <a:xfrm rot="16200000">
            <a:off x="2821654" y="4953206"/>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5" name="화살표: 오른쪽 44">
            <a:extLst>
              <a:ext uri="{FF2B5EF4-FFF2-40B4-BE49-F238E27FC236}">
                <a16:creationId xmlns:a16="http://schemas.microsoft.com/office/drawing/2014/main" id="{87A79A0D-2B48-D215-B6E5-2295BA4EECEC}"/>
              </a:ext>
            </a:extLst>
          </p:cNvPr>
          <p:cNvSpPr/>
          <p:nvPr/>
        </p:nvSpPr>
        <p:spPr>
          <a:xfrm rot="16200000">
            <a:off x="4234809" y="4333314"/>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68" name="화살표: 오른쪽 67">
            <a:extLst>
              <a:ext uri="{FF2B5EF4-FFF2-40B4-BE49-F238E27FC236}">
                <a16:creationId xmlns:a16="http://schemas.microsoft.com/office/drawing/2014/main" id="{3F34B229-085E-2AAF-A6B6-7223790CE616}"/>
              </a:ext>
            </a:extLst>
          </p:cNvPr>
          <p:cNvSpPr/>
          <p:nvPr/>
        </p:nvSpPr>
        <p:spPr>
          <a:xfrm>
            <a:off x="4596568" y="3995320"/>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69" name="그룹 68">
            <a:extLst>
              <a:ext uri="{FF2B5EF4-FFF2-40B4-BE49-F238E27FC236}">
                <a16:creationId xmlns:a16="http://schemas.microsoft.com/office/drawing/2014/main" id="{725D5D2D-8236-BA7A-8DBD-389073464608}"/>
              </a:ext>
            </a:extLst>
          </p:cNvPr>
          <p:cNvGrpSpPr/>
          <p:nvPr/>
        </p:nvGrpSpPr>
        <p:grpSpPr>
          <a:xfrm>
            <a:off x="4091620" y="3847057"/>
            <a:ext cx="492991" cy="431003"/>
            <a:chOff x="2352577" y="2695993"/>
            <a:chExt cx="1946046" cy="1511439"/>
          </a:xfrm>
        </p:grpSpPr>
        <p:sp>
          <p:nvSpPr>
            <p:cNvPr id="70" name="사각형: 둥근 모서리 69">
              <a:extLst>
                <a:ext uri="{FF2B5EF4-FFF2-40B4-BE49-F238E27FC236}">
                  <a16:creationId xmlns:a16="http://schemas.microsoft.com/office/drawing/2014/main" id="{1B17F692-29DF-3011-BDB4-4A8E64AE34B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1" name="TextBox 70">
              <a:extLst>
                <a:ext uri="{FF2B5EF4-FFF2-40B4-BE49-F238E27FC236}">
                  <a16:creationId xmlns:a16="http://schemas.microsoft.com/office/drawing/2014/main" id="{8FBF0817-75DA-67CD-13DB-649FDF77BD15}"/>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72" name="화살표: 오른쪽 71">
            <a:extLst>
              <a:ext uri="{FF2B5EF4-FFF2-40B4-BE49-F238E27FC236}">
                <a16:creationId xmlns:a16="http://schemas.microsoft.com/office/drawing/2014/main" id="{CEDA0DEA-4AEB-2A38-BFCA-C9D1EAB4448B}"/>
              </a:ext>
            </a:extLst>
          </p:cNvPr>
          <p:cNvSpPr/>
          <p:nvPr/>
        </p:nvSpPr>
        <p:spPr>
          <a:xfrm>
            <a:off x="5301629" y="3993145"/>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73" name="그룹 72">
            <a:extLst>
              <a:ext uri="{FF2B5EF4-FFF2-40B4-BE49-F238E27FC236}">
                <a16:creationId xmlns:a16="http://schemas.microsoft.com/office/drawing/2014/main" id="{C6A96610-A765-4D37-02A0-28B308E3EA91}"/>
              </a:ext>
            </a:extLst>
          </p:cNvPr>
          <p:cNvGrpSpPr/>
          <p:nvPr/>
        </p:nvGrpSpPr>
        <p:grpSpPr>
          <a:xfrm>
            <a:off x="4796681" y="3844883"/>
            <a:ext cx="492991" cy="431003"/>
            <a:chOff x="2352577" y="2695993"/>
            <a:chExt cx="1946046" cy="1511439"/>
          </a:xfrm>
        </p:grpSpPr>
        <p:sp>
          <p:nvSpPr>
            <p:cNvPr id="74" name="사각형: 둥근 모서리 73">
              <a:extLst>
                <a:ext uri="{FF2B5EF4-FFF2-40B4-BE49-F238E27FC236}">
                  <a16:creationId xmlns:a16="http://schemas.microsoft.com/office/drawing/2014/main" id="{6DCFB75E-EAAD-414B-F6E5-CCCAF631CFA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5" name="TextBox 74">
              <a:extLst>
                <a:ext uri="{FF2B5EF4-FFF2-40B4-BE49-F238E27FC236}">
                  <a16:creationId xmlns:a16="http://schemas.microsoft.com/office/drawing/2014/main" id="{BC375D08-F553-DBDF-6245-9579756A0B6D}"/>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76" name="그룹 75">
            <a:extLst>
              <a:ext uri="{FF2B5EF4-FFF2-40B4-BE49-F238E27FC236}">
                <a16:creationId xmlns:a16="http://schemas.microsoft.com/office/drawing/2014/main" id="{708A7AB5-D017-2DCD-FAA1-63C5E9BCBD84}"/>
              </a:ext>
            </a:extLst>
          </p:cNvPr>
          <p:cNvGrpSpPr/>
          <p:nvPr/>
        </p:nvGrpSpPr>
        <p:grpSpPr>
          <a:xfrm>
            <a:off x="5506604" y="3845235"/>
            <a:ext cx="492991" cy="431003"/>
            <a:chOff x="2352577" y="2695993"/>
            <a:chExt cx="1946046" cy="1511439"/>
          </a:xfrm>
        </p:grpSpPr>
        <p:sp>
          <p:nvSpPr>
            <p:cNvPr id="77" name="사각형: 둥근 모서리 76">
              <a:extLst>
                <a:ext uri="{FF2B5EF4-FFF2-40B4-BE49-F238E27FC236}">
                  <a16:creationId xmlns:a16="http://schemas.microsoft.com/office/drawing/2014/main" id="{99863009-6743-E59B-570F-40A8901F687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8" name="TextBox 77">
              <a:extLst>
                <a:ext uri="{FF2B5EF4-FFF2-40B4-BE49-F238E27FC236}">
                  <a16:creationId xmlns:a16="http://schemas.microsoft.com/office/drawing/2014/main" id="{24F4D442-46B2-B8D6-52C2-EEF0CC9CDDF2}"/>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79" name="화살표: 오른쪽 78">
            <a:extLst>
              <a:ext uri="{FF2B5EF4-FFF2-40B4-BE49-F238E27FC236}">
                <a16:creationId xmlns:a16="http://schemas.microsoft.com/office/drawing/2014/main" id="{DC359994-F2CC-950F-1875-F1F062D090D2}"/>
              </a:ext>
            </a:extLst>
          </p:cNvPr>
          <p:cNvSpPr/>
          <p:nvPr/>
        </p:nvSpPr>
        <p:spPr>
          <a:xfrm rot="16200000">
            <a:off x="5656054" y="3700400"/>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80" name="화살표: 오른쪽 79">
            <a:extLst>
              <a:ext uri="{FF2B5EF4-FFF2-40B4-BE49-F238E27FC236}">
                <a16:creationId xmlns:a16="http://schemas.microsoft.com/office/drawing/2014/main" id="{75CBC39F-AB58-2ECB-EE25-0DF1C063FC62}"/>
              </a:ext>
            </a:extLst>
          </p:cNvPr>
          <p:cNvSpPr/>
          <p:nvPr/>
        </p:nvSpPr>
        <p:spPr>
          <a:xfrm>
            <a:off x="4596568" y="3382713"/>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81" name="그룹 80">
            <a:extLst>
              <a:ext uri="{FF2B5EF4-FFF2-40B4-BE49-F238E27FC236}">
                <a16:creationId xmlns:a16="http://schemas.microsoft.com/office/drawing/2014/main" id="{C96429AA-97D3-C74A-7BAC-01C3DAC10D28}"/>
              </a:ext>
            </a:extLst>
          </p:cNvPr>
          <p:cNvGrpSpPr/>
          <p:nvPr/>
        </p:nvGrpSpPr>
        <p:grpSpPr>
          <a:xfrm>
            <a:off x="4091620" y="3234450"/>
            <a:ext cx="492991" cy="431003"/>
            <a:chOff x="2352577" y="2695993"/>
            <a:chExt cx="1946046" cy="1511439"/>
          </a:xfrm>
        </p:grpSpPr>
        <p:sp>
          <p:nvSpPr>
            <p:cNvPr id="82" name="사각형: 둥근 모서리 81">
              <a:extLst>
                <a:ext uri="{FF2B5EF4-FFF2-40B4-BE49-F238E27FC236}">
                  <a16:creationId xmlns:a16="http://schemas.microsoft.com/office/drawing/2014/main" id="{0694B581-1DDC-EDE2-8FF9-A9478D3F43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3" name="TextBox 82">
              <a:extLst>
                <a:ext uri="{FF2B5EF4-FFF2-40B4-BE49-F238E27FC236}">
                  <a16:creationId xmlns:a16="http://schemas.microsoft.com/office/drawing/2014/main" id="{D460C288-2332-5C1D-ED19-9611AA67DC55}"/>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84" name="화살표: 오른쪽 83">
            <a:extLst>
              <a:ext uri="{FF2B5EF4-FFF2-40B4-BE49-F238E27FC236}">
                <a16:creationId xmlns:a16="http://schemas.microsoft.com/office/drawing/2014/main" id="{2FC89CAB-01F0-5A74-6481-A54B6FAE246D}"/>
              </a:ext>
            </a:extLst>
          </p:cNvPr>
          <p:cNvSpPr/>
          <p:nvPr/>
        </p:nvSpPr>
        <p:spPr>
          <a:xfrm>
            <a:off x="5301629" y="3380538"/>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85" name="그룹 84">
            <a:extLst>
              <a:ext uri="{FF2B5EF4-FFF2-40B4-BE49-F238E27FC236}">
                <a16:creationId xmlns:a16="http://schemas.microsoft.com/office/drawing/2014/main" id="{C909737E-9E46-464A-A833-EA36B119DBAE}"/>
              </a:ext>
            </a:extLst>
          </p:cNvPr>
          <p:cNvGrpSpPr/>
          <p:nvPr/>
        </p:nvGrpSpPr>
        <p:grpSpPr>
          <a:xfrm>
            <a:off x="4796681" y="3232276"/>
            <a:ext cx="492991" cy="431003"/>
            <a:chOff x="2352577" y="2695993"/>
            <a:chExt cx="1946046" cy="1511439"/>
          </a:xfrm>
        </p:grpSpPr>
        <p:sp>
          <p:nvSpPr>
            <p:cNvPr id="86" name="사각형: 둥근 모서리 85">
              <a:extLst>
                <a:ext uri="{FF2B5EF4-FFF2-40B4-BE49-F238E27FC236}">
                  <a16:creationId xmlns:a16="http://schemas.microsoft.com/office/drawing/2014/main" id="{D8037268-4E33-9DE6-EC81-500C3CF2A92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7" name="TextBox 86">
              <a:extLst>
                <a:ext uri="{FF2B5EF4-FFF2-40B4-BE49-F238E27FC236}">
                  <a16:creationId xmlns:a16="http://schemas.microsoft.com/office/drawing/2014/main" id="{691A39C0-0977-2EC1-E2CE-856D5902840E}"/>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88" name="그룹 87">
            <a:extLst>
              <a:ext uri="{FF2B5EF4-FFF2-40B4-BE49-F238E27FC236}">
                <a16:creationId xmlns:a16="http://schemas.microsoft.com/office/drawing/2014/main" id="{673F8C18-476B-1860-1C66-2302DFC3C869}"/>
              </a:ext>
            </a:extLst>
          </p:cNvPr>
          <p:cNvGrpSpPr/>
          <p:nvPr/>
        </p:nvGrpSpPr>
        <p:grpSpPr>
          <a:xfrm>
            <a:off x="5506604" y="3232628"/>
            <a:ext cx="492991" cy="431003"/>
            <a:chOff x="2352577" y="2695993"/>
            <a:chExt cx="1946046" cy="1511439"/>
          </a:xfrm>
        </p:grpSpPr>
        <p:sp>
          <p:nvSpPr>
            <p:cNvPr id="89" name="사각형: 둥근 모서리 88">
              <a:extLst>
                <a:ext uri="{FF2B5EF4-FFF2-40B4-BE49-F238E27FC236}">
                  <a16:creationId xmlns:a16="http://schemas.microsoft.com/office/drawing/2014/main" id="{2463E2B0-FC12-C169-B958-6D212A09834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0" name="TextBox 89">
              <a:extLst>
                <a:ext uri="{FF2B5EF4-FFF2-40B4-BE49-F238E27FC236}">
                  <a16:creationId xmlns:a16="http://schemas.microsoft.com/office/drawing/2014/main" id="{7CE9A368-57EF-9D8A-1D0B-17E945993CC6}"/>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91" name="화살표: 오른쪽 90">
            <a:extLst>
              <a:ext uri="{FF2B5EF4-FFF2-40B4-BE49-F238E27FC236}">
                <a16:creationId xmlns:a16="http://schemas.microsoft.com/office/drawing/2014/main" id="{CCBFFD3B-7563-F6BF-F528-025175BF1425}"/>
              </a:ext>
            </a:extLst>
          </p:cNvPr>
          <p:cNvSpPr/>
          <p:nvPr/>
        </p:nvSpPr>
        <p:spPr>
          <a:xfrm rot="16200000">
            <a:off x="4955080" y="3706931"/>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92" name="화살표: 오른쪽 91">
            <a:extLst>
              <a:ext uri="{FF2B5EF4-FFF2-40B4-BE49-F238E27FC236}">
                <a16:creationId xmlns:a16="http://schemas.microsoft.com/office/drawing/2014/main" id="{48EAAD39-31F7-D56A-C0FA-4FF037B676E3}"/>
              </a:ext>
            </a:extLst>
          </p:cNvPr>
          <p:cNvSpPr/>
          <p:nvPr/>
        </p:nvSpPr>
        <p:spPr>
          <a:xfrm rot="16200000">
            <a:off x="4242899" y="3699879"/>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93" name="화살표: 오른쪽 92">
            <a:extLst>
              <a:ext uri="{FF2B5EF4-FFF2-40B4-BE49-F238E27FC236}">
                <a16:creationId xmlns:a16="http://schemas.microsoft.com/office/drawing/2014/main" id="{83988A9A-6523-259C-1981-2131A7A9AB04}"/>
              </a:ext>
            </a:extLst>
          </p:cNvPr>
          <p:cNvSpPr/>
          <p:nvPr/>
        </p:nvSpPr>
        <p:spPr>
          <a:xfrm rot="16200000">
            <a:off x="5656054" y="3080573"/>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grpSp>
        <p:nvGrpSpPr>
          <p:cNvPr id="97" name="그룹 96">
            <a:extLst>
              <a:ext uri="{FF2B5EF4-FFF2-40B4-BE49-F238E27FC236}">
                <a16:creationId xmlns:a16="http://schemas.microsoft.com/office/drawing/2014/main" id="{4CAB2ADA-641A-8D50-E964-FE0A34648CB1}"/>
              </a:ext>
            </a:extLst>
          </p:cNvPr>
          <p:cNvGrpSpPr/>
          <p:nvPr/>
        </p:nvGrpSpPr>
        <p:grpSpPr>
          <a:xfrm>
            <a:off x="4132875" y="2763433"/>
            <a:ext cx="423179" cy="266522"/>
            <a:chOff x="1043163" y="4534057"/>
            <a:chExt cx="521543" cy="360000"/>
          </a:xfrm>
        </p:grpSpPr>
        <p:sp>
          <p:nvSpPr>
            <p:cNvPr id="98" name="타원 97">
              <a:extLst>
                <a:ext uri="{FF2B5EF4-FFF2-40B4-BE49-F238E27FC236}">
                  <a16:creationId xmlns:a16="http://schemas.microsoft.com/office/drawing/2014/main" id="{B72A9DAB-29F4-4FF1-4EE7-4FDA50ABD49D}"/>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9" name="TextBox 98">
              <a:extLst>
                <a:ext uri="{FF2B5EF4-FFF2-40B4-BE49-F238E27FC236}">
                  <a16:creationId xmlns:a16="http://schemas.microsoft.com/office/drawing/2014/main" id="{C7836F49-1F25-F587-68BA-553A6716301E}"/>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t+1</a:t>
              </a:r>
              <a:endParaRPr lang="ko-KR" altLang="en-US" sz="1000" b="1" dirty="0"/>
            </a:p>
          </p:txBody>
        </p:sp>
      </p:grpSp>
      <p:sp>
        <p:nvSpPr>
          <p:cNvPr id="100" name="화살표: 오른쪽 99">
            <a:extLst>
              <a:ext uri="{FF2B5EF4-FFF2-40B4-BE49-F238E27FC236}">
                <a16:creationId xmlns:a16="http://schemas.microsoft.com/office/drawing/2014/main" id="{C7244558-8678-31A6-F833-168A43884160}"/>
              </a:ext>
            </a:extLst>
          </p:cNvPr>
          <p:cNvSpPr/>
          <p:nvPr/>
        </p:nvSpPr>
        <p:spPr>
          <a:xfrm rot="16200000">
            <a:off x="4242520" y="3086923"/>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101" name="화살표: 오른쪽 100">
            <a:extLst>
              <a:ext uri="{FF2B5EF4-FFF2-40B4-BE49-F238E27FC236}">
                <a16:creationId xmlns:a16="http://schemas.microsoft.com/office/drawing/2014/main" id="{0A3EB8E7-04BC-52A6-971D-A7FE8CE6DAD3}"/>
              </a:ext>
            </a:extLst>
          </p:cNvPr>
          <p:cNvSpPr/>
          <p:nvPr/>
        </p:nvSpPr>
        <p:spPr>
          <a:xfrm rot="16200000">
            <a:off x="4943947" y="3081100"/>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grpSp>
        <p:nvGrpSpPr>
          <p:cNvPr id="102" name="그룹 101">
            <a:extLst>
              <a:ext uri="{FF2B5EF4-FFF2-40B4-BE49-F238E27FC236}">
                <a16:creationId xmlns:a16="http://schemas.microsoft.com/office/drawing/2014/main" id="{372E2F1F-7BD0-B925-4FB7-B7977D4F7FE9}"/>
              </a:ext>
            </a:extLst>
          </p:cNvPr>
          <p:cNvGrpSpPr/>
          <p:nvPr/>
        </p:nvGrpSpPr>
        <p:grpSpPr>
          <a:xfrm>
            <a:off x="4828392" y="2763433"/>
            <a:ext cx="423179" cy="266522"/>
            <a:chOff x="1043163" y="4534057"/>
            <a:chExt cx="521543" cy="360000"/>
          </a:xfrm>
        </p:grpSpPr>
        <p:sp>
          <p:nvSpPr>
            <p:cNvPr id="103" name="타원 102">
              <a:extLst>
                <a:ext uri="{FF2B5EF4-FFF2-40B4-BE49-F238E27FC236}">
                  <a16:creationId xmlns:a16="http://schemas.microsoft.com/office/drawing/2014/main" id="{5B53EA19-7922-73EA-BE7D-BF692BF1D0AA}"/>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4" name="TextBox 103">
              <a:extLst>
                <a:ext uri="{FF2B5EF4-FFF2-40B4-BE49-F238E27FC236}">
                  <a16:creationId xmlns:a16="http://schemas.microsoft.com/office/drawing/2014/main" id="{038881C4-DB85-30B3-BF79-60C02555BB09}"/>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t+2</a:t>
              </a:r>
              <a:endParaRPr lang="ko-KR" altLang="en-US" sz="1000" b="1" dirty="0"/>
            </a:p>
          </p:txBody>
        </p:sp>
      </p:grpSp>
      <p:grpSp>
        <p:nvGrpSpPr>
          <p:cNvPr id="105" name="그룹 104">
            <a:extLst>
              <a:ext uri="{FF2B5EF4-FFF2-40B4-BE49-F238E27FC236}">
                <a16:creationId xmlns:a16="http://schemas.microsoft.com/office/drawing/2014/main" id="{F532B0B2-1C3D-4710-955B-4C4657E8558B}"/>
              </a:ext>
            </a:extLst>
          </p:cNvPr>
          <p:cNvGrpSpPr/>
          <p:nvPr/>
        </p:nvGrpSpPr>
        <p:grpSpPr>
          <a:xfrm>
            <a:off x="5541509" y="2759357"/>
            <a:ext cx="423179" cy="266522"/>
            <a:chOff x="1043163" y="4534057"/>
            <a:chExt cx="521543" cy="360000"/>
          </a:xfrm>
        </p:grpSpPr>
        <p:sp>
          <p:nvSpPr>
            <p:cNvPr id="106" name="타원 105">
              <a:extLst>
                <a:ext uri="{FF2B5EF4-FFF2-40B4-BE49-F238E27FC236}">
                  <a16:creationId xmlns:a16="http://schemas.microsoft.com/office/drawing/2014/main" id="{B5C3CFB6-A447-614C-A54A-54A29E683AD6}"/>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7" name="TextBox 106">
              <a:extLst>
                <a:ext uri="{FF2B5EF4-FFF2-40B4-BE49-F238E27FC236}">
                  <a16:creationId xmlns:a16="http://schemas.microsoft.com/office/drawing/2014/main" id="{B601E9B1-5E88-A32C-9FE5-5824D2B641EB}"/>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t+3</a:t>
              </a:r>
              <a:endParaRPr lang="ko-KR" altLang="en-US" sz="1000" b="1" dirty="0"/>
            </a:p>
          </p:txBody>
        </p:sp>
      </p:grpSp>
    </p:spTree>
    <p:extLst>
      <p:ext uri="{BB962C8B-B14F-4D97-AF65-F5344CB8AC3E}">
        <p14:creationId xmlns:p14="http://schemas.microsoft.com/office/powerpoint/2010/main" val="1892768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348492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Exercise1</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m to n regression prediction of household energy use</a:t>
            </a: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The data set is at 10 min for about 4.5 months. The house temperature and humidity conditions were monitored with a ZigBee wireless sensor network. Each wireless node transmitted the temperature and humidity conditions around 3.3 min. Then, the wireless data was averaged for 10 minutes periods. The energy data was logged every 10 minutes with m-bus energy meters. Weather from the nearest airport weather station (</a:t>
            </a:r>
            <a:r>
              <a:rPr lang="en-US" altLang="ko-KR" sz="1400" dirty="0" err="1">
                <a:solidFill>
                  <a:srgbClr val="222222"/>
                </a:solidFill>
                <a:latin typeface="Arial Narrow" panose="020B0606020202030204" pitchFamily="34" charset="0"/>
              </a:rPr>
              <a:t>Chievres</a:t>
            </a:r>
            <a:r>
              <a:rPr lang="en-US" altLang="ko-KR" sz="1400" dirty="0">
                <a:solidFill>
                  <a:srgbClr val="222222"/>
                </a:solidFill>
                <a:latin typeface="Arial Narrow" panose="020B0606020202030204" pitchFamily="34" charset="0"/>
              </a:rPr>
              <a:t> Airport, Belgium) was downloaded from a public data set from Reliable Prognosis (rp5.ru), and merged together with the experimental data sets using the date and time column.</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9672E3E-8F76-B086-DCE6-4FFCFA6A391D}"/>
              </a:ext>
            </a:extLst>
          </p:cNvPr>
          <p:cNvSpPr txBox="1"/>
          <p:nvPr/>
        </p:nvSpPr>
        <p:spPr>
          <a:xfrm>
            <a:off x="1645493" y="4905937"/>
            <a:ext cx="6057057" cy="646331"/>
          </a:xfrm>
          <a:prstGeom prst="rect">
            <a:avLst/>
          </a:prstGeom>
          <a:noFill/>
        </p:spPr>
        <p:txBody>
          <a:bodyPr wrap="square">
            <a:spAutoFit/>
          </a:bodyPr>
          <a:lstStyle/>
          <a:p>
            <a:r>
              <a:rPr lang="en-US" altLang="ko-KR" dirty="0">
                <a:hlinkClick r:id="rId3"/>
              </a:rPr>
              <a:t>https://colab.research.google.com/github/JunetaeKim/DeepLearningClass/blob/main/Week13/</a:t>
            </a:r>
            <a:r>
              <a:rPr lang="en-US" altLang="ko-KR" b="0" i="0" u="none" strike="noStrike" dirty="0">
                <a:effectLst/>
                <a:latin typeface="-apple-system"/>
                <a:hlinkClick r:id="rId3"/>
              </a:rPr>
              <a:t>HouseholdEnergyUse</a:t>
            </a:r>
            <a:r>
              <a:rPr lang="en-US" altLang="ko-KR" dirty="0">
                <a:hlinkClick r:id="rId3"/>
              </a:rPr>
              <a:t>.ipynb</a:t>
            </a:r>
            <a:endParaRPr lang="ko-KR" altLang="en-US" dirty="0"/>
          </a:p>
        </p:txBody>
      </p:sp>
    </p:spTree>
    <p:extLst>
      <p:ext uri="{BB962C8B-B14F-4D97-AF65-F5344CB8AC3E}">
        <p14:creationId xmlns:p14="http://schemas.microsoft.com/office/powerpoint/2010/main" val="1243228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563936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Exercise2</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m to 1 classification of room occupancy</a:t>
            </a: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Predicting room occupancy using 28 variables recorded over approximately the last 20 minutes.</a:t>
            </a:r>
          </a:p>
          <a:p>
            <a:pPr marL="1198800" lvl="2" indent="-284400">
              <a:buFont typeface="Arial" panose="020B0604020202020204" pitchFamily="34" charset="0"/>
              <a:buChar char="•"/>
            </a:pPr>
            <a:endParaRPr lang="en-US" altLang="ko-KR" sz="14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The experimental testbed for occupancy estimation was deployed in a 6m Ã— 4.6m room. The setup consisted of 7 sensor nodes and one edge node in a star configuration with the sensor nodes transmitting data to the edge every 30s using wireless transceivers. No HVAC systems were in use while the dataset was being collected.</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Time: HH:MM:SS</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Temperature: In degree Celsius</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Light: In Lux</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Sound: In Volts (amplifier output read by ADC)</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CO2: In PPM</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CO2 Slope: Slope of CO2 values taken in a sliding window</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PIR: Binary value conveying motion detection</a:t>
            </a:r>
          </a:p>
          <a:p>
            <a:pPr marL="1656000" lvl="3" indent="-284400">
              <a:lnSpc>
                <a:spcPct val="150000"/>
              </a:lnSpc>
              <a:buFont typeface="Arial" panose="020B0604020202020204" pitchFamily="34" charset="0"/>
              <a:buChar char="•"/>
            </a:pPr>
            <a:r>
              <a:rPr lang="en-US" altLang="ko-KR" sz="1400" b="1" dirty="0" err="1">
                <a:solidFill>
                  <a:srgbClr val="C00000"/>
                </a:solidFill>
                <a:latin typeface="Arial Narrow" panose="020B0606020202030204" pitchFamily="34" charset="0"/>
              </a:rPr>
              <a:t>Room_Occupancy_Count</a:t>
            </a:r>
            <a:r>
              <a:rPr lang="en-US" altLang="ko-KR" sz="1400" dirty="0">
                <a:solidFill>
                  <a:srgbClr val="222222"/>
                </a:solidFill>
                <a:latin typeface="Arial Narrow" panose="020B0606020202030204" pitchFamily="34" charset="0"/>
              </a:rPr>
              <a:t>: Ground Truth</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2" name="화살표: 오른쪽 1">
            <a:extLst>
              <a:ext uri="{FF2B5EF4-FFF2-40B4-BE49-F238E27FC236}">
                <a16:creationId xmlns:a16="http://schemas.microsoft.com/office/drawing/2014/main" id="{ACE0EB37-AF66-DC2C-E632-902A72C290B4}"/>
              </a:ext>
            </a:extLst>
          </p:cNvPr>
          <p:cNvSpPr/>
          <p:nvPr/>
        </p:nvSpPr>
        <p:spPr>
          <a:xfrm>
            <a:off x="7010723" y="5405278"/>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5" name="그룹 4">
            <a:extLst>
              <a:ext uri="{FF2B5EF4-FFF2-40B4-BE49-F238E27FC236}">
                <a16:creationId xmlns:a16="http://schemas.microsoft.com/office/drawing/2014/main" id="{20519456-53E7-28C3-3409-8B3082091047}"/>
              </a:ext>
            </a:extLst>
          </p:cNvPr>
          <p:cNvGrpSpPr/>
          <p:nvPr/>
        </p:nvGrpSpPr>
        <p:grpSpPr>
          <a:xfrm>
            <a:off x="6505775" y="5257015"/>
            <a:ext cx="492991" cy="431003"/>
            <a:chOff x="2352577" y="2695993"/>
            <a:chExt cx="1946046" cy="1511439"/>
          </a:xfrm>
        </p:grpSpPr>
        <p:sp>
          <p:nvSpPr>
            <p:cNvPr id="6" name="사각형: 둥근 모서리 5">
              <a:extLst>
                <a:ext uri="{FF2B5EF4-FFF2-40B4-BE49-F238E27FC236}">
                  <a16:creationId xmlns:a16="http://schemas.microsoft.com/office/drawing/2014/main" id="{268C9194-27E7-00DC-05CD-39D8B4A7659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 name="TextBox 6">
              <a:extLst>
                <a:ext uri="{FF2B5EF4-FFF2-40B4-BE49-F238E27FC236}">
                  <a16:creationId xmlns:a16="http://schemas.microsoft.com/office/drawing/2014/main" id="{0C44B941-58DE-4284-5AA8-22FAF66A428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8" name="그룹 7">
            <a:extLst>
              <a:ext uri="{FF2B5EF4-FFF2-40B4-BE49-F238E27FC236}">
                <a16:creationId xmlns:a16="http://schemas.microsoft.com/office/drawing/2014/main" id="{AA098E7C-AF1A-BA00-2AFE-BCEFCEE18692}"/>
              </a:ext>
            </a:extLst>
          </p:cNvPr>
          <p:cNvGrpSpPr/>
          <p:nvPr/>
        </p:nvGrpSpPr>
        <p:grpSpPr>
          <a:xfrm>
            <a:off x="6569165" y="5859734"/>
            <a:ext cx="343601" cy="266522"/>
            <a:chOff x="1079407" y="4534057"/>
            <a:chExt cx="423468" cy="360000"/>
          </a:xfrm>
        </p:grpSpPr>
        <p:sp>
          <p:nvSpPr>
            <p:cNvPr id="9" name="타원 8">
              <a:extLst>
                <a:ext uri="{FF2B5EF4-FFF2-40B4-BE49-F238E27FC236}">
                  <a16:creationId xmlns:a16="http://schemas.microsoft.com/office/drawing/2014/main" id="{343EDAD2-50A7-B7C0-E143-8D51D868B4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1" name="TextBox 10">
              <a:extLst>
                <a:ext uri="{FF2B5EF4-FFF2-40B4-BE49-F238E27FC236}">
                  <a16:creationId xmlns:a16="http://schemas.microsoft.com/office/drawing/2014/main" id="{4246C3A3-8C95-0DBC-7868-1D6642A0EE32}"/>
                </a:ext>
              </a:extLst>
            </p:cNvPr>
            <p:cNvSpPr txBox="1"/>
            <p:nvPr/>
          </p:nvSpPr>
          <p:spPr>
            <a:xfrm>
              <a:off x="1079407" y="4548148"/>
              <a:ext cx="423468"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X</a:t>
              </a:r>
              <a:r>
                <a:rPr lang="en-US" altLang="ko-KR" sz="1000" b="1" baseline="-25000" dirty="0">
                  <a:solidFill>
                    <a:srgbClr val="222222"/>
                  </a:solidFill>
                  <a:latin typeface="Arial Narrow" panose="020B0606020202030204" pitchFamily="34" charset="0"/>
                </a:rPr>
                <a:t>t-2</a:t>
              </a:r>
              <a:r>
                <a:rPr lang="en-US" altLang="ko-KR" sz="1000" b="1" dirty="0">
                  <a:solidFill>
                    <a:srgbClr val="222222"/>
                  </a:solidFill>
                  <a:latin typeface="Arial Narrow" panose="020B0606020202030204" pitchFamily="34" charset="0"/>
                </a:rPr>
                <a:t> </a:t>
              </a:r>
              <a:endParaRPr lang="ko-KR" altLang="en-US" sz="1000" b="1" dirty="0"/>
            </a:p>
          </p:txBody>
        </p:sp>
      </p:grpSp>
      <p:sp>
        <p:nvSpPr>
          <p:cNvPr id="12" name="화살표: 오른쪽 11">
            <a:extLst>
              <a:ext uri="{FF2B5EF4-FFF2-40B4-BE49-F238E27FC236}">
                <a16:creationId xmlns:a16="http://schemas.microsoft.com/office/drawing/2014/main" id="{C6598335-4B8E-F1A0-06A2-E4415320A9D4}"/>
              </a:ext>
            </a:extLst>
          </p:cNvPr>
          <p:cNvSpPr/>
          <p:nvPr/>
        </p:nvSpPr>
        <p:spPr>
          <a:xfrm rot="16200000">
            <a:off x="6666078" y="5719348"/>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3" name="화살표: 오른쪽 12">
            <a:extLst>
              <a:ext uri="{FF2B5EF4-FFF2-40B4-BE49-F238E27FC236}">
                <a16:creationId xmlns:a16="http://schemas.microsoft.com/office/drawing/2014/main" id="{03C28399-5B32-9926-4421-D3721F353140}"/>
              </a:ext>
            </a:extLst>
          </p:cNvPr>
          <p:cNvSpPr/>
          <p:nvPr/>
        </p:nvSpPr>
        <p:spPr>
          <a:xfrm>
            <a:off x="7715784" y="5403103"/>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14" name="그룹 13">
            <a:extLst>
              <a:ext uri="{FF2B5EF4-FFF2-40B4-BE49-F238E27FC236}">
                <a16:creationId xmlns:a16="http://schemas.microsoft.com/office/drawing/2014/main" id="{A5E5764C-E7DA-3CA6-DA85-A5F6871DB8C6}"/>
              </a:ext>
            </a:extLst>
          </p:cNvPr>
          <p:cNvGrpSpPr/>
          <p:nvPr/>
        </p:nvGrpSpPr>
        <p:grpSpPr>
          <a:xfrm>
            <a:off x="7210836" y="5254841"/>
            <a:ext cx="492991" cy="431003"/>
            <a:chOff x="2352577" y="2695993"/>
            <a:chExt cx="1946046" cy="1511439"/>
          </a:xfrm>
        </p:grpSpPr>
        <p:sp>
          <p:nvSpPr>
            <p:cNvPr id="15" name="사각형: 둥근 모서리 14">
              <a:extLst>
                <a:ext uri="{FF2B5EF4-FFF2-40B4-BE49-F238E27FC236}">
                  <a16:creationId xmlns:a16="http://schemas.microsoft.com/office/drawing/2014/main" id="{5E915DDC-5A3F-EADD-C81C-4893A122908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a:extLst>
                <a:ext uri="{FF2B5EF4-FFF2-40B4-BE49-F238E27FC236}">
                  <a16:creationId xmlns:a16="http://schemas.microsoft.com/office/drawing/2014/main" id="{6D7E1F47-5777-B5F3-7672-E1D360E2490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17" name="그룹 16">
            <a:extLst>
              <a:ext uri="{FF2B5EF4-FFF2-40B4-BE49-F238E27FC236}">
                <a16:creationId xmlns:a16="http://schemas.microsoft.com/office/drawing/2014/main" id="{F8872CFD-5FB2-D4D4-A632-8A67A1F21768}"/>
              </a:ext>
            </a:extLst>
          </p:cNvPr>
          <p:cNvGrpSpPr/>
          <p:nvPr/>
        </p:nvGrpSpPr>
        <p:grpSpPr>
          <a:xfrm>
            <a:off x="7268732" y="5855125"/>
            <a:ext cx="370534" cy="268957"/>
            <a:chOff x="1072634" y="4530768"/>
            <a:chExt cx="456661" cy="363289"/>
          </a:xfrm>
        </p:grpSpPr>
        <p:sp>
          <p:nvSpPr>
            <p:cNvPr id="18" name="타원 17">
              <a:extLst>
                <a:ext uri="{FF2B5EF4-FFF2-40B4-BE49-F238E27FC236}">
                  <a16:creationId xmlns:a16="http://schemas.microsoft.com/office/drawing/2014/main" id="{789D3F11-E6ED-06BE-C1DD-DCC9BDCC0C4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9" name="TextBox 18">
              <a:extLst>
                <a:ext uri="{FF2B5EF4-FFF2-40B4-BE49-F238E27FC236}">
                  <a16:creationId xmlns:a16="http://schemas.microsoft.com/office/drawing/2014/main" id="{921ADEF9-124F-2886-B66A-9622A21A94C6}"/>
                </a:ext>
              </a:extLst>
            </p:cNvPr>
            <p:cNvSpPr txBox="1"/>
            <p:nvPr/>
          </p:nvSpPr>
          <p:spPr>
            <a:xfrm>
              <a:off x="1072634" y="4530768"/>
              <a:ext cx="456661" cy="342973"/>
            </a:xfrm>
            <a:prstGeom prst="rect">
              <a:avLst/>
            </a:prstGeom>
            <a:noFill/>
          </p:spPr>
          <p:txBody>
            <a:bodyPr wrap="square">
              <a:spAutoFit/>
            </a:bodyPr>
            <a:lstStyle/>
            <a:p>
              <a:pPr algn="ctr"/>
              <a:r>
                <a:rPr lang="en-US" altLang="ko-KR" sz="1050" b="1" dirty="0">
                  <a:solidFill>
                    <a:srgbClr val="222222"/>
                  </a:solidFill>
                  <a:latin typeface="Arial Narrow" panose="020B0606020202030204" pitchFamily="34" charset="0"/>
                </a:rPr>
                <a:t>X</a:t>
              </a:r>
              <a:r>
                <a:rPr lang="en-US" altLang="ko-KR" sz="1050" b="1" baseline="-25000" dirty="0">
                  <a:solidFill>
                    <a:srgbClr val="222222"/>
                  </a:solidFill>
                  <a:latin typeface="Arial Narrow" panose="020B0606020202030204" pitchFamily="34" charset="0"/>
                </a:rPr>
                <a:t>t-1</a:t>
              </a:r>
              <a:endParaRPr lang="ko-KR" altLang="en-US" sz="1050" b="1" dirty="0"/>
            </a:p>
          </p:txBody>
        </p:sp>
      </p:grpSp>
      <p:sp>
        <p:nvSpPr>
          <p:cNvPr id="20" name="화살표: 오른쪽 19">
            <a:extLst>
              <a:ext uri="{FF2B5EF4-FFF2-40B4-BE49-F238E27FC236}">
                <a16:creationId xmlns:a16="http://schemas.microsoft.com/office/drawing/2014/main" id="{AF50340B-DF18-1517-FCBC-F5829297DCC3}"/>
              </a:ext>
            </a:extLst>
          </p:cNvPr>
          <p:cNvSpPr/>
          <p:nvPr/>
        </p:nvSpPr>
        <p:spPr>
          <a:xfrm rot="16200000">
            <a:off x="7363410" y="5717174"/>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21" name="그룹 20">
            <a:extLst>
              <a:ext uri="{FF2B5EF4-FFF2-40B4-BE49-F238E27FC236}">
                <a16:creationId xmlns:a16="http://schemas.microsoft.com/office/drawing/2014/main" id="{14C4222F-F970-806C-7CE5-AA309E6B667A}"/>
              </a:ext>
            </a:extLst>
          </p:cNvPr>
          <p:cNvGrpSpPr/>
          <p:nvPr/>
        </p:nvGrpSpPr>
        <p:grpSpPr>
          <a:xfrm>
            <a:off x="7920759" y="5255193"/>
            <a:ext cx="492991" cy="431003"/>
            <a:chOff x="2352577" y="2695993"/>
            <a:chExt cx="1946046" cy="1511439"/>
          </a:xfrm>
        </p:grpSpPr>
        <p:sp>
          <p:nvSpPr>
            <p:cNvPr id="22" name="사각형: 둥근 모서리 21">
              <a:extLst>
                <a:ext uri="{FF2B5EF4-FFF2-40B4-BE49-F238E27FC236}">
                  <a16:creationId xmlns:a16="http://schemas.microsoft.com/office/drawing/2014/main" id="{C7C4C1D3-417D-3961-D4DC-B42A4E6A3C8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3" name="TextBox 22">
              <a:extLst>
                <a:ext uri="{FF2B5EF4-FFF2-40B4-BE49-F238E27FC236}">
                  <a16:creationId xmlns:a16="http://schemas.microsoft.com/office/drawing/2014/main" id="{ADB353E2-A22A-B7A9-65F0-4CE4FF08B576}"/>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24" name="그룹 23">
            <a:extLst>
              <a:ext uri="{FF2B5EF4-FFF2-40B4-BE49-F238E27FC236}">
                <a16:creationId xmlns:a16="http://schemas.microsoft.com/office/drawing/2014/main" id="{AF8ED8B7-379F-0ACF-7402-4B4F0E8D8315}"/>
              </a:ext>
            </a:extLst>
          </p:cNvPr>
          <p:cNvGrpSpPr/>
          <p:nvPr/>
        </p:nvGrpSpPr>
        <p:grpSpPr>
          <a:xfrm>
            <a:off x="7948391" y="5857912"/>
            <a:ext cx="423179" cy="266522"/>
            <a:chOff x="1035337" y="4534057"/>
            <a:chExt cx="521543" cy="360000"/>
          </a:xfrm>
        </p:grpSpPr>
        <p:sp>
          <p:nvSpPr>
            <p:cNvPr id="25" name="타원 24">
              <a:extLst>
                <a:ext uri="{FF2B5EF4-FFF2-40B4-BE49-F238E27FC236}">
                  <a16:creationId xmlns:a16="http://schemas.microsoft.com/office/drawing/2014/main" id="{60A9B16F-A939-2C02-0CC9-A86BDF789441}"/>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6" name="TextBox 25">
              <a:extLst>
                <a:ext uri="{FF2B5EF4-FFF2-40B4-BE49-F238E27FC236}">
                  <a16:creationId xmlns:a16="http://schemas.microsoft.com/office/drawing/2014/main" id="{23C4B805-9D02-5B2B-EBCC-87299F1E40C1}"/>
                </a:ext>
              </a:extLst>
            </p:cNvPr>
            <p:cNvSpPr txBox="1"/>
            <p:nvPr/>
          </p:nvSpPr>
          <p:spPr>
            <a:xfrm>
              <a:off x="1035337" y="4550609"/>
              <a:ext cx="521543" cy="342973"/>
            </a:xfrm>
            <a:prstGeom prst="rect">
              <a:avLst/>
            </a:prstGeom>
            <a:noFill/>
          </p:spPr>
          <p:txBody>
            <a:bodyPr wrap="square">
              <a:spAutoFit/>
            </a:bodyPr>
            <a:lstStyle/>
            <a:p>
              <a:pPr algn="ctr"/>
              <a:r>
                <a:rPr lang="en-US" altLang="ko-KR" sz="1000" b="1" dirty="0" err="1">
                  <a:solidFill>
                    <a:srgbClr val="222222"/>
                  </a:solidFill>
                  <a:latin typeface="Arial Narrow" panose="020B0606020202030204" pitchFamily="34" charset="0"/>
                </a:rPr>
                <a:t>X</a:t>
              </a:r>
              <a:r>
                <a:rPr lang="en-US" altLang="ko-KR" sz="1000" b="1" baseline="-25000" dirty="0" err="1">
                  <a:solidFill>
                    <a:srgbClr val="222222"/>
                  </a:solidFill>
                  <a:latin typeface="Arial Narrow" panose="020B0606020202030204" pitchFamily="34" charset="0"/>
                </a:rPr>
                <a:t>t</a:t>
              </a:r>
              <a:endParaRPr lang="ko-KR" altLang="en-US" sz="1000" b="1" dirty="0"/>
            </a:p>
          </p:txBody>
        </p:sp>
      </p:grpSp>
      <p:sp>
        <p:nvSpPr>
          <p:cNvPr id="27" name="화살표: 오른쪽 26">
            <a:extLst>
              <a:ext uri="{FF2B5EF4-FFF2-40B4-BE49-F238E27FC236}">
                <a16:creationId xmlns:a16="http://schemas.microsoft.com/office/drawing/2014/main" id="{1E71A771-D049-8B49-83C7-8B30A5E1ABA7}"/>
              </a:ext>
            </a:extLst>
          </p:cNvPr>
          <p:cNvSpPr/>
          <p:nvPr/>
        </p:nvSpPr>
        <p:spPr>
          <a:xfrm rot="16200000">
            <a:off x="8073333" y="5717526"/>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8" name="화살표: 오른쪽 27">
            <a:extLst>
              <a:ext uri="{FF2B5EF4-FFF2-40B4-BE49-F238E27FC236}">
                <a16:creationId xmlns:a16="http://schemas.microsoft.com/office/drawing/2014/main" id="{5D562619-F24F-D78C-C48F-32369ED48B1A}"/>
              </a:ext>
            </a:extLst>
          </p:cNvPr>
          <p:cNvSpPr/>
          <p:nvPr/>
        </p:nvSpPr>
        <p:spPr>
          <a:xfrm rot="16200000">
            <a:off x="8070209" y="5110358"/>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9" name="화살표: 오른쪽 28">
            <a:extLst>
              <a:ext uri="{FF2B5EF4-FFF2-40B4-BE49-F238E27FC236}">
                <a16:creationId xmlns:a16="http://schemas.microsoft.com/office/drawing/2014/main" id="{C963DE1A-470B-8B8D-8AD3-6B25A03E9367}"/>
              </a:ext>
            </a:extLst>
          </p:cNvPr>
          <p:cNvSpPr/>
          <p:nvPr/>
        </p:nvSpPr>
        <p:spPr>
          <a:xfrm>
            <a:off x="7010723" y="4792671"/>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0" name="그룹 29">
            <a:extLst>
              <a:ext uri="{FF2B5EF4-FFF2-40B4-BE49-F238E27FC236}">
                <a16:creationId xmlns:a16="http://schemas.microsoft.com/office/drawing/2014/main" id="{41BFD1AC-9396-E724-D15D-996EBFFABC55}"/>
              </a:ext>
            </a:extLst>
          </p:cNvPr>
          <p:cNvGrpSpPr/>
          <p:nvPr/>
        </p:nvGrpSpPr>
        <p:grpSpPr>
          <a:xfrm>
            <a:off x="6505775" y="4644408"/>
            <a:ext cx="492991" cy="431003"/>
            <a:chOff x="2352577" y="2695993"/>
            <a:chExt cx="1946046" cy="1511439"/>
          </a:xfrm>
        </p:grpSpPr>
        <p:sp>
          <p:nvSpPr>
            <p:cNvPr id="31" name="사각형: 둥근 모서리 30">
              <a:extLst>
                <a:ext uri="{FF2B5EF4-FFF2-40B4-BE49-F238E27FC236}">
                  <a16:creationId xmlns:a16="http://schemas.microsoft.com/office/drawing/2014/main" id="{5A11105E-C209-5EAE-6E14-54738E3C14A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2" name="TextBox 31">
              <a:extLst>
                <a:ext uri="{FF2B5EF4-FFF2-40B4-BE49-F238E27FC236}">
                  <a16:creationId xmlns:a16="http://schemas.microsoft.com/office/drawing/2014/main" id="{D81171A7-BB23-017D-FF3B-92FF970B5BEE}"/>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33" name="화살표: 오른쪽 32">
            <a:extLst>
              <a:ext uri="{FF2B5EF4-FFF2-40B4-BE49-F238E27FC236}">
                <a16:creationId xmlns:a16="http://schemas.microsoft.com/office/drawing/2014/main" id="{68755C28-9BD8-3DCC-16D3-410D23AA262E}"/>
              </a:ext>
            </a:extLst>
          </p:cNvPr>
          <p:cNvSpPr/>
          <p:nvPr/>
        </p:nvSpPr>
        <p:spPr>
          <a:xfrm>
            <a:off x="7715784" y="4790496"/>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4" name="그룹 33">
            <a:extLst>
              <a:ext uri="{FF2B5EF4-FFF2-40B4-BE49-F238E27FC236}">
                <a16:creationId xmlns:a16="http://schemas.microsoft.com/office/drawing/2014/main" id="{2F0416FE-DAC3-4771-C5D7-D76657657E1A}"/>
              </a:ext>
            </a:extLst>
          </p:cNvPr>
          <p:cNvGrpSpPr/>
          <p:nvPr/>
        </p:nvGrpSpPr>
        <p:grpSpPr>
          <a:xfrm>
            <a:off x="7210836" y="4642234"/>
            <a:ext cx="492991" cy="431003"/>
            <a:chOff x="2352577" y="2695993"/>
            <a:chExt cx="1946046" cy="1511439"/>
          </a:xfrm>
        </p:grpSpPr>
        <p:sp>
          <p:nvSpPr>
            <p:cNvPr id="35" name="사각형: 둥근 모서리 34">
              <a:extLst>
                <a:ext uri="{FF2B5EF4-FFF2-40B4-BE49-F238E27FC236}">
                  <a16:creationId xmlns:a16="http://schemas.microsoft.com/office/drawing/2014/main" id="{6BAA7791-8709-4142-AE7C-54B7D992ECB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8" name="TextBox 37">
              <a:extLst>
                <a:ext uri="{FF2B5EF4-FFF2-40B4-BE49-F238E27FC236}">
                  <a16:creationId xmlns:a16="http://schemas.microsoft.com/office/drawing/2014/main" id="{BF1C1E06-0075-D3B4-7944-F462C85ECD42}"/>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39" name="그룹 38">
            <a:extLst>
              <a:ext uri="{FF2B5EF4-FFF2-40B4-BE49-F238E27FC236}">
                <a16:creationId xmlns:a16="http://schemas.microsoft.com/office/drawing/2014/main" id="{AFAD98CF-8996-7373-963A-1CF8659B8D45}"/>
              </a:ext>
            </a:extLst>
          </p:cNvPr>
          <p:cNvGrpSpPr/>
          <p:nvPr/>
        </p:nvGrpSpPr>
        <p:grpSpPr>
          <a:xfrm>
            <a:off x="7920759" y="4642586"/>
            <a:ext cx="492991" cy="431003"/>
            <a:chOff x="2352577" y="2695993"/>
            <a:chExt cx="1946046" cy="1511439"/>
          </a:xfrm>
        </p:grpSpPr>
        <p:sp>
          <p:nvSpPr>
            <p:cNvPr id="40" name="사각형: 둥근 모서리 39">
              <a:extLst>
                <a:ext uri="{FF2B5EF4-FFF2-40B4-BE49-F238E27FC236}">
                  <a16:creationId xmlns:a16="http://schemas.microsoft.com/office/drawing/2014/main" id="{A9F0074C-C911-5EDC-45CE-FA11AC3A66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41" name="TextBox 40">
              <a:extLst>
                <a:ext uri="{FF2B5EF4-FFF2-40B4-BE49-F238E27FC236}">
                  <a16:creationId xmlns:a16="http://schemas.microsoft.com/office/drawing/2014/main" id="{28430C1D-8468-58E2-284F-C21CAC78DEB0}"/>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42" name="화살표: 오른쪽 41">
            <a:extLst>
              <a:ext uri="{FF2B5EF4-FFF2-40B4-BE49-F238E27FC236}">
                <a16:creationId xmlns:a16="http://schemas.microsoft.com/office/drawing/2014/main" id="{24269DF8-D580-2232-9BBF-1EB4F496E569}"/>
              </a:ext>
            </a:extLst>
          </p:cNvPr>
          <p:cNvSpPr/>
          <p:nvPr/>
        </p:nvSpPr>
        <p:spPr>
          <a:xfrm rot="16200000">
            <a:off x="7369235" y="5116889"/>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3" name="화살표: 오른쪽 42">
            <a:extLst>
              <a:ext uri="{FF2B5EF4-FFF2-40B4-BE49-F238E27FC236}">
                <a16:creationId xmlns:a16="http://schemas.microsoft.com/office/drawing/2014/main" id="{D975178D-5830-8833-6028-152BAE6F4580}"/>
              </a:ext>
            </a:extLst>
          </p:cNvPr>
          <p:cNvSpPr/>
          <p:nvPr/>
        </p:nvSpPr>
        <p:spPr>
          <a:xfrm rot="16200000">
            <a:off x="6657054" y="5109837"/>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5" name="화살표: 오른쪽 44">
            <a:extLst>
              <a:ext uri="{FF2B5EF4-FFF2-40B4-BE49-F238E27FC236}">
                <a16:creationId xmlns:a16="http://schemas.microsoft.com/office/drawing/2014/main" id="{87A79A0D-2B48-D215-B6E5-2295BA4EECEC}"/>
              </a:ext>
            </a:extLst>
          </p:cNvPr>
          <p:cNvSpPr/>
          <p:nvPr/>
        </p:nvSpPr>
        <p:spPr>
          <a:xfrm rot="16200000">
            <a:off x="8070209" y="4489945"/>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grpSp>
        <p:nvGrpSpPr>
          <p:cNvPr id="4" name="그룹 3">
            <a:extLst>
              <a:ext uri="{FF2B5EF4-FFF2-40B4-BE49-F238E27FC236}">
                <a16:creationId xmlns:a16="http://schemas.microsoft.com/office/drawing/2014/main" id="{51F6E6E9-65DF-70B0-4987-A8E6C2E4D23E}"/>
              </a:ext>
            </a:extLst>
          </p:cNvPr>
          <p:cNvGrpSpPr/>
          <p:nvPr/>
        </p:nvGrpSpPr>
        <p:grpSpPr>
          <a:xfrm>
            <a:off x="7948391" y="4168132"/>
            <a:ext cx="423179" cy="266522"/>
            <a:chOff x="1043163" y="4534057"/>
            <a:chExt cx="521543" cy="360000"/>
          </a:xfrm>
        </p:grpSpPr>
        <p:sp>
          <p:nvSpPr>
            <p:cNvPr id="44" name="타원 43">
              <a:extLst>
                <a:ext uri="{FF2B5EF4-FFF2-40B4-BE49-F238E27FC236}">
                  <a16:creationId xmlns:a16="http://schemas.microsoft.com/office/drawing/2014/main" id="{B8E9ED61-F5F3-7F8F-E3E7-58A9C044AE0A}"/>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46" name="TextBox 45">
              <a:extLst>
                <a:ext uri="{FF2B5EF4-FFF2-40B4-BE49-F238E27FC236}">
                  <a16:creationId xmlns:a16="http://schemas.microsoft.com/office/drawing/2014/main" id="{1D24F9A1-0F09-0226-64B1-CA5F68C7E72A}"/>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t+1</a:t>
              </a:r>
              <a:endParaRPr lang="ko-KR" altLang="en-US" sz="1000" b="1" dirty="0"/>
            </a:p>
          </p:txBody>
        </p:sp>
      </p:grpSp>
      <p:sp>
        <p:nvSpPr>
          <p:cNvPr id="48" name="TextBox 47">
            <a:extLst>
              <a:ext uri="{FF2B5EF4-FFF2-40B4-BE49-F238E27FC236}">
                <a16:creationId xmlns:a16="http://schemas.microsoft.com/office/drawing/2014/main" id="{D4E63696-70A5-0FEE-6E4B-833A1A49DF90}"/>
              </a:ext>
            </a:extLst>
          </p:cNvPr>
          <p:cNvSpPr txBox="1"/>
          <p:nvPr/>
        </p:nvSpPr>
        <p:spPr>
          <a:xfrm>
            <a:off x="7332771" y="3832193"/>
            <a:ext cx="1537533" cy="307777"/>
          </a:xfrm>
          <a:prstGeom prst="rect">
            <a:avLst/>
          </a:prstGeom>
          <a:noFill/>
        </p:spPr>
        <p:txBody>
          <a:bodyPr wrap="square">
            <a:spAutoFit/>
          </a:bodyPr>
          <a:lstStyle/>
          <a:p>
            <a:r>
              <a:rPr lang="en-US" altLang="ko-KR" sz="1400" dirty="0" err="1">
                <a:solidFill>
                  <a:srgbClr val="C00000"/>
                </a:solidFill>
                <a:latin typeface="Arial Narrow" panose="020B0606020202030204" pitchFamily="34" charset="0"/>
              </a:rPr>
              <a:t>Room_Occupancy</a:t>
            </a:r>
            <a:endParaRPr lang="ko-KR" altLang="en-US" sz="1400"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6974426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113043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Exercise2</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4AF13AF6-01D4-FB8A-E877-EDF17A2F06FA}"/>
              </a:ext>
            </a:extLst>
          </p:cNvPr>
          <p:cNvSpPr txBox="1"/>
          <p:nvPr/>
        </p:nvSpPr>
        <p:spPr>
          <a:xfrm>
            <a:off x="2055756" y="2502932"/>
            <a:ext cx="4754880" cy="923330"/>
          </a:xfrm>
          <a:prstGeom prst="rect">
            <a:avLst/>
          </a:prstGeom>
          <a:noFill/>
        </p:spPr>
        <p:txBody>
          <a:bodyPr wrap="square">
            <a:spAutoFit/>
          </a:bodyPr>
          <a:lstStyle/>
          <a:p>
            <a:r>
              <a:rPr lang="en-US" altLang="ko-KR" dirty="0">
                <a:hlinkClick r:id="rId3"/>
              </a:rPr>
              <a:t>https://colab.research.google.com/github/JunetaeKim/DeepLearningClass/blob/main/Week13/OccupancyEstimation.ipynb</a:t>
            </a:r>
            <a:endParaRPr lang="ko-KR" altLang="en-US" dirty="0"/>
          </a:p>
        </p:txBody>
      </p:sp>
      <p:sp>
        <p:nvSpPr>
          <p:cNvPr id="49" name="TextBox 48">
            <a:extLst>
              <a:ext uri="{FF2B5EF4-FFF2-40B4-BE49-F238E27FC236}">
                <a16:creationId xmlns:a16="http://schemas.microsoft.com/office/drawing/2014/main" id="{D25B7DA9-BA3C-C9D9-C110-F805A3BA6883}"/>
              </a:ext>
            </a:extLst>
          </p:cNvPr>
          <p:cNvSpPr txBox="1"/>
          <p:nvPr/>
        </p:nvSpPr>
        <p:spPr>
          <a:xfrm>
            <a:off x="2055756" y="2133600"/>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
        <p:nvSpPr>
          <p:cNvPr id="50" name="TextBox 49">
            <a:extLst>
              <a:ext uri="{FF2B5EF4-FFF2-40B4-BE49-F238E27FC236}">
                <a16:creationId xmlns:a16="http://schemas.microsoft.com/office/drawing/2014/main" id="{D88F4D1A-AF14-C213-BA65-39212DBE062C}"/>
              </a:ext>
            </a:extLst>
          </p:cNvPr>
          <p:cNvSpPr txBox="1"/>
          <p:nvPr/>
        </p:nvSpPr>
        <p:spPr>
          <a:xfrm>
            <a:off x="2055756" y="4233348"/>
            <a:ext cx="4853940" cy="923330"/>
          </a:xfrm>
          <a:prstGeom prst="rect">
            <a:avLst/>
          </a:prstGeom>
          <a:noFill/>
        </p:spPr>
        <p:txBody>
          <a:bodyPr wrap="square">
            <a:spAutoFit/>
          </a:bodyPr>
          <a:lstStyle/>
          <a:p>
            <a:r>
              <a:rPr lang="en-US" altLang="ko-KR" dirty="0">
                <a:hlinkClick r:id="rId4"/>
              </a:rPr>
              <a:t>https://colab.research.google.com/github/JunetaeKim/DeepLearningClass/blob/main/Week13/OccupancyEstimationSolution.ipynb</a:t>
            </a:r>
            <a:endParaRPr lang="ko-KR" altLang="en-US" dirty="0"/>
          </a:p>
        </p:txBody>
      </p:sp>
      <p:sp>
        <p:nvSpPr>
          <p:cNvPr id="51" name="TextBox 50">
            <a:extLst>
              <a:ext uri="{FF2B5EF4-FFF2-40B4-BE49-F238E27FC236}">
                <a16:creationId xmlns:a16="http://schemas.microsoft.com/office/drawing/2014/main" id="{AE4B7A2C-716F-E3FA-3BBC-C1A1B6331ADF}"/>
              </a:ext>
            </a:extLst>
          </p:cNvPr>
          <p:cNvSpPr txBox="1"/>
          <p:nvPr/>
        </p:nvSpPr>
        <p:spPr>
          <a:xfrm>
            <a:off x="2055756" y="3864016"/>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solutions</a:t>
            </a:r>
            <a:endParaRPr lang="ko-KR" altLang="en-US" dirty="0"/>
          </a:p>
        </p:txBody>
      </p:sp>
    </p:spTree>
    <p:extLst>
      <p:ext uri="{BB962C8B-B14F-4D97-AF65-F5344CB8AC3E}">
        <p14:creationId xmlns:p14="http://schemas.microsoft.com/office/powerpoint/2010/main" val="3320742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Exercise3</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Alphabet sequence prediction</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4AF13AF6-01D4-FB8A-E877-EDF17A2F06FA}"/>
              </a:ext>
            </a:extLst>
          </p:cNvPr>
          <p:cNvSpPr txBox="1"/>
          <p:nvPr/>
        </p:nvSpPr>
        <p:spPr>
          <a:xfrm>
            <a:off x="1735243" y="5462885"/>
            <a:ext cx="5932381" cy="646331"/>
          </a:xfrm>
          <a:prstGeom prst="rect">
            <a:avLst/>
          </a:prstGeom>
          <a:noFill/>
        </p:spPr>
        <p:txBody>
          <a:bodyPr wrap="square">
            <a:spAutoFit/>
          </a:bodyPr>
          <a:lstStyle/>
          <a:p>
            <a:r>
              <a:rPr lang="en-US" altLang="ko-KR" dirty="0">
                <a:hlinkClick r:id="rId3"/>
              </a:rPr>
              <a:t>https://colab.research.google.com/github/JunetaeKim/DeepLearningClass/blob/main/Week13/AlphabetSeq.ipynb</a:t>
            </a:r>
            <a:endParaRPr lang="ko-KR" altLang="en-US" dirty="0"/>
          </a:p>
        </p:txBody>
      </p:sp>
      <p:graphicFrame>
        <p:nvGraphicFramePr>
          <p:cNvPr id="2" name="표 3">
            <a:extLst>
              <a:ext uri="{FF2B5EF4-FFF2-40B4-BE49-F238E27FC236}">
                <a16:creationId xmlns:a16="http://schemas.microsoft.com/office/drawing/2014/main" id="{D2A90E1B-CDA5-8FD9-9832-FE9E237930E9}"/>
              </a:ext>
            </a:extLst>
          </p:cNvPr>
          <p:cNvGraphicFramePr>
            <a:graphicFrameLocks noGrp="1"/>
          </p:cNvGraphicFramePr>
          <p:nvPr>
            <p:extLst>
              <p:ext uri="{D42A27DB-BD31-4B8C-83A1-F6EECF244321}">
                <p14:modId xmlns:p14="http://schemas.microsoft.com/office/powerpoint/2010/main" val="4101477168"/>
              </p:ext>
            </p:extLst>
          </p:nvPr>
        </p:nvGraphicFramePr>
        <p:xfrm>
          <a:off x="2316269" y="2559933"/>
          <a:ext cx="4064000" cy="2225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140232556"/>
                    </a:ext>
                  </a:extLst>
                </a:gridCol>
                <a:gridCol w="2032000">
                  <a:extLst>
                    <a:ext uri="{9D8B030D-6E8A-4147-A177-3AD203B41FA5}">
                      <a16:colId xmlns:a16="http://schemas.microsoft.com/office/drawing/2014/main" val="4034668507"/>
                    </a:ext>
                  </a:extLst>
                </a:gridCol>
              </a:tblGrid>
              <a:tr h="370840">
                <a:tc>
                  <a:txBody>
                    <a:bodyPr/>
                    <a:lstStyle/>
                    <a:p>
                      <a:pPr algn="ctr" latinLnBrk="1"/>
                      <a:r>
                        <a:rPr lang="en-US" altLang="ko-KR" dirty="0"/>
                        <a:t>Input</a:t>
                      </a:r>
                      <a:endParaRPr lang="ko-KR" altLang="en-US" dirty="0"/>
                    </a:p>
                  </a:txBody>
                  <a:tcPr/>
                </a:tc>
                <a:tc>
                  <a:txBody>
                    <a:bodyPr/>
                    <a:lstStyle/>
                    <a:p>
                      <a:pPr algn="ctr" latinLnBrk="1"/>
                      <a:r>
                        <a:rPr lang="en-US" altLang="ko-KR" dirty="0"/>
                        <a:t>Output</a:t>
                      </a:r>
                      <a:endParaRPr lang="ko-KR" altLang="en-US" dirty="0"/>
                    </a:p>
                  </a:txBody>
                  <a:tcPr/>
                </a:tc>
                <a:extLst>
                  <a:ext uri="{0D108BD9-81ED-4DB2-BD59-A6C34878D82A}">
                    <a16:rowId xmlns:a16="http://schemas.microsoft.com/office/drawing/2014/main" val="1251107467"/>
                  </a:ext>
                </a:extLst>
              </a:tr>
              <a:tr h="370840">
                <a:tc>
                  <a:txBody>
                    <a:bodyPr/>
                    <a:lstStyle/>
                    <a:p>
                      <a:pPr algn="ctr" latinLnBrk="1"/>
                      <a:r>
                        <a:rPr lang="en-US" altLang="ko-KR" dirty="0">
                          <a:latin typeface="Arial Narrow" panose="020B0606020202030204" pitchFamily="34" charset="0"/>
                        </a:rPr>
                        <a:t>ABC</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DEF</a:t>
                      </a:r>
                      <a:endParaRPr lang="ko-KR" altLang="en-US" dirty="0">
                        <a:latin typeface="Arial Narrow" panose="020B0606020202030204" pitchFamily="34" charset="0"/>
                      </a:endParaRPr>
                    </a:p>
                  </a:txBody>
                  <a:tcPr/>
                </a:tc>
                <a:extLst>
                  <a:ext uri="{0D108BD9-81ED-4DB2-BD59-A6C34878D82A}">
                    <a16:rowId xmlns:a16="http://schemas.microsoft.com/office/drawing/2014/main" val="1350315580"/>
                  </a:ext>
                </a:extLst>
              </a:tr>
              <a:tr h="370840">
                <a:tc>
                  <a:txBody>
                    <a:bodyPr/>
                    <a:lstStyle/>
                    <a:p>
                      <a:pPr algn="ctr" latinLnBrk="1"/>
                      <a:r>
                        <a:rPr lang="en-US" altLang="ko-KR" dirty="0">
                          <a:latin typeface="Arial Narrow" panose="020B0606020202030204" pitchFamily="34" charset="0"/>
                        </a:rPr>
                        <a:t>BCD</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EFG</a:t>
                      </a:r>
                      <a:endParaRPr lang="ko-KR" altLang="en-US" dirty="0">
                        <a:latin typeface="Arial Narrow" panose="020B0606020202030204" pitchFamily="34" charset="0"/>
                      </a:endParaRPr>
                    </a:p>
                  </a:txBody>
                  <a:tcPr/>
                </a:tc>
                <a:extLst>
                  <a:ext uri="{0D108BD9-81ED-4DB2-BD59-A6C34878D82A}">
                    <a16:rowId xmlns:a16="http://schemas.microsoft.com/office/drawing/2014/main" val="3136079236"/>
                  </a:ext>
                </a:extLst>
              </a:tr>
              <a:tr h="370840">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extLst>
                  <a:ext uri="{0D108BD9-81ED-4DB2-BD59-A6C34878D82A}">
                    <a16:rowId xmlns:a16="http://schemas.microsoft.com/office/drawing/2014/main" val="1901682917"/>
                  </a:ext>
                </a:extLst>
              </a:tr>
              <a:tr h="370840">
                <a:tc>
                  <a:txBody>
                    <a:bodyPr/>
                    <a:lstStyle/>
                    <a:p>
                      <a:pPr algn="ctr" latinLnBrk="1"/>
                      <a:r>
                        <a:rPr lang="en-US" altLang="ko-KR" dirty="0">
                          <a:latin typeface="Arial Narrow" panose="020B0606020202030204" pitchFamily="34" charset="0"/>
                        </a:rPr>
                        <a:t>TUV</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WXY</a:t>
                      </a:r>
                      <a:endParaRPr lang="ko-KR" altLang="en-US" dirty="0">
                        <a:latin typeface="Arial Narrow" panose="020B0606020202030204" pitchFamily="34" charset="0"/>
                      </a:endParaRPr>
                    </a:p>
                  </a:txBody>
                  <a:tcPr/>
                </a:tc>
                <a:extLst>
                  <a:ext uri="{0D108BD9-81ED-4DB2-BD59-A6C34878D82A}">
                    <a16:rowId xmlns:a16="http://schemas.microsoft.com/office/drawing/2014/main" val="3178701568"/>
                  </a:ext>
                </a:extLst>
              </a:tr>
              <a:tr h="370840">
                <a:tc>
                  <a:txBody>
                    <a:bodyPr/>
                    <a:lstStyle/>
                    <a:p>
                      <a:pPr algn="ctr" latinLnBrk="1"/>
                      <a:r>
                        <a:rPr lang="en-US" altLang="ko-KR" dirty="0">
                          <a:latin typeface="Arial Narrow" panose="020B0606020202030204" pitchFamily="34" charset="0"/>
                        </a:rPr>
                        <a:t>UVW</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XYZ</a:t>
                      </a:r>
                      <a:endParaRPr lang="ko-KR" altLang="en-US" dirty="0">
                        <a:latin typeface="Arial Narrow" panose="020B0606020202030204" pitchFamily="34" charset="0"/>
                      </a:endParaRPr>
                    </a:p>
                  </a:txBody>
                  <a:tcPr/>
                </a:tc>
                <a:extLst>
                  <a:ext uri="{0D108BD9-81ED-4DB2-BD59-A6C34878D82A}">
                    <a16:rowId xmlns:a16="http://schemas.microsoft.com/office/drawing/2014/main" val="1612167321"/>
                  </a:ext>
                </a:extLst>
              </a:tr>
            </a:tbl>
          </a:graphicData>
        </a:graphic>
      </p:graphicFrame>
      <p:sp>
        <p:nvSpPr>
          <p:cNvPr id="4" name="화살표: 오른쪽 3">
            <a:extLst>
              <a:ext uri="{FF2B5EF4-FFF2-40B4-BE49-F238E27FC236}">
                <a16:creationId xmlns:a16="http://schemas.microsoft.com/office/drawing/2014/main" id="{7F776092-8037-08FC-FDB9-1FDFCBAC3FC2}"/>
              </a:ext>
            </a:extLst>
          </p:cNvPr>
          <p:cNvSpPr/>
          <p:nvPr/>
        </p:nvSpPr>
        <p:spPr>
          <a:xfrm>
            <a:off x="4105381" y="297180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른쪽 4">
            <a:extLst>
              <a:ext uri="{FF2B5EF4-FFF2-40B4-BE49-F238E27FC236}">
                <a16:creationId xmlns:a16="http://schemas.microsoft.com/office/drawing/2014/main" id="{92721498-C902-2B67-5D68-2FA615E5A0EF}"/>
              </a:ext>
            </a:extLst>
          </p:cNvPr>
          <p:cNvSpPr/>
          <p:nvPr/>
        </p:nvSpPr>
        <p:spPr>
          <a:xfrm>
            <a:off x="4105434" y="3357563"/>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화살표: 오른쪽 5">
            <a:extLst>
              <a:ext uri="{FF2B5EF4-FFF2-40B4-BE49-F238E27FC236}">
                <a16:creationId xmlns:a16="http://schemas.microsoft.com/office/drawing/2014/main" id="{405FB8B6-07BB-CBFA-F483-2E0F865E6694}"/>
              </a:ext>
            </a:extLst>
          </p:cNvPr>
          <p:cNvSpPr/>
          <p:nvPr/>
        </p:nvSpPr>
        <p:spPr>
          <a:xfrm>
            <a:off x="4105380" y="3718845"/>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화살표: 오른쪽 6">
            <a:extLst>
              <a:ext uri="{FF2B5EF4-FFF2-40B4-BE49-F238E27FC236}">
                <a16:creationId xmlns:a16="http://schemas.microsoft.com/office/drawing/2014/main" id="{3A2516A0-D304-5587-1C26-41E7DEDAC31F}"/>
              </a:ext>
            </a:extLst>
          </p:cNvPr>
          <p:cNvSpPr/>
          <p:nvPr/>
        </p:nvSpPr>
        <p:spPr>
          <a:xfrm>
            <a:off x="4105379" y="4104608"/>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B0D486D3-61F2-E335-7666-E218B5504E53}"/>
              </a:ext>
            </a:extLst>
          </p:cNvPr>
          <p:cNvSpPr/>
          <p:nvPr/>
        </p:nvSpPr>
        <p:spPr>
          <a:xfrm>
            <a:off x="4105378" y="446589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8015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Exercise4</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Developing a model to complete 10 letter words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Predicting the last 3 letters, given 7 letters.</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graphicFrame>
        <p:nvGraphicFramePr>
          <p:cNvPr id="2" name="표 3">
            <a:extLst>
              <a:ext uri="{FF2B5EF4-FFF2-40B4-BE49-F238E27FC236}">
                <a16:creationId xmlns:a16="http://schemas.microsoft.com/office/drawing/2014/main" id="{D2A90E1B-CDA5-8FD9-9832-FE9E237930E9}"/>
              </a:ext>
            </a:extLst>
          </p:cNvPr>
          <p:cNvGraphicFramePr>
            <a:graphicFrameLocks noGrp="1"/>
          </p:cNvGraphicFramePr>
          <p:nvPr>
            <p:extLst>
              <p:ext uri="{D42A27DB-BD31-4B8C-83A1-F6EECF244321}">
                <p14:modId xmlns:p14="http://schemas.microsoft.com/office/powerpoint/2010/main" val="2061226145"/>
              </p:ext>
            </p:extLst>
          </p:nvPr>
        </p:nvGraphicFramePr>
        <p:xfrm>
          <a:off x="1769514" y="2918153"/>
          <a:ext cx="4895235" cy="2194560"/>
        </p:xfrm>
        <a:graphic>
          <a:graphicData uri="http://schemas.openxmlformats.org/drawingml/2006/table">
            <a:tbl>
              <a:tblPr firstRow="1" bandRow="1">
                <a:tableStyleId>{5940675A-B579-460E-94D1-54222C63F5DA}</a:tableStyleId>
              </a:tblPr>
              <a:tblGrid>
                <a:gridCol w="1631745">
                  <a:extLst>
                    <a:ext uri="{9D8B030D-6E8A-4147-A177-3AD203B41FA5}">
                      <a16:colId xmlns:a16="http://schemas.microsoft.com/office/drawing/2014/main" val="1983556881"/>
                    </a:ext>
                  </a:extLst>
                </a:gridCol>
                <a:gridCol w="1631745">
                  <a:extLst>
                    <a:ext uri="{9D8B030D-6E8A-4147-A177-3AD203B41FA5}">
                      <a16:colId xmlns:a16="http://schemas.microsoft.com/office/drawing/2014/main" val="4140232556"/>
                    </a:ext>
                  </a:extLst>
                </a:gridCol>
                <a:gridCol w="1631745">
                  <a:extLst>
                    <a:ext uri="{9D8B030D-6E8A-4147-A177-3AD203B41FA5}">
                      <a16:colId xmlns:a16="http://schemas.microsoft.com/office/drawing/2014/main" val="4034668507"/>
                    </a:ext>
                  </a:extLst>
                </a:gridCol>
              </a:tblGrid>
              <a:tr h="362110">
                <a:tc>
                  <a:txBody>
                    <a:bodyPr/>
                    <a:lstStyle/>
                    <a:p>
                      <a:pPr algn="ctr" latinLnBrk="1"/>
                      <a:r>
                        <a:rPr lang="en-US" altLang="ko-KR" dirty="0"/>
                        <a:t>Ground truth</a:t>
                      </a:r>
                      <a:endParaRPr lang="ko-KR" altLang="en-US" dirty="0"/>
                    </a:p>
                  </a:txBody>
                  <a:tcPr/>
                </a:tc>
                <a:tc>
                  <a:txBody>
                    <a:bodyPr/>
                    <a:lstStyle/>
                    <a:p>
                      <a:pPr algn="ctr" latinLnBrk="1"/>
                      <a:r>
                        <a:rPr lang="en-US" altLang="ko-KR" dirty="0"/>
                        <a:t>Input</a:t>
                      </a:r>
                      <a:endParaRPr lang="ko-KR" altLang="en-US" dirty="0"/>
                    </a:p>
                  </a:txBody>
                  <a:tcPr/>
                </a:tc>
                <a:tc>
                  <a:txBody>
                    <a:bodyPr/>
                    <a:lstStyle/>
                    <a:p>
                      <a:pPr algn="ctr" latinLnBrk="1"/>
                      <a:r>
                        <a:rPr lang="en-US" altLang="ko-KR" dirty="0"/>
                        <a:t>Output</a:t>
                      </a:r>
                      <a:endParaRPr lang="ko-KR" altLang="en-US" dirty="0"/>
                    </a:p>
                  </a:txBody>
                  <a:tcPr/>
                </a:tc>
                <a:extLst>
                  <a:ext uri="{0D108BD9-81ED-4DB2-BD59-A6C34878D82A}">
                    <a16:rowId xmlns:a16="http://schemas.microsoft.com/office/drawing/2014/main" val="1251107467"/>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abbrevi</a:t>
                      </a:r>
                      <a:r>
                        <a:rPr lang="en-US" altLang="ko-KR" dirty="0">
                          <a:solidFill>
                            <a:schemeClr val="accent5"/>
                          </a:solidFill>
                          <a:latin typeface="Arial Narrow" panose="020B0606020202030204" pitchFamily="34" charset="0"/>
                        </a:rPr>
                        <a:t>ate</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abbrevi</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ate</a:t>
                      </a:r>
                      <a:endParaRPr lang="ko-KR" altLang="en-US" dirty="0">
                        <a:latin typeface="Arial Narrow" panose="020B0606020202030204" pitchFamily="34" charset="0"/>
                      </a:endParaRPr>
                    </a:p>
                  </a:txBody>
                  <a:tcPr/>
                </a:tc>
                <a:extLst>
                  <a:ext uri="{0D108BD9-81ED-4DB2-BD59-A6C34878D82A}">
                    <a16:rowId xmlns:a16="http://schemas.microsoft.com/office/drawing/2014/main" val="1350315580"/>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abdicat</a:t>
                      </a:r>
                      <a:r>
                        <a:rPr lang="en-US" altLang="ko-KR" dirty="0">
                          <a:solidFill>
                            <a:schemeClr val="accent5"/>
                          </a:solidFill>
                          <a:latin typeface="Arial Narrow" panose="020B0606020202030204" pitchFamily="34" charset="0"/>
                        </a:rPr>
                        <a:t>ion</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abdicat</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ion</a:t>
                      </a:r>
                      <a:endParaRPr lang="ko-KR" altLang="en-US" dirty="0">
                        <a:latin typeface="Arial Narrow" panose="020B0606020202030204" pitchFamily="34" charset="0"/>
                      </a:endParaRPr>
                    </a:p>
                  </a:txBody>
                  <a:tcPr/>
                </a:tc>
                <a:extLst>
                  <a:ext uri="{0D108BD9-81ED-4DB2-BD59-A6C34878D82A}">
                    <a16:rowId xmlns:a16="http://schemas.microsoft.com/office/drawing/2014/main" val="3136079236"/>
                  </a:ext>
                </a:extLst>
              </a:tr>
              <a:tr h="362110">
                <a:tc>
                  <a:txBody>
                    <a:bodyPr/>
                    <a:lstStyle/>
                    <a:p>
                      <a:pPr algn="ctr" latinLnBrk="1"/>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extLst>
                  <a:ext uri="{0D108BD9-81ED-4DB2-BD59-A6C34878D82A}">
                    <a16:rowId xmlns:a16="http://schemas.microsoft.com/office/drawing/2014/main" val="1901682917"/>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yestery</a:t>
                      </a:r>
                      <a:r>
                        <a:rPr lang="en-US" altLang="ko-KR" dirty="0">
                          <a:solidFill>
                            <a:schemeClr val="accent5"/>
                          </a:solidFill>
                          <a:latin typeface="Arial Narrow" panose="020B0606020202030204" pitchFamily="34" charset="0"/>
                        </a:rPr>
                        <a:t>ear</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yestery</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ear</a:t>
                      </a:r>
                      <a:endParaRPr lang="ko-KR" altLang="en-US" dirty="0">
                        <a:latin typeface="Arial Narrow" panose="020B0606020202030204" pitchFamily="34" charset="0"/>
                      </a:endParaRPr>
                    </a:p>
                  </a:txBody>
                  <a:tcPr/>
                </a:tc>
                <a:extLst>
                  <a:ext uri="{0D108BD9-81ED-4DB2-BD59-A6C34878D82A}">
                    <a16:rowId xmlns:a16="http://schemas.microsoft.com/office/drawing/2014/main" val="3178701568"/>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zoologi</a:t>
                      </a:r>
                      <a:r>
                        <a:rPr lang="en-US" altLang="ko-KR" dirty="0">
                          <a:solidFill>
                            <a:schemeClr val="accent5"/>
                          </a:solidFill>
                          <a:latin typeface="Arial Narrow" panose="020B0606020202030204" pitchFamily="34" charset="0"/>
                        </a:rPr>
                        <a:t>cal</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zoologi</a:t>
                      </a:r>
                      <a:endParaRPr lang="ko-KR" altLang="en-US" dirty="0">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cal</a:t>
                      </a:r>
                      <a:endParaRPr lang="ko-KR" altLang="en-US" dirty="0">
                        <a:latin typeface="Arial Narrow" panose="020B0606020202030204" pitchFamily="34" charset="0"/>
                      </a:endParaRPr>
                    </a:p>
                  </a:txBody>
                  <a:tcPr/>
                </a:tc>
                <a:extLst>
                  <a:ext uri="{0D108BD9-81ED-4DB2-BD59-A6C34878D82A}">
                    <a16:rowId xmlns:a16="http://schemas.microsoft.com/office/drawing/2014/main" val="1612167321"/>
                  </a:ext>
                </a:extLst>
              </a:tr>
            </a:tbl>
          </a:graphicData>
        </a:graphic>
      </p:graphicFrame>
      <p:sp>
        <p:nvSpPr>
          <p:cNvPr id="4" name="화살표: 오른쪽 3">
            <a:extLst>
              <a:ext uri="{FF2B5EF4-FFF2-40B4-BE49-F238E27FC236}">
                <a16:creationId xmlns:a16="http://schemas.microsoft.com/office/drawing/2014/main" id="{7F776092-8037-08FC-FDB9-1FDFCBAC3FC2}"/>
              </a:ext>
            </a:extLst>
          </p:cNvPr>
          <p:cNvSpPr/>
          <p:nvPr/>
        </p:nvSpPr>
        <p:spPr>
          <a:xfrm>
            <a:off x="4859527" y="333002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른쪽 4">
            <a:extLst>
              <a:ext uri="{FF2B5EF4-FFF2-40B4-BE49-F238E27FC236}">
                <a16:creationId xmlns:a16="http://schemas.microsoft.com/office/drawing/2014/main" id="{92721498-C902-2B67-5D68-2FA615E5A0EF}"/>
              </a:ext>
            </a:extLst>
          </p:cNvPr>
          <p:cNvSpPr/>
          <p:nvPr/>
        </p:nvSpPr>
        <p:spPr>
          <a:xfrm>
            <a:off x="4859580" y="3715783"/>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화살표: 오른쪽 5">
            <a:extLst>
              <a:ext uri="{FF2B5EF4-FFF2-40B4-BE49-F238E27FC236}">
                <a16:creationId xmlns:a16="http://schemas.microsoft.com/office/drawing/2014/main" id="{405FB8B6-07BB-CBFA-F483-2E0F865E6694}"/>
              </a:ext>
            </a:extLst>
          </p:cNvPr>
          <p:cNvSpPr/>
          <p:nvPr/>
        </p:nvSpPr>
        <p:spPr>
          <a:xfrm>
            <a:off x="4859526" y="4077065"/>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화살표: 오른쪽 6">
            <a:extLst>
              <a:ext uri="{FF2B5EF4-FFF2-40B4-BE49-F238E27FC236}">
                <a16:creationId xmlns:a16="http://schemas.microsoft.com/office/drawing/2014/main" id="{3A2516A0-D304-5587-1C26-41E7DEDAC31F}"/>
              </a:ext>
            </a:extLst>
          </p:cNvPr>
          <p:cNvSpPr/>
          <p:nvPr/>
        </p:nvSpPr>
        <p:spPr>
          <a:xfrm>
            <a:off x="4859525" y="4462828"/>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B0D486D3-61F2-E335-7666-E218B5504E53}"/>
              </a:ext>
            </a:extLst>
          </p:cNvPr>
          <p:cNvSpPr/>
          <p:nvPr/>
        </p:nvSpPr>
        <p:spPr>
          <a:xfrm>
            <a:off x="4859524" y="482411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511652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Exercise4</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EEE7905-5BC2-A64D-B1EF-80CCB4DBF523}"/>
              </a:ext>
            </a:extLst>
          </p:cNvPr>
          <p:cNvSpPr txBox="1"/>
          <p:nvPr/>
        </p:nvSpPr>
        <p:spPr>
          <a:xfrm>
            <a:off x="2055756" y="2502932"/>
            <a:ext cx="4754880" cy="923330"/>
          </a:xfrm>
          <a:prstGeom prst="rect">
            <a:avLst/>
          </a:prstGeom>
          <a:noFill/>
        </p:spPr>
        <p:txBody>
          <a:bodyPr wrap="square">
            <a:spAutoFit/>
          </a:bodyPr>
          <a:lstStyle/>
          <a:p>
            <a:r>
              <a:rPr lang="en-US" altLang="ko-KR" dirty="0">
                <a:hlinkClick r:id="rId3"/>
              </a:rPr>
              <a:t>https://colab.research.google.com/github/JunetaeKim/DeepLearningClass/blob/main/Week13/10LetterWords.ipynb</a:t>
            </a:r>
            <a:endParaRPr lang="ko-KR" altLang="en-US" dirty="0"/>
          </a:p>
        </p:txBody>
      </p:sp>
      <p:sp>
        <p:nvSpPr>
          <p:cNvPr id="11" name="TextBox 10">
            <a:extLst>
              <a:ext uri="{FF2B5EF4-FFF2-40B4-BE49-F238E27FC236}">
                <a16:creationId xmlns:a16="http://schemas.microsoft.com/office/drawing/2014/main" id="{3CA5E144-0821-4012-BC7C-FCD2B0171458}"/>
              </a:ext>
            </a:extLst>
          </p:cNvPr>
          <p:cNvSpPr txBox="1"/>
          <p:nvPr/>
        </p:nvSpPr>
        <p:spPr>
          <a:xfrm>
            <a:off x="2055756" y="2133600"/>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
        <p:nvSpPr>
          <p:cNvPr id="12" name="TextBox 11">
            <a:extLst>
              <a:ext uri="{FF2B5EF4-FFF2-40B4-BE49-F238E27FC236}">
                <a16:creationId xmlns:a16="http://schemas.microsoft.com/office/drawing/2014/main" id="{F1A21478-A1CB-0C58-DA4B-99B6B885EBFB}"/>
              </a:ext>
            </a:extLst>
          </p:cNvPr>
          <p:cNvSpPr txBox="1"/>
          <p:nvPr/>
        </p:nvSpPr>
        <p:spPr>
          <a:xfrm>
            <a:off x="2055756" y="4233348"/>
            <a:ext cx="4853940" cy="923330"/>
          </a:xfrm>
          <a:prstGeom prst="rect">
            <a:avLst/>
          </a:prstGeom>
          <a:noFill/>
        </p:spPr>
        <p:txBody>
          <a:bodyPr wrap="square">
            <a:spAutoFit/>
          </a:bodyPr>
          <a:lstStyle/>
          <a:p>
            <a:r>
              <a:rPr lang="en-US" altLang="ko-KR" dirty="0">
                <a:hlinkClick r:id="rId4"/>
              </a:rPr>
              <a:t>https://colab.research.google.com/github/JunetaeKim/DeepLearningClass/blob/main/Week13/10LetterWordsSolution.ipynb</a:t>
            </a:r>
            <a:endParaRPr lang="ko-KR" altLang="en-US" dirty="0"/>
          </a:p>
        </p:txBody>
      </p:sp>
      <p:sp>
        <p:nvSpPr>
          <p:cNvPr id="13" name="TextBox 12">
            <a:extLst>
              <a:ext uri="{FF2B5EF4-FFF2-40B4-BE49-F238E27FC236}">
                <a16:creationId xmlns:a16="http://schemas.microsoft.com/office/drawing/2014/main" id="{FBF20661-875A-52C8-9C26-C3F79AD6074C}"/>
              </a:ext>
            </a:extLst>
          </p:cNvPr>
          <p:cNvSpPr txBox="1"/>
          <p:nvPr/>
        </p:nvSpPr>
        <p:spPr>
          <a:xfrm>
            <a:off x="2055756" y="3864016"/>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solutions</a:t>
            </a:r>
            <a:endParaRPr lang="ko-KR" altLang="en-US" dirty="0"/>
          </a:p>
        </p:txBody>
      </p:sp>
    </p:spTree>
    <p:extLst>
      <p:ext uri="{BB962C8B-B14F-4D97-AF65-F5344CB8AC3E}">
        <p14:creationId xmlns:p14="http://schemas.microsoft.com/office/powerpoint/2010/main" val="372200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15390" cy="484126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What is Tokenization?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Definition: </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process of breaking a sentence or text into smaller units, called tokens</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Tokens are usually words, but can also be phrases or sentences</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Importance of tokenization </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It's the first step in text preprocessing for various NLP tasks</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It helps in analyzing and understanding the structure of a text</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It facilitates the extraction of meaningful information from text data</a:t>
            </a:r>
          </a:p>
          <a:p>
            <a:pPr marL="1198800" lvl="2"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natural language processing</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76979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15390" cy="396409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What is Tokenization?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Original Sentence: "We enjoy ice cream on hot summer days."</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Tokenized Sentence: ["We", "enjoy", "ice", "cream", "on", "hot", "summer", "days."]</a:t>
            </a:r>
          </a:p>
          <a:p>
            <a:pPr marL="1198800" lvl="2"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Tools:</a:t>
            </a:r>
          </a:p>
          <a:p>
            <a:pPr marL="1198800" lvl="2" indent="-284400">
              <a:lnSpc>
                <a:spcPct val="150000"/>
              </a:lnSpc>
              <a:buFont typeface="Arial" panose="020B0604020202020204" pitchFamily="34" charset="0"/>
              <a:buChar char="•"/>
            </a:pPr>
            <a:r>
              <a:rPr lang="en-US" altLang="ko-KR" dirty="0">
                <a:solidFill>
                  <a:schemeClr val="accent6">
                    <a:lumMod val="75000"/>
                  </a:schemeClr>
                </a:solidFill>
                <a:latin typeface="Arial Narrow" panose="020B0606020202030204" pitchFamily="34" charset="0"/>
              </a:rPr>
              <a:t>from</a:t>
            </a:r>
            <a:r>
              <a:rPr lang="en-US" altLang="ko-KR" dirty="0">
                <a:solidFill>
                  <a:srgbClr val="222222"/>
                </a:solidFill>
                <a:latin typeface="Arial Narrow" panose="020B0606020202030204" pitchFamily="34" charset="0"/>
              </a:rPr>
              <a:t> </a:t>
            </a:r>
            <a:r>
              <a:rPr lang="en-US" altLang="ko-KR" dirty="0" err="1">
                <a:solidFill>
                  <a:srgbClr val="222222"/>
                </a:solidFill>
                <a:latin typeface="Arial Narrow" panose="020B0606020202030204" pitchFamily="34" charset="0"/>
              </a:rPr>
              <a:t>tensorflow.keras.</a:t>
            </a:r>
            <a:r>
              <a:rPr lang="en-US" altLang="ko-KR" dirty="0" err="1">
                <a:solidFill>
                  <a:srgbClr val="0070C0"/>
                </a:solidFill>
                <a:latin typeface="Arial Narrow" panose="020B0606020202030204" pitchFamily="34" charset="0"/>
              </a:rPr>
              <a:t>preprocessing.text</a:t>
            </a:r>
            <a:r>
              <a:rPr lang="en-US" altLang="ko-KR" dirty="0">
                <a:solidFill>
                  <a:srgbClr val="0070C0"/>
                </a:solidFill>
                <a:latin typeface="Arial Narrow" panose="020B0606020202030204" pitchFamily="34" charset="0"/>
              </a:rPr>
              <a:t> </a:t>
            </a:r>
            <a:r>
              <a:rPr lang="en-US" altLang="ko-KR" dirty="0">
                <a:solidFill>
                  <a:schemeClr val="accent6">
                    <a:lumMod val="75000"/>
                  </a:schemeClr>
                </a:solidFill>
                <a:latin typeface="Arial Narrow" panose="020B0606020202030204" pitchFamily="34" charset="0"/>
              </a:rPr>
              <a:t>import</a:t>
            </a:r>
            <a:r>
              <a:rPr lang="en-US" altLang="ko-KR" dirty="0">
                <a:solidFill>
                  <a:srgbClr val="222222"/>
                </a:solidFill>
                <a:latin typeface="Arial Narrow" panose="020B0606020202030204" pitchFamily="34" charset="0"/>
              </a:rPr>
              <a:t> </a:t>
            </a:r>
            <a:r>
              <a:rPr lang="en-US" altLang="ko-KR" dirty="0" err="1">
                <a:solidFill>
                  <a:srgbClr val="222222"/>
                </a:solidFill>
                <a:latin typeface="Arial Narrow" panose="020B0606020202030204" pitchFamily="34" charset="0"/>
              </a:rPr>
              <a:t>text_to_word_sequence</a:t>
            </a:r>
            <a:r>
              <a:rPr lang="en-US" altLang="ko-KR" dirty="0">
                <a:solidFill>
                  <a:srgbClr val="222222"/>
                </a:solidFill>
                <a:latin typeface="Arial Narrow" panose="020B0606020202030204" pitchFamily="34" charset="0"/>
              </a:rPr>
              <a:t>, Tokenizer</a:t>
            </a:r>
          </a:p>
          <a:p>
            <a:pPr marL="1198800" lvl="2" indent="-284400">
              <a:lnSpc>
                <a:spcPct val="150000"/>
              </a:lnSpc>
              <a:buFont typeface="Arial" panose="020B0604020202020204" pitchFamily="34" charset="0"/>
              <a:buChar char="•"/>
            </a:pPr>
            <a:r>
              <a:rPr lang="en-US" altLang="ko-KR" dirty="0" err="1">
                <a:solidFill>
                  <a:srgbClr val="222222"/>
                </a:solidFill>
                <a:latin typeface="Arial Narrow" panose="020B0606020202030204" pitchFamily="34" charset="0"/>
              </a:rPr>
              <a:t>text_to_word_sequence</a:t>
            </a:r>
            <a:r>
              <a:rPr lang="en-US" altLang="ko-KR" dirty="0">
                <a:solidFill>
                  <a:srgbClr val="222222"/>
                </a:solidFill>
                <a:latin typeface="Arial Narrow" panose="020B0606020202030204" pitchFamily="34" charset="0"/>
              </a:rPr>
              <a:t> and Tokenizer are both tokenization methods, and have different use cases and features.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natural language processing</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96811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739815" cy="271760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What is Tokenization?</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text_to_word_sequence</a:t>
            </a:r>
            <a:r>
              <a:rPr lang="en-US" altLang="ko-KR" sz="2000" dirty="0">
                <a:solidFill>
                  <a:srgbClr val="222222"/>
                </a:solidFill>
                <a:latin typeface="Arial Narrow" panose="020B0606020202030204" pitchFamily="34" charset="0"/>
              </a:rPr>
              <a:t>:</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simple function that takes a text string as input and returns a list of words.</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It uses space as a delimiter and removes punctuation marks.</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It's suitable for basic tokenization when working with single sentences or a small dataset.</a:t>
            </a:r>
          </a:p>
          <a:p>
            <a:pPr marL="1198800" lvl="2"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natural language processing</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44096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739815" cy="354860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What is Tokenization?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Tokenizer:</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more advanced and customizable class for tokenization.</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It can handle large datasets and multiple texts.</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Provides additional functionality, such as counting word frequency, converting words to indices, and creating a dictionary-like mapping of words.</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It allows for more control over the tokenization process, such as defining custom filters, setting the maximum number of words, and choosing a specific tokenizer.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natural language processing</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031377811"/>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26543</TotalTime>
  <Words>3739</Words>
  <Application>Microsoft Office PowerPoint</Application>
  <PresentationFormat>화면 슬라이드 쇼(4:3)</PresentationFormat>
  <Paragraphs>746</Paragraphs>
  <Slides>57</Slides>
  <Notes>56</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57</vt:i4>
      </vt:variant>
    </vt:vector>
  </HeadingPairs>
  <TitlesOfParts>
    <vt:vector size="65" baseType="lpstr">
      <vt:lpstr>-apple-system</vt:lpstr>
      <vt:lpstr>맑은 고딕</vt:lpstr>
      <vt:lpstr>Arial</vt:lpstr>
      <vt:lpstr>Arial Narrow</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2730</cp:revision>
  <cp:lastPrinted>2017-04-16T10:58:23Z</cp:lastPrinted>
  <dcterms:created xsi:type="dcterms:W3CDTF">2017-03-22T07:59:28Z</dcterms:created>
  <dcterms:modified xsi:type="dcterms:W3CDTF">2023-03-21T05:44:02Z</dcterms:modified>
</cp:coreProperties>
</file>