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265" r:id="rId2"/>
    <p:sldId id="509" r:id="rId3"/>
    <p:sldId id="599" r:id="rId4"/>
    <p:sldId id="606" r:id="rId5"/>
    <p:sldId id="602" r:id="rId6"/>
    <p:sldId id="603" r:id="rId7"/>
    <p:sldId id="604" r:id="rId8"/>
    <p:sldId id="605" r:id="rId9"/>
    <p:sldId id="607" r:id="rId10"/>
    <p:sldId id="609" r:id="rId11"/>
    <p:sldId id="610" r:id="rId12"/>
    <p:sldId id="612" r:id="rId13"/>
    <p:sldId id="613" r:id="rId14"/>
    <p:sldId id="614" r:id="rId15"/>
    <p:sldId id="611" r:id="rId16"/>
    <p:sldId id="608" r:id="rId17"/>
    <p:sldId id="615" r:id="rId18"/>
    <p:sldId id="616" r:id="rId19"/>
    <p:sldId id="617" r:id="rId20"/>
    <p:sldId id="618" r:id="rId21"/>
    <p:sldId id="619" r:id="rId22"/>
    <p:sldId id="642" r:id="rId23"/>
    <p:sldId id="620" r:id="rId24"/>
    <p:sldId id="621" r:id="rId25"/>
    <p:sldId id="622" r:id="rId26"/>
    <p:sldId id="623" r:id="rId27"/>
    <p:sldId id="630" r:id="rId28"/>
    <p:sldId id="624" r:id="rId29"/>
    <p:sldId id="643" r:id="rId30"/>
    <p:sldId id="645" r:id="rId31"/>
    <p:sldId id="646" r:id="rId32"/>
    <p:sldId id="647" r:id="rId33"/>
    <p:sldId id="644" r:id="rId34"/>
    <p:sldId id="625" r:id="rId35"/>
    <p:sldId id="648" r:id="rId36"/>
    <p:sldId id="649" r:id="rId37"/>
    <p:sldId id="650" r:id="rId38"/>
    <p:sldId id="626" r:id="rId39"/>
    <p:sldId id="651" r:id="rId40"/>
    <p:sldId id="652" r:id="rId41"/>
    <p:sldId id="627" r:id="rId42"/>
    <p:sldId id="653" r:id="rId43"/>
    <p:sldId id="654" r:id="rId44"/>
    <p:sldId id="655" r:id="rId45"/>
    <p:sldId id="656" r:id="rId46"/>
    <p:sldId id="657" r:id="rId47"/>
    <p:sldId id="628" r:id="rId48"/>
    <p:sldId id="658" r:id="rId49"/>
    <p:sldId id="659" r:id="rId50"/>
    <p:sldId id="631" r:id="rId51"/>
    <p:sldId id="660" r:id="rId52"/>
    <p:sldId id="661" r:id="rId53"/>
    <p:sldId id="662" r:id="rId54"/>
    <p:sldId id="629" r:id="rId55"/>
    <p:sldId id="663" r:id="rId56"/>
    <p:sldId id="664" r:id="rId57"/>
    <p:sldId id="665" r:id="rId58"/>
    <p:sldId id="632" r:id="rId59"/>
    <p:sldId id="666" r:id="rId60"/>
    <p:sldId id="668" r:id="rId61"/>
    <p:sldId id="667" r:id="rId62"/>
    <p:sldId id="639" r:id="rId63"/>
    <p:sldId id="672" r:id="rId64"/>
    <p:sldId id="669" r:id="rId65"/>
    <p:sldId id="670" r:id="rId66"/>
    <p:sldId id="671" r:id="rId67"/>
    <p:sldId id="640" r:id="rId68"/>
    <p:sldId id="673" r:id="rId69"/>
    <p:sldId id="675" r:id="rId70"/>
    <p:sldId id="674" r:id="rId71"/>
    <p:sldId id="641" r:id="rId72"/>
    <p:sldId id="676" r:id="rId73"/>
    <p:sldId id="677" r:id="rId74"/>
    <p:sldId id="678" r:id="rId75"/>
    <p:sldId id="680" r:id="rId76"/>
    <p:sldId id="679" r:id="rId77"/>
    <p:sldId id="634" r:id="rId78"/>
    <p:sldId id="681" r:id="rId79"/>
    <p:sldId id="635" r:id="rId80"/>
    <p:sldId id="636" r:id="rId81"/>
    <p:sldId id="637" r:id="rId82"/>
    <p:sldId id="638" r:id="rId83"/>
    <p:sldId id="682" r:id="rId84"/>
    <p:sldId id="684" r:id="rId85"/>
    <p:sldId id="685" r:id="rId86"/>
    <p:sldId id="687" r:id="rId87"/>
    <p:sldId id="689" r:id="rId88"/>
    <p:sldId id="688" r:id="rId89"/>
    <p:sldId id="686" r:id="rId90"/>
    <p:sldId id="691" r:id="rId91"/>
    <p:sldId id="690" r:id="rId9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2272" autoAdjust="0"/>
  </p:normalViewPr>
  <p:slideViewPr>
    <p:cSldViewPr snapToGrid="0" showGuides="1">
      <p:cViewPr varScale="1">
        <p:scale>
          <a:sx n="102" d="100"/>
          <a:sy n="102" d="100"/>
        </p:scale>
        <p:origin x="1806" y="102"/>
      </p:cViewPr>
      <p:guideLst>
        <p:guide orient="horz" pos="3634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8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1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8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4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2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0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12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2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4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9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8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3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3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828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7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0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8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5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6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8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58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429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03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3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2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2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0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8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75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0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16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63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3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03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99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60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255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33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62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45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64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37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457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79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76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5394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21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95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7843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2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07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20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99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61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9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18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30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402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21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0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84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10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22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645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8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21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Natural 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it is an irrational number that is important in mathematics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Its value is approximately 2.718281828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  <a:blipFill>
                <a:blip r:embed="rId3"/>
                <a:stretch>
                  <a:fillRect l="-628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490027"/>
            <a:ext cx="3476625" cy="2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Log(logarithm) and log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Simply, log is the inverse of the exponent.</a:t>
                </a: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  <a:blipFill>
                <a:blip r:embed="rId3"/>
                <a:stretch>
                  <a:fillRect l="-62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Graph of ln x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3" b="20422"/>
          <a:stretch/>
        </p:blipFill>
        <p:spPr bwMode="auto">
          <a:xfrm>
            <a:off x="1475993" y="2794495"/>
            <a:ext cx="3306319" cy="3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80534F-E448-4EC9-963D-AF1DFC510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585"/>
          <a:stretch/>
        </p:blipFill>
        <p:spPr bwMode="auto">
          <a:xfrm>
            <a:off x="1402252" y="2252072"/>
            <a:ext cx="3302914" cy="3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9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 and x=0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48D7E-CBB3-4607-8603-5D85BF57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051"/>
          <a:stretch/>
        </p:blipFill>
        <p:spPr bwMode="auto">
          <a:xfrm>
            <a:off x="1300168" y="2208383"/>
            <a:ext cx="3478138" cy="37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Shifting functions </a:t>
                </a:r>
                <a:endParaRPr lang="en-US" altLang="ko-KR" sz="2000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 the function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000" dirty="0">
                    <a:latin typeface="Arial Narrow" panose="020B0606020202030204" pitchFamily="34" charset="0"/>
                  </a:rPr>
                  <a:t> by 1 on the x-axis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  <a:blipFill>
                <a:blip r:embed="rId3"/>
                <a:stretch>
                  <a:fillRect l="-628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40A9B207-5529-4319-A526-A0C19C04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3408" r="35576"/>
          <a:stretch/>
        </p:blipFill>
        <p:spPr bwMode="auto">
          <a:xfrm>
            <a:off x="1227016" y="2378997"/>
            <a:ext cx="3896876" cy="37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1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Exponential and log function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graphs of the two inverses are symmetric with respect to the y=x.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362" y="2437218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6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298" y="324496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‘e’ is included in the exponential function and entered in the denominator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sigmoid function takes the form of an S curve.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1AB4-E216-4EC9-878A-B20660C0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3575304"/>
            <a:ext cx="3035597" cy="22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8AA40-F221-4470-AE60-F402577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01" y="3575304"/>
            <a:ext cx="3133725" cy="2143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868AF7-D067-484D-8F9A-C7834DE00B5E}"/>
              </a:ext>
            </a:extLst>
          </p:cNvPr>
          <p:cNvSpPr txBox="1"/>
          <p:nvPr/>
        </p:nvSpPr>
        <p:spPr>
          <a:xfrm>
            <a:off x="971550" y="2970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Example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2C3CEB-9BC6-4685-8FB1-9F20EA36D7FA}"/>
              </a:ext>
            </a:extLst>
          </p:cNvPr>
          <p:cNvSpPr/>
          <p:nvPr/>
        </p:nvSpPr>
        <p:spPr>
          <a:xfrm>
            <a:off x="850392" y="3429000"/>
            <a:ext cx="7291007" cy="2495550"/>
          </a:xfrm>
          <a:prstGeom prst="roundRect">
            <a:avLst>
              <a:gd name="adj" fmla="val 7140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1797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sensitivity to change of the function value (output value) with respect to a change in its argument (input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rate change of y with respect to x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/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BCBF6E81-1742-4CC9-BF50-98E01002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9" y="3074959"/>
            <a:ext cx="3708101" cy="36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2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a momentary change, that's so subtle that it doesn't actually move, only reveals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is often described as the "instantaneous rate of change“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of a function of a single variable at a chosen input value, is the slope of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tangent line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the graph of the function at that point.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9DAA6A-49E2-4B61-AC2B-79BF105F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27" y="3429000"/>
            <a:ext cx="3917161" cy="332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3473E01-707D-437A-AE43-8FF17A691756}"/>
              </a:ext>
            </a:extLst>
          </p:cNvPr>
          <p:cNvGrpSpPr/>
          <p:nvPr/>
        </p:nvGrpSpPr>
        <p:grpSpPr>
          <a:xfrm>
            <a:off x="4459224" y="4513095"/>
            <a:ext cx="1650492" cy="338554"/>
            <a:chOff x="3754929" y="4463031"/>
            <a:chExt cx="1650492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0D979-01E5-4047-BB06-696B14193ECF}"/>
                </a:ext>
              </a:extLst>
            </p:cNvPr>
            <p:cNvSpPr txBox="1"/>
            <p:nvPr/>
          </p:nvSpPr>
          <p:spPr>
            <a:xfrm>
              <a:off x="4049061" y="4463031"/>
              <a:ext cx="13563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i="1" dirty="0">
                  <a:solidFill>
                    <a:schemeClr val="accent5"/>
                  </a:solidFill>
                </a:rPr>
                <a:t>tangent line </a:t>
              </a:r>
              <a:endParaRPr lang="ko-KR" altLang="en-US" sz="1600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0F0AD44-2E65-4264-B2C0-A2434FC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929" y="4636880"/>
              <a:ext cx="32592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59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 of derivatives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1444C4-4CAC-4535-8038-E12A631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364" y="2046266"/>
            <a:ext cx="3863445" cy="38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/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4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Instantaneous rate of change: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instantaneous slope when the change in x is so small that it is not exactly zero, but very close to zero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𝑒𝑛𝑜𝑢𝑔h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expressed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8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can be expressed as follows: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6D4EA-1C1C-408E-8193-1086ED4B1986}"/>
              </a:ext>
            </a:extLst>
          </p:cNvPr>
          <p:cNvGrpSpPr/>
          <p:nvPr/>
        </p:nvGrpSpPr>
        <p:grpSpPr>
          <a:xfrm>
            <a:off x="630936" y="2707075"/>
            <a:ext cx="1314450" cy="1157167"/>
            <a:chOff x="768096" y="3049975"/>
            <a:chExt cx="1314450" cy="11571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875C6E-EB55-49C9-BF55-C5D2FF3B92AE}"/>
                </a:ext>
              </a:extLst>
            </p:cNvPr>
            <p:cNvGrpSpPr/>
            <p:nvPr/>
          </p:nvGrpSpPr>
          <p:grpSpPr>
            <a:xfrm>
              <a:off x="768096" y="3521342"/>
              <a:ext cx="1314450" cy="685800"/>
              <a:chOff x="1911096" y="4498848"/>
              <a:chExt cx="1314450" cy="68580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6A3DEC6-28DA-46EA-86FA-12AE23E6483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31445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F9538-D9A1-4324-B24B-914E0C99568E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314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</a:t>
                </a:r>
                <a:endParaRPr lang="ko-KR" altLang="en-US" sz="16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436C6E-D525-439E-A3B8-1350B53BBC4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25321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09D7E3-CF21-411D-B231-18BCB5192429}"/>
              </a:ext>
            </a:extLst>
          </p:cNvPr>
          <p:cNvGrpSpPr/>
          <p:nvPr/>
        </p:nvGrpSpPr>
        <p:grpSpPr>
          <a:xfrm>
            <a:off x="2428494" y="2707075"/>
            <a:ext cx="1658112" cy="1157167"/>
            <a:chOff x="768096" y="3049975"/>
            <a:chExt cx="1658112" cy="11571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B76FBA-526F-4E23-BFB9-3D0C2242C457}"/>
                </a:ext>
              </a:extLst>
            </p:cNvPr>
            <p:cNvGrpSpPr/>
            <p:nvPr/>
          </p:nvGrpSpPr>
          <p:grpSpPr>
            <a:xfrm>
              <a:off x="768096" y="3521342"/>
              <a:ext cx="1658112" cy="685800"/>
              <a:chOff x="1911096" y="4498848"/>
              <a:chExt cx="1658112" cy="6858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BEF6C98-12B0-4553-99AF-36E42F7F9BB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520952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22580-8011-4389-813B-B87088C8972A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6581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change in x is very close to zero </a:t>
                </a:r>
                <a:endParaRPr lang="ko-KR" altLang="en-US" sz="16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7E9A54-4793-4331-A1E7-DAA5F4628B3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528572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1C860-5C7B-42B3-B303-3728208EAE98}"/>
              </a:ext>
            </a:extLst>
          </p:cNvPr>
          <p:cNvGrpSpPr/>
          <p:nvPr/>
        </p:nvGrpSpPr>
        <p:grpSpPr>
          <a:xfrm>
            <a:off x="4654089" y="2105631"/>
            <a:ext cx="1993599" cy="389061"/>
            <a:chOff x="203074" y="3521342"/>
            <a:chExt cx="1993599" cy="38906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FFC515-A61E-40A8-8261-B725AF71E8A1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E86430F-D94D-4C49-8E30-72CCBACD1BA1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BBCA2-AD9E-4570-8011-88F2280D3D79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y</a:t>
                </a:r>
                <a:endParaRPr lang="ko-KR" altLang="en-US" sz="16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E792BA-91F3-4985-B137-5BB912ED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74" y="3762720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5C87B8-DA51-423E-93F0-02A10BCBF2BE}"/>
              </a:ext>
            </a:extLst>
          </p:cNvPr>
          <p:cNvGrpSpPr/>
          <p:nvPr/>
        </p:nvGrpSpPr>
        <p:grpSpPr>
          <a:xfrm>
            <a:off x="4169664" y="2633472"/>
            <a:ext cx="2478024" cy="616376"/>
            <a:chOff x="-281351" y="3294027"/>
            <a:chExt cx="2478024" cy="6163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264BA-8EC1-4827-B7FA-2970437002D9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A24E5B1-DA7A-4F43-B0E7-41CD98F4DFBB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E9BCE7-C806-4999-8B28-F697DA79F38D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x</a:t>
                </a:r>
                <a:endParaRPr lang="ko-KR" altLang="en-US" sz="1600" dirty="0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86D766-5FD4-4B29-B63A-CC2325C6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1351" y="3294027"/>
              <a:ext cx="1041827" cy="42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4 important properties of derivative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0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1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natural number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9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partial derivative?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an expression has multiple variables, you can differentiate only one variable without differentiating all of them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There is no difference in the meaning of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‘differentiate’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for both differential and partial derivatives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All others are treated as constants except for the variable to be differentiated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constant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When partially differentiating only with respect to x among several variables, it is expressed as follows: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2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62744" y="2532888"/>
            <a:ext cx="6540136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409" y="2772788"/>
            <a:ext cx="647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Proof of the main differential formulas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9900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7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function?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mathematical concept that describes the relationship between two sets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describes the rules for how y changes when x changes given the variables x and 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Usually a function is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using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means function, and a variable x.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290820" y="3435347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74875" y="4877042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Rule, 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7617"/>
              </p:ext>
            </p:extLst>
          </p:nvPr>
        </p:nvGraphicFramePr>
        <p:xfrm>
          <a:off x="5364734" y="3865349"/>
          <a:ext cx="9005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6">
                  <a:extLst>
                    <a:ext uri="{9D8B030D-6E8A-4147-A177-3AD203B41FA5}">
                      <a16:colId xmlns:a16="http://schemas.microsoft.com/office/drawing/2014/main" val="231874465"/>
                    </a:ext>
                  </a:extLst>
                </a:gridCol>
                <a:gridCol w="450286">
                  <a:extLst>
                    <a:ext uri="{9D8B030D-6E8A-4147-A177-3AD203B41FA5}">
                      <a16:colId xmlns:a16="http://schemas.microsoft.com/office/drawing/2014/main" val="3198019691"/>
                    </a:ext>
                  </a:extLst>
                </a:gridCol>
              </a:tblGrid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060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659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06792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450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4044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0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  <a:blipFill>
                <a:blip r:embed="rId4"/>
                <a:stretch>
                  <a:fillRect l="-110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>
            <a:off x="5007483" y="390018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0800000">
            <a:off x="6352525" y="389147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4419502" y="47632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5400000">
            <a:off x="6568966" y="474334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24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77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55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55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312163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0440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5026"/>
              </p:ext>
            </p:extLst>
          </p:nvPr>
        </p:nvGraphicFramePr>
        <p:xfrm>
          <a:off x="1152522" y="2435418"/>
          <a:ext cx="2018214" cy="2768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107">
                  <a:extLst>
                    <a:ext uri="{9D8B030D-6E8A-4147-A177-3AD203B41FA5}">
                      <a16:colId xmlns:a16="http://schemas.microsoft.com/office/drawing/2014/main" val="1593700378"/>
                    </a:ext>
                  </a:extLst>
                </a:gridCol>
                <a:gridCol w="1009107">
                  <a:extLst>
                    <a:ext uri="{9D8B030D-6E8A-4147-A177-3AD203B41FA5}">
                      <a16:colId xmlns:a16="http://schemas.microsoft.com/office/drawing/2014/main" val="1466281437"/>
                    </a:ext>
                  </a:extLst>
                </a:gridCol>
              </a:tblGrid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f(n)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187757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8708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2.593742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213883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2.704814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05472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2.716924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58048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2.718146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749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057811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2.71828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95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blipFill>
                <a:blip r:embed="rId3"/>
                <a:stretch>
                  <a:fillRect l="-321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54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93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9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is function important in deep learning?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Given x as an input variable and y ​​to be predicted, finding the appropriate a and b is the simplest expression to describe deep learning.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89759" y="3092916"/>
            <a:ext cx="4659086" cy="3013166"/>
            <a:chOff x="1584959" y="3213463"/>
            <a:chExt cx="4659086" cy="301316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584959" y="5730240"/>
              <a:ext cx="465908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063931" y="3213463"/>
              <a:ext cx="0" cy="301316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 12"/>
          <p:cNvSpPr/>
          <p:nvPr/>
        </p:nvSpPr>
        <p:spPr>
          <a:xfrm>
            <a:off x="2386149" y="3396343"/>
            <a:ext cx="4258491" cy="2143789"/>
          </a:xfrm>
          <a:custGeom>
            <a:avLst/>
            <a:gdLst>
              <a:gd name="connsiteX0" fmla="*/ 0 w 4258491"/>
              <a:gd name="connsiteY0" fmla="*/ 557348 h 2143789"/>
              <a:gd name="connsiteX1" fmla="*/ 365760 w 4258491"/>
              <a:gd name="connsiteY1" fmla="*/ 121920 h 2143789"/>
              <a:gd name="connsiteX2" fmla="*/ 766354 w 4258491"/>
              <a:gd name="connsiteY2" fmla="*/ 1018903 h 2143789"/>
              <a:gd name="connsiteX3" fmla="*/ 1271451 w 4258491"/>
              <a:gd name="connsiteY3" fmla="*/ 844731 h 2143789"/>
              <a:gd name="connsiteX4" fmla="*/ 1837508 w 4258491"/>
              <a:gd name="connsiteY4" fmla="*/ 2142308 h 2143789"/>
              <a:gd name="connsiteX5" fmla="*/ 2473234 w 4258491"/>
              <a:gd name="connsiteY5" fmla="*/ 1114697 h 2143789"/>
              <a:gd name="connsiteX6" fmla="*/ 2760617 w 4258491"/>
              <a:gd name="connsiteY6" fmla="*/ 1672046 h 2143789"/>
              <a:gd name="connsiteX7" fmla="*/ 3352800 w 4258491"/>
              <a:gd name="connsiteY7" fmla="*/ 409303 h 2143789"/>
              <a:gd name="connsiteX8" fmla="*/ 3753394 w 4258491"/>
              <a:gd name="connsiteY8" fmla="*/ 1018903 h 2143789"/>
              <a:gd name="connsiteX9" fmla="*/ 4258491 w 4258491"/>
              <a:gd name="connsiteY9" fmla="*/ 0 h 21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491" h="2143789">
                <a:moveTo>
                  <a:pt x="0" y="557348"/>
                </a:moveTo>
                <a:cubicBezTo>
                  <a:pt x="119017" y="301171"/>
                  <a:pt x="238034" y="44994"/>
                  <a:pt x="365760" y="121920"/>
                </a:cubicBezTo>
                <a:cubicBezTo>
                  <a:pt x="493486" y="198846"/>
                  <a:pt x="615406" y="898435"/>
                  <a:pt x="766354" y="1018903"/>
                </a:cubicBezTo>
                <a:cubicBezTo>
                  <a:pt x="917303" y="1139372"/>
                  <a:pt x="1092925" y="657497"/>
                  <a:pt x="1271451" y="844731"/>
                </a:cubicBezTo>
                <a:cubicBezTo>
                  <a:pt x="1449977" y="1031965"/>
                  <a:pt x="1637211" y="2097314"/>
                  <a:pt x="1837508" y="2142308"/>
                </a:cubicBezTo>
                <a:cubicBezTo>
                  <a:pt x="2037805" y="2187302"/>
                  <a:pt x="2319383" y="1193074"/>
                  <a:pt x="2473234" y="1114697"/>
                </a:cubicBezTo>
                <a:cubicBezTo>
                  <a:pt x="2627085" y="1036320"/>
                  <a:pt x="2614023" y="1789612"/>
                  <a:pt x="2760617" y="1672046"/>
                </a:cubicBezTo>
                <a:cubicBezTo>
                  <a:pt x="2907211" y="1554480"/>
                  <a:pt x="3187337" y="518160"/>
                  <a:pt x="3352800" y="409303"/>
                </a:cubicBezTo>
                <a:cubicBezTo>
                  <a:pt x="3518263" y="300446"/>
                  <a:pt x="3602446" y="1087120"/>
                  <a:pt x="3753394" y="1018903"/>
                </a:cubicBezTo>
                <a:cubicBezTo>
                  <a:pt x="3904342" y="950686"/>
                  <a:pt x="4081416" y="475343"/>
                  <a:pt x="4258491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5886" y="563618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 or b</a:t>
            </a:r>
            <a:endParaRPr lang="ko-KR" altLang="en-US" i="1" dirty="0"/>
          </a:p>
        </p:txBody>
      </p:sp>
      <p:sp>
        <p:nvSpPr>
          <p:cNvPr id="17" name="직사각형 16"/>
          <p:cNvSpPr/>
          <p:nvPr/>
        </p:nvSpPr>
        <p:spPr>
          <a:xfrm>
            <a:off x="1739770" y="317919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Loss</a:t>
            </a:r>
            <a:endParaRPr lang="ko-KR" altLang="en-US" i="1" dirty="0"/>
          </a:p>
        </p:txBody>
      </p:sp>
      <p:sp>
        <p:nvSpPr>
          <p:cNvPr id="15" name="도넛 14"/>
          <p:cNvSpPr/>
          <p:nvPr/>
        </p:nvSpPr>
        <p:spPr>
          <a:xfrm>
            <a:off x="4141833" y="5435305"/>
            <a:ext cx="200297" cy="184253"/>
          </a:xfrm>
          <a:prstGeom prst="donut">
            <a:avLst>
              <a:gd name="adj" fmla="val 146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37072" y="5583198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minimum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771949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/>
          <p:cNvSpPr/>
          <p:nvPr/>
        </p:nvSpPr>
        <p:spPr>
          <a:xfrm>
            <a:off x="1411712" y="4898038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264083" y="5331759"/>
                <a:ext cx="1678536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3" y="5331759"/>
                <a:ext cx="1678536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3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22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93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21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6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12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61678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/>
          <p:cNvSpPr/>
          <p:nvPr/>
        </p:nvSpPr>
        <p:spPr>
          <a:xfrm>
            <a:off x="1115620" y="4915455"/>
            <a:ext cx="914400" cy="914400"/>
          </a:xfrm>
          <a:prstGeom prst="arc">
            <a:avLst>
              <a:gd name="adj1" fmla="val 1859573"/>
              <a:gd name="adj2" fmla="val 469800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735988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67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39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3357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linear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in which x is expressed as a linear expression with respect to 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slope and </a:t>
                </a:r>
                <a:r>
                  <a:rPr lang="en-US" altLang="ko-KR" sz="18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intercept.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A7212FBD-B3F6-46F1-B65B-68B481EB77F0}"/>
              </a:ext>
            </a:extLst>
          </p:cNvPr>
          <p:cNvGrpSpPr/>
          <p:nvPr/>
        </p:nvGrpSpPr>
        <p:grpSpPr>
          <a:xfrm>
            <a:off x="4699809" y="2432471"/>
            <a:ext cx="3711702" cy="3202782"/>
            <a:chOff x="3448050" y="2786897"/>
            <a:chExt cx="5150358" cy="4000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CAB0DB-70A9-4F95-BD88-AAA5A6A9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050" y="2786897"/>
              <a:ext cx="46101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E5120-34C5-4A26-A123-5F64703C2C48}"/>
                </a:ext>
              </a:extLst>
            </p:cNvPr>
            <p:cNvSpPr txBox="1"/>
            <p:nvPr/>
          </p:nvSpPr>
          <p:spPr>
            <a:xfrm>
              <a:off x="6239256" y="4037408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y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70B46-3189-4A7D-A1E4-ED53075C27DD}"/>
                </a:ext>
              </a:extLst>
            </p:cNvPr>
            <p:cNvSpPr txBox="1"/>
            <p:nvPr/>
          </p:nvSpPr>
          <p:spPr>
            <a:xfrm>
              <a:off x="4709922" y="4788867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x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0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90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11391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011391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89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50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en-US" altLang="ko-KR" sz="1400" b="0" i="1" u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6343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91572" y="5788077"/>
            <a:ext cx="294009" cy="2469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80957">
            <a:off x="1514282" y="5328007"/>
            <a:ext cx="248097" cy="526617"/>
          </a:xfrm>
          <a:prstGeom prst="arc">
            <a:avLst>
              <a:gd name="adj1" fmla="val 16631047"/>
              <a:gd name="adj2" fmla="val 53758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84351" y="5599112"/>
            <a:ext cx="42544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2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BDFA58-E264-4CB6-3274-243CF4BAEE83}"/>
              </a:ext>
            </a:extLst>
          </p:cNvPr>
          <p:cNvSpPr txBox="1"/>
          <p:nvPr/>
        </p:nvSpPr>
        <p:spPr>
          <a:xfrm>
            <a:off x="4628255" y="1498363"/>
            <a:ext cx="94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(cont’d)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53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BDFA58-E264-4CB6-3274-243CF4BAEE83}"/>
              </a:ext>
            </a:extLst>
          </p:cNvPr>
          <p:cNvSpPr txBox="1"/>
          <p:nvPr/>
        </p:nvSpPr>
        <p:spPr>
          <a:xfrm>
            <a:off x="4628255" y="1498363"/>
            <a:ext cx="94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(cont’d)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34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883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5221" b="-1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BDFA58-E264-4CB6-3274-243CF4BAEE83}"/>
              </a:ext>
            </a:extLst>
          </p:cNvPr>
          <p:cNvSpPr txBox="1"/>
          <p:nvPr/>
        </p:nvSpPr>
        <p:spPr>
          <a:xfrm>
            <a:off x="4628255" y="1498363"/>
            <a:ext cx="94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(cont’d)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17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423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774744"/>
                  </p:ext>
                </p:extLst>
              </p:nvPr>
            </p:nvGraphicFramePr>
            <p:xfrm>
              <a:off x="930342" y="2531450"/>
              <a:ext cx="6019098" cy="3951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3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2807" b="-1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2807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BDFA58-E264-4CB6-3274-243CF4BAEE83}"/>
              </a:ext>
            </a:extLst>
          </p:cNvPr>
          <p:cNvSpPr txBox="1"/>
          <p:nvPr/>
        </p:nvSpPr>
        <p:spPr>
          <a:xfrm>
            <a:off x="4628255" y="1498363"/>
            <a:ext cx="949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Arial Narrow" panose="020B0606020202030204" pitchFamily="34" charset="0"/>
              </a:rPr>
              <a:t>(cont’d)</a:t>
            </a:r>
            <a:endParaRPr lang="ko-KR" altLang="en-US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05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quadratic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 form in which y is quadratic with respect to x</a:t>
                </a:r>
                <a:endParaRPr lang="en-US" altLang="ko-KR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0, the graph is convex downwards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>
            <a:extLst>
              <a:ext uri="{FF2B5EF4-FFF2-40B4-BE49-F238E27FC236}">
                <a16:creationId xmlns:a16="http://schemas.microsoft.com/office/drawing/2014/main" id="{49F9B422-91E6-49CF-8F0E-6351328C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32544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6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87522"/>
                  </p:ext>
                </p:extLst>
              </p:nvPr>
            </p:nvGraphicFramePr>
            <p:xfrm>
              <a:off x="930342" y="2531450"/>
              <a:ext cx="6019098" cy="35956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3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0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5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9384052E-3524-A680-B2A2-34174C1FA7DF}"/>
              </a:ext>
            </a:extLst>
          </p:cNvPr>
          <p:cNvSpPr/>
          <p:nvPr/>
        </p:nvSpPr>
        <p:spPr>
          <a:xfrm>
            <a:off x="1158075" y="4200507"/>
            <a:ext cx="419265" cy="547505"/>
          </a:xfrm>
          <a:prstGeom prst="arc">
            <a:avLst>
              <a:gd name="adj1" fmla="val 18769026"/>
              <a:gd name="adj2" fmla="val 562701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/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4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B50F30-02E3-9C86-4FC0-8352E31CE2D5}"/>
              </a:ext>
            </a:extLst>
          </p:cNvPr>
          <p:cNvSpPr txBox="1"/>
          <p:nvPr/>
        </p:nvSpPr>
        <p:spPr>
          <a:xfrm>
            <a:off x="7509316" y="1454128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“Product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091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1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165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ko-KR" altLang="en-US" sz="1400" dirty="0"/>
                        </a:p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10333"/>
                  </p:ext>
                </p:extLst>
              </p:nvPr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555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424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8302" b="-8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4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54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5337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839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and minima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located at the bottom of the parabola is the minimum value, and finding this minimum value is important when learning deep learning models.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06059" y="2883098"/>
            <a:ext cx="5931881" cy="3371346"/>
            <a:chOff x="1606059" y="2883098"/>
            <a:chExt cx="5931881" cy="337134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61AD4EB-D206-4CA5-A469-E9A0C8A89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059" y="2883098"/>
              <a:ext cx="5931881" cy="336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7429" y="6173289"/>
              <a:ext cx="148045" cy="8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10943" y="6067821"/>
            <a:ext cx="2648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ko-KR" altLang="en-US" sz="11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49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39173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3707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6D5FF-5DDD-BC15-05FB-74C820F6CA89}"/>
              </a:ext>
            </a:extLst>
          </p:cNvPr>
          <p:cNvSpPr txBox="1"/>
          <p:nvPr/>
        </p:nvSpPr>
        <p:spPr>
          <a:xfrm>
            <a:off x="4321242" y="1432792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“Quotient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67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45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1905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04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21849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684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Chain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chain rule is a formula that expresses the derivative of the composition of two differentiable functions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terms of the derivatives of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5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Chain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chain rule is a formula that expresses the derivative of the composition of two differentiable functions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in terms of the derivatives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 variable y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itself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(that is,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are dependent variables),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    the chain rule is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9845295-843C-49C7-472F-8703F6502830}"/>
              </a:ext>
            </a:extLst>
          </p:cNvPr>
          <p:cNvGrpSpPr/>
          <p:nvPr/>
        </p:nvGrpSpPr>
        <p:grpSpPr>
          <a:xfrm>
            <a:off x="1314322" y="3833280"/>
            <a:ext cx="3504565" cy="510120"/>
            <a:chOff x="2466721" y="5671224"/>
            <a:chExt cx="3486404" cy="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21F12B-D881-4E48-ED67-2B1864EC638A}"/>
                </a:ext>
              </a:extLst>
            </p:cNvPr>
            <p:cNvGrpSpPr/>
            <p:nvPr/>
          </p:nvGrpSpPr>
          <p:grpSpPr>
            <a:xfrm>
              <a:off x="2466721" y="5671224"/>
              <a:ext cx="3486404" cy="540000"/>
              <a:chOff x="1956816" y="3895344"/>
              <a:chExt cx="3486404" cy="5400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1BD5DFE-4E2A-E032-32A1-FC31DB6EE8A5}"/>
                  </a:ext>
                </a:extLst>
              </p:cNvPr>
              <p:cNvSpPr/>
              <p:nvPr/>
            </p:nvSpPr>
            <p:spPr>
              <a:xfrm>
                <a:off x="1956816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896396E9-26A2-84C3-B8B7-E0C417782B7B}"/>
                  </a:ext>
                </a:extLst>
              </p:cNvPr>
              <p:cNvSpPr/>
              <p:nvPr/>
            </p:nvSpPr>
            <p:spPr>
              <a:xfrm>
                <a:off x="2670048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332012-BE96-571F-AAE9-F5EDD72BE01F}"/>
                  </a:ext>
                </a:extLst>
              </p:cNvPr>
              <p:cNvSpPr/>
              <p:nvPr/>
            </p:nvSpPr>
            <p:spPr>
              <a:xfrm>
                <a:off x="3430782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F05C0A1-7322-C0C0-48F8-85AA5386E973}"/>
                  </a:ext>
                </a:extLst>
              </p:cNvPr>
              <p:cNvSpPr/>
              <p:nvPr/>
            </p:nvSpPr>
            <p:spPr>
              <a:xfrm>
                <a:off x="4144014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E706BA-81AF-8152-D576-1EB04629A98B}"/>
                  </a:ext>
                </a:extLst>
              </p:cNvPr>
              <p:cNvSpPr/>
              <p:nvPr/>
            </p:nvSpPr>
            <p:spPr>
              <a:xfrm>
                <a:off x="4903220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72D5E2-9993-3951-814D-1EC29F7ECBC5}"/>
                </a:ext>
              </a:extLst>
            </p:cNvPr>
            <p:cNvSpPr txBox="1"/>
            <p:nvPr/>
          </p:nvSpPr>
          <p:spPr>
            <a:xfrm>
              <a:off x="2585845" y="5724118"/>
              <a:ext cx="301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0A8C7F-0A28-4066-55D6-ABF4BCBA6DFE}"/>
                </a:ext>
              </a:extLst>
            </p:cNvPr>
            <p:cNvSpPr txBox="1"/>
            <p:nvPr/>
          </p:nvSpPr>
          <p:spPr>
            <a:xfrm>
              <a:off x="4093367" y="5739664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CC48B-76AD-F887-9F2A-05DAF91AC534}"/>
                </a:ext>
              </a:extLst>
            </p:cNvPr>
            <p:cNvSpPr txBox="1"/>
            <p:nvPr/>
          </p:nvSpPr>
          <p:spPr>
            <a:xfrm>
              <a:off x="5533205" y="5716618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28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about chain rule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Let's say we have a function for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Also,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 a composite function, the two functions can be written as: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4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Exponents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63AAE4-2B2C-46EF-BF6A-497611DCA7F6}"/>
              </a:ext>
            </a:extLst>
          </p:cNvPr>
          <p:cNvGrpSpPr/>
          <p:nvPr/>
        </p:nvGrpSpPr>
        <p:grpSpPr>
          <a:xfrm>
            <a:off x="2230426" y="2508580"/>
            <a:ext cx="3522673" cy="1758620"/>
            <a:chOff x="1434464" y="2732911"/>
            <a:chExt cx="2598040" cy="130476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31957B-ACB3-4050-8921-1B9675938B1B}"/>
                </a:ext>
              </a:extLst>
            </p:cNvPr>
            <p:cNvGrpSpPr/>
            <p:nvPr/>
          </p:nvGrpSpPr>
          <p:grpSpPr>
            <a:xfrm>
              <a:off x="2215133" y="3244334"/>
              <a:ext cx="1817371" cy="777257"/>
              <a:chOff x="2215133" y="3244334"/>
              <a:chExt cx="1817371" cy="77725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64CB32CD-13D0-42AE-A184-4436063EB2B5}"/>
                  </a:ext>
                </a:extLst>
              </p:cNvPr>
              <p:cNvSpPr/>
              <p:nvPr/>
            </p:nvSpPr>
            <p:spPr>
              <a:xfrm rot="16200000">
                <a:off x="2418112" y="3455456"/>
                <a:ext cx="170116" cy="370332"/>
              </a:xfrm>
              <a:prstGeom prst="leftBrace">
                <a:avLst>
                  <a:gd name="adj1" fmla="val 4416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FA8C3-EA3C-416F-A2FD-6D500D8D1B48}"/>
                  </a:ext>
                </a:extLst>
              </p:cNvPr>
              <p:cNvSpPr txBox="1"/>
              <p:nvPr/>
            </p:nvSpPr>
            <p:spPr>
              <a:xfrm>
                <a:off x="2215133" y="3709592"/>
                <a:ext cx="795528" cy="311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</a:rPr>
                  <a:t>power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FA1D6-8D5A-490F-9DC7-AEE14F508D91}"/>
                </a:ext>
              </a:extLst>
            </p:cNvPr>
            <p:cNvSpPr txBox="1"/>
            <p:nvPr/>
          </p:nvSpPr>
          <p:spPr>
            <a:xfrm>
              <a:off x="1434464" y="3224700"/>
              <a:ext cx="641223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5"/>
                  </a:solidFill>
                </a:rPr>
                <a:t>base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0EAB2F-BAA7-485F-9114-1355C0EDB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677" y="3421409"/>
              <a:ext cx="357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5DB089-2627-46B3-8DA3-54353007AD2F}"/>
                </a:ext>
              </a:extLst>
            </p:cNvPr>
            <p:cNvSpPr txBox="1"/>
            <p:nvPr/>
          </p:nvSpPr>
          <p:spPr>
            <a:xfrm>
              <a:off x="2158556" y="2732911"/>
              <a:ext cx="105041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6"/>
                  </a:solidFill>
                </a:rPr>
                <a:t>exponent</a:t>
              </a:r>
              <a:endParaRPr lang="ko-KR" alt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1710EB-C8A8-4B25-A0D2-EDE34152FC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2897" y="2995951"/>
              <a:ext cx="0" cy="26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D163A340-F30D-4DDE-B48B-66C7C7D8CBE2}"/>
                </a:ext>
              </a:extLst>
            </p:cNvPr>
            <p:cNvSpPr/>
            <p:nvPr/>
          </p:nvSpPr>
          <p:spPr>
            <a:xfrm rot="16200000">
              <a:off x="3375262" y="3162078"/>
              <a:ext cx="146338" cy="948690"/>
            </a:xfrm>
            <a:prstGeom prst="leftBrace">
              <a:avLst>
                <a:gd name="adj1" fmla="val 4416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AEE44-8303-4B3C-A483-9762062EE01A}"/>
                </a:ext>
              </a:extLst>
            </p:cNvPr>
            <p:cNvSpPr txBox="1"/>
            <p:nvPr/>
          </p:nvSpPr>
          <p:spPr>
            <a:xfrm>
              <a:off x="3127248" y="3725680"/>
              <a:ext cx="79552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</a:rPr>
                <a:t>factors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119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Thus,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77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34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01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065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blipFill>
                <a:blip r:embed="rId3"/>
                <a:stretch>
                  <a:fillRect l="-84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928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blipFill>
                <a:blip r:embed="rId3"/>
                <a:stretch>
                  <a:fillRect l="-849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68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blipFill>
                <a:blip r:embed="rId3"/>
                <a:stretch>
                  <a:fillRect l="-760" t="-3311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4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0" dirty="0">
                    <a:latin typeface="Arial Narrow" panose="020B0606020202030204" pitchFamily="34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blipFill>
                <a:blip r:embed="rId3"/>
                <a:stretch>
                  <a:fillRect l="-760" t="-969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450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blipFill>
                <a:blip r:embed="rId3"/>
                <a:stretch>
                  <a:fillRect l="-849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180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+1)−(2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−3)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+3)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blipFill>
                <a:blip r:embed="rId3"/>
                <a:stretch>
                  <a:fillRect l="-849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1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the exponent is the variable x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Base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either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1 or 0 &lt;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&lt; 1</a:t>
                </a:r>
              </a:p>
            </p:txBody>
          </p:sp>
        </mc:Choice>
        <mc:Fallback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  <a:blipFill>
                <a:blip r:embed="rId3"/>
                <a:stretch>
                  <a:fillRect l="-628" b="-4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654A54-683D-3D66-17DE-749016ED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2" y="3776046"/>
            <a:ext cx="6822015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blipFill>
                <a:blip r:embed="rId3"/>
                <a:stretch>
                  <a:fillRect l="-849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356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chain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blipFill>
                <a:blip r:embed="rId3"/>
                <a:stretch>
                  <a:fillRect l="-849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18236</TotalTime>
  <Words>3960</Words>
  <Application>Microsoft Office PowerPoint</Application>
  <PresentationFormat>화면 슬라이드 쇼(4:3)</PresentationFormat>
  <Paragraphs>683</Paragraphs>
  <Slides>91</Slides>
  <Notes>90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99" baseType="lpstr">
      <vt:lpstr>맑은 고딕</vt:lpstr>
      <vt:lpstr>Arial</vt:lpstr>
      <vt:lpstr>Arial Narrow</vt:lpstr>
      <vt:lpstr>Calibri</vt:lpstr>
      <vt:lpstr>Calibri Light</vt:lpstr>
      <vt:lpstr>Cambria Math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1820</cp:revision>
  <cp:lastPrinted>2017-04-16T10:58:23Z</cp:lastPrinted>
  <dcterms:created xsi:type="dcterms:W3CDTF">2017-03-22T07:59:28Z</dcterms:created>
  <dcterms:modified xsi:type="dcterms:W3CDTF">2023-03-20T00:50:25Z</dcterms:modified>
</cp:coreProperties>
</file>