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65" r:id="rId2"/>
    <p:sldId id="509" r:id="rId3"/>
    <p:sldId id="599" r:id="rId4"/>
    <p:sldId id="600" r:id="rId5"/>
    <p:sldId id="602" r:id="rId6"/>
    <p:sldId id="603" r:id="rId7"/>
    <p:sldId id="604" r:id="rId8"/>
    <p:sldId id="605" r:id="rId9"/>
    <p:sldId id="607" r:id="rId10"/>
    <p:sldId id="606" r:id="rId11"/>
    <p:sldId id="658" r:id="rId12"/>
    <p:sldId id="643" r:id="rId13"/>
    <p:sldId id="644" r:id="rId14"/>
    <p:sldId id="646" r:id="rId15"/>
    <p:sldId id="647" r:id="rId16"/>
    <p:sldId id="652" r:id="rId17"/>
    <p:sldId id="654" r:id="rId18"/>
    <p:sldId id="653" r:id="rId19"/>
    <p:sldId id="648" r:id="rId20"/>
    <p:sldId id="649" r:id="rId21"/>
    <p:sldId id="650" r:id="rId22"/>
    <p:sldId id="656" r:id="rId23"/>
    <p:sldId id="657" r:id="rId24"/>
    <p:sldId id="651" r:id="rId25"/>
    <p:sldId id="609" r:id="rId26"/>
    <p:sldId id="610" r:id="rId27"/>
    <p:sldId id="611" r:id="rId28"/>
    <p:sldId id="612" r:id="rId29"/>
    <p:sldId id="614" r:id="rId30"/>
    <p:sldId id="615" r:id="rId31"/>
    <p:sldId id="619" r:id="rId32"/>
    <p:sldId id="620" r:id="rId33"/>
    <p:sldId id="621" r:id="rId34"/>
    <p:sldId id="655" r:id="rId35"/>
    <p:sldId id="617" r:id="rId36"/>
    <p:sldId id="616" r:id="rId37"/>
    <p:sldId id="624" r:id="rId38"/>
    <p:sldId id="623" r:id="rId39"/>
    <p:sldId id="625" r:id="rId40"/>
    <p:sldId id="626" r:id="rId41"/>
    <p:sldId id="627" r:id="rId42"/>
    <p:sldId id="629" r:id="rId43"/>
    <p:sldId id="630" r:id="rId44"/>
    <p:sldId id="631" r:id="rId45"/>
    <p:sldId id="632" r:id="rId46"/>
    <p:sldId id="633" r:id="rId47"/>
    <p:sldId id="635" r:id="rId48"/>
    <p:sldId id="634" r:id="rId49"/>
    <p:sldId id="613" r:id="rId50"/>
    <p:sldId id="637" r:id="rId51"/>
    <p:sldId id="638" r:id="rId52"/>
    <p:sldId id="636" r:id="rId53"/>
    <p:sldId id="640" r:id="rId54"/>
    <p:sldId id="639" r:id="rId55"/>
    <p:sldId id="642" r:id="rId5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5320" autoAdjust="0"/>
  </p:normalViewPr>
  <p:slideViewPr>
    <p:cSldViewPr snapToGrid="0" showGuides="1">
      <p:cViewPr varScale="1">
        <p:scale>
          <a:sx n="105" d="100"/>
          <a:sy n="105" d="100"/>
        </p:scale>
        <p:origin x="1854" y="114"/>
      </p:cViewPr>
      <p:guideLst>
        <p:guide orient="horz" pos="365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9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77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6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6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6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29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9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56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4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68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0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2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0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4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55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67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6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90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73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16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40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59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9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49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36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6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6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89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86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9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97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9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46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551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2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19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20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8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022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438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48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152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6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0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7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2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OL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MSE.ipynb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/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Here, the line is a straight line, so it is a linear function as specified below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, where y is the dependent variable, x is the independent variable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That is, the value of y depends on x.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To compute y, we require two parameters: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constant, b, which represents the y-intercept,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slope, a, which represents the rate of change of y with respect to x.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By applying the method of </a:t>
                </a:r>
                <a:r>
                  <a:rPr lang="en-US" altLang="ko-KR" b="1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slope a and constant b of the function can be estimated</a:t>
                </a:r>
                <a:endParaRPr lang="en-US" altLang="ko-KR" b="1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Ordinary Least Squares (OLS)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Estimation using the formula below is called Ordinary Least Squares estimation, and the formula is derived from normal equation.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normal equations are equations obtained by setting equal to zero the partial derivatives of the sum of squared errors (least squares)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5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To derive the normal equation for the linear regression model y = b + ax, where y is the dependent variable, b is the y-intercept, a is the slope, and x is the independent variable, we can follow these steps: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Define the objective: Finding the values of a and b that minimize the sum of squared errors (SSE) between the predicted values and the actual values.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where y and x are the actual data points, and (b + ax) are the predicted values.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  <a:blipFill>
                <a:blip r:embed="rId3"/>
                <a:stretch>
                  <a:fillRect l="-666" r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7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partial derivatives: To minimize the SSE, we need to compute the partial derivatives with respect to a and b, and then set them equal to zero.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i="1" dirty="0">
                    <a:latin typeface="Arial Narrow" panose="020B0606020202030204" pitchFamily="34" charset="0"/>
                  </a:rPr>
                  <a:t>  and   </a:t>
                </a:r>
                <a:r>
                  <a:rPr lang="en-US" altLang="ko-KR" sz="18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  <a:blipFill>
                <a:blip r:embed="rId3"/>
                <a:stretch>
                  <a:fillRect l="-666" r="-666" b="-3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1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Set the partial derivatives equal to zero: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Simplify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321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Rearrange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321265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82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  <a:blipFill>
                <a:blip r:embed="rId3"/>
                <a:stretch>
                  <a:fillRect l="-666" b="-3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40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  <a:blipFill>
                <a:blip r:embed="rId3"/>
                <a:stretch>
                  <a:fillRect l="-666" b="-8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91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and rearrange the terms: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  <a:blipFill>
                <a:blip r:embed="rId3"/>
                <a:stretch>
                  <a:fillRect l="-666" b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1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 summary, we can obtain the following normal equations for a and b: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Start from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67A4C-B83A-8BEB-28AB-796C835F119A}"/>
              </a:ext>
            </a:extLst>
          </p:cNvPr>
          <p:cNvSpPr/>
          <p:nvPr/>
        </p:nvSpPr>
        <p:spPr>
          <a:xfrm>
            <a:off x="3509772" y="4223636"/>
            <a:ext cx="2243328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OLS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8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Introduce the sample means for both x and y: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normal equation in terms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b="0" dirty="0"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0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0" y="1139130"/>
                <a:ext cx="8815229" cy="4213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0" y="1139130"/>
                <a:ext cx="8815229" cy="4213076"/>
              </a:xfrm>
              <a:prstGeom prst="rect">
                <a:avLst/>
              </a:prstGeo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8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1828800" lvl="3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</m:e>
                    </m: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286000" lvl="4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Likewise,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  <a:blipFill>
                <a:blip r:embed="rId3"/>
                <a:stretch>
                  <a:fillRect l="-644" b="-1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equation simplifies to: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  <a:blipFill>
                <a:blip r:embed="rId3"/>
                <a:stretch>
                  <a:fillRect l="-644" b="-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2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10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Recall 'b'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Simplify the equation by canceling out the 'n' terms: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87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data is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2,4,6,8</m:t>
                        </m:r>
                      </m:e>
                    </m:d>
                  </m:oMath>
                </a14:m>
                <a:r>
                  <a:rPr lang="en-US" altLang="ko-KR" sz="1600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81, 93, 91, 97</m:t>
                        </m:r>
                      </m:e>
                    </m:d>
                  </m:oMath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4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/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(2+4+6+8)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b="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(81+93+91+97)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/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93−90.5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6−5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8−5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97−90.5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2−5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4−5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6−5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8−5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/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4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estimate constant  b and slop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parameters are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3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/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=90.5−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2.3</m:t>
                          </m:r>
                          <m:r>
                            <a:rPr lang="en-US" altLang="ko-KR" sz="16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altLang="ko-KR" sz="1600" baseline="-25000" dirty="0">
                              <a:solidFill>
                                <a:srgbClr val="222222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altLang="ko-KR" sz="1600" baseline="-25000" dirty="0">
                  <a:solidFill>
                    <a:srgbClr val="222222"/>
                  </a:solidFill>
                </a:endParaRPr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5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Estimated linear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/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altLang="ko-KR" sz="1600" dirty="0"/>
                  <a:t> ,</a:t>
                </a:r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sz="1600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=79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blipFill>
                <a:blip r:embed="rId4"/>
                <a:stretch>
                  <a:fillRect b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92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281329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281329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0942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48305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48305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0140D84-8C12-4251-AEE3-930FDAF8F4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60"/>
          <a:stretch/>
        </p:blipFill>
        <p:spPr>
          <a:xfrm>
            <a:off x="950784" y="4005072"/>
            <a:ext cx="4480948" cy="26114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11EE1-79E0-9565-031E-BDF708801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743" y="4975340"/>
            <a:ext cx="962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linear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linear approach for modelling the relationship between a scalar response and one or more explanatory variables (also known as dependent and independent variables)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relationships are modeled using linear predictor functions whose unknown model parameters are estimated from the data.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FE337-67AA-D936-96D7-786FEAE3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91" y="3584615"/>
            <a:ext cx="4683061" cy="28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6E4696AE-EAFC-F20D-0ED9-F909D3887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65" y="3986784"/>
            <a:ext cx="5511262" cy="25910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9E68D8-A997-B58E-1F87-446121E378FB}"/>
              </a:ext>
            </a:extLst>
          </p:cNvPr>
          <p:cNvSpPr txBox="1"/>
          <p:nvPr/>
        </p:nvSpPr>
        <p:spPr>
          <a:xfrm>
            <a:off x="5349620" y="4329018"/>
            <a:ext cx="1618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The linear line with the lowest error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B23A93-9DC3-6647-883E-CF1115299E8C}"/>
              </a:ext>
            </a:extLst>
          </p:cNvPr>
          <p:cNvCxnSpPr/>
          <p:nvPr/>
        </p:nvCxnSpPr>
        <p:spPr>
          <a:xfrm flipH="1">
            <a:off x="4087368" y="4617720"/>
            <a:ext cx="1280160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2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4BC851-DBA1-306A-A34F-973DF130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13" y="2378451"/>
            <a:ext cx="3316387" cy="638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EEAE5-EBEB-C50D-CF6F-00B1CA7810AC}"/>
              </a:ext>
            </a:extLst>
          </p:cNvPr>
          <p:cNvSpPr txBox="1"/>
          <p:nvPr/>
        </p:nvSpPr>
        <p:spPr>
          <a:xfrm>
            <a:off x="585216" y="1861600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(1) Assigning values into vectors x and y, using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numpy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73CAC-B2D9-1F3D-2694-AEF3E6669D8F}"/>
              </a:ext>
            </a:extLst>
          </p:cNvPr>
          <p:cNvSpPr txBox="1"/>
          <p:nvPr/>
        </p:nvSpPr>
        <p:spPr>
          <a:xfrm>
            <a:off x="585216" y="3655947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(2) Calculating mean of x and 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14C37A-15E5-8E1B-8424-EA0A510E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613" y="4261428"/>
            <a:ext cx="2319691" cy="6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(3) Calculating divisor,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blipFill>
                <a:blip r:embed="rId3"/>
                <a:stretch>
                  <a:fillRect l="-841" t="-66981" b="-6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(4) Calculating dividend,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blipFill>
                <a:blip r:embed="rId4"/>
                <a:stretch>
                  <a:fillRect l="-841" t="-47020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98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(5) Calculating slop a,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blipFill>
                <a:blip r:embed="rId3"/>
                <a:stretch>
                  <a:fillRect l="-841" t="-59551" b="-92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(6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) Calculating constant b, 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which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blipFill>
                <a:blip r:embed="rId4"/>
                <a:stretch>
                  <a:fillRect l="-841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F697B8A1-F0A5-0929-4AD2-861A74264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62"/>
          <a:stretch/>
        </p:blipFill>
        <p:spPr>
          <a:xfrm>
            <a:off x="1255613" y="2463009"/>
            <a:ext cx="2420275" cy="2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7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A8AF6-85EA-1AD4-C0C9-907572CBB176}"/>
              </a:ext>
            </a:extLst>
          </p:cNvPr>
          <p:cNvSpPr txBox="1"/>
          <p:nvPr/>
        </p:nvSpPr>
        <p:spPr>
          <a:xfrm>
            <a:off x="2017315" y="303906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https://colab.research.google.com/github/JunetaeKim/DeepLearningClass/blob/main/Week4/W4_OLS.ipynb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95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023895"/>
                  </p:ext>
                </p:extLst>
              </p:nvPr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289286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28928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02B8510-30DB-1163-27C7-E6290032C2DC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A98F4-C492-86ED-9E5E-471A66721CA1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2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3103"/>
                  </p:ext>
                </p:extLst>
              </p:nvPr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307934"/>
                  </p:ext>
                </p:extLst>
              </p:nvPr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361224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361224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84895E5-FDCF-A98A-F770-673214E767AD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6BED3-8B1F-75E0-BB50-3008594A2DB3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208FB-3710-B273-AFC0-C7F0D663E2F3}"/>
              </a:ext>
            </a:extLst>
          </p:cNvPr>
          <p:cNvSpPr txBox="1"/>
          <p:nvPr/>
        </p:nvSpPr>
        <p:spPr>
          <a:xfrm>
            <a:off x="6455666" y="4572703"/>
            <a:ext cx="168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164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308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only works in solving the problem of the linear functional relationship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	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Recent machine learning and deep learning algorithms solve nonlinear problems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9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2619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works when the data is relatively small.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All matrices with data must be loaded into RAM memory to do OLS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Since the size of data used in recent machine learning and deep learning is large, the parameters (a, b) are iteratively estimated after partitioning the data.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023B4C-BDD5-CE91-C45B-1B0162DE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7320"/>
              </p:ext>
            </p:extLst>
          </p:nvPr>
        </p:nvGraphicFramePr>
        <p:xfrm>
          <a:off x="2127504" y="3662934"/>
          <a:ext cx="411708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362">
                  <a:extLst>
                    <a:ext uri="{9D8B030D-6E8A-4147-A177-3AD203B41FA5}">
                      <a16:colId xmlns:a16="http://schemas.microsoft.com/office/drawing/2014/main" val="336706955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854083231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2068285524"/>
                    </a:ext>
                  </a:extLst>
                </a:gridCol>
              </a:tblGrid>
              <a:tr h="285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Study hours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8249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5455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7002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4889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8006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3736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76464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0025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45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D1CB6E-7581-2448-CD1E-1A1FA23E22C1}"/>
              </a:ext>
            </a:extLst>
          </p:cNvPr>
          <p:cNvSpPr txBox="1"/>
          <p:nvPr/>
        </p:nvSpPr>
        <p:spPr>
          <a:xfrm>
            <a:off x="742950" y="443305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#1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E5642-95A9-4D76-F5E6-F5BCDB3FB16B}"/>
              </a:ext>
            </a:extLst>
          </p:cNvPr>
          <p:cNvSpPr txBox="1"/>
          <p:nvPr/>
        </p:nvSpPr>
        <p:spPr>
          <a:xfrm>
            <a:off x="742950" y="562720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#2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8A222F7-0668-3A0F-F9D4-1463649E69FF}"/>
              </a:ext>
            </a:extLst>
          </p:cNvPr>
          <p:cNvSpPr/>
          <p:nvPr/>
        </p:nvSpPr>
        <p:spPr>
          <a:xfrm>
            <a:off x="1819656" y="4023360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242FEEF-0E87-6632-231F-8CC6A6AD7955}"/>
              </a:ext>
            </a:extLst>
          </p:cNvPr>
          <p:cNvSpPr/>
          <p:nvPr/>
        </p:nvSpPr>
        <p:spPr>
          <a:xfrm>
            <a:off x="1839468" y="5229553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6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7781957" cy="4656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the definition of ‘as the value of x changes, the value of y also changes’, the value of x that can change independently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Values ​​that change dependently on the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Linear 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predicting or explaining changes in the dependent variable y based on the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67736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B202C-1A13-0CD1-59F0-B5138716C7A9}"/>
              </a:ext>
            </a:extLst>
          </p:cNvPr>
          <p:cNvSpPr txBox="1"/>
          <p:nvPr/>
        </p:nvSpPr>
        <p:spPr>
          <a:xfrm>
            <a:off x="3057525" y="6179558"/>
            <a:ext cx="26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Details to be learned later</a:t>
            </a:r>
          </a:p>
        </p:txBody>
      </p:sp>
    </p:spTree>
    <p:extLst>
      <p:ext uri="{BB962C8B-B14F-4D97-AF65-F5344CB8AC3E}">
        <p14:creationId xmlns:p14="http://schemas.microsoft.com/office/powerpoint/2010/main" val="1162478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Errors(Losses) required for applying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When the error of each linear line can be calculated, the parameter set (a, b) can be updated so that the error becomes smaller.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F54F599A-77D1-9ACE-3CD5-94EB60D0B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r="49615"/>
          <a:stretch/>
        </p:blipFill>
        <p:spPr bwMode="auto">
          <a:xfrm>
            <a:off x="2075687" y="2793874"/>
            <a:ext cx="3255645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21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Let's estimate the values ​​of a and b by minimizing the error when given an arbitrary value.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Assuming that the slope a and the intercept y are arbitrary numbers 3 and 76, the following line is plotted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79561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distance between each point and the graph is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smaller the sum of these vertical lines, the more accurate the linear line..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CF8252C-67D6-96D4-EBF0-903EBF3590C7}"/>
              </a:ext>
            </a:extLst>
          </p:cNvPr>
          <p:cNvCxnSpPr/>
          <p:nvPr/>
        </p:nvCxnSpPr>
        <p:spPr>
          <a:xfrm>
            <a:off x="3447288" y="4160520"/>
            <a:ext cx="0" cy="3474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F39A24-3ACA-7881-9B81-C9586C31F226}"/>
              </a:ext>
            </a:extLst>
          </p:cNvPr>
          <p:cNvCxnSpPr/>
          <p:nvPr/>
        </p:nvCxnSpPr>
        <p:spPr>
          <a:xfrm>
            <a:off x="4401694" y="3979889"/>
            <a:ext cx="0" cy="2610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94FD3-AC7B-EBA6-87E0-66BAB21FE857}"/>
              </a:ext>
            </a:extLst>
          </p:cNvPr>
          <p:cNvCxnSpPr/>
          <p:nvPr/>
        </p:nvCxnSpPr>
        <p:spPr>
          <a:xfrm>
            <a:off x="5359908" y="3435350"/>
            <a:ext cx="0" cy="2871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F909F4-2DD4-BDD5-3B79-0C76F7B57165}"/>
              </a:ext>
            </a:extLst>
          </p:cNvPr>
          <p:cNvCxnSpPr/>
          <p:nvPr/>
        </p:nvCxnSpPr>
        <p:spPr>
          <a:xfrm>
            <a:off x="2510028" y="5045746"/>
            <a:ext cx="0" cy="756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5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large, the two high score may be underpredicted,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2120900"/>
            <a:ext cx="4266018" cy="31353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/>
          <p:nvPr/>
        </p:nvCxnSpPr>
        <p:spPr>
          <a:xfrm>
            <a:off x="3319272" y="3951199"/>
            <a:ext cx="0" cy="1961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158AFC-C513-686C-E042-C4B0A2725CB5}"/>
              </a:ext>
            </a:extLst>
          </p:cNvPr>
          <p:cNvCxnSpPr/>
          <p:nvPr/>
        </p:nvCxnSpPr>
        <p:spPr>
          <a:xfrm>
            <a:off x="1970532" y="5142656"/>
            <a:ext cx="0" cy="687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3194050"/>
            <a:ext cx="0" cy="87508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5992622" y="2222500"/>
            <a:ext cx="0" cy="11620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231CAD-63EF-3C83-20BF-63CA2EC86FB7}"/>
              </a:ext>
            </a:extLst>
          </p:cNvPr>
          <p:cNvSpPr/>
          <p:nvPr/>
        </p:nvSpPr>
        <p:spPr>
          <a:xfrm>
            <a:off x="4296458" y="2067244"/>
            <a:ext cx="2148837" cy="236728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6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small, the three high score may be overpredicted,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4229100"/>
            <a:ext cx="4762034" cy="10271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>
            <a:cxnSpLocks/>
          </p:cNvCxnSpPr>
          <p:nvPr/>
        </p:nvCxnSpPr>
        <p:spPr>
          <a:xfrm>
            <a:off x="3319272" y="3951199"/>
            <a:ext cx="0" cy="9713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4176685"/>
            <a:ext cx="0" cy="4490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6000242" y="3485636"/>
            <a:ext cx="0" cy="865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3B49E5-FE22-1099-F517-489732B19ECD}"/>
              </a:ext>
            </a:extLst>
          </p:cNvPr>
          <p:cNvSpPr/>
          <p:nvPr/>
        </p:nvSpPr>
        <p:spPr>
          <a:xfrm>
            <a:off x="3057525" y="3207213"/>
            <a:ext cx="3425294" cy="199136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82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Error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of the linear line is not appropriate, the sum of the distances of the red lines, which is the sum of the errors, increases.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increases to infinity, the error also increases to infinity.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error (distance) is calculated by subtracting the true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from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as shown in the formula below.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  <a:blipFill>
                <a:blip r:embed="rId3"/>
                <a:stretch>
                  <a:fillRect l="-644" r="-429" b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67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Limitation of sum of errors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직사각형 13"/>
          <p:cNvSpPr/>
          <p:nvPr/>
        </p:nvSpPr>
        <p:spPr>
          <a:xfrm>
            <a:off x="786164" y="4039873"/>
            <a:ext cx="7373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errors obtained,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	we get = 0 since -2.6 + 4.8  -1.8 – 0.4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Since positive and negative numbers are together, simply adding the error may result in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Therefore, the simple sum is not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654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873253" y="4552294"/>
            <a:ext cx="3820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errors must belong to the set of positive real numbers that are at least zero.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895" y="4299746"/>
            <a:ext cx="3091990" cy="18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0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  <a:blipFill>
                <a:blip r:embed="rId5"/>
                <a:stretch>
                  <a:fillRect b="-2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368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one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two or more independent variables</a:t>
            </a: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hours, IQ, and gender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4122082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=9.6 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66575" y="5446920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squared errors, we get 9.6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76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Weakness of SSE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</a:rPr>
              <a:t>Since it adds up all squared errors, 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</a:rPr>
              <a:t>it is susceptible to outlier effects.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727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1492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390741" y="4076014"/>
            <a:ext cx="44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</a:rPr>
              <a:t>vs</a:t>
            </a:r>
            <a:endParaRPr lang="ko-KR" altLang="en-US" sz="24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66825" y="3619500"/>
            <a:ext cx="2514600" cy="15430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381125" y="48101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341245" y="453767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859405" y="396801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90925" y="473968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381625" y="4274820"/>
            <a:ext cx="2634615" cy="895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495925" y="4817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456045" y="454529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974205" y="397563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705725" y="474730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960245" y="4763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524125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685597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092190" y="468700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92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18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966575" y="5446920"/>
            <a:ext cx="339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take the mean of SE, we get 2.4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402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/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blipFill>
                <a:blip r:embed="rId5"/>
                <a:stretch>
                  <a:fillRect t="-105263" b="-164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/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={2.3, 79}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964310" y="4625588"/>
            <a:ext cx="62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Finally, the objective function for minimizing MSE can be expressed as: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411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MSE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73B6-1C88-3239-F28C-8D6E885A6CCD}"/>
              </a:ext>
            </a:extLst>
          </p:cNvPr>
          <p:cNvSpPr txBox="1"/>
          <p:nvPr/>
        </p:nvSpPr>
        <p:spPr>
          <a:xfrm>
            <a:off x="1923669" y="279217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https://colab.research.google.com/github/JunetaeKim/DeepLearningClass/blob/main/Week4/W4_MSE.ipynb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2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simple linear regression with only one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5224"/>
              </p:ext>
            </p:extLst>
          </p:nvPr>
        </p:nvGraphicFramePr>
        <p:xfrm>
          <a:off x="941832" y="2069681"/>
          <a:ext cx="63855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9A6C4F-0DBC-2E81-B551-AC2EAF050629}"/>
              </a:ext>
            </a:extLst>
          </p:cNvPr>
          <p:cNvSpPr txBox="1"/>
          <p:nvPr/>
        </p:nvSpPr>
        <p:spPr>
          <a:xfrm>
            <a:off x="2286000" y="2829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 scores according to study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/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Let x be study hours and y be scores,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then sets X and Y can be expressed as: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2,4,6,8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81, 93, 91, 97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A9DDB1-C11B-526E-FA2C-02C0BB97C8A7}"/>
              </a:ext>
            </a:extLst>
          </p:cNvPr>
          <p:cNvCxnSpPr/>
          <p:nvPr/>
        </p:nvCxnSpPr>
        <p:spPr>
          <a:xfrm flipV="1">
            <a:off x="2203704" y="2458229"/>
            <a:ext cx="1883664" cy="2506963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875993-24D2-9EA6-AF41-263E12DC1CE5}"/>
              </a:ext>
            </a:extLst>
          </p:cNvPr>
          <p:cNvCxnSpPr>
            <a:cxnSpLocks/>
          </p:cNvCxnSpPr>
          <p:nvPr/>
        </p:nvCxnSpPr>
        <p:spPr>
          <a:xfrm flipV="1">
            <a:off x="2075688" y="4248638"/>
            <a:ext cx="5138928" cy="905256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D69AE3-C5CF-2A5A-DB04-DEE18C906B57}"/>
              </a:ext>
            </a:extLst>
          </p:cNvPr>
          <p:cNvSpPr txBox="1"/>
          <p:nvPr/>
        </p:nvSpPr>
        <p:spPr>
          <a:xfrm>
            <a:off x="3747897" y="2080392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5"/>
                </a:solidFill>
              </a:rPr>
              <a:t>(A)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1F5801-21F8-28D3-820D-3E7C8752B9C1}"/>
              </a:ext>
            </a:extLst>
          </p:cNvPr>
          <p:cNvSpPr txBox="1"/>
          <p:nvPr/>
        </p:nvSpPr>
        <p:spPr>
          <a:xfrm>
            <a:off x="7052453" y="4025421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(C)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</p:spTree>
    <p:extLst>
      <p:ext uri="{BB962C8B-B14F-4D97-AF65-F5344CB8AC3E}">
        <p14:creationId xmlns:p14="http://schemas.microsoft.com/office/powerpoint/2010/main" val="22230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19631</TotalTime>
  <Words>2829</Words>
  <Application>Microsoft Office PowerPoint</Application>
  <PresentationFormat>화면 슬라이드 쇼(4:3)</PresentationFormat>
  <Paragraphs>674</Paragraphs>
  <Slides>55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1965</cp:revision>
  <cp:lastPrinted>2017-04-16T10:58:23Z</cp:lastPrinted>
  <dcterms:created xsi:type="dcterms:W3CDTF">2017-03-22T07:59:28Z</dcterms:created>
  <dcterms:modified xsi:type="dcterms:W3CDTF">2023-03-28T05:58:20Z</dcterms:modified>
</cp:coreProperties>
</file>