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65" r:id="rId2"/>
    <p:sldId id="625" r:id="rId3"/>
    <p:sldId id="626" r:id="rId4"/>
    <p:sldId id="631" r:id="rId5"/>
    <p:sldId id="632" r:id="rId6"/>
    <p:sldId id="633" r:id="rId7"/>
    <p:sldId id="635" r:id="rId8"/>
    <p:sldId id="636" r:id="rId9"/>
    <p:sldId id="637" r:id="rId10"/>
    <p:sldId id="638" r:id="rId11"/>
    <p:sldId id="639" r:id="rId12"/>
    <p:sldId id="634" r:id="rId13"/>
    <p:sldId id="640" r:id="rId14"/>
    <p:sldId id="648" r:id="rId15"/>
    <p:sldId id="649" r:id="rId16"/>
    <p:sldId id="650" r:id="rId17"/>
    <p:sldId id="651" r:id="rId18"/>
    <p:sldId id="652" r:id="rId19"/>
    <p:sldId id="653" r:id="rId20"/>
    <p:sldId id="654" r:id="rId21"/>
    <p:sldId id="655" r:id="rId22"/>
    <p:sldId id="646" r:id="rId23"/>
    <p:sldId id="641" r:id="rId24"/>
    <p:sldId id="643" r:id="rId25"/>
    <p:sldId id="644" r:id="rId26"/>
    <p:sldId id="645" r:id="rId27"/>
    <p:sldId id="656" r:id="rId28"/>
    <p:sldId id="647" r:id="rId29"/>
    <p:sldId id="642" r:id="rId30"/>
    <p:sldId id="657" r:id="rId31"/>
    <p:sldId id="658" r:id="rId32"/>
    <p:sldId id="660" r:id="rId33"/>
    <p:sldId id="661" r:id="rId34"/>
    <p:sldId id="663" r:id="rId35"/>
    <p:sldId id="664" r:id="rId36"/>
    <p:sldId id="665" r:id="rId37"/>
    <p:sldId id="666" r:id="rId38"/>
    <p:sldId id="667" r:id="rId39"/>
    <p:sldId id="668" r:id="rId40"/>
    <p:sldId id="669" r:id="rId41"/>
    <p:sldId id="670" r:id="rId42"/>
    <p:sldId id="672" r:id="rId43"/>
    <p:sldId id="671" r:id="rId44"/>
    <p:sldId id="674" r:id="rId45"/>
    <p:sldId id="673" r:id="rId46"/>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6" autoAdjust="0"/>
    <p:restoredTop sz="92740" autoAdjust="0"/>
  </p:normalViewPr>
  <p:slideViewPr>
    <p:cSldViewPr snapToGrid="0" showGuides="1">
      <p:cViewPr varScale="1">
        <p:scale>
          <a:sx n="99" d="100"/>
          <a:sy n="99" d="100"/>
        </p:scale>
        <p:origin x="1890" y="78"/>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2024-04-23</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2024-04-23</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281803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2075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3735753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16267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15207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91868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220747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2513460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98318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66944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659971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70423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911883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300033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55653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3544358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285705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379333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2627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391394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442566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717769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1790936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774361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3431994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151389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304450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3943392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855690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293859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2057121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2339824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551956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3430479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3407751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342500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27562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37206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76940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03304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644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2024-04-23</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2024-04-23</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equential%20API.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Functional%20API.ipyn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ubclass%20API.ipynb"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Exercise.ipynb#scrollTo=yIQttncRQWIJ"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Exercise2_students.ipynb#scrollTo=yIQttncRQWIJ"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Introduction to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9</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25B7E2FD-52E1-5C1A-7B9F-186AA1B67DDB}"/>
              </a:ext>
            </a:extLst>
          </p:cNvPr>
          <p:cNvGraphicFramePr>
            <a:graphicFrameLocks noGrp="1"/>
          </p:cNvGraphicFramePr>
          <p:nvPr>
            <p:extLst>
              <p:ext uri="{D42A27DB-BD31-4B8C-83A1-F6EECF244321}">
                <p14:modId xmlns:p14="http://schemas.microsoft.com/office/powerpoint/2010/main" val="1323690795"/>
              </p:ext>
            </p:extLst>
          </p:nvPr>
        </p:nvGraphicFramePr>
        <p:xfrm>
          <a:off x="63576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B7869A4-EF9E-E899-B75C-DBC8F7D9D88B}"/>
              </a:ext>
            </a:extLst>
          </p:cNvPr>
          <p:cNvSpPr txBox="1"/>
          <p:nvPr/>
        </p:nvSpPr>
        <p:spPr>
          <a:xfrm>
            <a:off x="63576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5)</a:t>
            </a:r>
            <a:endParaRPr lang="ko-KR" altLang="en-US" dirty="0"/>
          </a:p>
        </p:txBody>
      </p:sp>
      <p:graphicFrame>
        <p:nvGraphicFramePr>
          <p:cNvPr id="5" name="표 4">
            <a:extLst>
              <a:ext uri="{FF2B5EF4-FFF2-40B4-BE49-F238E27FC236}">
                <a16:creationId xmlns:a16="http://schemas.microsoft.com/office/drawing/2014/main" id="{58C6F17A-E5AD-5937-1FF7-0AFADD31ABA8}"/>
              </a:ext>
            </a:extLst>
          </p:cNvPr>
          <p:cNvGraphicFramePr>
            <a:graphicFrameLocks noGrp="1"/>
          </p:cNvGraphicFramePr>
          <p:nvPr>
            <p:extLst>
              <p:ext uri="{D42A27DB-BD31-4B8C-83A1-F6EECF244321}">
                <p14:modId xmlns:p14="http://schemas.microsoft.com/office/powerpoint/2010/main" val="111305808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979251E8-EC6C-DF0E-95B3-DE8B7EB2BA84}"/>
              </a:ext>
            </a:extLst>
          </p:cNvPr>
          <p:cNvSpPr txBox="1"/>
          <p:nvPr/>
        </p:nvSpPr>
        <p:spPr>
          <a:xfrm>
            <a:off x="295686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(5, 1)</a:t>
            </a:r>
            <a:endParaRPr lang="ko-KR" altLang="en-US" dirty="0"/>
          </a:p>
        </p:txBody>
      </p:sp>
      <p:sp>
        <p:nvSpPr>
          <p:cNvPr id="9" name="TextBox 8">
            <a:extLst>
              <a:ext uri="{FF2B5EF4-FFF2-40B4-BE49-F238E27FC236}">
                <a16:creationId xmlns:a16="http://schemas.microsoft.com/office/drawing/2014/main" id="{9354D885-89D0-5FB0-50ED-517D29FE3FAF}"/>
              </a:ext>
            </a:extLst>
          </p:cNvPr>
          <p:cNvSpPr txBox="1"/>
          <p:nvPr/>
        </p:nvSpPr>
        <p:spPr>
          <a:xfrm>
            <a:off x="7152742"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graphicFrame>
        <p:nvGraphicFramePr>
          <p:cNvPr id="11" name="표 17">
            <a:extLst>
              <a:ext uri="{FF2B5EF4-FFF2-40B4-BE49-F238E27FC236}">
                <a16:creationId xmlns:a16="http://schemas.microsoft.com/office/drawing/2014/main" id="{A6DC7DF8-4A65-8393-3102-93AAA411C327}"/>
              </a:ext>
            </a:extLst>
          </p:cNvPr>
          <p:cNvGraphicFramePr>
            <a:graphicFrameLocks noGrp="1"/>
          </p:cNvGraphicFramePr>
          <p:nvPr>
            <p:extLst>
              <p:ext uri="{D42A27DB-BD31-4B8C-83A1-F6EECF244321}">
                <p14:modId xmlns:p14="http://schemas.microsoft.com/office/powerpoint/2010/main" val="1542349932"/>
              </p:ext>
            </p:extLst>
          </p:nvPr>
        </p:nvGraphicFramePr>
        <p:xfrm>
          <a:off x="7457752"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2" name="표 11">
            <a:extLst>
              <a:ext uri="{FF2B5EF4-FFF2-40B4-BE49-F238E27FC236}">
                <a16:creationId xmlns:a16="http://schemas.microsoft.com/office/drawing/2014/main" id="{567CB5D8-F7BF-F45B-A081-6EF52D4031ED}"/>
              </a:ext>
            </a:extLst>
          </p:cNvPr>
          <p:cNvGraphicFramePr>
            <a:graphicFrameLocks noGrp="1"/>
          </p:cNvGraphicFramePr>
          <p:nvPr>
            <p:extLst>
              <p:ext uri="{D42A27DB-BD31-4B8C-83A1-F6EECF244321}">
                <p14:modId xmlns:p14="http://schemas.microsoft.com/office/powerpoint/2010/main" val="2648179731"/>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96D71E08-D943-6020-B0A3-C4FA926382CD}"/>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2E6AF78-4472-12FE-7C8F-00DF2CE9B1C6}"/>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Bias.3  (1, 1)</a:t>
            </a:r>
            <a:endParaRPr lang="ko-KR" altLang="en-US" dirty="0"/>
          </a:p>
        </p:txBody>
      </p:sp>
      <p:sp>
        <p:nvSpPr>
          <p:cNvPr id="15" name="십자형 14">
            <a:extLst>
              <a:ext uri="{FF2B5EF4-FFF2-40B4-BE49-F238E27FC236}">
                <a16:creationId xmlns:a16="http://schemas.microsoft.com/office/drawing/2014/main" id="{F4AF47F9-BFE1-F1C1-A1A4-E4839C999A5B}"/>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같음 기호 15">
            <a:extLst>
              <a:ext uri="{FF2B5EF4-FFF2-40B4-BE49-F238E27FC236}">
                <a16:creationId xmlns:a16="http://schemas.microsoft.com/office/drawing/2014/main" id="{1A0A947F-A5D7-1558-A5D5-4F2541B123EE}"/>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867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21579A91-D0D3-22EC-0693-55C99A39205D}"/>
              </a:ext>
            </a:extLst>
          </p:cNvPr>
          <p:cNvSpPr/>
          <p:nvPr/>
        </p:nvSpPr>
        <p:spPr>
          <a:xfrm>
            <a:off x="2806044" y="3073138"/>
            <a:ext cx="1209774" cy="2645732"/>
          </a:xfrm>
          <a:prstGeom prst="roundRect">
            <a:avLst>
              <a:gd name="adj" fmla="val 978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1609600625"/>
              </p:ext>
            </p:extLst>
          </p:nvPr>
        </p:nvGraphicFramePr>
        <p:xfrm>
          <a:off x="3022861" y="3364997"/>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4299414"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2806044"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5063369" y="5349538"/>
            <a:ext cx="201616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Out (407, 1)</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975210269"/>
              </p:ext>
            </p:extLst>
          </p:nvPr>
        </p:nvGraphicFramePr>
        <p:xfrm>
          <a:off x="5368379"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861B401-0637-4F47-8015-15165401E90F}"/>
              </a:ext>
            </a:extLst>
          </p:cNvPr>
          <p:cNvSpPr txBox="1"/>
          <p:nvPr/>
        </p:nvSpPr>
        <p:spPr>
          <a:xfrm>
            <a:off x="2672943" y="5732166"/>
            <a:ext cx="215819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function</a:t>
            </a:r>
            <a:endParaRPr lang="ko-KR" altLang="en-US" dirty="0"/>
          </a:p>
        </p:txBody>
      </p:sp>
      <p:graphicFrame>
        <p:nvGraphicFramePr>
          <p:cNvPr id="5" name="표 17">
            <a:extLst>
              <a:ext uri="{FF2B5EF4-FFF2-40B4-BE49-F238E27FC236}">
                <a16:creationId xmlns:a16="http://schemas.microsoft.com/office/drawing/2014/main" id="{BEA23230-D562-18A4-BCF5-A5E65CB32A41}"/>
              </a:ext>
            </a:extLst>
          </p:cNvPr>
          <p:cNvGraphicFramePr>
            <a:graphicFrameLocks noGrp="1"/>
          </p:cNvGraphicFramePr>
          <p:nvPr>
            <p:extLst>
              <p:ext uri="{D42A27DB-BD31-4B8C-83A1-F6EECF244321}">
                <p14:modId xmlns:p14="http://schemas.microsoft.com/office/powerpoint/2010/main" val="3985991618"/>
              </p:ext>
            </p:extLst>
          </p:nvPr>
        </p:nvGraphicFramePr>
        <p:xfrm>
          <a:off x="1407043" y="3405541"/>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7" name="화살표: 오른쪽 6">
            <a:extLst>
              <a:ext uri="{FF2B5EF4-FFF2-40B4-BE49-F238E27FC236}">
                <a16:creationId xmlns:a16="http://schemas.microsoft.com/office/drawing/2014/main" id="{91A35AD3-D1D0-E4DE-5B30-0D28D5F37043}"/>
              </a:ext>
            </a:extLst>
          </p:cNvPr>
          <p:cNvSpPr/>
          <p:nvPr/>
        </p:nvSpPr>
        <p:spPr>
          <a:xfrm>
            <a:off x="2139885" y="4125424"/>
            <a:ext cx="430491" cy="276894"/>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C9F9323-B07F-3934-3B95-5E3AE531F81B}"/>
              </a:ext>
            </a:extLst>
          </p:cNvPr>
          <p:cNvSpPr txBox="1"/>
          <p:nvPr/>
        </p:nvSpPr>
        <p:spPr>
          <a:xfrm>
            <a:off x="1166136"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Tree>
    <p:extLst>
      <p:ext uri="{BB962C8B-B14F-4D97-AF65-F5344CB8AC3E}">
        <p14:creationId xmlns:p14="http://schemas.microsoft.com/office/powerpoint/2010/main" val="6238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Three ways to design model structures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 Simplest way but not recommended.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Functional API: Mostly preferred way.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Subclassing API: Used when grounds of layers should be customized.</a:t>
            </a:r>
          </a:p>
        </p:txBody>
      </p:sp>
    </p:spTree>
    <p:extLst>
      <p:ext uri="{BB962C8B-B14F-4D97-AF65-F5344CB8AC3E}">
        <p14:creationId xmlns:p14="http://schemas.microsoft.com/office/powerpoint/2010/main" val="372165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Sequential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very simple use cases or baseline models.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It stacks a linear stack of layers.</a:t>
            </a:r>
          </a:p>
        </p:txBody>
      </p:sp>
      <p:sp>
        <p:nvSpPr>
          <p:cNvPr id="2" name="TextBox 1">
            <a:extLst>
              <a:ext uri="{FF2B5EF4-FFF2-40B4-BE49-F238E27FC236}">
                <a16:creationId xmlns:a16="http://schemas.microsoft.com/office/drawing/2014/main" id="{7628A5F3-64F8-C497-208C-A34A4B418861}"/>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https://colab.research.google.com/github/JunetaeKim/DeepLearningClass/blob/main/Week9/Sequential%20API.ipynb</a:t>
            </a:r>
            <a:endParaRPr lang="ko-KR" altLang="en-US" dirty="0"/>
          </a:p>
        </p:txBody>
      </p:sp>
    </p:spTree>
    <p:extLst>
      <p:ext uri="{BB962C8B-B14F-4D97-AF65-F5344CB8AC3E}">
        <p14:creationId xmlns:p14="http://schemas.microsoft.com/office/powerpoint/2010/main" val="246835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Tree>
    <p:extLst>
      <p:ext uri="{BB962C8B-B14F-4D97-AF65-F5344CB8AC3E}">
        <p14:creationId xmlns:p14="http://schemas.microsoft.com/office/powerpoint/2010/main" val="210830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008120" y="2910840"/>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065020" y="557452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Why is the size of 1</a:t>
            </a:r>
            <a:r>
              <a:rPr lang="en-US" altLang="ko-KR" baseline="30000" dirty="0">
                <a:solidFill>
                  <a:srgbClr val="222222"/>
                </a:solidFill>
                <a:latin typeface="Arial Narrow" panose="020B0606020202030204" pitchFamily="34" charset="0"/>
              </a:rPr>
              <a:t>st</a:t>
            </a:r>
            <a:r>
              <a:rPr lang="en-US" altLang="ko-KR" dirty="0">
                <a:solidFill>
                  <a:srgbClr val="222222"/>
                </a:solidFill>
                <a:latin typeface="Arial Narrow" panose="020B0606020202030204" pitchFamily="34" charset="0"/>
              </a:rPr>
              <a:t> dimension of layers ‘None’??</a:t>
            </a:r>
            <a:endParaRPr lang="ko-KR" altLang="en-US" dirty="0"/>
          </a:p>
        </p:txBody>
      </p:sp>
    </p:spTree>
    <p:extLst>
      <p:ext uri="{BB962C8B-B14F-4D97-AF65-F5344CB8AC3E}">
        <p14:creationId xmlns:p14="http://schemas.microsoft.com/office/powerpoint/2010/main" val="100770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2590622901"/>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2" name="TextBox 11">
            <a:extLst>
              <a:ext uri="{FF2B5EF4-FFF2-40B4-BE49-F238E27FC236}">
                <a16:creationId xmlns:a16="http://schemas.microsoft.com/office/drawing/2014/main" id="{6E1D3EE5-5F40-9AC7-4744-EA6EB7C665BA}"/>
              </a:ext>
            </a:extLst>
          </p:cNvPr>
          <p:cNvSpPr txBox="1"/>
          <p:nvPr/>
        </p:nvSpPr>
        <p:spPr>
          <a:xfrm>
            <a:off x="594615" y="3508505"/>
            <a:ext cx="3472559" cy="646331"/>
          </a:xfrm>
          <a:prstGeom prst="rect">
            <a:avLst/>
          </a:prstGeom>
          <a:noFill/>
        </p:spPr>
        <p:txBody>
          <a:bodyPr wrap="square">
            <a:spAutoFit/>
          </a:bodyPr>
          <a:lstStyle/>
          <a:p>
            <a:r>
              <a:rPr lang="en-US" altLang="ko-KR" dirty="0">
                <a:solidFill>
                  <a:srgbClr val="222222"/>
                </a:solidFill>
                <a:latin typeface="Arial Narrow" panose="020B0606020202030204" pitchFamily="34" charset="0"/>
              </a:rPr>
              <a:t>Let’s suppose we have a large dataset with 500,000 observations</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94615" y="4466997"/>
            <a:ext cx="3472559" cy="1190853"/>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 workstation's RAM memory and graphics card memory may not be sufficient for deep learning training using this large amount of data.</a:t>
            </a:r>
          </a:p>
        </p:txBody>
      </p:sp>
    </p:spTree>
    <p:extLst>
      <p:ext uri="{BB962C8B-B14F-4D97-AF65-F5344CB8AC3E}">
        <p14:creationId xmlns:p14="http://schemas.microsoft.com/office/powerpoint/2010/main" val="322987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1272705103"/>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75565" y="3676422"/>
            <a:ext cx="3472559" cy="923330"/>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Therefore, we can train the model by splitting the data, which is called batch learning.</a:t>
            </a:r>
          </a:p>
        </p:txBody>
      </p:sp>
      <p:sp>
        <p:nvSpPr>
          <p:cNvPr id="3" name="TextBox 2">
            <a:extLst>
              <a:ext uri="{FF2B5EF4-FFF2-40B4-BE49-F238E27FC236}">
                <a16:creationId xmlns:a16="http://schemas.microsoft.com/office/drawing/2014/main" id="{2881ADA0-FB58-3FF5-09F3-011D61690238}"/>
              </a:ext>
            </a:extLst>
          </p:cNvPr>
          <p:cNvSpPr txBox="1"/>
          <p:nvPr/>
        </p:nvSpPr>
        <p:spPr>
          <a:xfrm>
            <a:off x="6901894" y="3561101"/>
            <a:ext cx="1562100"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Iteration #1</a:t>
            </a:r>
            <a:endParaRPr lang="ko-KR" altLang="en-US" dirty="0">
              <a:solidFill>
                <a:schemeClr val="accent4">
                  <a:lumMod val="75000"/>
                </a:schemeClr>
              </a:solidFill>
            </a:endParaRPr>
          </a:p>
        </p:txBody>
      </p:sp>
      <p:sp>
        <p:nvSpPr>
          <p:cNvPr id="5" name="TextBox 4">
            <a:extLst>
              <a:ext uri="{FF2B5EF4-FFF2-40B4-BE49-F238E27FC236}">
                <a16:creationId xmlns:a16="http://schemas.microsoft.com/office/drawing/2014/main" id="{C867208D-599F-3886-6F20-93A74BC0652F}"/>
              </a:ext>
            </a:extLst>
          </p:cNvPr>
          <p:cNvSpPr txBox="1"/>
          <p:nvPr/>
        </p:nvSpPr>
        <p:spPr>
          <a:xfrm>
            <a:off x="6901894" y="4730101"/>
            <a:ext cx="1562100" cy="369332"/>
          </a:xfrm>
          <a:prstGeom prst="rect">
            <a:avLst/>
          </a:prstGeom>
          <a:noFill/>
        </p:spPr>
        <p:txBody>
          <a:bodyPr wrap="square">
            <a:spAutoFit/>
          </a:bodyPr>
          <a:lstStyle/>
          <a:p>
            <a:r>
              <a:rPr lang="en-US" altLang="ko-KR" dirty="0">
                <a:solidFill>
                  <a:schemeClr val="accent6">
                    <a:lumMod val="50000"/>
                  </a:schemeClr>
                </a:solidFill>
                <a:latin typeface="Arial Narrow" panose="020B0606020202030204" pitchFamily="34" charset="0"/>
              </a:rPr>
              <a:t>Iteration #2</a:t>
            </a:r>
            <a:endParaRPr lang="ko-KR" altLang="en-US" dirty="0">
              <a:solidFill>
                <a:schemeClr val="accent6">
                  <a:lumMod val="50000"/>
                </a:schemeClr>
              </a:solidFill>
            </a:endParaRPr>
          </a:p>
        </p:txBody>
      </p:sp>
    </p:spTree>
    <p:extLst>
      <p:ext uri="{BB962C8B-B14F-4D97-AF65-F5344CB8AC3E}">
        <p14:creationId xmlns:p14="http://schemas.microsoft.com/office/powerpoint/2010/main" val="26599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476749" y="2920365"/>
            <a:ext cx="340995" cy="110871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1864042" y="5590766"/>
            <a:ext cx="5564505" cy="369332"/>
          </a:xfrm>
          <a:prstGeom prst="rect">
            <a:avLst/>
          </a:prstGeom>
          <a:noFill/>
        </p:spPr>
        <p:txBody>
          <a:bodyPr wrap="square">
            <a:spAutoFit/>
          </a:bodyPr>
          <a:lstStyle/>
          <a:p>
            <a:r>
              <a:rPr lang="en-US" altLang="ko-KR" dirty="0"/>
              <a:t>What are the numbers in the 2</a:t>
            </a:r>
            <a:r>
              <a:rPr lang="en-US" altLang="ko-KR" baseline="30000" dirty="0"/>
              <a:t>nd</a:t>
            </a:r>
            <a:r>
              <a:rPr lang="en-US" altLang="ko-KR" dirty="0"/>
              <a:t> dimension of layers?</a:t>
            </a:r>
          </a:p>
        </p:txBody>
      </p:sp>
    </p:spTree>
    <p:extLst>
      <p:ext uri="{BB962C8B-B14F-4D97-AF65-F5344CB8AC3E}">
        <p14:creationId xmlns:p14="http://schemas.microsoft.com/office/powerpoint/2010/main" val="17108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2694846863"/>
              </p:ext>
            </p:extLst>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684315774"/>
              </p:ext>
            </p:extLst>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2972740226"/>
              </p:ext>
            </p:extLst>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4051832620"/>
              </p:ext>
            </p:extLst>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2409517" y="5478642"/>
            <a:ext cx="6032183" cy="369332"/>
          </a:xfrm>
          <a:prstGeom prst="rect">
            <a:avLst/>
          </a:prstGeom>
          <a:noFill/>
        </p:spPr>
        <p:txBody>
          <a:bodyPr wrap="square">
            <a:spAutoFit/>
          </a:bodyPr>
          <a:lstStyle/>
          <a:p>
            <a:r>
              <a:rPr lang="en-US" altLang="ko-KR" dirty="0"/>
              <a:t>It is a hyperparameter given by developers</a:t>
            </a:r>
          </a:p>
        </p:txBody>
      </p:sp>
    </p:spTree>
    <p:extLst>
      <p:ext uri="{BB962C8B-B14F-4D97-AF65-F5344CB8AC3E}">
        <p14:creationId xmlns:p14="http://schemas.microsoft.com/office/powerpoint/2010/main" val="82470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010072"/>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504293"/>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model structures</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Sequential API</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Functional API</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Subclassing API</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Exercise</a:t>
            </a:r>
          </a:p>
          <a:p>
            <a:pPr marL="914400" lvl="1" indent="-457200">
              <a:lnSpc>
                <a:spcPct val="20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6094095" y="2920365"/>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188845" y="5590766"/>
            <a:ext cx="4572000" cy="369332"/>
          </a:xfrm>
          <a:prstGeom prst="rect">
            <a:avLst/>
          </a:prstGeom>
          <a:noFill/>
        </p:spPr>
        <p:txBody>
          <a:bodyPr wrap="square">
            <a:spAutoFit/>
          </a:bodyPr>
          <a:lstStyle/>
          <a:p>
            <a:r>
              <a:rPr lang="en-US" altLang="ko-KR"/>
              <a:t>How is the parameter size determined?</a:t>
            </a:r>
            <a:endParaRPr lang="en-US" altLang="ko-KR" dirty="0"/>
          </a:p>
        </p:txBody>
      </p:sp>
    </p:spTree>
    <p:extLst>
      <p:ext uri="{BB962C8B-B14F-4D97-AF65-F5344CB8AC3E}">
        <p14:creationId xmlns:p14="http://schemas.microsoft.com/office/powerpoint/2010/main" val="3620007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3297777" y="4964693"/>
            <a:ext cx="2880486" cy="400110"/>
          </a:xfrm>
          <a:prstGeom prst="rect">
            <a:avLst/>
          </a:prstGeom>
          <a:noFill/>
        </p:spPr>
        <p:txBody>
          <a:bodyPr wrap="square">
            <a:spAutoFit/>
          </a:bodyPr>
          <a:lstStyle/>
          <a:p>
            <a:r>
              <a:rPr lang="en-US" altLang="ko-KR" sz="2000" dirty="0"/>
              <a:t>(17 x 10) + (1x10) = 180</a:t>
            </a:r>
          </a:p>
        </p:txBody>
      </p:sp>
      <p:sp>
        <p:nvSpPr>
          <p:cNvPr id="7" name="사각형: 둥근 모서리 6">
            <a:extLst>
              <a:ext uri="{FF2B5EF4-FFF2-40B4-BE49-F238E27FC236}">
                <a16:creationId xmlns:a16="http://schemas.microsoft.com/office/drawing/2014/main" id="{B9B2F050-1964-B7D5-D230-96AAE70E2D3A}"/>
              </a:ext>
            </a:extLst>
          </p:cNvPr>
          <p:cNvSpPr/>
          <p:nvPr/>
        </p:nvSpPr>
        <p:spPr>
          <a:xfrm>
            <a:off x="2724150" y="1733550"/>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BF43E19-7981-A364-DC45-C224BDA1844E}"/>
              </a:ext>
            </a:extLst>
          </p:cNvPr>
          <p:cNvSpPr txBox="1"/>
          <p:nvPr/>
        </p:nvSpPr>
        <p:spPr>
          <a:xfrm>
            <a:off x="3418141" y="1337728"/>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278404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Tree>
    <p:extLst>
      <p:ext uri="{BB962C8B-B14F-4D97-AF65-F5344CB8AC3E}">
        <p14:creationId xmlns:p14="http://schemas.microsoft.com/office/powerpoint/2010/main" val="370252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139711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Layer concatenation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4053354891"/>
              </p:ext>
            </p:extLst>
          </p:nvPr>
        </p:nvGraphicFramePr>
        <p:xfrm>
          <a:off x="651000" y="294589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937350" y="25482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14" name="십자형 13">
            <a:extLst>
              <a:ext uri="{FF2B5EF4-FFF2-40B4-BE49-F238E27FC236}">
                <a16:creationId xmlns:a16="http://schemas.microsoft.com/office/drawing/2014/main" id="{289CF93A-AD7B-9F5C-BD90-84E235D2113F}"/>
              </a:ext>
            </a:extLst>
          </p:cNvPr>
          <p:cNvSpPr/>
          <p:nvPr/>
        </p:nvSpPr>
        <p:spPr>
          <a:xfrm rot="2619525">
            <a:off x="2217229" y="34529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821DF0FF-120F-CFFF-64DD-9B91A606D921}"/>
              </a:ext>
            </a:extLst>
          </p:cNvPr>
          <p:cNvGraphicFramePr>
            <a:graphicFrameLocks noGrp="1"/>
          </p:cNvGraphicFramePr>
          <p:nvPr>
            <p:extLst>
              <p:ext uri="{D42A27DB-BD31-4B8C-83A1-F6EECF244321}">
                <p14:modId xmlns:p14="http://schemas.microsoft.com/office/powerpoint/2010/main" val="644845311"/>
              </p:ext>
            </p:extLst>
          </p:nvPr>
        </p:nvGraphicFramePr>
        <p:xfrm>
          <a:off x="2854743" y="31371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29" name="같음 기호 28">
            <a:extLst>
              <a:ext uri="{FF2B5EF4-FFF2-40B4-BE49-F238E27FC236}">
                <a16:creationId xmlns:a16="http://schemas.microsoft.com/office/drawing/2014/main" id="{2FACAA69-ED64-9935-FC26-9AC8A9367862}"/>
              </a:ext>
            </a:extLst>
          </p:cNvPr>
          <p:cNvSpPr/>
          <p:nvPr/>
        </p:nvSpPr>
        <p:spPr>
          <a:xfrm>
            <a:off x="6642922" y="36139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TextBox 29">
            <a:extLst>
              <a:ext uri="{FF2B5EF4-FFF2-40B4-BE49-F238E27FC236}">
                <a16:creationId xmlns:a16="http://schemas.microsoft.com/office/drawing/2014/main" id="{D515CE07-5897-D25A-0B29-5A21E4D903D8}"/>
              </a:ext>
            </a:extLst>
          </p:cNvPr>
          <p:cNvSpPr txBox="1"/>
          <p:nvPr/>
        </p:nvSpPr>
        <p:spPr>
          <a:xfrm>
            <a:off x="620520" y="4320838"/>
            <a:ext cx="1343320" cy="369332"/>
          </a:xfrm>
          <a:prstGeom prst="rect">
            <a:avLst/>
          </a:prstGeom>
          <a:noFill/>
        </p:spPr>
        <p:txBody>
          <a:bodyPr wrap="square">
            <a:spAutoFit/>
          </a:bodyPr>
          <a:lstStyle/>
          <a:p>
            <a:r>
              <a:rPr lang="en-US" altLang="ko-KR" sz="1800" dirty="0">
                <a:solidFill>
                  <a:srgbClr val="7030A0"/>
                </a:solidFill>
                <a:latin typeface="Arial Narrow" panose="020B0606020202030204" pitchFamily="34" charset="0"/>
              </a:rPr>
              <a:t>Data</a:t>
            </a:r>
            <a:r>
              <a:rPr lang="en-US" altLang="ko-KR" sz="1800" dirty="0">
                <a:solidFill>
                  <a:srgbClr val="222222"/>
                </a:solidFill>
                <a:latin typeface="Arial Narrow" panose="020B0606020202030204" pitchFamily="34" charset="0"/>
              </a:rPr>
              <a:t> (407, 17)</a:t>
            </a:r>
            <a:endParaRPr lang="ko-KR" altLang="en-US" dirty="0"/>
          </a:p>
        </p:txBody>
      </p:sp>
      <p:sp>
        <p:nvSpPr>
          <p:cNvPr id="31" name="TextBox 30">
            <a:extLst>
              <a:ext uri="{FF2B5EF4-FFF2-40B4-BE49-F238E27FC236}">
                <a16:creationId xmlns:a16="http://schemas.microsoft.com/office/drawing/2014/main" id="{F95B3D9E-05CE-1417-53C0-DA395DF014CF}"/>
              </a:ext>
            </a:extLst>
          </p:cNvPr>
          <p:cNvSpPr txBox="1"/>
          <p:nvPr/>
        </p:nvSpPr>
        <p:spPr>
          <a:xfrm>
            <a:off x="3025445"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32" name="TextBox 31">
            <a:extLst>
              <a:ext uri="{FF2B5EF4-FFF2-40B4-BE49-F238E27FC236}">
                <a16:creationId xmlns:a16="http://schemas.microsoft.com/office/drawing/2014/main" id="{29C03CD9-055C-5EC9-CD89-BED8FF8895A2}"/>
              </a:ext>
            </a:extLst>
          </p:cNvPr>
          <p:cNvSpPr txBox="1"/>
          <p:nvPr/>
        </p:nvSpPr>
        <p:spPr>
          <a:xfrm>
            <a:off x="7379221" y="4320838"/>
            <a:ext cx="1563673"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r>
              <a:rPr lang="en-US" altLang="ko-KR" sz="1800" dirty="0">
                <a:solidFill>
                  <a:srgbClr val="222222"/>
                </a:solidFill>
                <a:latin typeface="Arial Narrow" panose="020B0606020202030204" pitchFamily="34" charset="0"/>
              </a:rPr>
              <a:t> (407, 10)</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4165933806"/>
              </p:ext>
            </p:extLst>
          </p:nvPr>
        </p:nvGraphicFramePr>
        <p:xfrm>
          <a:off x="7328212" y="294360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graphicFrame>
        <p:nvGraphicFramePr>
          <p:cNvPr id="34" name="표 33">
            <a:extLst>
              <a:ext uri="{FF2B5EF4-FFF2-40B4-BE49-F238E27FC236}">
                <a16:creationId xmlns:a16="http://schemas.microsoft.com/office/drawing/2014/main" id="{63BC76D0-B2E6-4B60-7ED6-DC57CFF7094F}"/>
              </a:ext>
            </a:extLst>
          </p:cNvPr>
          <p:cNvGraphicFramePr>
            <a:graphicFrameLocks noGrp="1"/>
          </p:cNvGraphicFramePr>
          <p:nvPr>
            <p:extLst>
              <p:ext uri="{D42A27DB-BD31-4B8C-83A1-F6EECF244321}">
                <p14:modId xmlns:p14="http://schemas.microsoft.com/office/powerpoint/2010/main" val="1518432199"/>
              </p:ext>
            </p:extLst>
          </p:nvPr>
        </p:nvGraphicFramePr>
        <p:xfrm>
          <a:off x="5090417" y="35751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5" name="십자형 34">
            <a:extLst>
              <a:ext uri="{FF2B5EF4-FFF2-40B4-BE49-F238E27FC236}">
                <a16:creationId xmlns:a16="http://schemas.microsoft.com/office/drawing/2014/main" id="{7811BBD0-4BF2-4404-C996-6AE8678C64E7}"/>
              </a:ext>
            </a:extLst>
          </p:cNvPr>
          <p:cNvSpPr/>
          <p:nvPr/>
        </p:nvSpPr>
        <p:spPr>
          <a:xfrm rot="5400000">
            <a:off x="4428013" y="34335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6BA2A77F-78E7-DA27-AD3C-A6F4E81A3510}"/>
              </a:ext>
            </a:extLst>
          </p:cNvPr>
          <p:cNvSpPr txBox="1"/>
          <p:nvPr/>
        </p:nvSpPr>
        <p:spPr>
          <a:xfrm>
            <a:off x="5151377"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
        <p:nvSpPr>
          <p:cNvPr id="40" name="TextBox 39">
            <a:extLst>
              <a:ext uri="{FF2B5EF4-FFF2-40B4-BE49-F238E27FC236}">
                <a16:creationId xmlns:a16="http://schemas.microsoft.com/office/drawing/2014/main" id="{CE6F7B91-C1C9-F6C9-9F7A-F4D5BA43FBDA}"/>
              </a:ext>
            </a:extLst>
          </p:cNvPr>
          <p:cNvSpPr txBox="1"/>
          <p:nvPr/>
        </p:nvSpPr>
        <p:spPr>
          <a:xfrm>
            <a:off x="3257550" y="5364863"/>
            <a:ext cx="3531739"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endParaRPr lang="ko-KR" altLang="en-US" sz="2000" dirty="0"/>
          </a:p>
        </p:txBody>
      </p:sp>
    </p:spTree>
    <p:extLst>
      <p:ext uri="{BB962C8B-B14F-4D97-AF65-F5344CB8AC3E}">
        <p14:creationId xmlns:p14="http://schemas.microsoft.com/office/powerpoint/2010/main" val="475315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r>
              <a:rPr lang="en-US" altLang="ko-KR" sz="2000" dirty="0">
                <a:solidFill>
                  <a:schemeClr val="accent6">
                    <a:lumMod val="50000"/>
                  </a:schemeClr>
                </a:solidFill>
                <a:latin typeface="Arial Narrow" panose="020B0606020202030204" pitchFamily="34" charset="0"/>
              </a:rPr>
              <a:t>HL2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1523791120"/>
              </p:ext>
            </p:extLst>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1281241664"/>
              </p:ext>
            </p:extLst>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169196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APIs do not </a:t>
            </a:r>
            <a:r>
              <a:rPr lang="en-US" altLang="ko-KR" sz="2000">
                <a:solidFill>
                  <a:srgbClr val="222222"/>
                </a:solidFill>
                <a:latin typeface="Arial Narrow" panose="020B0606020202030204" pitchFamily="34" charset="0"/>
              </a:rPr>
              <a:t>allow layer-concatenation </a:t>
            </a:r>
            <a:r>
              <a:rPr lang="en-US" altLang="ko-KR" sz="2000" dirty="0">
                <a:solidFill>
                  <a:srgbClr val="222222"/>
                </a:solidFill>
                <a:latin typeface="Arial Narrow" panose="020B0606020202030204" pitchFamily="34" charset="0"/>
              </a:rPr>
              <a:t>as shown below.</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418535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283779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19" name="화살표: 오른쪽 18">
            <a:extLst>
              <a:ext uri="{FF2B5EF4-FFF2-40B4-BE49-F238E27FC236}">
                <a16:creationId xmlns:a16="http://schemas.microsoft.com/office/drawing/2014/main" id="{027C740D-0859-EFD4-D2F4-AA1350097414}"/>
              </a:ext>
            </a:extLst>
          </p:cNvPr>
          <p:cNvSpPr/>
          <p:nvPr/>
        </p:nvSpPr>
        <p:spPr>
          <a:xfrm>
            <a:off x="4223363" y="452291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32081FE-DB27-21FF-78CD-FA14EE6FBECE}"/>
              </a:ext>
            </a:extLst>
          </p:cNvPr>
          <p:cNvSpPr/>
          <p:nvPr/>
        </p:nvSpPr>
        <p:spPr>
          <a:xfrm>
            <a:off x="4702477" y="406491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DD355D6B-1F72-B4F9-B0D3-0B8DCEB74AA7}"/>
              </a:ext>
            </a:extLst>
          </p:cNvPr>
          <p:cNvSpPr/>
          <p:nvPr/>
        </p:nvSpPr>
        <p:spPr>
          <a:xfrm>
            <a:off x="5167942" y="450468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FB679BE-B6A8-F8F0-1204-FB0367FBB732}"/>
              </a:ext>
            </a:extLst>
          </p:cNvPr>
          <p:cNvSpPr/>
          <p:nvPr/>
        </p:nvSpPr>
        <p:spPr>
          <a:xfrm>
            <a:off x="5815937" y="437315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6" name="TextBox 25">
            <a:extLst>
              <a:ext uri="{FF2B5EF4-FFF2-40B4-BE49-F238E27FC236}">
                <a16:creationId xmlns:a16="http://schemas.microsoft.com/office/drawing/2014/main" id="{5F830D80-A255-DE4C-C56B-289649D00BB5}"/>
              </a:ext>
            </a:extLst>
          </p:cNvPr>
          <p:cNvSpPr txBox="1"/>
          <p:nvPr/>
        </p:nvSpPr>
        <p:spPr>
          <a:xfrm rot="16200000">
            <a:off x="4399079" y="4414611"/>
            <a:ext cx="839206"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7" name="TextBox 26">
            <a:extLst>
              <a:ext uri="{FF2B5EF4-FFF2-40B4-BE49-F238E27FC236}">
                <a16:creationId xmlns:a16="http://schemas.microsoft.com/office/drawing/2014/main" id="{87BE7663-41BE-A970-F1AA-A8BA71A0A167}"/>
              </a:ext>
            </a:extLst>
          </p:cNvPr>
          <p:cNvSpPr txBox="1"/>
          <p:nvPr/>
        </p:nvSpPr>
        <p:spPr>
          <a:xfrm rot="16200000">
            <a:off x="5640553" y="444971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3047525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3" name="TextBox 2">
            <a:extLst>
              <a:ext uri="{FF2B5EF4-FFF2-40B4-BE49-F238E27FC236}">
                <a16:creationId xmlns:a16="http://schemas.microsoft.com/office/drawing/2014/main" id="{9EA59BB4-2B57-2134-210D-D17A9FDB2C1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https://colab.research.google.com/github/JunetaeKim/DeepLearningClass/blob/main/Week9/Functional%20API.ipynb</a:t>
            </a:r>
            <a:endParaRPr lang="ko-KR" altLang="en-US" dirty="0"/>
          </a:p>
        </p:txBody>
      </p:sp>
    </p:spTree>
    <p:extLst>
      <p:ext uri="{BB962C8B-B14F-4D97-AF65-F5344CB8AC3E}">
        <p14:creationId xmlns:p14="http://schemas.microsoft.com/office/powerpoint/2010/main" val="35902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Goals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Learn how to design model structures using TF 2.x</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 Prediction of survival of patients with lung cancer surgery.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7" name="그림 6">
            <a:extLst>
              <a:ext uri="{FF2B5EF4-FFF2-40B4-BE49-F238E27FC236}">
                <a16:creationId xmlns:a16="http://schemas.microsoft.com/office/drawing/2014/main" id="{2EF3FB1C-4FFC-02F2-C97D-E1EB12EFC3D1}"/>
              </a:ext>
            </a:extLst>
          </p:cNvPr>
          <p:cNvPicPr>
            <a:picLocks noChangeAspect="1"/>
          </p:cNvPicPr>
          <p:nvPr/>
        </p:nvPicPr>
        <p:blipFill>
          <a:blip r:embed="rId3"/>
          <a:stretch>
            <a:fillRect/>
          </a:stretch>
        </p:blipFill>
        <p:spPr>
          <a:xfrm>
            <a:off x="1275571" y="2178841"/>
            <a:ext cx="6226175" cy="2851946"/>
          </a:xfrm>
          <a:prstGeom prst="rect">
            <a:avLst/>
          </a:prstGeom>
        </p:spPr>
      </p:pic>
      <p:sp>
        <p:nvSpPr>
          <p:cNvPr id="9" name="TextBox 8">
            <a:extLst>
              <a:ext uri="{FF2B5EF4-FFF2-40B4-BE49-F238E27FC236}">
                <a16:creationId xmlns:a16="http://schemas.microsoft.com/office/drawing/2014/main" id="{C853DDC1-9A6C-FDDB-53E2-02B7A39001A6}"/>
              </a:ext>
            </a:extLst>
          </p:cNvPr>
          <p:cNvSpPr txBox="1"/>
          <p:nvPr/>
        </p:nvSpPr>
        <p:spPr>
          <a:xfrm>
            <a:off x="970771" y="5278219"/>
            <a:ext cx="7568590" cy="646331"/>
          </a:xfrm>
          <a:prstGeom prst="rect">
            <a:avLst/>
          </a:prstGeom>
          <a:noFill/>
        </p:spPr>
        <p:txBody>
          <a:bodyPr wrap="square">
            <a:spAutoFit/>
          </a:bodyPr>
          <a:lstStyle/>
          <a:p>
            <a:r>
              <a:rPr lang="en-US" altLang="ko-KR" dirty="0" err="1"/>
              <a:t>Layer_name</a:t>
            </a:r>
            <a:r>
              <a:rPr lang="en-US" altLang="ko-KR" dirty="0"/>
              <a:t>[x][y] corresponds to the node index (i.e. </a:t>
            </a:r>
            <a:r>
              <a:rPr lang="en-US" altLang="ko-KR" dirty="0" err="1"/>
              <a:t>node_indices</a:t>
            </a:r>
            <a:r>
              <a:rPr lang="en-US" altLang="ko-KR" dirty="0"/>
              <a:t>) and tensor index (i.e. </a:t>
            </a:r>
            <a:r>
              <a:rPr lang="en-US" altLang="ko-KR" dirty="0" err="1"/>
              <a:t>tensor_indices</a:t>
            </a:r>
            <a:r>
              <a:rPr lang="en-US" altLang="ko-KR" dirty="0"/>
              <a:t>) of the input tensors, respectively. </a:t>
            </a:r>
            <a:endParaRPr lang="ko-KR" altLang="en-US" dirty="0"/>
          </a:p>
        </p:txBody>
      </p:sp>
    </p:spTree>
    <p:extLst>
      <p:ext uri="{BB962C8B-B14F-4D97-AF65-F5344CB8AC3E}">
        <p14:creationId xmlns:p14="http://schemas.microsoft.com/office/powerpoint/2010/main" val="2961980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pic>
        <p:nvPicPr>
          <p:cNvPr id="3" name="그림 2">
            <a:extLst>
              <a:ext uri="{FF2B5EF4-FFF2-40B4-BE49-F238E27FC236}">
                <a16:creationId xmlns:a16="http://schemas.microsoft.com/office/drawing/2014/main" id="{C26CBA7E-BB33-566B-1BD9-85ECE5B3C168}"/>
              </a:ext>
            </a:extLst>
          </p:cNvPr>
          <p:cNvPicPr>
            <a:picLocks noChangeAspect="1"/>
          </p:cNvPicPr>
          <p:nvPr/>
        </p:nvPicPr>
        <p:blipFill>
          <a:blip r:embed="rId3"/>
          <a:stretch>
            <a:fillRect/>
          </a:stretch>
        </p:blipFill>
        <p:spPr>
          <a:xfrm>
            <a:off x="838985" y="3744737"/>
            <a:ext cx="7274797" cy="2179813"/>
          </a:xfrm>
          <a:prstGeom prst="rect">
            <a:avLst/>
          </a:prstGeom>
        </p:spPr>
      </p:pic>
    </p:spTree>
    <p:extLst>
      <p:ext uri="{BB962C8B-B14F-4D97-AF65-F5344CB8AC3E}">
        <p14:creationId xmlns:p14="http://schemas.microsoft.com/office/powerpoint/2010/main" val="139796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1: Define a layer class</a:t>
            </a:r>
          </a:p>
        </p:txBody>
      </p:sp>
      <p:pic>
        <p:nvPicPr>
          <p:cNvPr id="12" name="그림 11">
            <a:extLst>
              <a:ext uri="{FF2B5EF4-FFF2-40B4-BE49-F238E27FC236}">
                <a16:creationId xmlns:a16="http://schemas.microsoft.com/office/drawing/2014/main" id="{6B83FD57-3B27-DD21-9760-F16FFE56FA98}"/>
              </a:ext>
            </a:extLst>
          </p:cNvPr>
          <p:cNvPicPr>
            <a:picLocks noChangeAspect="1"/>
          </p:cNvPicPr>
          <p:nvPr/>
        </p:nvPicPr>
        <p:blipFill>
          <a:blip r:embed="rId3"/>
          <a:stretch>
            <a:fillRect/>
          </a:stretch>
        </p:blipFill>
        <p:spPr>
          <a:xfrm>
            <a:off x="1367770" y="3429000"/>
            <a:ext cx="5372394" cy="730646"/>
          </a:xfrm>
          <a:prstGeom prst="rect">
            <a:avLst/>
          </a:prstGeom>
        </p:spPr>
      </p:pic>
      <p:sp>
        <p:nvSpPr>
          <p:cNvPr id="14" name="TextBox 13">
            <a:extLst>
              <a:ext uri="{FF2B5EF4-FFF2-40B4-BE49-F238E27FC236}">
                <a16:creationId xmlns:a16="http://schemas.microsoft.com/office/drawing/2014/main" id="{6656DE81-3A8D-1FB8-6791-D875B698222E}"/>
              </a:ext>
            </a:extLst>
          </p:cNvPr>
          <p:cNvSpPr txBox="1"/>
          <p:nvPr/>
        </p:nvSpPr>
        <p:spPr>
          <a:xfrm>
            <a:off x="2330777" y="4159646"/>
            <a:ext cx="1343320" cy="369332"/>
          </a:xfrm>
          <a:prstGeom prst="rect">
            <a:avLst/>
          </a:prstGeom>
          <a:noFill/>
        </p:spPr>
        <p:txBody>
          <a:bodyPr wrap="square">
            <a:spAutoFit/>
          </a:bodyPr>
          <a:lstStyle/>
          <a:p>
            <a:r>
              <a:rPr lang="en-US" altLang="ko-KR" sz="1800" dirty="0">
                <a:latin typeface="Arial Narrow" panose="020B0606020202030204" pitchFamily="34" charset="0"/>
              </a:rPr>
              <a:t>Class name</a:t>
            </a:r>
            <a:endParaRPr lang="ko-KR" altLang="en-US" dirty="0"/>
          </a:p>
        </p:txBody>
      </p:sp>
      <p:sp>
        <p:nvSpPr>
          <p:cNvPr id="15" name="사각형: 둥근 모서리 14">
            <a:extLst>
              <a:ext uri="{FF2B5EF4-FFF2-40B4-BE49-F238E27FC236}">
                <a16:creationId xmlns:a16="http://schemas.microsoft.com/office/drawing/2014/main" id="{12B0CFB2-3D04-21C7-659E-6C19ED942F24}"/>
              </a:ext>
            </a:extLst>
          </p:cNvPr>
          <p:cNvSpPr/>
          <p:nvPr/>
        </p:nvSpPr>
        <p:spPr>
          <a:xfrm>
            <a:off x="2224726" y="3582186"/>
            <a:ext cx="1555422"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95D3028E-2992-5700-EB5C-8801DC804FAA}"/>
              </a:ext>
            </a:extLst>
          </p:cNvPr>
          <p:cNvSpPr/>
          <p:nvPr/>
        </p:nvSpPr>
        <p:spPr>
          <a:xfrm>
            <a:off x="3886198" y="3582186"/>
            <a:ext cx="2561735"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A063A5D-0438-DACA-C0C4-676BDB827BE9}"/>
              </a:ext>
            </a:extLst>
          </p:cNvPr>
          <p:cNvSpPr txBox="1"/>
          <p:nvPr/>
        </p:nvSpPr>
        <p:spPr>
          <a:xfrm>
            <a:off x="4580542" y="4159646"/>
            <a:ext cx="1253177" cy="369332"/>
          </a:xfrm>
          <a:prstGeom prst="rect">
            <a:avLst/>
          </a:prstGeom>
          <a:noFill/>
        </p:spPr>
        <p:txBody>
          <a:bodyPr wrap="square">
            <a:spAutoFit/>
          </a:bodyPr>
          <a:lstStyle/>
          <a:p>
            <a:r>
              <a:rPr lang="en-US" altLang="ko-KR" dirty="0"/>
              <a:t>Inheritance</a:t>
            </a:r>
            <a:endParaRPr lang="ko-KR" altLang="en-US" dirty="0"/>
          </a:p>
        </p:txBody>
      </p:sp>
      <p:sp>
        <p:nvSpPr>
          <p:cNvPr id="19" name="TextBox 18">
            <a:extLst>
              <a:ext uri="{FF2B5EF4-FFF2-40B4-BE49-F238E27FC236}">
                <a16:creationId xmlns:a16="http://schemas.microsoft.com/office/drawing/2014/main" id="{F0E9720C-A049-C272-0723-27B04E585DE5}"/>
              </a:ext>
            </a:extLst>
          </p:cNvPr>
          <p:cNvSpPr txBox="1"/>
          <p:nvPr/>
        </p:nvSpPr>
        <p:spPr>
          <a:xfrm>
            <a:off x="1510126" y="5040662"/>
            <a:ext cx="6517903" cy="646331"/>
          </a:xfrm>
          <a:prstGeom prst="rect">
            <a:avLst/>
          </a:prstGeom>
          <a:noFill/>
        </p:spPr>
        <p:txBody>
          <a:bodyPr wrap="square">
            <a:spAutoFit/>
          </a:bodyPr>
          <a:lstStyle/>
          <a:p>
            <a:r>
              <a:rPr lang="en-US" altLang="ko-KR" dirty="0"/>
              <a:t>Inheritance: Inheritance allows us to define a class that inherits all the methods and properties from another class(existent class in TF)</a:t>
            </a:r>
            <a:endParaRPr lang="ko-KR" altLang="en-US" dirty="0"/>
          </a:p>
        </p:txBody>
      </p:sp>
    </p:spTree>
    <p:extLst>
      <p:ext uri="{BB962C8B-B14F-4D97-AF65-F5344CB8AC3E}">
        <p14:creationId xmlns:p14="http://schemas.microsoft.com/office/powerpoint/2010/main" val="1293349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pic>
        <p:nvPicPr>
          <p:cNvPr id="3" name="그림 2">
            <a:extLst>
              <a:ext uri="{FF2B5EF4-FFF2-40B4-BE49-F238E27FC236}">
                <a16:creationId xmlns:a16="http://schemas.microsoft.com/office/drawing/2014/main" id="{5CF24F4B-2046-CAAE-A082-2FD31E7AEF58}"/>
              </a:ext>
            </a:extLst>
          </p:cNvPr>
          <p:cNvPicPr>
            <a:picLocks noChangeAspect="1"/>
          </p:cNvPicPr>
          <p:nvPr/>
        </p:nvPicPr>
        <p:blipFill>
          <a:blip r:embed="rId3"/>
          <a:stretch>
            <a:fillRect/>
          </a:stretch>
        </p:blipFill>
        <p:spPr>
          <a:xfrm>
            <a:off x="684031" y="3501507"/>
            <a:ext cx="7125486" cy="1263708"/>
          </a:xfrm>
          <a:prstGeom prst="rect">
            <a:avLst/>
          </a:prstGeom>
        </p:spPr>
      </p:pic>
      <p:sp>
        <p:nvSpPr>
          <p:cNvPr id="7" name="TextBox 6">
            <a:extLst>
              <a:ext uri="{FF2B5EF4-FFF2-40B4-BE49-F238E27FC236}">
                <a16:creationId xmlns:a16="http://schemas.microsoft.com/office/drawing/2014/main" id="{69BA5ABF-A189-9837-1BD4-573D1C71BC72}"/>
              </a:ext>
            </a:extLst>
          </p:cNvPr>
          <p:cNvSpPr txBox="1"/>
          <p:nvPr/>
        </p:nvSpPr>
        <p:spPr>
          <a:xfrm>
            <a:off x="1484722" y="5354419"/>
            <a:ext cx="5500540" cy="646331"/>
          </a:xfrm>
          <a:prstGeom prst="rect">
            <a:avLst/>
          </a:prstGeom>
          <a:noFill/>
        </p:spPr>
        <p:txBody>
          <a:bodyPr wrap="square">
            <a:spAutoFit/>
          </a:bodyPr>
          <a:lstStyle/>
          <a:p>
            <a:r>
              <a:rPr lang="en-US" altLang="ko-KR" dirty="0">
                <a:latin typeface="Arial Narrow" panose="020B0606020202030204" pitchFamily="34" charset="0"/>
              </a:rPr>
              <a:t>Line 2 calls the super(</a:t>
            </a:r>
            <a:r>
              <a:rPr lang="en-US" altLang="ko-KR" dirty="0" err="1">
                <a:latin typeface="Arial Narrow" panose="020B0606020202030204" pitchFamily="34" charset="0"/>
              </a:rPr>
              <a:t>tf.keras.layers</a:t>
            </a:r>
            <a:r>
              <a:rPr lang="en-US" altLang="ko-KR" dirty="0">
                <a:latin typeface="Arial Narrow" panose="020B0606020202030204" pitchFamily="34" charset="0"/>
              </a:rPr>
              <a:t>) layer’s existent methods.</a:t>
            </a:r>
          </a:p>
          <a:p>
            <a:r>
              <a:rPr lang="en-US" altLang="ko-KR" dirty="0">
                <a:latin typeface="Arial Narrow" panose="020B0606020202030204" pitchFamily="34" charset="0"/>
              </a:rPr>
              <a:t>Line 3 sets the output dimension.</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117100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sp>
        <p:nvSpPr>
          <p:cNvPr id="7" name="TextBox 6">
            <a:extLst>
              <a:ext uri="{FF2B5EF4-FFF2-40B4-BE49-F238E27FC236}">
                <a16:creationId xmlns:a16="http://schemas.microsoft.com/office/drawing/2014/main" id="{69BA5ABF-A189-9837-1BD4-573D1C71BC72}"/>
              </a:ext>
            </a:extLst>
          </p:cNvPr>
          <p:cNvSpPr txBox="1"/>
          <p:nvPr/>
        </p:nvSpPr>
        <p:spPr>
          <a:xfrm>
            <a:off x="2410654" y="6218190"/>
            <a:ext cx="4287152" cy="369332"/>
          </a:xfrm>
          <a:prstGeom prst="rect">
            <a:avLst/>
          </a:prstGeom>
          <a:noFill/>
        </p:spPr>
        <p:txBody>
          <a:bodyPr wrap="square">
            <a:spAutoFit/>
          </a:bodyPr>
          <a:lstStyle/>
          <a:p>
            <a:r>
              <a:rPr lang="en-US" altLang="ko-KR" dirty="0">
                <a:latin typeface="Arial Narrow" panose="020B0606020202030204" pitchFamily="34" charset="0"/>
              </a:rPr>
              <a:t>Line 3 sets the output dimension as </a:t>
            </a:r>
            <a:r>
              <a:rPr lang="en-US" altLang="ko-KR" dirty="0">
                <a:solidFill>
                  <a:schemeClr val="accent5"/>
                </a:solidFill>
                <a:latin typeface="Arial Narrow" panose="020B0606020202030204" pitchFamily="34" charset="0"/>
              </a:rPr>
              <a:t>10</a:t>
            </a:r>
            <a:endParaRPr lang="ko-KR" altLang="en-US" dirty="0">
              <a:solidFill>
                <a:schemeClr val="accent5"/>
              </a:solidFill>
              <a:latin typeface="Arial Narrow" panose="020B0606020202030204" pitchFamily="34" charset="0"/>
            </a:endParaRPr>
          </a:p>
        </p:txBody>
      </p:sp>
      <p:graphicFrame>
        <p:nvGraphicFramePr>
          <p:cNvPr id="2" name="표 17">
            <a:extLst>
              <a:ext uri="{FF2B5EF4-FFF2-40B4-BE49-F238E27FC236}">
                <a16:creationId xmlns:a16="http://schemas.microsoft.com/office/drawing/2014/main" id="{A26284F1-F6AD-2D94-A72C-A78CAB5974F7}"/>
              </a:ext>
            </a:extLst>
          </p:cNvPr>
          <p:cNvGraphicFramePr>
            <a:graphicFrameLocks noGrp="1"/>
          </p:cNvGraphicFramePr>
          <p:nvPr>
            <p:extLst>
              <p:ext uri="{D42A27DB-BD31-4B8C-83A1-F6EECF244321}">
                <p14:modId xmlns:p14="http://schemas.microsoft.com/office/powerpoint/2010/main" val="1451534847"/>
              </p:ext>
            </p:extLst>
          </p:nvPr>
        </p:nvGraphicFramePr>
        <p:xfrm>
          <a:off x="721507" y="3431292"/>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5" name="TextBox 4">
            <a:extLst>
              <a:ext uri="{FF2B5EF4-FFF2-40B4-BE49-F238E27FC236}">
                <a16:creationId xmlns:a16="http://schemas.microsoft.com/office/drawing/2014/main" id="{245C3631-215E-02C8-D17B-39A07BE1FA76}"/>
              </a:ext>
            </a:extLst>
          </p:cNvPr>
          <p:cNvSpPr txBox="1"/>
          <p:nvPr/>
        </p:nvSpPr>
        <p:spPr>
          <a:xfrm>
            <a:off x="120037" y="4181394"/>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3F8D14DC-527D-6D43-7158-00200596DCA1}"/>
              </a:ext>
            </a:extLst>
          </p:cNvPr>
          <p:cNvSpPr txBox="1"/>
          <p:nvPr/>
        </p:nvSpPr>
        <p:spPr>
          <a:xfrm>
            <a:off x="1007857" y="3033630"/>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십자형 8">
            <a:extLst>
              <a:ext uri="{FF2B5EF4-FFF2-40B4-BE49-F238E27FC236}">
                <a16:creationId xmlns:a16="http://schemas.microsoft.com/office/drawing/2014/main" id="{95CA0D39-0064-4CAD-625A-CD60528FE006}"/>
              </a:ext>
            </a:extLst>
          </p:cNvPr>
          <p:cNvSpPr/>
          <p:nvPr/>
        </p:nvSpPr>
        <p:spPr>
          <a:xfrm rot="2619525">
            <a:off x="2287736" y="393839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0" name="표 9">
            <a:extLst>
              <a:ext uri="{FF2B5EF4-FFF2-40B4-BE49-F238E27FC236}">
                <a16:creationId xmlns:a16="http://schemas.microsoft.com/office/drawing/2014/main" id="{C695CD6D-210F-E4FD-FE6D-6CAA9CF4461E}"/>
              </a:ext>
            </a:extLst>
          </p:cNvPr>
          <p:cNvGraphicFramePr>
            <a:graphicFrameLocks noGrp="1"/>
          </p:cNvGraphicFramePr>
          <p:nvPr>
            <p:extLst>
              <p:ext uri="{D42A27DB-BD31-4B8C-83A1-F6EECF244321}">
                <p14:modId xmlns:p14="http://schemas.microsoft.com/office/powerpoint/2010/main" val="1436813753"/>
              </p:ext>
            </p:extLst>
          </p:nvPr>
        </p:nvGraphicFramePr>
        <p:xfrm>
          <a:off x="2925250" y="3622504"/>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12" name="같음 기호 11">
            <a:extLst>
              <a:ext uri="{FF2B5EF4-FFF2-40B4-BE49-F238E27FC236}">
                <a16:creationId xmlns:a16="http://schemas.microsoft.com/office/drawing/2014/main" id="{F2F7F362-1EBA-DDCE-8362-9EE09C401B32}"/>
              </a:ext>
            </a:extLst>
          </p:cNvPr>
          <p:cNvSpPr/>
          <p:nvPr/>
        </p:nvSpPr>
        <p:spPr>
          <a:xfrm>
            <a:off x="6713429" y="4099386"/>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F39883C6-8219-9759-E56A-B82F9A4DAA9B}"/>
              </a:ext>
            </a:extLst>
          </p:cNvPr>
          <p:cNvSpPr txBox="1"/>
          <p:nvPr/>
        </p:nvSpPr>
        <p:spPr>
          <a:xfrm>
            <a:off x="721507" y="5415833"/>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14" name="TextBox 13">
            <a:extLst>
              <a:ext uri="{FF2B5EF4-FFF2-40B4-BE49-F238E27FC236}">
                <a16:creationId xmlns:a16="http://schemas.microsoft.com/office/drawing/2014/main" id="{3D460028-B5B1-5816-74A8-0725F02C5332}"/>
              </a:ext>
            </a:extLst>
          </p:cNvPr>
          <p:cNvSpPr txBox="1"/>
          <p:nvPr/>
        </p:nvSpPr>
        <p:spPr>
          <a:xfrm>
            <a:off x="3126432"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15" name="TextBox 14">
            <a:extLst>
              <a:ext uri="{FF2B5EF4-FFF2-40B4-BE49-F238E27FC236}">
                <a16:creationId xmlns:a16="http://schemas.microsoft.com/office/drawing/2014/main" id="{8382B773-D0C0-CA9A-49FC-895EFADEEB1E}"/>
              </a:ext>
            </a:extLst>
          </p:cNvPr>
          <p:cNvSpPr txBox="1"/>
          <p:nvPr/>
        </p:nvSpPr>
        <p:spPr>
          <a:xfrm>
            <a:off x="7480208" y="5415833"/>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16" name="표 17">
            <a:extLst>
              <a:ext uri="{FF2B5EF4-FFF2-40B4-BE49-F238E27FC236}">
                <a16:creationId xmlns:a16="http://schemas.microsoft.com/office/drawing/2014/main" id="{5CAB75BC-7528-08FF-71A7-4FBA59F48E81}"/>
              </a:ext>
            </a:extLst>
          </p:cNvPr>
          <p:cNvGraphicFramePr>
            <a:graphicFrameLocks noGrp="1"/>
          </p:cNvGraphicFramePr>
          <p:nvPr>
            <p:extLst>
              <p:ext uri="{D42A27DB-BD31-4B8C-83A1-F6EECF244321}">
                <p14:modId xmlns:p14="http://schemas.microsoft.com/office/powerpoint/2010/main" val="448173640"/>
              </p:ext>
            </p:extLst>
          </p:nvPr>
        </p:nvGraphicFramePr>
        <p:xfrm>
          <a:off x="7398719" y="3429000"/>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7" name="표 16">
            <a:extLst>
              <a:ext uri="{FF2B5EF4-FFF2-40B4-BE49-F238E27FC236}">
                <a16:creationId xmlns:a16="http://schemas.microsoft.com/office/drawing/2014/main" id="{AE346EE8-9AE6-2AF6-5BDB-5EBF2FA69E11}"/>
              </a:ext>
            </a:extLst>
          </p:cNvPr>
          <p:cNvGraphicFramePr>
            <a:graphicFrameLocks noGrp="1"/>
          </p:cNvGraphicFramePr>
          <p:nvPr>
            <p:extLst>
              <p:ext uri="{D42A27DB-BD31-4B8C-83A1-F6EECF244321}">
                <p14:modId xmlns:p14="http://schemas.microsoft.com/office/powerpoint/2010/main" val="2330194115"/>
              </p:ext>
            </p:extLst>
          </p:nvPr>
        </p:nvGraphicFramePr>
        <p:xfrm>
          <a:off x="5160924" y="4060496"/>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8" name="십자형 17">
            <a:extLst>
              <a:ext uri="{FF2B5EF4-FFF2-40B4-BE49-F238E27FC236}">
                <a16:creationId xmlns:a16="http://schemas.microsoft.com/office/drawing/2014/main" id="{0A7241CF-3DD6-638F-6AFD-910C11EB32DC}"/>
              </a:ext>
            </a:extLst>
          </p:cNvPr>
          <p:cNvSpPr/>
          <p:nvPr/>
        </p:nvSpPr>
        <p:spPr>
          <a:xfrm rot="5400000">
            <a:off x="4498520" y="39189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053902A0-3DA6-69B3-B564-EB0DB9FDA5F6}"/>
              </a:ext>
            </a:extLst>
          </p:cNvPr>
          <p:cNvSpPr txBox="1"/>
          <p:nvPr/>
        </p:nvSpPr>
        <p:spPr>
          <a:xfrm>
            <a:off x="5252364"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20" name="사각형: 둥근 모서리 19">
            <a:extLst>
              <a:ext uri="{FF2B5EF4-FFF2-40B4-BE49-F238E27FC236}">
                <a16:creationId xmlns:a16="http://schemas.microsoft.com/office/drawing/2014/main" id="{8E7C06D2-EC55-AE34-AC49-1511AE2305AD}"/>
              </a:ext>
            </a:extLst>
          </p:cNvPr>
          <p:cNvSpPr/>
          <p:nvPr/>
        </p:nvSpPr>
        <p:spPr>
          <a:xfrm>
            <a:off x="2794657" y="3228595"/>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DD67F249-4AA1-0186-1FA4-DB481C6FB801}"/>
              </a:ext>
            </a:extLst>
          </p:cNvPr>
          <p:cNvSpPr txBox="1"/>
          <p:nvPr/>
        </p:nvSpPr>
        <p:spPr>
          <a:xfrm>
            <a:off x="3488648" y="2832773"/>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32483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996375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1901067"/>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23" name="그림 22">
            <a:extLst>
              <a:ext uri="{FF2B5EF4-FFF2-40B4-BE49-F238E27FC236}">
                <a16:creationId xmlns:a16="http://schemas.microsoft.com/office/drawing/2014/main" id="{F6CDC0A9-2EC4-97DC-CC27-D2D95299EADE}"/>
              </a:ext>
            </a:extLst>
          </p:cNvPr>
          <p:cNvPicPr>
            <a:picLocks noChangeAspect="1"/>
          </p:cNvPicPr>
          <p:nvPr/>
        </p:nvPicPr>
        <p:blipFill>
          <a:blip r:embed="rId3"/>
          <a:stretch>
            <a:fillRect/>
          </a:stretch>
        </p:blipFill>
        <p:spPr>
          <a:xfrm>
            <a:off x="1423349" y="2442422"/>
            <a:ext cx="5580766" cy="1909508"/>
          </a:xfrm>
          <a:prstGeom prst="rect">
            <a:avLst/>
          </a:prstGeom>
        </p:spPr>
      </p:pic>
      <p:sp>
        <p:nvSpPr>
          <p:cNvPr id="26" name="타원 25">
            <a:extLst>
              <a:ext uri="{FF2B5EF4-FFF2-40B4-BE49-F238E27FC236}">
                <a16:creationId xmlns:a16="http://schemas.microsoft.com/office/drawing/2014/main" id="{64C5FED0-F95F-C048-F79D-7D8EBFB018BB}"/>
              </a:ext>
            </a:extLst>
          </p:cNvPr>
          <p:cNvSpPr/>
          <p:nvPr/>
        </p:nvSpPr>
        <p:spPr>
          <a:xfrm rot="16549764">
            <a:off x="2198777" y="56277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27278FC2-5E7E-101E-714E-DB2F319E3CAB}"/>
              </a:ext>
            </a:extLst>
          </p:cNvPr>
          <p:cNvSpPr/>
          <p:nvPr/>
        </p:nvSpPr>
        <p:spPr>
          <a:xfrm rot="16549764">
            <a:off x="2198777" y="621865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BB7AA2CF-DE7E-5F59-A309-E2564C003226}"/>
              </a:ext>
            </a:extLst>
          </p:cNvPr>
          <p:cNvSpPr/>
          <p:nvPr/>
        </p:nvSpPr>
        <p:spPr>
          <a:xfrm rot="16549764">
            <a:off x="2192702" y="49923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73D3BEED-9067-A068-E2C8-7AD2AB962907}"/>
              </a:ext>
            </a:extLst>
          </p:cNvPr>
          <p:cNvSpPr/>
          <p:nvPr/>
        </p:nvSpPr>
        <p:spPr>
          <a:xfrm rot="16549764">
            <a:off x="6313785" y="53814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B173BD7C-CB01-69EA-4AD9-945A91EF1A71}"/>
              </a:ext>
            </a:extLst>
          </p:cNvPr>
          <p:cNvSpPr/>
          <p:nvPr/>
        </p:nvSpPr>
        <p:spPr>
          <a:xfrm rot="16549764">
            <a:off x="6313786" y="602672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화살표 연결선 39">
            <a:extLst>
              <a:ext uri="{FF2B5EF4-FFF2-40B4-BE49-F238E27FC236}">
                <a16:creationId xmlns:a16="http://schemas.microsoft.com/office/drawing/2014/main" id="{088E07FF-A0F2-AAF5-F415-CB550E50626C}"/>
              </a:ext>
            </a:extLst>
          </p:cNvPr>
          <p:cNvCxnSpPr>
            <a:cxnSpLocks/>
            <a:stCxn id="29" idx="4"/>
            <a:endCxn id="31" idx="0"/>
          </p:cNvCxnSpPr>
          <p:nvPr/>
        </p:nvCxnSpPr>
        <p:spPr>
          <a:xfrm>
            <a:off x="2551771" y="5190604"/>
            <a:ext cx="3762945" cy="35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9B6D70EB-780B-BCA7-4125-9990CD1C61AC}"/>
              </a:ext>
            </a:extLst>
          </p:cNvPr>
          <p:cNvCxnSpPr>
            <a:cxnSpLocks/>
            <a:stCxn id="29" idx="4"/>
            <a:endCxn id="32" idx="0"/>
          </p:cNvCxnSpPr>
          <p:nvPr/>
        </p:nvCxnSpPr>
        <p:spPr>
          <a:xfrm>
            <a:off x="2551771" y="5190604"/>
            <a:ext cx="3762946" cy="99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B956AA58-6BCD-69DB-6246-F0BC94B7FB2D}"/>
              </a:ext>
            </a:extLst>
          </p:cNvPr>
          <p:cNvCxnSpPr>
            <a:cxnSpLocks/>
            <a:stCxn id="26" idx="4"/>
            <a:endCxn id="31" idx="0"/>
          </p:cNvCxnSpPr>
          <p:nvPr/>
        </p:nvCxnSpPr>
        <p:spPr>
          <a:xfrm flipV="1">
            <a:off x="2557846" y="5543196"/>
            <a:ext cx="3756870" cy="28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D29A871-180A-77B7-2BCF-354774CBF93F}"/>
              </a:ext>
            </a:extLst>
          </p:cNvPr>
          <p:cNvCxnSpPr>
            <a:cxnSpLocks/>
            <a:stCxn id="26" idx="4"/>
            <a:endCxn id="32" idx="0"/>
          </p:cNvCxnSpPr>
          <p:nvPr/>
        </p:nvCxnSpPr>
        <p:spPr>
          <a:xfrm>
            <a:off x="2557846" y="5826071"/>
            <a:ext cx="3756871" cy="36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DA2D6F5E-10ED-F55B-9775-D91CD9E18628}"/>
              </a:ext>
            </a:extLst>
          </p:cNvPr>
          <p:cNvCxnSpPr>
            <a:cxnSpLocks/>
            <a:stCxn id="27" idx="4"/>
            <a:endCxn id="31" idx="0"/>
          </p:cNvCxnSpPr>
          <p:nvPr/>
        </p:nvCxnSpPr>
        <p:spPr>
          <a:xfrm flipV="1">
            <a:off x="2557846" y="5543196"/>
            <a:ext cx="3756870" cy="87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65D3006B-8243-AE12-F1CA-14B39175C7F1}"/>
              </a:ext>
            </a:extLst>
          </p:cNvPr>
          <p:cNvCxnSpPr>
            <a:cxnSpLocks/>
            <a:stCxn id="27" idx="4"/>
            <a:endCxn id="32" idx="0"/>
          </p:cNvCxnSpPr>
          <p:nvPr/>
        </p:nvCxnSpPr>
        <p:spPr>
          <a:xfrm flipV="1">
            <a:off x="2557846" y="6188441"/>
            <a:ext cx="3756871" cy="22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사각형: 둥근 모서리 61">
            <a:extLst>
              <a:ext uri="{FF2B5EF4-FFF2-40B4-BE49-F238E27FC236}">
                <a16:creationId xmlns:a16="http://schemas.microsoft.com/office/drawing/2014/main" id="{D5DA14C8-1B42-6D7F-0725-87B7CB58659E}"/>
              </a:ext>
            </a:extLst>
          </p:cNvPr>
          <p:cNvSpPr/>
          <p:nvPr/>
        </p:nvSpPr>
        <p:spPr>
          <a:xfrm>
            <a:off x="2007910" y="4892515"/>
            <a:ext cx="741826" cy="1819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184DDB69-1784-8D30-F27D-977464CDD868}"/>
              </a:ext>
            </a:extLst>
          </p:cNvPr>
          <p:cNvSpPr/>
          <p:nvPr/>
        </p:nvSpPr>
        <p:spPr>
          <a:xfrm>
            <a:off x="6116751" y="5288440"/>
            <a:ext cx="734962" cy="1203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a:extLst>
              <a:ext uri="{FF2B5EF4-FFF2-40B4-BE49-F238E27FC236}">
                <a16:creationId xmlns:a16="http://schemas.microsoft.com/office/drawing/2014/main" id="{F6A0FA1A-694F-7511-2568-AFFC894B8E16}"/>
              </a:ext>
            </a:extLst>
          </p:cNvPr>
          <p:cNvSpPr txBox="1"/>
          <p:nvPr/>
        </p:nvSpPr>
        <p:spPr>
          <a:xfrm>
            <a:off x="2014446" y="4439074"/>
            <a:ext cx="735290" cy="369332"/>
          </a:xfrm>
          <a:prstGeom prst="rect">
            <a:avLst/>
          </a:prstGeom>
          <a:noFill/>
        </p:spPr>
        <p:txBody>
          <a:bodyPr wrap="square">
            <a:spAutoFit/>
          </a:bodyPr>
          <a:lstStyle/>
          <a:p>
            <a:r>
              <a:rPr lang="en-US" altLang="ko-KR" dirty="0">
                <a:solidFill>
                  <a:srgbClr val="7030A0"/>
                </a:solidFill>
              </a:rPr>
              <a:t>Input</a:t>
            </a:r>
            <a:endParaRPr lang="ko-KR" altLang="en-US" dirty="0">
              <a:solidFill>
                <a:srgbClr val="7030A0"/>
              </a:solidFill>
            </a:endParaRPr>
          </a:p>
        </p:txBody>
      </p:sp>
      <p:sp>
        <p:nvSpPr>
          <p:cNvPr id="72" name="TextBox 71">
            <a:extLst>
              <a:ext uri="{FF2B5EF4-FFF2-40B4-BE49-F238E27FC236}">
                <a16:creationId xmlns:a16="http://schemas.microsoft.com/office/drawing/2014/main" id="{F994621A-D433-02B8-6BB5-74CF023BC85B}"/>
              </a:ext>
            </a:extLst>
          </p:cNvPr>
          <p:cNvSpPr txBox="1"/>
          <p:nvPr/>
        </p:nvSpPr>
        <p:spPr>
          <a:xfrm>
            <a:off x="6036835" y="4487562"/>
            <a:ext cx="1003414" cy="369332"/>
          </a:xfrm>
          <a:prstGeom prst="rect">
            <a:avLst/>
          </a:prstGeom>
          <a:noFill/>
        </p:spPr>
        <p:txBody>
          <a:bodyPr wrap="square">
            <a:spAutoFit/>
          </a:bodyPr>
          <a:lstStyle/>
          <a:p>
            <a:r>
              <a:rPr lang="en-US" altLang="ko-KR" dirty="0">
                <a:solidFill>
                  <a:srgbClr val="7030A0"/>
                </a:solidFill>
              </a:rPr>
              <a:t>Output</a:t>
            </a:r>
            <a:endParaRPr lang="ko-KR" altLang="en-US" dirty="0">
              <a:solidFill>
                <a:srgbClr val="7030A0"/>
              </a:solidFill>
            </a:endParaRPr>
          </a:p>
        </p:txBody>
      </p:sp>
      <p:sp>
        <p:nvSpPr>
          <p:cNvPr id="73" name="TextBox 72">
            <a:extLst>
              <a:ext uri="{FF2B5EF4-FFF2-40B4-BE49-F238E27FC236}">
                <a16:creationId xmlns:a16="http://schemas.microsoft.com/office/drawing/2014/main" id="{D7698268-20D5-E887-95B7-F740AA5044F6}"/>
              </a:ext>
            </a:extLst>
          </p:cNvPr>
          <p:cNvSpPr txBox="1"/>
          <p:nvPr/>
        </p:nvSpPr>
        <p:spPr>
          <a:xfrm>
            <a:off x="3831250" y="4471841"/>
            <a:ext cx="1203986" cy="369332"/>
          </a:xfrm>
          <a:prstGeom prst="rect">
            <a:avLst/>
          </a:prstGeom>
          <a:noFill/>
        </p:spPr>
        <p:txBody>
          <a:bodyPr wrap="square">
            <a:spAutoFit/>
          </a:bodyPr>
          <a:lstStyle/>
          <a:p>
            <a:r>
              <a:rPr lang="en-US" altLang="ko-KR" dirty="0">
                <a:solidFill>
                  <a:srgbClr val="7030A0"/>
                </a:solidFill>
              </a:rPr>
              <a:t>Operation</a:t>
            </a:r>
            <a:endParaRPr lang="ko-KR" altLang="en-US" dirty="0">
              <a:solidFill>
                <a:srgbClr val="7030A0"/>
              </a:solidFill>
            </a:endParaRPr>
          </a:p>
        </p:txBody>
      </p:sp>
      <p:cxnSp>
        <p:nvCxnSpPr>
          <p:cNvPr id="75" name="직선 연결선 74">
            <a:extLst>
              <a:ext uri="{FF2B5EF4-FFF2-40B4-BE49-F238E27FC236}">
                <a16:creationId xmlns:a16="http://schemas.microsoft.com/office/drawing/2014/main" id="{3FDE4DF6-C4AB-B28F-86CF-8F067EE072D9}"/>
              </a:ext>
            </a:extLst>
          </p:cNvPr>
          <p:cNvCxnSpPr>
            <a:cxnSpLocks/>
          </p:cNvCxnSpPr>
          <p:nvPr/>
        </p:nvCxnSpPr>
        <p:spPr>
          <a:xfrm flipV="1">
            <a:off x="2787444"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7A078923-C0A9-4C11-DF00-B8DC7725863C}"/>
              </a:ext>
            </a:extLst>
          </p:cNvPr>
          <p:cNvCxnSpPr>
            <a:cxnSpLocks/>
          </p:cNvCxnSpPr>
          <p:nvPr/>
        </p:nvCxnSpPr>
        <p:spPr>
          <a:xfrm flipV="1">
            <a:off x="5923526"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사각형: 둥근 모서리 77">
            <a:extLst>
              <a:ext uri="{FF2B5EF4-FFF2-40B4-BE49-F238E27FC236}">
                <a16:creationId xmlns:a16="http://schemas.microsoft.com/office/drawing/2014/main" id="{B6BC2714-9BB5-0B96-8F7E-FA5FCB13EF76}"/>
              </a:ext>
            </a:extLst>
          </p:cNvPr>
          <p:cNvSpPr/>
          <p:nvPr/>
        </p:nvSpPr>
        <p:spPr>
          <a:xfrm>
            <a:off x="1743959" y="4056016"/>
            <a:ext cx="1005776" cy="26717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01FB7D92-049C-6193-2182-9E7EC3F69339}"/>
              </a:ext>
            </a:extLst>
          </p:cNvPr>
          <p:cNvSpPr txBox="1"/>
          <p:nvPr/>
        </p:nvSpPr>
        <p:spPr>
          <a:xfrm>
            <a:off x="520549" y="3982598"/>
            <a:ext cx="1397710" cy="369332"/>
          </a:xfrm>
          <a:prstGeom prst="rect">
            <a:avLst/>
          </a:prstGeom>
          <a:noFill/>
        </p:spPr>
        <p:txBody>
          <a:bodyPr wrap="square">
            <a:spAutoFit/>
          </a:bodyPr>
          <a:lstStyle/>
          <a:p>
            <a:r>
              <a:rPr lang="en-US" altLang="ko-KR" dirty="0" err="1">
                <a:solidFill>
                  <a:srgbClr val="C00000"/>
                </a:solidFill>
                <a:latin typeface="Arial Narrow" panose="020B0606020202030204" pitchFamily="34" charset="0"/>
              </a:rPr>
              <a:t>input_shape</a:t>
            </a:r>
            <a:endParaRPr lang="ko-KR" altLang="en-US"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1583161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2 to 3: generate a weight matrix and a bias corresponding to input </a:t>
            </a:r>
            <a:r>
              <a:rPr lang="en-US" altLang="ko-KR" dirty="0" err="1">
                <a:latin typeface="Arial Narrow" panose="020B0606020202030204" pitchFamily="34" charset="0"/>
              </a:rPr>
              <a:t>shap</a:t>
            </a:r>
            <a:endParaRPr lang="en-US" altLang="ko-KR" dirty="0">
              <a:latin typeface="Arial Narrow" panose="020B0606020202030204" pitchFamily="34" charset="0"/>
            </a:endParaRP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2613778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4: Implement call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1200329"/>
          </a:xfrm>
          <a:prstGeom prst="rect">
            <a:avLst/>
          </a:prstGeom>
          <a:noFill/>
        </p:spPr>
        <p:txBody>
          <a:bodyPr wrap="square">
            <a:spAutoFit/>
          </a:bodyPr>
          <a:lstStyle/>
          <a:p>
            <a:r>
              <a:rPr lang="en-US" altLang="ko-KR" dirty="0">
                <a:latin typeface="Arial Narrow" panose="020B0606020202030204" pitchFamily="34" charset="0"/>
              </a:rPr>
              <a:t>Line 1 defines the call method with one argument, </a:t>
            </a:r>
            <a:r>
              <a:rPr lang="en-US" altLang="ko-KR" dirty="0" err="1">
                <a:latin typeface="Arial Narrow" panose="020B0606020202030204" pitchFamily="34" charset="0"/>
              </a:rPr>
              <a:t>input_data</a:t>
            </a:r>
            <a:r>
              <a:rPr lang="en-US" altLang="ko-KR" dirty="0">
                <a:latin typeface="Arial Narrow" panose="020B0606020202030204" pitchFamily="34" charset="0"/>
              </a:rPr>
              <a:t>, the input data from the previous layer.</a:t>
            </a:r>
          </a:p>
          <a:p>
            <a:endParaRPr lang="en-US" altLang="ko-KR" dirty="0">
              <a:latin typeface="Arial Narrow" panose="020B0606020202030204" pitchFamily="34" charset="0"/>
            </a:endParaRPr>
          </a:p>
          <a:p>
            <a:r>
              <a:rPr lang="en-US" altLang="ko-KR" dirty="0">
                <a:latin typeface="Arial Narrow" panose="020B0606020202030204" pitchFamily="34" charset="0"/>
              </a:rPr>
              <a:t>Line 2 return the result of the matrix operation.</a:t>
            </a:r>
          </a:p>
        </p:txBody>
      </p:sp>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369332"/>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call method allows matrix operations.</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3469221"/>
            <a:ext cx="7390614" cy="784410"/>
          </a:xfrm>
          <a:prstGeom prst="rect">
            <a:avLst/>
          </a:prstGeom>
        </p:spPr>
      </p:pic>
    </p:spTree>
    <p:extLst>
      <p:ext uri="{BB962C8B-B14F-4D97-AF65-F5344CB8AC3E}">
        <p14:creationId xmlns:p14="http://schemas.microsoft.com/office/powerpoint/2010/main" val="95507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2498259"/>
            <a:ext cx="7390614" cy="784410"/>
          </a:xfrm>
          <a:prstGeom prst="rect">
            <a:avLst/>
          </a:prstGeom>
        </p:spPr>
      </p:pic>
      <p:sp>
        <p:nvSpPr>
          <p:cNvPr id="3" name="TextBox 2">
            <a:extLst>
              <a:ext uri="{FF2B5EF4-FFF2-40B4-BE49-F238E27FC236}">
                <a16:creationId xmlns:a16="http://schemas.microsoft.com/office/drawing/2014/main" id="{0D0CAAA7-7E42-55D1-A116-2B2986107EB8}"/>
              </a:ext>
            </a:extLst>
          </p:cNvPr>
          <p:cNvSpPr txBox="1"/>
          <p:nvPr/>
        </p:nvSpPr>
        <p:spPr>
          <a:xfrm>
            <a:off x="1069943" y="2013805"/>
            <a:ext cx="4572000" cy="369332"/>
          </a:xfrm>
          <a:prstGeom prst="rect">
            <a:avLst/>
          </a:prstGeom>
          <a:noFill/>
        </p:spPr>
        <p:txBody>
          <a:bodyPr wrap="square">
            <a:spAutoFit/>
          </a:bodyPr>
          <a:lstStyle/>
          <a:p>
            <a:r>
              <a:rPr lang="en-US" altLang="ko-KR" dirty="0">
                <a:latin typeface="Arial Narrow" panose="020B0606020202030204" pitchFamily="34" charset="0"/>
              </a:rPr>
              <a:t>Line 2 return the result of the matrix operation.</a:t>
            </a:r>
            <a:endParaRPr lang="ko-KR" altLang="en-US" dirty="0"/>
          </a:p>
        </p:txBody>
      </p:sp>
      <p:pic>
        <p:nvPicPr>
          <p:cNvPr id="27" name="그림 26">
            <a:extLst>
              <a:ext uri="{FF2B5EF4-FFF2-40B4-BE49-F238E27FC236}">
                <a16:creationId xmlns:a16="http://schemas.microsoft.com/office/drawing/2014/main" id="{CD95B49C-599F-177A-4C41-DA7F6B224858}"/>
              </a:ext>
            </a:extLst>
          </p:cNvPr>
          <p:cNvPicPr>
            <a:picLocks noChangeAspect="1"/>
          </p:cNvPicPr>
          <p:nvPr/>
        </p:nvPicPr>
        <p:blipFill>
          <a:blip r:embed="rId4"/>
          <a:stretch>
            <a:fillRect/>
          </a:stretch>
        </p:blipFill>
        <p:spPr>
          <a:xfrm>
            <a:off x="540067" y="3835940"/>
            <a:ext cx="7440308" cy="2385751"/>
          </a:xfrm>
          <a:prstGeom prst="rect">
            <a:avLst/>
          </a:prstGeom>
        </p:spPr>
      </p:pic>
      <p:sp>
        <p:nvSpPr>
          <p:cNvPr id="28" name="사각형: 둥근 모서리 27">
            <a:extLst>
              <a:ext uri="{FF2B5EF4-FFF2-40B4-BE49-F238E27FC236}">
                <a16:creationId xmlns:a16="http://schemas.microsoft.com/office/drawing/2014/main" id="{DF7E1CDB-1D91-CD88-FE05-5E1921FFA4A6}"/>
              </a:ext>
            </a:extLst>
          </p:cNvPr>
          <p:cNvSpPr/>
          <p:nvPr/>
        </p:nvSpPr>
        <p:spPr>
          <a:xfrm>
            <a:off x="3478491" y="2969443"/>
            <a:ext cx="3101418" cy="30379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DE4D78AE-A619-31CB-2F8F-141E73C6B3BC}"/>
              </a:ext>
            </a:extLst>
          </p:cNvPr>
          <p:cNvSpPr/>
          <p:nvPr/>
        </p:nvSpPr>
        <p:spPr>
          <a:xfrm>
            <a:off x="2299653" y="4531788"/>
            <a:ext cx="584949" cy="62216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사각형: 둥근 모서리 44">
            <a:extLst>
              <a:ext uri="{FF2B5EF4-FFF2-40B4-BE49-F238E27FC236}">
                <a16:creationId xmlns:a16="http://schemas.microsoft.com/office/drawing/2014/main" id="{D2141E80-E72D-D4E8-DB8A-819D5DF84A72}"/>
              </a:ext>
            </a:extLst>
          </p:cNvPr>
          <p:cNvSpPr/>
          <p:nvPr/>
        </p:nvSpPr>
        <p:spPr>
          <a:xfrm>
            <a:off x="4124287" y="4472722"/>
            <a:ext cx="584949" cy="622169"/>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45">
            <a:extLst>
              <a:ext uri="{FF2B5EF4-FFF2-40B4-BE49-F238E27FC236}">
                <a16:creationId xmlns:a16="http://schemas.microsoft.com/office/drawing/2014/main" id="{312B124C-61AA-5F25-EB91-72AD8D7DA4CE}"/>
              </a:ext>
            </a:extLst>
          </p:cNvPr>
          <p:cNvSpPr/>
          <p:nvPr/>
        </p:nvSpPr>
        <p:spPr>
          <a:xfrm>
            <a:off x="6645898" y="2969444"/>
            <a:ext cx="1197204" cy="313226"/>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187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pic>
        <p:nvPicPr>
          <p:cNvPr id="1026" name="Picture 2">
            <a:extLst>
              <a:ext uri="{FF2B5EF4-FFF2-40B4-BE49-F238E27FC236}">
                <a16:creationId xmlns:a16="http://schemas.microsoft.com/office/drawing/2014/main" id="{2C05C84D-2562-A91D-1738-063EAD14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52" y="1847656"/>
            <a:ext cx="6738496" cy="4235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sp>
        <p:nvSpPr>
          <p:cNvPr id="4" name="TextBox 3">
            <a:extLst>
              <a:ext uri="{FF2B5EF4-FFF2-40B4-BE49-F238E27FC236}">
                <a16:creationId xmlns:a16="http://schemas.microsoft.com/office/drawing/2014/main" id="{BB478BB8-BB7D-11B7-F15F-DC9530D00DB4}"/>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177744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5: Use the customized layer</a:t>
            </a:r>
          </a:p>
        </p:txBody>
      </p:sp>
      <p:pic>
        <p:nvPicPr>
          <p:cNvPr id="10" name="그림 9">
            <a:extLst>
              <a:ext uri="{FF2B5EF4-FFF2-40B4-BE49-F238E27FC236}">
                <a16:creationId xmlns:a16="http://schemas.microsoft.com/office/drawing/2014/main" id="{E08AC3BC-C421-9161-DFB3-3BF43259B6F1}"/>
              </a:ext>
            </a:extLst>
          </p:cNvPr>
          <p:cNvPicPr>
            <a:picLocks noChangeAspect="1"/>
          </p:cNvPicPr>
          <p:nvPr/>
        </p:nvPicPr>
        <p:blipFill>
          <a:blip r:embed="rId3"/>
          <a:stretch>
            <a:fillRect/>
          </a:stretch>
        </p:blipFill>
        <p:spPr>
          <a:xfrm>
            <a:off x="1153705" y="3221482"/>
            <a:ext cx="6218057" cy="645667"/>
          </a:xfrm>
          <a:prstGeom prst="rect">
            <a:avLst/>
          </a:prstGeom>
        </p:spPr>
      </p:pic>
      <p:sp>
        <p:nvSpPr>
          <p:cNvPr id="13" name="TextBox 12">
            <a:extLst>
              <a:ext uri="{FF2B5EF4-FFF2-40B4-BE49-F238E27FC236}">
                <a16:creationId xmlns:a16="http://schemas.microsoft.com/office/drawing/2014/main" id="{EFF6FFDD-DE1A-EEA5-51CD-777628C24EFB}"/>
              </a:ext>
            </a:extLst>
          </p:cNvPr>
          <p:cNvSpPr txBox="1"/>
          <p:nvPr/>
        </p:nvSpPr>
        <p:spPr>
          <a:xfrm>
            <a:off x="3057525" y="3867149"/>
            <a:ext cx="1564302" cy="369332"/>
          </a:xfrm>
          <a:prstGeom prst="rect">
            <a:avLst/>
          </a:prstGeom>
          <a:noFill/>
        </p:spPr>
        <p:txBody>
          <a:bodyPr wrap="square">
            <a:spAutoFit/>
          </a:bodyPr>
          <a:lstStyle/>
          <a:p>
            <a:r>
              <a:rPr lang="en-US" altLang="ko-KR" dirty="0">
                <a:latin typeface="Arial Narrow" panose="020B0606020202030204" pitchFamily="34" charset="0"/>
              </a:rPr>
              <a:t>Output shape</a:t>
            </a:r>
            <a:endParaRPr lang="ko-KR" altLang="en-US" dirty="0"/>
          </a:p>
        </p:txBody>
      </p:sp>
      <p:sp>
        <p:nvSpPr>
          <p:cNvPr id="14" name="사각형: 둥근 모서리 13">
            <a:extLst>
              <a:ext uri="{FF2B5EF4-FFF2-40B4-BE49-F238E27FC236}">
                <a16:creationId xmlns:a16="http://schemas.microsoft.com/office/drawing/2014/main" id="{C6AFFC2E-A350-7D65-57F2-82DCE85BBC4A}"/>
              </a:ext>
            </a:extLst>
          </p:cNvPr>
          <p:cNvSpPr/>
          <p:nvPr/>
        </p:nvSpPr>
        <p:spPr>
          <a:xfrm>
            <a:off x="3525625" y="3429000"/>
            <a:ext cx="452486"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6F4AA352-87CD-94A2-BBDE-CB7495960A8D}"/>
              </a:ext>
            </a:extLst>
          </p:cNvPr>
          <p:cNvSpPr/>
          <p:nvPr/>
        </p:nvSpPr>
        <p:spPr>
          <a:xfrm>
            <a:off x="6123788" y="3429000"/>
            <a:ext cx="1247974"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1A79B5E-B1DA-585F-4D91-B2F2151F7B39}"/>
              </a:ext>
            </a:extLst>
          </p:cNvPr>
          <p:cNvSpPr txBox="1"/>
          <p:nvPr/>
        </p:nvSpPr>
        <p:spPr>
          <a:xfrm>
            <a:off x="6098147" y="3867149"/>
            <a:ext cx="1892148" cy="646331"/>
          </a:xfrm>
          <a:prstGeom prst="rect">
            <a:avLst/>
          </a:prstGeom>
          <a:noFill/>
        </p:spPr>
        <p:txBody>
          <a:bodyPr wrap="square">
            <a:spAutoFit/>
          </a:bodyPr>
          <a:lstStyle/>
          <a:p>
            <a:r>
              <a:rPr lang="en-US" altLang="ko-KR" dirty="0">
                <a:latin typeface="Arial Narrow" panose="020B0606020202030204" pitchFamily="34" charset="0"/>
              </a:rPr>
              <a:t>Tensors from the previous layer</a:t>
            </a:r>
            <a:endParaRPr lang="ko-KR" altLang="en-US" dirty="0"/>
          </a:p>
        </p:txBody>
      </p:sp>
    </p:spTree>
    <p:extLst>
      <p:ext uri="{BB962C8B-B14F-4D97-AF65-F5344CB8AC3E}">
        <p14:creationId xmlns:p14="http://schemas.microsoft.com/office/powerpoint/2010/main" val="2279128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sp>
        <p:nvSpPr>
          <p:cNvPr id="2" name="TextBox 1">
            <a:extLst>
              <a:ext uri="{FF2B5EF4-FFF2-40B4-BE49-F238E27FC236}">
                <a16:creationId xmlns:a16="http://schemas.microsoft.com/office/drawing/2014/main" id="{3FEF479B-5567-17FF-6580-91803DAF0A2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https://colab.research.google.com/github/JunetaeKim/DeepLearningClass/blob/main/Week9/Subclass%20API.ipynb</a:t>
            </a:r>
            <a:endParaRPr lang="ko-KR" altLang="en-US" dirty="0"/>
          </a:p>
        </p:txBody>
      </p:sp>
    </p:spTree>
    <p:extLst>
      <p:ext uri="{BB962C8B-B14F-4D97-AF65-F5344CB8AC3E}">
        <p14:creationId xmlns:p14="http://schemas.microsoft.com/office/powerpoint/2010/main" val="2241354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3" name="직사각형 2">
            <a:extLst>
              <a:ext uri="{FF2B5EF4-FFF2-40B4-BE49-F238E27FC236}">
                <a16:creationId xmlns:a16="http://schemas.microsoft.com/office/drawing/2014/main" id="{9DB39B99-4702-A627-B7E9-B41A4BD87F16}"/>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session: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Goal : Diabetes Prediction of the Pima Indians.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Dataset: pima-indians-diabetes.csv</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structure</a:t>
            </a:r>
          </a:p>
        </p:txBody>
      </p:sp>
      <p:sp>
        <p:nvSpPr>
          <p:cNvPr id="4" name="사각형: 둥근 모서리 3">
            <a:extLst>
              <a:ext uri="{FF2B5EF4-FFF2-40B4-BE49-F238E27FC236}">
                <a16:creationId xmlns:a16="http://schemas.microsoft.com/office/drawing/2014/main" id="{41B08CA7-C0AF-B95C-1E25-DF841EDDD99F}"/>
              </a:ext>
            </a:extLst>
          </p:cNvPr>
          <p:cNvSpPr/>
          <p:nvPr/>
        </p:nvSpPr>
        <p:spPr>
          <a:xfrm>
            <a:off x="2108200" y="3644900"/>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464E9251-8B18-CF53-DF3C-773BFBB9B6AF}"/>
              </a:ext>
            </a:extLst>
          </p:cNvPr>
          <p:cNvSpPr/>
          <p:nvPr/>
        </p:nvSpPr>
        <p:spPr>
          <a:xfrm>
            <a:off x="3343679" y="3952874"/>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0E0750F4-274F-00DD-339A-D2310957A3D9}"/>
              </a:ext>
            </a:extLst>
          </p:cNvPr>
          <p:cNvSpPr/>
          <p:nvPr/>
        </p:nvSpPr>
        <p:spPr>
          <a:xfrm>
            <a:off x="4602193" y="4059236"/>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82959C47-62EF-441F-C694-0645525ABB52}"/>
              </a:ext>
            </a:extLst>
          </p:cNvPr>
          <p:cNvSpPr/>
          <p:nvPr/>
        </p:nvSpPr>
        <p:spPr>
          <a:xfrm>
            <a:off x="5922993" y="4385467"/>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65924636-4831-4089-0FBE-0F754FDB4A30}"/>
              </a:ext>
            </a:extLst>
          </p:cNvPr>
          <p:cNvSpPr/>
          <p:nvPr/>
        </p:nvSpPr>
        <p:spPr>
          <a:xfrm>
            <a:off x="2832100" y="4546600"/>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오른쪽 9">
            <a:extLst>
              <a:ext uri="{FF2B5EF4-FFF2-40B4-BE49-F238E27FC236}">
                <a16:creationId xmlns:a16="http://schemas.microsoft.com/office/drawing/2014/main" id="{938E258E-6A22-0E2F-FF38-8E0A56086DA2}"/>
              </a:ext>
            </a:extLst>
          </p:cNvPr>
          <p:cNvSpPr/>
          <p:nvPr/>
        </p:nvSpPr>
        <p:spPr>
          <a:xfrm>
            <a:off x="4102504" y="4533897"/>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EB8EF9DE-D132-1CB1-2EB6-BD9235755944}"/>
              </a:ext>
            </a:extLst>
          </p:cNvPr>
          <p:cNvSpPr/>
          <p:nvPr/>
        </p:nvSpPr>
        <p:spPr>
          <a:xfrm>
            <a:off x="5361018" y="4533897"/>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063012E1-B31D-1361-19D0-92AD1A454A37}"/>
              </a:ext>
            </a:extLst>
          </p:cNvPr>
          <p:cNvSpPr txBox="1"/>
          <p:nvPr/>
        </p:nvSpPr>
        <p:spPr>
          <a:xfrm>
            <a:off x="1911350" y="581608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(None,8)</a:t>
            </a:r>
            <a:endParaRPr lang="ko-KR" altLang="en-US" dirty="0"/>
          </a:p>
        </p:txBody>
      </p:sp>
      <p:sp>
        <p:nvSpPr>
          <p:cNvPr id="15" name="TextBox 14">
            <a:extLst>
              <a:ext uri="{FF2B5EF4-FFF2-40B4-BE49-F238E27FC236}">
                <a16:creationId xmlns:a16="http://schemas.microsoft.com/office/drawing/2014/main" id="{B9006DBE-2D14-1A8F-7686-988573207621}"/>
              </a:ext>
            </a:extLst>
          </p:cNvPr>
          <p:cNvSpPr txBox="1"/>
          <p:nvPr/>
        </p:nvSpPr>
        <p:spPr>
          <a:xfrm>
            <a:off x="3146829" y="581608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16" name="TextBox 15">
            <a:extLst>
              <a:ext uri="{FF2B5EF4-FFF2-40B4-BE49-F238E27FC236}">
                <a16:creationId xmlns:a16="http://schemas.microsoft.com/office/drawing/2014/main" id="{0D5C0B63-20E0-1B45-6E7A-A508BE0E6091}"/>
              </a:ext>
            </a:extLst>
          </p:cNvPr>
          <p:cNvSpPr txBox="1"/>
          <p:nvPr/>
        </p:nvSpPr>
        <p:spPr>
          <a:xfrm>
            <a:off x="4411287" y="5803900"/>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17" name="TextBox 16">
            <a:extLst>
              <a:ext uri="{FF2B5EF4-FFF2-40B4-BE49-F238E27FC236}">
                <a16:creationId xmlns:a16="http://schemas.microsoft.com/office/drawing/2014/main" id="{626194EC-589E-817A-250D-0273433F37C0}"/>
              </a:ext>
            </a:extLst>
          </p:cNvPr>
          <p:cNvSpPr txBox="1"/>
          <p:nvPr/>
        </p:nvSpPr>
        <p:spPr>
          <a:xfrm>
            <a:off x="5726143" y="5803900"/>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(None,1)</a:t>
            </a:r>
            <a:endParaRPr lang="ko-KR" altLang="en-US" dirty="0"/>
          </a:p>
        </p:txBody>
      </p:sp>
      <p:sp>
        <p:nvSpPr>
          <p:cNvPr id="19" name="TextBox 18">
            <a:extLst>
              <a:ext uri="{FF2B5EF4-FFF2-40B4-BE49-F238E27FC236}">
                <a16:creationId xmlns:a16="http://schemas.microsoft.com/office/drawing/2014/main" id="{E7E6168A-3C06-3635-4437-8E58150341A7}"/>
              </a:ext>
            </a:extLst>
          </p:cNvPr>
          <p:cNvSpPr txBox="1"/>
          <p:nvPr/>
        </p:nvSpPr>
        <p:spPr>
          <a:xfrm>
            <a:off x="2044700" y="3259322"/>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20" name="TextBox 19">
            <a:extLst>
              <a:ext uri="{FF2B5EF4-FFF2-40B4-BE49-F238E27FC236}">
                <a16:creationId xmlns:a16="http://schemas.microsoft.com/office/drawing/2014/main" id="{37969737-F8DF-7ACF-1118-165BB0CD6498}"/>
              </a:ext>
            </a:extLst>
          </p:cNvPr>
          <p:cNvSpPr txBox="1"/>
          <p:nvPr/>
        </p:nvSpPr>
        <p:spPr>
          <a:xfrm>
            <a:off x="3257550" y="3549122"/>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21" name="TextBox 20">
            <a:extLst>
              <a:ext uri="{FF2B5EF4-FFF2-40B4-BE49-F238E27FC236}">
                <a16:creationId xmlns:a16="http://schemas.microsoft.com/office/drawing/2014/main" id="{5A473C35-25BC-8EDD-85EC-B9D85E84183C}"/>
              </a:ext>
            </a:extLst>
          </p:cNvPr>
          <p:cNvSpPr txBox="1"/>
          <p:nvPr/>
        </p:nvSpPr>
        <p:spPr>
          <a:xfrm>
            <a:off x="4461686" y="3642001"/>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22" name="TextBox 21">
            <a:extLst>
              <a:ext uri="{FF2B5EF4-FFF2-40B4-BE49-F238E27FC236}">
                <a16:creationId xmlns:a16="http://schemas.microsoft.com/office/drawing/2014/main" id="{FCBA2510-62EA-BBA3-6B64-75522303062B}"/>
              </a:ext>
            </a:extLst>
          </p:cNvPr>
          <p:cNvSpPr txBox="1"/>
          <p:nvPr/>
        </p:nvSpPr>
        <p:spPr>
          <a:xfrm>
            <a:off x="5834093" y="4000259"/>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23" name="TextBox 22">
            <a:extLst>
              <a:ext uri="{FF2B5EF4-FFF2-40B4-BE49-F238E27FC236}">
                <a16:creationId xmlns:a16="http://schemas.microsoft.com/office/drawing/2014/main" id="{97CDE536-5C29-432A-C825-9D7B0163E09B}"/>
              </a:ext>
            </a:extLst>
          </p:cNvPr>
          <p:cNvSpPr txBox="1"/>
          <p:nvPr/>
        </p:nvSpPr>
        <p:spPr>
          <a:xfrm rot="16200000">
            <a:off x="3200804" y="4329653"/>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tanh</a:t>
            </a:r>
            <a:endParaRPr lang="ko-KR" altLang="en-US" dirty="0"/>
          </a:p>
        </p:txBody>
      </p:sp>
      <p:sp>
        <p:nvSpPr>
          <p:cNvPr id="24" name="TextBox 23">
            <a:extLst>
              <a:ext uri="{FF2B5EF4-FFF2-40B4-BE49-F238E27FC236}">
                <a16:creationId xmlns:a16="http://schemas.microsoft.com/office/drawing/2014/main" id="{DEA337AB-94FE-F508-2DA8-A1F0BD68B703}"/>
              </a:ext>
            </a:extLst>
          </p:cNvPr>
          <p:cNvSpPr txBox="1"/>
          <p:nvPr/>
        </p:nvSpPr>
        <p:spPr>
          <a:xfrm rot="16200000">
            <a:off x="4445400" y="4327002"/>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tanh</a:t>
            </a:r>
            <a:endParaRPr lang="ko-KR" altLang="en-US" dirty="0"/>
          </a:p>
        </p:txBody>
      </p:sp>
      <p:sp>
        <p:nvSpPr>
          <p:cNvPr id="25" name="TextBox 24">
            <a:extLst>
              <a:ext uri="{FF2B5EF4-FFF2-40B4-BE49-F238E27FC236}">
                <a16:creationId xmlns:a16="http://schemas.microsoft.com/office/drawing/2014/main" id="{4EFEF8BA-ABC9-4345-B661-CF5AE126A159}"/>
              </a:ext>
            </a:extLst>
          </p:cNvPr>
          <p:cNvSpPr txBox="1"/>
          <p:nvPr/>
        </p:nvSpPr>
        <p:spPr>
          <a:xfrm rot="16200000">
            <a:off x="5687079" y="4514331"/>
            <a:ext cx="901424"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a:t>
            </a:r>
            <a:endParaRPr lang="ko-KR" altLang="en-US" dirty="0"/>
          </a:p>
        </p:txBody>
      </p:sp>
    </p:spTree>
    <p:extLst>
      <p:ext uri="{BB962C8B-B14F-4D97-AF65-F5344CB8AC3E}">
        <p14:creationId xmlns:p14="http://schemas.microsoft.com/office/powerpoint/2010/main" val="1215731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2930569" y="2703979"/>
            <a:ext cx="2716087" cy="737831"/>
          </a:xfrm>
          <a:prstGeom prst="rect">
            <a:avLst/>
          </a:prstGeom>
        </p:spPr>
        <p:txBody>
          <a:bodyPr wrap="square">
            <a:spAutoFit/>
          </a:bodyPr>
          <a:lstStyle/>
          <a:p>
            <a:pPr algn="ctr">
              <a:lnSpc>
                <a:spcPct val="150000"/>
              </a:lnSpc>
            </a:pPr>
            <a:r>
              <a:rPr lang="en-US" altLang="ko-KR" sz="3200" dirty="0">
                <a:solidFill>
                  <a:srgbClr val="222222"/>
                </a:solidFill>
                <a:latin typeface="Arial Narrow" panose="020B0606020202030204" pitchFamily="34" charset="0"/>
              </a:rPr>
              <a:t>Exercise session</a:t>
            </a:r>
            <a:endParaRPr lang="en-US" altLang="ko-KR" sz="2800" dirty="0">
              <a:solidFill>
                <a:srgbClr val="222222"/>
              </a:solidFill>
              <a:latin typeface="Arial Narrow" panose="020B0606020202030204" pitchFamily="34" charset="0"/>
            </a:endParaRPr>
          </a:p>
        </p:txBody>
      </p:sp>
      <p:sp>
        <p:nvSpPr>
          <p:cNvPr id="2" name="TextBox 1">
            <a:extLst>
              <a:ext uri="{FF2B5EF4-FFF2-40B4-BE49-F238E27FC236}">
                <a16:creationId xmlns:a16="http://schemas.microsoft.com/office/drawing/2014/main" id="{7628A5F3-64F8-C497-208C-A34A4B418861}"/>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https://colab.research.google.com/github/JunetaeKim/DeepLearningClass/blob/main/Week9/Exercise.ipynb#scrollTo=yIQttncRQWIJ</a:t>
            </a:r>
            <a:endParaRPr lang="ko-KR" altLang="en-US" dirty="0"/>
          </a:p>
        </p:txBody>
      </p:sp>
    </p:spTree>
    <p:extLst>
      <p:ext uri="{BB962C8B-B14F-4D97-AF65-F5344CB8AC3E}">
        <p14:creationId xmlns:p14="http://schemas.microsoft.com/office/powerpoint/2010/main" val="933468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사각형: 둥근 모서리 28">
            <a:extLst>
              <a:ext uri="{FF2B5EF4-FFF2-40B4-BE49-F238E27FC236}">
                <a16:creationId xmlns:a16="http://schemas.microsoft.com/office/drawing/2014/main" id="{3C185785-7E5F-89B9-5106-F22842AEF126}"/>
              </a:ext>
            </a:extLst>
          </p:cNvPr>
          <p:cNvSpPr/>
          <p:nvPr/>
        </p:nvSpPr>
        <p:spPr>
          <a:xfrm>
            <a:off x="3229741" y="2693067"/>
            <a:ext cx="512949" cy="3717893"/>
          </a:xfrm>
          <a:prstGeom prst="roundRect">
            <a:avLst>
              <a:gd name="adj" fmla="val 923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4" name="직사각형 3">
            <a:extLst>
              <a:ext uri="{FF2B5EF4-FFF2-40B4-BE49-F238E27FC236}">
                <a16:creationId xmlns:a16="http://schemas.microsoft.com/office/drawing/2014/main" id="{023CA623-2422-CEE6-3666-30390CE42A41}"/>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Further exercise:</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Goal : Diabetes Prediction of the Pima Indians.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structure</a:t>
            </a:r>
          </a:p>
        </p:txBody>
      </p:sp>
      <p:sp>
        <p:nvSpPr>
          <p:cNvPr id="5" name="직사각형 4">
            <a:extLst>
              <a:ext uri="{FF2B5EF4-FFF2-40B4-BE49-F238E27FC236}">
                <a16:creationId xmlns:a16="http://schemas.microsoft.com/office/drawing/2014/main" id="{E19599DB-8DA7-668B-079E-28DC9F80FDC2}"/>
              </a:ext>
            </a:extLst>
          </p:cNvPr>
          <p:cNvSpPr/>
          <p:nvPr/>
        </p:nvSpPr>
        <p:spPr>
          <a:xfrm>
            <a:off x="2242820" y="386625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CEA617F-1FF0-B6AC-5525-1977B51E162C}"/>
              </a:ext>
            </a:extLst>
          </p:cNvPr>
          <p:cNvSpPr/>
          <p:nvPr/>
        </p:nvSpPr>
        <p:spPr>
          <a:xfrm>
            <a:off x="3366056" y="5178207"/>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오른쪽 13">
            <a:extLst>
              <a:ext uri="{FF2B5EF4-FFF2-40B4-BE49-F238E27FC236}">
                <a16:creationId xmlns:a16="http://schemas.microsoft.com/office/drawing/2014/main" id="{B3A10DD5-642F-9012-B532-EB9390A0788A}"/>
              </a:ext>
            </a:extLst>
          </p:cNvPr>
          <p:cNvSpPr/>
          <p:nvPr/>
        </p:nvSpPr>
        <p:spPr>
          <a:xfrm>
            <a:off x="4192236" y="443089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D804143C-DDF4-9BB0-1FA1-D41CB1C2E0A2}"/>
              </a:ext>
            </a:extLst>
          </p:cNvPr>
          <p:cNvSpPr/>
          <p:nvPr/>
        </p:nvSpPr>
        <p:spPr>
          <a:xfrm>
            <a:off x="4671350" y="397289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609AF423-2BA1-4F24-F2EC-024D98CFE22B}"/>
              </a:ext>
            </a:extLst>
          </p:cNvPr>
          <p:cNvSpPr/>
          <p:nvPr/>
        </p:nvSpPr>
        <p:spPr>
          <a:xfrm>
            <a:off x="5136815" y="441266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51D36280-559D-E500-4231-6FED3F8678FB}"/>
              </a:ext>
            </a:extLst>
          </p:cNvPr>
          <p:cNvSpPr/>
          <p:nvPr/>
        </p:nvSpPr>
        <p:spPr>
          <a:xfrm>
            <a:off x="5784810" y="428113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140A1FB4-3D02-BF5C-1498-5CC4CB8C101E}"/>
              </a:ext>
            </a:extLst>
          </p:cNvPr>
          <p:cNvSpPr txBox="1"/>
          <p:nvPr/>
        </p:nvSpPr>
        <p:spPr>
          <a:xfrm rot="16200000">
            <a:off x="2056613" y="4452694"/>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9" name="TextBox 18">
            <a:extLst>
              <a:ext uri="{FF2B5EF4-FFF2-40B4-BE49-F238E27FC236}">
                <a16:creationId xmlns:a16="http://schemas.microsoft.com/office/drawing/2014/main" id="{5A19186F-7F26-7103-0922-A70916AFBA22}"/>
              </a:ext>
            </a:extLst>
          </p:cNvPr>
          <p:cNvSpPr txBox="1"/>
          <p:nvPr/>
        </p:nvSpPr>
        <p:spPr>
          <a:xfrm rot="16200000">
            <a:off x="3053146" y="5518259"/>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0" name="TextBox 19">
            <a:extLst>
              <a:ext uri="{FF2B5EF4-FFF2-40B4-BE49-F238E27FC236}">
                <a16:creationId xmlns:a16="http://schemas.microsoft.com/office/drawing/2014/main" id="{6036C864-D36A-F7E2-E5E9-AD89448D47B9}"/>
              </a:ext>
            </a:extLst>
          </p:cNvPr>
          <p:cNvSpPr txBox="1"/>
          <p:nvPr/>
        </p:nvSpPr>
        <p:spPr>
          <a:xfrm rot="16200000">
            <a:off x="4367952" y="4322591"/>
            <a:ext cx="839206" cy="338554"/>
          </a:xfrm>
          <a:prstGeom prst="rect">
            <a:avLst/>
          </a:prstGeom>
          <a:noFill/>
        </p:spPr>
        <p:txBody>
          <a:bodyPr wrap="square">
            <a:spAutoFit/>
          </a:bodyPr>
          <a:lstStyle/>
          <a:p>
            <a:r>
              <a:rPr lang="en-US" altLang="ko-KR" sz="1600" dirty="0">
                <a:latin typeface="Arial Narrow" panose="020B0606020202030204" pitchFamily="34" charset="0"/>
              </a:rPr>
              <a:t>Hidden4</a:t>
            </a:r>
            <a:endParaRPr lang="ko-KR" altLang="en-US" sz="1600" dirty="0"/>
          </a:p>
        </p:txBody>
      </p:sp>
      <p:sp>
        <p:nvSpPr>
          <p:cNvPr id="21" name="TextBox 20">
            <a:extLst>
              <a:ext uri="{FF2B5EF4-FFF2-40B4-BE49-F238E27FC236}">
                <a16:creationId xmlns:a16="http://schemas.microsoft.com/office/drawing/2014/main" id="{CCA901C6-3F46-D0EB-600A-41220B73E0B7}"/>
              </a:ext>
            </a:extLst>
          </p:cNvPr>
          <p:cNvSpPr txBox="1"/>
          <p:nvPr/>
        </p:nvSpPr>
        <p:spPr>
          <a:xfrm rot="16200000">
            <a:off x="5609426" y="435769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4" name="직사각형 23">
            <a:extLst>
              <a:ext uri="{FF2B5EF4-FFF2-40B4-BE49-F238E27FC236}">
                <a16:creationId xmlns:a16="http://schemas.microsoft.com/office/drawing/2014/main" id="{C4DBF61A-F66E-B3CE-8C47-ECCB2E2072BA}"/>
              </a:ext>
            </a:extLst>
          </p:cNvPr>
          <p:cNvSpPr/>
          <p:nvPr/>
        </p:nvSpPr>
        <p:spPr>
          <a:xfrm>
            <a:off x="3369118" y="3972899"/>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74D1C903-C2D8-750C-537C-9B2D3F59EA50}"/>
              </a:ext>
            </a:extLst>
          </p:cNvPr>
          <p:cNvSpPr txBox="1"/>
          <p:nvPr/>
        </p:nvSpPr>
        <p:spPr>
          <a:xfrm rot="16200000">
            <a:off x="3056208" y="4312951"/>
            <a:ext cx="839204"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
        <p:nvSpPr>
          <p:cNvPr id="26" name="직사각형 25">
            <a:extLst>
              <a:ext uri="{FF2B5EF4-FFF2-40B4-BE49-F238E27FC236}">
                <a16:creationId xmlns:a16="http://schemas.microsoft.com/office/drawing/2014/main" id="{882B0D64-1681-D1EF-AC30-517D6FD70FA9}"/>
              </a:ext>
            </a:extLst>
          </p:cNvPr>
          <p:cNvSpPr/>
          <p:nvPr/>
        </p:nvSpPr>
        <p:spPr>
          <a:xfrm>
            <a:off x="3369118" y="2769393"/>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E957033C-6730-02F2-A08B-F14E204D1342}"/>
              </a:ext>
            </a:extLst>
          </p:cNvPr>
          <p:cNvSpPr txBox="1"/>
          <p:nvPr/>
        </p:nvSpPr>
        <p:spPr>
          <a:xfrm rot="16200000">
            <a:off x="3056208" y="3109445"/>
            <a:ext cx="839204"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8" name="TextBox 27">
            <a:extLst>
              <a:ext uri="{FF2B5EF4-FFF2-40B4-BE49-F238E27FC236}">
                <a16:creationId xmlns:a16="http://schemas.microsoft.com/office/drawing/2014/main" id="{D0A0B0BB-9B00-42BD-D6F7-76B1966DB4F1}"/>
              </a:ext>
            </a:extLst>
          </p:cNvPr>
          <p:cNvSpPr txBox="1"/>
          <p:nvPr/>
        </p:nvSpPr>
        <p:spPr>
          <a:xfrm rot="16200000">
            <a:off x="3280415" y="4302938"/>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cxnSp>
        <p:nvCxnSpPr>
          <p:cNvPr id="31" name="연결선: 꺾임 30">
            <a:extLst>
              <a:ext uri="{FF2B5EF4-FFF2-40B4-BE49-F238E27FC236}">
                <a16:creationId xmlns:a16="http://schemas.microsoft.com/office/drawing/2014/main" id="{CEA39AD9-4A88-BC47-97F4-E22B5F11CFEC}"/>
              </a:ext>
            </a:extLst>
          </p:cNvPr>
          <p:cNvCxnSpPr>
            <a:cxnSpLocks/>
          </p:cNvCxnSpPr>
          <p:nvPr/>
        </p:nvCxnSpPr>
        <p:spPr>
          <a:xfrm>
            <a:off x="2501604" y="4621971"/>
            <a:ext cx="831273" cy="91440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연결선: 꺾임 31">
            <a:extLst>
              <a:ext uri="{FF2B5EF4-FFF2-40B4-BE49-F238E27FC236}">
                <a16:creationId xmlns:a16="http://schemas.microsoft.com/office/drawing/2014/main" id="{9259EB5E-E5B2-7D1F-FC41-D5B689949AEC}"/>
              </a:ext>
            </a:extLst>
          </p:cNvPr>
          <p:cNvCxnSpPr>
            <a:cxnSpLocks/>
          </p:cNvCxnSpPr>
          <p:nvPr/>
        </p:nvCxnSpPr>
        <p:spPr>
          <a:xfrm flipV="1">
            <a:off x="2508297" y="3653482"/>
            <a:ext cx="823046" cy="97162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8B5F3E68-04B2-CA2D-8389-5CE3B81D0097}"/>
              </a:ext>
            </a:extLst>
          </p:cNvPr>
          <p:cNvCxnSpPr>
            <a:stCxn id="18" idx="2"/>
          </p:cNvCxnSpPr>
          <p:nvPr/>
        </p:nvCxnSpPr>
        <p:spPr>
          <a:xfrm>
            <a:off x="2510840" y="4621971"/>
            <a:ext cx="82050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972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2" name="TextBox 1">
            <a:extLst>
              <a:ext uri="{FF2B5EF4-FFF2-40B4-BE49-F238E27FC236}">
                <a16:creationId xmlns:a16="http://schemas.microsoft.com/office/drawing/2014/main" id="{7628A5F3-64F8-C497-208C-A34A4B418861}"/>
              </a:ext>
            </a:extLst>
          </p:cNvPr>
          <p:cNvSpPr txBox="1"/>
          <p:nvPr/>
        </p:nvSpPr>
        <p:spPr>
          <a:xfrm>
            <a:off x="2286000" y="3270804"/>
            <a:ext cx="4754880" cy="923330"/>
          </a:xfrm>
          <a:prstGeom prst="rect">
            <a:avLst/>
          </a:prstGeom>
          <a:noFill/>
        </p:spPr>
        <p:txBody>
          <a:bodyPr wrap="square">
            <a:spAutoFit/>
          </a:bodyPr>
          <a:lstStyle/>
          <a:p>
            <a:r>
              <a:rPr lang="en-US" altLang="ko-KR" dirty="0">
                <a:hlinkClick r:id="rId3"/>
              </a:rPr>
              <a:t>https://colab.research.google.com/github/JunetaeKim/DeepLearningClass/blob/main/Week9/Exercise2_students.ipynb#scrollTo=yIQttncRQWIJ</a:t>
            </a:r>
            <a:endParaRPr lang="ko-KR" altLang="en-US" dirty="0"/>
          </a:p>
        </p:txBody>
      </p:sp>
      <p:sp>
        <p:nvSpPr>
          <p:cNvPr id="3" name="직사각형 2">
            <a:extLst>
              <a:ext uri="{FF2B5EF4-FFF2-40B4-BE49-F238E27FC236}">
                <a16:creationId xmlns:a16="http://schemas.microsoft.com/office/drawing/2014/main" id="{1EE066AA-C5A5-B37E-90F7-838EB30D9456}"/>
              </a:ext>
            </a:extLst>
          </p:cNvPr>
          <p:cNvSpPr/>
          <p:nvPr/>
        </p:nvSpPr>
        <p:spPr>
          <a:xfrm>
            <a:off x="2516209" y="1736129"/>
            <a:ext cx="3451181" cy="737831"/>
          </a:xfrm>
          <a:prstGeom prst="rect">
            <a:avLst/>
          </a:prstGeom>
        </p:spPr>
        <p:txBody>
          <a:bodyPr wrap="square">
            <a:spAutoFit/>
          </a:bodyPr>
          <a:lstStyle/>
          <a:p>
            <a:pPr algn="ctr">
              <a:lnSpc>
                <a:spcPct val="150000"/>
              </a:lnSpc>
            </a:pPr>
            <a:r>
              <a:rPr lang="en-US" altLang="ko-KR" sz="3200" dirty="0">
                <a:solidFill>
                  <a:srgbClr val="222222"/>
                </a:solidFill>
                <a:latin typeface="Arial Narrow" panose="020B0606020202030204" pitchFamily="34" charset="0"/>
              </a:rPr>
              <a:t>Further exercise</a:t>
            </a:r>
            <a:endParaRPr lang="en-US" altLang="ko-KR" sz="28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0A322271-2F33-2B58-15A5-3EDB0C2754EE}"/>
              </a:ext>
            </a:extLst>
          </p:cNvPr>
          <p:cNvSpPr txBox="1"/>
          <p:nvPr/>
        </p:nvSpPr>
        <p:spPr>
          <a:xfrm>
            <a:off x="2286000" y="2901472"/>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Tree>
    <p:extLst>
      <p:ext uri="{BB962C8B-B14F-4D97-AF65-F5344CB8AC3E}">
        <p14:creationId xmlns:p14="http://schemas.microsoft.com/office/powerpoint/2010/main" val="366444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cxnSp>
        <p:nvCxnSpPr>
          <p:cNvPr id="5" name="직선 연결선 4">
            <a:extLst>
              <a:ext uri="{FF2B5EF4-FFF2-40B4-BE49-F238E27FC236}">
                <a16:creationId xmlns:a16="http://schemas.microsoft.com/office/drawing/2014/main" id="{EA9F8A2D-E79B-9CD3-F1F0-A8BD251C31BF}"/>
              </a:ext>
            </a:extLst>
          </p:cNvPr>
          <p:cNvCxnSpPr/>
          <p:nvPr/>
        </p:nvCxnSpPr>
        <p:spPr>
          <a:xfrm>
            <a:off x="4572000" y="1809946"/>
            <a:ext cx="0" cy="44291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F34272-3079-A64C-96C0-AEED9C4C1600}"/>
              </a:ext>
            </a:extLst>
          </p:cNvPr>
          <p:cNvSpPr txBox="1"/>
          <p:nvPr/>
        </p:nvSpPr>
        <p:spPr>
          <a:xfrm>
            <a:off x="391606" y="2204126"/>
            <a:ext cx="4011496" cy="2948436"/>
          </a:xfrm>
          <a:prstGeom prst="rect">
            <a:avLst/>
          </a:prstGeom>
          <a:noFill/>
        </p:spPr>
        <p:txBody>
          <a:bodyPr wrap="square">
            <a:spAutoFit/>
          </a:bodyPr>
          <a:lstStyle/>
          <a:p>
            <a:pPr algn="just">
              <a:lnSpc>
                <a:spcPct val="150000"/>
              </a:lnSpc>
            </a:pPr>
            <a:r>
              <a:rPr lang="en-US" altLang="ko-KR" dirty="0">
                <a:latin typeface="Arial Narrow" panose="020B0606020202030204" pitchFamily="34" charset="0"/>
              </a:rPr>
              <a:t>It’s a Deep Learning Library and along with that is provides a large set of tools for numerical computation, and large-scale Machine Learning. It also provide </a:t>
            </a:r>
            <a:r>
              <a:rPr lang="en-US" altLang="ko-KR" dirty="0" err="1">
                <a:latin typeface="Arial Narrow" panose="020B0606020202030204" pitchFamily="34" charset="0"/>
              </a:rPr>
              <a:t>TensorBoard</a:t>
            </a:r>
            <a:r>
              <a:rPr lang="en-US" altLang="ko-KR" dirty="0">
                <a:latin typeface="Arial Narrow" panose="020B0606020202030204" pitchFamily="34" charset="0"/>
              </a:rPr>
              <a:t> for visualization of model, TensorFlow Extended (TFX) to productionize TensorFlow projects, and much more.</a:t>
            </a:r>
            <a:endParaRPr lang="ko-KR" altLang="en-US" dirty="0">
              <a:latin typeface="Arial Narrow" panose="020B0606020202030204" pitchFamily="34" charset="0"/>
            </a:endParaRPr>
          </a:p>
        </p:txBody>
      </p:sp>
      <p:sp>
        <p:nvSpPr>
          <p:cNvPr id="10" name="TextBox 9">
            <a:extLst>
              <a:ext uri="{FF2B5EF4-FFF2-40B4-BE49-F238E27FC236}">
                <a16:creationId xmlns:a16="http://schemas.microsoft.com/office/drawing/2014/main" id="{5BC074FF-75F1-63C7-EDBE-286B688F1E56}"/>
              </a:ext>
            </a:extLst>
          </p:cNvPr>
          <p:cNvSpPr txBox="1"/>
          <p:nvPr/>
        </p:nvSpPr>
        <p:spPr>
          <a:xfrm>
            <a:off x="4656841" y="2204126"/>
            <a:ext cx="4187320" cy="3363934"/>
          </a:xfrm>
          <a:prstGeom prst="rect">
            <a:avLst/>
          </a:prstGeom>
          <a:noFill/>
        </p:spPr>
        <p:txBody>
          <a:bodyPr wrap="square">
            <a:spAutoFit/>
          </a:bodyPr>
          <a:lstStyle/>
          <a:p>
            <a:pPr algn="just">
              <a:lnSpc>
                <a:spcPct val="150000"/>
              </a:lnSpc>
            </a:pPr>
            <a:r>
              <a:rPr lang="en-US" altLang="ko-KR" dirty="0" err="1">
                <a:latin typeface="Arial Narrow" panose="020B0606020202030204" pitchFamily="34" charset="0"/>
              </a:rPr>
              <a:t>Keras</a:t>
            </a:r>
            <a:r>
              <a:rPr lang="en-US" altLang="ko-KR" dirty="0">
                <a:latin typeface="Arial Narrow" panose="020B0606020202030204" pitchFamily="34" charset="0"/>
              </a:rPr>
              <a:t> is a high-level Deep Learning API(Application Programming Interface) that allows us to easily build, train, evaluate, and execute all sorts of neural networks. What is does is abstract away the implementation of various Deep Learning libraries like TensorFlow, Microsoft Cognitive Toolkit(CNTK), and Theano.</a:t>
            </a:r>
          </a:p>
          <a:p>
            <a:pPr algn="just">
              <a:lnSpc>
                <a:spcPct val="150000"/>
              </a:lnSpc>
            </a:pPr>
            <a:endParaRPr lang="en-US" altLang="ko-KR" dirty="0">
              <a:latin typeface="Arial Narrow" panose="020B0606020202030204" pitchFamily="34" charset="0"/>
            </a:endParaRPr>
          </a:p>
        </p:txBody>
      </p:sp>
      <p:sp>
        <p:nvSpPr>
          <p:cNvPr id="11" name="TextBox 10">
            <a:extLst>
              <a:ext uri="{FF2B5EF4-FFF2-40B4-BE49-F238E27FC236}">
                <a16:creationId xmlns:a16="http://schemas.microsoft.com/office/drawing/2014/main" id="{7DBD1BB4-429D-C26A-A159-DE73DC2793A1}"/>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96323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064471" y="26807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3251003" y="26864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78">
            <a:extLst>
              <a:ext uri="{FF2B5EF4-FFF2-40B4-BE49-F238E27FC236}">
                <a16:creationId xmlns:a16="http://schemas.microsoft.com/office/drawing/2014/main" id="{989F7028-4C0C-66FD-2741-6AE28E3D0D94}"/>
              </a:ext>
            </a:extLst>
          </p:cNvPr>
          <p:cNvSpPr/>
          <p:nvPr/>
        </p:nvSpPr>
        <p:spPr>
          <a:xfrm>
            <a:off x="5288355" y="26682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663D2DBC-EA98-2622-3F0B-D1C8F24AC936}"/>
              </a:ext>
            </a:extLst>
          </p:cNvPr>
          <p:cNvSpPr txBox="1"/>
          <p:nvPr/>
        </p:nvSpPr>
        <p:spPr>
          <a:xfrm>
            <a:off x="841859"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407obs with 17 features</a:t>
            </a:r>
            <a:endParaRPr lang="ko-KR" altLang="en-US" dirty="0"/>
          </a:p>
        </p:txBody>
      </p:sp>
      <p:sp>
        <p:nvSpPr>
          <p:cNvPr id="82" name="TextBox 81">
            <a:extLst>
              <a:ext uri="{FF2B5EF4-FFF2-40B4-BE49-F238E27FC236}">
                <a16:creationId xmlns:a16="http://schemas.microsoft.com/office/drawing/2014/main" id="{6C60288F-45DC-72B5-505F-68C570CE923A}"/>
              </a:ext>
            </a:extLst>
          </p:cNvPr>
          <p:cNvSpPr txBox="1"/>
          <p:nvPr/>
        </p:nvSpPr>
        <p:spPr>
          <a:xfrm>
            <a:off x="1842326" y="53727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83" name="TextBox 82">
            <a:extLst>
              <a:ext uri="{FF2B5EF4-FFF2-40B4-BE49-F238E27FC236}">
                <a16:creationId xmlns:a16="http://schemas.microsoft.com/office/drawing/2014/main" id="{9FCF0A2A-1FBD-EEEA-0E80-3C4C49A4117C}"/>
              </a:ext>
            </a:extLst>
          </p:cNvPr>
          <p:cNvSpPr txBox="1"/>
          <p:nvPr/>
        </p:nvSpPr>
        <p:spPr>
          <a:xfrm>
            <a:off x="3397363"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84" name="TextBox 83">
            <a:extLst>
              <a:ext uri="{FF2B5EF4-FFF2-40B4-BE49-F238E27FC236}">
                <a16:creationId xmlns:a16="http://schemas.microsoft.com/office/drawing/2014/main" id="{23B65495-2226-9B47-9511-CEBDE9EFDE6E}"/>
              </a:ext>
            </a:extLst>
          </p:cNvPr>
          <p:cNvSpPr txBox="1"/>
          <p:nvPr/>
        </p:nvSpPr>
        <p:spPr>
          <a:xfrm>
            <a:off x="5072694"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85" name="TextBox 84">
            <a:extLst>
              <a:ext uri="{FF2B5EF4-FFF2-40B4-BE49-F238E27FC236}">
                <a16:creationId xmlns:a16="http://schemas.microsoft.com/office/drawing/2014/main" id="{C2C9E7F9-2D5D-E6F0-CA92-AD90FC4495B4}"/>
              </a:ext>
            </a:extLst>
          </p:cNvPr>
          <p:cNvSpPr txBox="1"/>
          <p:nvPr/>
        </p:nvSpPr>
        <p:spPr>
          <a:xfrm>
            <a:off x="6034641"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 alive</a:t>
            </a:r>
          </a:p>
          <a:p>
            <a:r>
              <a:rPr lang="en-US" altLang="ko-KR" dirty="0">
                <a:solidFill>
                  <a:srgbClr val="222222"/>
                </a:solidFill>
                <a:latin typeface="Arial Narrow" panose="020B0606020202030204" pitchFamily="34" charset="0"/>
              </a:rPr>
              <a:t>0 = dead</a:t>
            </a:r>
            <a:endParaRPr lang="ko-KR" altLang="en-US" dirty="0"/>
          </a:p>
        </p:txBody>
      </p:sp>
    </p:spTree>
    <p:extLst>
      <p:ext uri="{BB962C8B-B14F-4D97-AF65-F5344CB8AC3E}">
        <p14:creationId xmlns:p14="http://schemas.microsoft.com/office/powerpoint/2010/main" val="313042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614405" y="2680786"/>
            <a:ext cx="834563"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4750781" y="2686485"/>
            <a:ext cx="643250"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337EAE6B-6960-50DF-DF9A-2A3625A25500}"/>
              </a:ext>
            </a:extLst>
          </p:cNvPr>
          <p:cNvSpPr/>
          <p:nvPr/>
        </p:nvSpPr>
        <p:spPr>
          <a:xfrm>
            <a:off x="3793930" y="2687629"/>
            <a:ext cx="581007"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941F45E-F0B9-E167-7234-7840C0EDB2F4}"/>
              </a:ext>
            </a:extLst>
          </p:cNvPr>
          <p:cNvSpPr txBox="1"/>
          <p:nvPr/>
        </p:nvSpPr>
        <p:spPr>
          <a:xfrm>
            <a:off x="2339627" y="5294654"/>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4" name="TextBox 13">
            <a:extLst>
              <a:ext uri="{FF2B5EF4-FFF2-40B4-BE49-F238E27FC236}">
                <a16:creationId xmlns:a16="http://schemas.microsoft.com/office/drawing/2014/main" id="{27F23DBB-F813-A514-3C2C-60924CA055FA}"/>
              </a:ext>
            </a:extLst>
          </p:cNvPr>
          <p:cNvSpPr txBox="1"/>
          <p:nvPr/>
        </p:nvSpPr>
        <p:spPr>
          <a:xfrm>
            <a:off x="3440227" y="5314963"/>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5" name="TextBox 14">
            <a:extLst>
              <a:ext uri="{FF2B5EF4-FFF2-40B4-BE49-F238E27FC236}">
                <a16:creationId xmlns:a16="http://schemas.microsoft.com/office/drawing/2014/main" id="{7E483822-EB45-99BC-31F8-BF68BE0EC834}"/>
              </a:ext>
            </a:extLst>
          </p:cNvPr>
          <p:cNvSpPr txBox="1"/>
          <p:nvPr/>
        </p:nvSpPr>
        <p:spPr>
          <a:xfrm>
            <a:off x="4572000" y="5335272"/>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Tree>
    <p:extLst>
      <p:ext uri="{BB962C8B-B14F-4D97-AF65-F5344CB8AC3E}">
        <p14:creationId xmlns:p14="http://schemas.microsoft.com/office/powerpoint/2010/main" val="424069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3128868439"/>
              </p:ext>
            </p:extLst>
          </p:nvPr>
        </p:nvGraphicFramePr>
        <p:xfrm>
          <a:off x="65100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411509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29673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1451880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541760400"/>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7104093"/>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Tree>
    <p:extLst>
      <p:ext uri="{BB962C8B-B14F-4D97-AF65-F5344CB8AC3E}">
        <p14:creationId xmlns:p14="http://schemas.microsoft.com/office/powerpoint/2010/main" val="25483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918AE6C0-3702-0DBB-FBA9-535C42090C07}"/>
              </a:ext>
            </a:extLst>
          </p:cNvPr>
          <p:cNvGraphicFramePr>
            <a:graphicFrameLocks noGrp="1"/>
          </p:cNvGraphicFramePr>
          <p:nvPr>
            <p:extLst>
              <p:ext uri="{D42A27DB-BD31-4B8C-83A1-F6EECF244321}">
                <p14:modId xmlns:p14="http://schemas.microsoft.com/office/powerpoint/2010/main" val="593702672"/>
              </p:ext>
            </p:extLst>
          </p:nvPr>
        </p:nvGraphicFramePr>
        <p:xfrm>
          <a:off x="64338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sp>
        <p:nvSpPr>
          <p:cNvPr id="3" name="TextBox 2">
            <a:extLst>
              <a:ext uri="{FF2B5EF4-FFF2-40B4-BE49-F238E27FC236}">
                <a16:creationId xmlns:a16="http://schemas.microsoft.com/office/drawing/2014/main" id="{952B4058-513F-0817-AB65-4BDFE5B96B74}"/>
              </a:ext>
            </a:extLst>
          </p:cNvPr>
          <p:cNvSpPr txBox="1"/>
          <p:nvPr/>
        </p:nvSpPr>
        <p:spPr>
          <a:xfrm>
            <a:off x="64338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sp>
        <p:nvSpPr>
          <p:cNvPr id="4" name="십자형 3">
            <a:extLst>
              <a:ext uri="{FF2B5EF4-FFF2-40B4-BE49-F238E27FC236}">
                <a16:creationId xmlns:a16="http://schemas.microsoft.com/office/drawing/2014/main" id="{319367FB-11C0-2B6C-F821-9F452FE95105}"/>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a:extLst>
              <a:ext uri="{FF2B5EF4-FFF2-40B4-BE49-F238E27FC236}">
                <a16:creationId xmlns:a16="http://schemas.microsoft.com/office/drawing/2014/main" id="{91D0217C-A5B8-0C33-41F3-51055A097DFB}"/>
              </a:ext>
            </a:extLst>
          </p:cNvPr>
          <p:cNvGraphicFramePr>
            <a:graphicFrameLocks noGrp="1"/>
          </p:cNvGraphicFramePr>
          <p:nvPr>
            <p:extLst>
              <p:ext uri="{D42A27DB-BD31-4B8C-83A1-F6EECF244321}">
                <p14:modId xmlns:p14="http://schemas.microsoft.com/office/powerpoint/2010/main" val="1630472914"/>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A1841EA8-2469-DD76-E08A-87CFA53FAA4B}"/>
              </a:ext>
            </a:extLst>
          </p:cNvPr>
          <p:cNvSpPr txBox="1"/>
          <p:nvPr/>
        </p:nvSpPr>
        <p:spPr>
          <a:xfrm>
            <a:off x="305592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(10, 5)</a:t>
            </a:r>
            <a:endParaRPr lang="ko-KR" altLang="en-US" dirty="0"/>
          </a:p>
        </p:txBody>
      </p:sp>
      <p:sp>
        <p:nvSpPr>
          <p:cNvPr id="8" name="TextBox 7">
            <a:extLst>
              <a:ext uri="{FF2B5EF4-FFF2-40B4-BE49-F238E27FC236}">
                <a16:creationId xmlns:a16="http://schemas.microsoft.com/office/drawing/2014/main" id="{A0102462-6AFA-DCFC-9E78-2F2693C2DD7A}"/>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H.L.2 (407, 5)</a:t>
            </a:r>
            <a:endParaRPr lang="ko-KR" altLang="en-US" dirty="0"/>
          </a:p>
        </p:txBody>
      </p:sp>
      <p:graphicFrame>
        <p:nvGraphicFramePr>
          <p:cNvPr id="9" name="표 17">
            <a:extLst>
              <a:ext uri="{FF2B5EF4-FFF2-40B4-BE49-F238E27FC236}">
                <a16:creationId xmlns:a16="http://schemas.microsoft.com/office/drawing/2014/main" id="{536AC372-A193-0FBB-D1BC-B991D6AF6BA4}"/>
              </a:ext>
            </a:extLst>
          </p:cNvPr>
          <p:cNvGraphicFramePr>
            <a:graphicFrameLocks noGrp="1"/>
          </p:cNvGraphicFramePr>
          <p:nvPr>
            <p:extLst>
              <p:ext uri="{D42A27DB-BD31-4B8C-83A1-F6EECF244321}">
                <p14:modId xmlns:p14="http://schemas.microsoft.com/office/powerpoint/2010/main" val="764990058"/>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11" name="같음 기호 10">
            <a:extLst>
              <a:ext uri="{FF2B5EF4-FFF2-40B4-BE49-F238E27FC236}">
                <a16:creationId xmlns:a16="http://schemas.microsoft.com/office/drawing/2014/main" id="{E41751D9-402B-4AD8-AC7C-2F3A09E73AFA}"/>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12" name="표 11">
            <a:extLst>
              <a:ext uri="{FF2B5EF4-FFF2-40B4-BE49-F238E27FC236}">
                <a16:creationId xmlns:a16="http://schemas.microsoft.com/office/drawing/2014/main" id="{07A5A315-B67B-B7E9-00E0-31156DC7F5CB}"/>
              </a:ext>
            </a:extLst>
          </p:cNvPr>
          <p:cNvGraphicFramePr>
            <a:graphicFrameLocks noGrp="1"/>
          </p:cNvGraphicFramePr>
          <p:nvPr>
            <p:extLst>
              <p:ext uri="{D42A27DB-BD31-4B8C-83A1-F6EECF244321}">
                <p14:modId xmlns:p14="http://schemas.microsoft.com/office/powerpoint/2010/main" val="531050310"/>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F159E881-340E-EC7D-8851-95FA5FCA6EE8}"/>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84AC3D2-C2D8-28AF-4D5B-E64BF847F27E}"/>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Bias.2  (1, 5)</a:t>
            </a:r>
            <a:endParaRPr lang="ko-KR" altLang="en-US" dirty="0"/>
          </a:p>
        </p:txBody>
      </p:sp>
    </p:spTree>
    <p:extLst>
      <p:ext uri="{BB962C8B-B14F-4D97-AF65-F5344CB8AC3E}">
        <p14:creationId xmlns:p14="http://schemas.microsoft.com/office/powerpoint/2010/main" val="1464341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21154</TotalTime>
  <Words>1954</Words>
  <Application>Microsoft Office PowerPoint</Application>
  <PresentationFormat>화면 슬라이드 쇼(4:3)</PresentationFormat>
  <Paragraphs>328</Paragraphs>
  <Slides>45</Slides>
  <Notes>44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45</vt:i4>
      </vt:variant>
    </vt:vector>
  </HeadingPairs>
  <TitlesOfParts>
    <vt:vector size="51"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준태 김</cp:lastModifiedBy>
  <cp:revision>2186</cp:revision>
  <cp:lastPrinted>2017-04-16T10:58:23Z</cp:lastPrinted>
  <dcterms:created xsi:type="dcterms:W3CDTF">2017-03-22T07:59:28Z</dcterms:created>
  <dcterms:modified xsi:type="dcterms:W3CDTF">2024-04-23T07:07:46Z</dcterms:modified>
</cp:coreProperties>
</file>