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65" r:id="rId2"/>
    <p:sldId id="625" r:id="rId3"/>
    <p:sldId id="713" r:id="rId4"/>
    <p:sldId id="626" r:id="rId5"/>
    <p:sldId id="719" r:id="rId6"/>
    <p:sldId id="714" r:id="rId7"/>
    <p:sldId id="720" r:id="rId8"/>
    <p:sldId id="721" r:id="rId9"/>
    <p:sldId id="718" r:id="rId10"/>
    <p:sldId id="738" r:id="rId11"/>
    <p:sldId id="712" r:id="rId12"/>
    <p:sldId id="739" r:id="rId13"/>
    <p:sldId id="643" r:id="rId14"/>
    <p:sldId id="724" r:id="rId15"/>
    <p:sldId id="722" r:id="rId16"/>
    <p:sldId id="723" r:id="rId17"/>
    <p:sldId id="725" r:id="rId18"/>
    <p:sldId id="726" r:id="rId19"/>
    <p:sldId id="727" r:id="rId20"/>
    <p:sldId id="728" r:id="rId21"/>
    <p:sldId id="729" r:id="rId22"/>
    <p:sldId id="730" r:id="rId23"/>
    <p:sldId id="732" r:id="rId24"/>
    <p:sldId id="733" r:id="rId25"/>
    <p:sldId id="734" r:id="rId26"/>
    <p:sldId id="735" r:id="rId27"/>
    <p:sldId id="736" r:id="rId28"/>
    <p:sldId id="737" r:id="rId29"/>
    <p:sldId id="740" r:id="rId30"/>
    <p:sldId id="741" r:id="rId31"/>
    <p:sldId id="743" r:id="rId32"/>
    <p:sldId id="744" r:id="rId33"/>
    <p:sldId id="742" r:id="rId34"/>
    <p:sldId id="745" r:id="rId35"/>
    <p:sldId id="746" r:id="rId36"/>
    <p:sldId id="747" r:id="rId37"/>
    <p:sldId id="748" r:id="rId38"/>
    <p:sldId id="749" r:id="rId39"/>
    <p:sldId id="751" r:id="rId40"/>
    <p:sldId id="753" r:id="rId41"/>
    <p:sldId id="752" r:id="rId42"/>
    <p:sldId id="750" r:id="rId43"/>
    <p:sldId id="754" r:id="rId44"/>
    <p:sldId id="755" r:id="rId45"/>
    <p:sldId id="731" r:id="rId46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3C2B1"/>
    <a:srgbClr val="FF7C8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92740" autoAdjust="0"/>
  </p:normalViewPr>
  <p:slideViewPr>
    <p:cSldViewPr snapToGrid="0" showGuides="1">
      <p:cViewPr varScale="1">
        <p:scale>
          <a:sx n="150" d="100"/>
          <a:sy n="150" d="100"/>
        </p:scale>
        <p:origin x="4908" y="126"/>
      </p:cViewPr>
      <p:guideLst>
        <p:guide orient="horz" pos="2205"/>
        <p:guide pos="2925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11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99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86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59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50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35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07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6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62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76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89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17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341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327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21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61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65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29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39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53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63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994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37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98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40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700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890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506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2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623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796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47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223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9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3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3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50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3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0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3/SlidingWindow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0/IrisOneHot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3/LSTM.ipynb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8" y="1441108"/>
            <a:ext cx="8723137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Sequential and timeseries data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atin typeface="Arial Narrow" panose="020B0606020202030204" pitchFamily="34" charset="0"/>
                <a:cs typeface="Times New Roman" panose="02020603050405020304" pitchFamily="18" charset="0"/>
              </a:rPr>
              <a:t>Week 13</a:t>
            </a:r>
            <a:endParaRPr lang="en-US" altLang="ko-KR" sz="24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3086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compose time series data in the form of a sliding window frame.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By using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tf.signal.frame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, data can be composed in the form of a sliding window frame.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tf.</a:t>
            </a:r>
            <a:r>
              <a:rPr lang="en-US" altLang="ko-KR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signal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  <a:r>
              <a:rPr lang="en-US" altLang="ko-KR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frame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(data,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frame_length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frame_step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frame_length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 window size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frame_step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 stride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81397-94FD-D47C-1A84-CF58E13DF550}"/>
              </a:ext>
            </a:extLst>
          </p:cNvPr>
          <p:cNvSpPr txBox="1"/>
          <p:nvPr/>
        </p:nvSpPr>
        <p:spPr>
          <a:xfrm>
            <a:off x="2193090" y="450794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https://colab.research.google.com/github/JunetaeKim/DeepLearningClass/blob/main/Week13/</a:t>
            </a:r>
            <a:r>
              <a:rPr lang="en-US" altLang="ko-KR" b="0" i="0" u="none" strike="noStrike" dirty="0">
                <a:effectLst/>
                <a:latin typeface="-apple-system"/>
                <a:hlinkClick r:id="rId3"/>
              </a:rPr>
              <a:t>SlidingWindow</a:t>
            </a:r>
            <a:r>
              <a:rPr lang="en-US" altLang="ko-KR" dirty="0">
                <a:hlinkClick r:id="rId3"/>
              </a:rPr>
              <a:t>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96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sequential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Sequential data refers to any data that contain elements that are ordered into sequences.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Examples: DNA sequences and Natural languages. 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5,457 Gene Sequence Stock Photos, Pictures &amp; Royalty-Free Images - iStock">
            <a:extLst>
              <a:ext uri="{FF2B5EF4-FFF2-40B4-BE49-F238E27FC236}">
                <a16:creationId xmlns:a16="http://schemas.microsoft.com/office/drawing/2014/main" id="{CCEE8982-8948-2BBC-8BCB-88E7E7FBE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8"/>
          <a:stretch/>
        </p:blipFill>
        <p:spPr bwMode="auto">
          <a:xfrm>
            <a:off x="812800" y="3239829"/>
            <a:ext cx="3294699" cy="194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3F4CF6-9B0E-DC33-025B-D32A9448886E}"/>
              </a:ext>
            </a:extLst>
          </p:cNvPr>
          <p:cNvSpPr txBox="1"/>
          <p:nvPr/>
        </p:nvSpPr>
        <p:spPr>
          <a:xfrm>
            <a:off x="1587500" y="5181600"/>
            <a:ext cx="164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DNA sequences 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B7A2077-8CEC-20B8-25B9-FC8F0516B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1" y="3049779"/>
            <a:ext cx="2571749" cy="21831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1DA814-4150-E532-D475-FBCD706B3D38}"/>
              </a:ext>
            </a:extLst>
          </p:cNvPr>
          <p:cNvSpPr txBox="1"/>
          <p:nvPr/>
        </p:nvSpPr>
        <p:spPr>
          <a:xfrm>
            <a:off x="5848350" y="5221272"/>
            <a:ext cx="1790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Natural languages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47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sequential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Sequential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data may consist of 1 or 2 dimensions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how?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CDE52D-925B-9D84-A83A-C1DCDB00A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00820"/>
              </p:ext>
            </p:extLst>
          </p:nvPr>
        </p:nvGraphicFramePr>
        <p:xfrm>
          <a:off x="1023985" y="2910231"/>
          <a:ext cx="685800" cy="20059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85242964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41548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38754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17888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73127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…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910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58147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63933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65286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65925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A95148-39E1-33CC-AC2E-2A262B6E31BA}"/>
              </a:ext>
            </a:extLst>
          </p:cNvPr>
          <p:cNvSpPr txBox="1"/>
          <p:nvPr/>
        </p:nvSpPr>
        <p:spPr>
          <a:xfrm>
            <a:off x="1161263" y="5029027"/>
            <a:ext cx="548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1D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8F75838-9FC3-C2DA-E8AE-47D6388CF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54030"/>
              </p:ext>
            </p:extLst>
          </p:nvPr>
        </p:nvGraphicFramePr>
        <p:xfrm>
          <a:off x="2386261" y="2910231"/>
          <a:ext cx="6172200" cy="20059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409083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095963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061899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6763300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74183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64044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5454068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865643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205405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…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55805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…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17778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…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1242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…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57942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…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62534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…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51337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…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30015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…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65496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…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78899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3123F3-4E57-F41B-381C-B4BBEA056BCE}"/>
              </a:ext>
            </a:extLst>
          </p:cNvPr>
          <p:cNvSpPr txBox="1"/>
          <p:nvPr/>
        </p:nvSpPr>
        <p:spPr>
          <a:xfrm>
            <a:off x="4286548" y="5029027"/>
            <a:ext cx="2371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2D by one-hot encoding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F79A9-6087-95EF-6577-E3A82E7A85D2}"/>
              </a:ext>
            </a:extLst>
          </p:cNvPr>
          <p:cNvSpPr txBox="1"/>
          <p:nvPr/>
        </p:nvSpPr>
        <p:spPr>
          <a:xfrm>
            <a:off x="971550" y="24280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Alphabet data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5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conduct one-hot encoding?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D1B7A-5426-CD07-B7DF-D66456D7C253}"/>
              </a:ext>
            </a:extLst>
          </p:cNvPr>
          <p:cNvSpPr txBox="1"/>
          <p:nvPr/>
        </p:nvSpPr>
        <p:spPr>
          <a:xfrm>
            <a:off x="1979469" y="39096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https://colab.research.google.com/github/JunetaeKim/DeepLearningClass/blob/main/Week10/IrisOneHot.ipynb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01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Types of time series/sequence data prediction settings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machine learning - Many to one and many to many LSTM examples in Keras -  Stack Overflow">
            <a:extLst>
              <a:ext uri="{FF2B5EF4-FFF2-40B4-BE49-F238E27FC236}">
                <a16:creationId xmlns:a16="http://schemas.microsoft.com/office/drawing/2014/main" id="{449CBBF7-36AD-21AC-BDC7-4073A347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2176546"/>
            <a:ext cx="6888480" cy="21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86CE31-8424-5E96-E6C2-9586BD9217BD}"/>
              </a:ext>
            </a:extLst>
          </p:cNvPr>
          <p:cNvSpPr txBox="1"/>
          <p:nvPr/>
        </p:nvSpPr>
        <p:spPr>
          <a:xfrm>
            <a:off x="5334000" y="6510398"/>
            <a:ext cx="3703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http://karpathy.github.io/2015/05/21/rnn-effectiveness/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7BB649-74A0-10DF-03D4-4BC81428D9C3}"/>
              </a:ext>
            </a:extLst>
          </p:cNvPr>
          <p:cNvSpPr txBox="1"/>
          <p:nvPr/>
        </p:nvSpPr>
        <p:spPr>
          <a:xfrm>
            <a:off x="1247774" y="4682927"/>
            <a:ext cx="75392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1 to 1 : forecast the next data point given the previous data point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1 to m: barcode predictions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 to 1: s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entiment analysis; positive or negative sentences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 to m: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forecast the next m-series data points given the previous m-series data points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 to m: translational model; Korean to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85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961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employ sequential/timeseries data in neural network models?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Basically, recurrent neural networks are often used for time series data.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DNN/1dCNN can be used for sequential/timeseries data too.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recurrent neural networks (RNN)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871F00-B0F2-88AE-0F31-E74B1522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0" y="3616497"/>
            <a:ext cx="6240780" cy="1639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3C1320-2271-7201-C1DB-8BE1D6B90710}"/>
              </a:ext>
            </a:extLst>
          </p:cNvPr>
          <p:cNvSpPr txBox="1"/>
          <p:nvPr/>
        </p:nvSpPr>
        <p:spPr>
          <a:xfrm>
            <a:off x="3402884" y="3059668"/>
            <a:ext cx="17253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RNN structure</a:t>
            </a:r>
            <a:endParaRPr lang="ko-KR" alt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75C880-894B-6F24-8928-F7B769079E29}"/>
              </a:ext>
            </a:extLst>
          </p:cNvPr>
          <p:cNvSpPr txBox="1"/>
          <p:nvPr/>
        </p:nvSpPr>
        <p:spPr>
          <a:xfrm>
            <a:off x="3217821" y="5631418"/>
            <a:ext cx="209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x = a set of variables 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 = output values 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4C90E4-E236-A045-3F05-14297943692E}"/>
              </a:ext>
            </a:extLst>
          </p:cNvPr>
          <p:cNvSpPr txBox="1"/>
          <p:nvPr/>
        </p:nvSpPr>
        <p:spPr>
          <a:xfrm>
            <a:off x="4876800" y="6510398"/>
            <a:ext cx="41300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https://colah.github.io/posts/2015-08-Understanding-LSTMs/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043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Details in RNN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RNN has the form of a chain of repeating modules of neural network.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RNN can be thought of as multiple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copies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of the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same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weights.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recurrent neural networks (RNN)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992186-7962-373B-B529-7ED28C3DF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5194797"/>
            <a:ext cx="3058363" cy="569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2C57D-CF58-2B95-D6E4-5BBFF95AF098}"/>
              </a:ext>
            </a:extLst>
          </p:cNvPr>
          <p:cNvSpPr txBox="1"/>
          <p:nvPr/>
        </p:nvSpPr>
        <p:spPr>
          <a:xfrm>
            <a:off x="4876800" y="6510398"/>
            <a:ext cx="41300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https://colah.github.io/posts/2015-08-Understanding-LSTMs/</a:t>
            </a:r>
            <a:endParaRPr lang="ko-KR" altLang="en-US" sz="12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2FF8771-F03A-C685-ACE7-AECB2F81B682}"/>
              </a:ext>
            </a:extLst>
          </p:cNvPr>
          <p:cNvGrpSpPr/>
          <p:nvPr/>
        </p:nvGrpSpPr>
        <p:grpSpPr>
          <a:xfrm>
            <a:off x="1889760" y="3082129"/>
            <a:ext cx="5113020" cy="1913392"/>
            <a:chOff x="1805940" y="2559933"/>
            <a:chExt cx="5113020" cy="191339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1CC92D-F8A7-08E0-6218-9FA8A744E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5940" y="2559933"/>
              <a:ext cx="5113020" cy="191339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B67E9F-C438-8540-8651-7F781682AAA2}"/>
                </a:ext>
              </a:extLst>
            </p:cNvPr>
            <p:cNvSpPr txBox="1"/>
            <p:nvPr/>
          </p:nvSpPr>
          <p:spPr>
            <a:xfrm>
              <a:off x="3508058" y="3064802"/>
              <a:ext cx="5695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W</a:t>
              </a:r>
              <a:r>
                <a:rPr lang="en-US" altLang="ko-KR" sz="1400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aa</a:t>
              </a:r>
              <a:endParaRPr lang="ko-KR" altLang="en-US" sz="1400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14C3B4-6C24-9C69-A2DC-4BBE8E154F52}"/>
                </a:ext>
              </a:extLst>
            </p:cNvPr>
            <p:cNvSpPr txBox="1"/>
            <p:nvPr/>
          </p:nvSpPr>
          <p:spPr>
            <a:xfrm>
              <a:off x="3652838" y="3723559"/>
              <a:ext cx="5695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W</a:t>
              </a:r>
              <a:r>
                <a:rPr lang="en-US" altLang="ko-KR" sz="1400" baseline="-250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ax</a:t>
              </a:r>
              <a:endParaRPr lang="ko-KR" altLang="en-US" sz="1400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56E149-9EDF-47A7-B39C-614BC1DB8CC4}"/>
                </a:ext>
              </a:extLst>
            </p:cNvPr>
            <p:cNvSpPr txBox="1"/>
            <p:nvPr/>
          </p:nvSpPr>
          <p:spPr>
            <a:xfrm>
              <a:off x="4105276" y="3713318"/>
              <a:ext cx="56959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+</a:t>
              </a:r>
              <a:r>
                <a:rPr lang="en-US" altLang="ko-KR" sz="1400" dirty="0" err="1">
                  <a:solidFill>
                    <a:srgbClr val="C00000"/>
                  </a:solidFill>
                  <a:latin typeface="Arial Narrow" panose="020B0606020202030204" pitchFamily="34" charset="0"/>
                </a:rPr>
                <a:t>b</a:t>
              </a:r>
              <a:r>
                <a:rPr lang="en-US" altLang="ko-KR" sz="1400" baseline="-25000" dirty="0" err="1">
                  <a:solidFill>
                    <a:srgbClr val="C00000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1400" baseline="-25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2FA555E-E751-E348-C364-FFD8C55B410E}"/>
              </a:ext>
            </a:extLst>
          </p:cNvPr>
          <p:cNvSpPr txBox="1"/>
          <p:nvPr/>
        </p:nvSpPr>
        <p:spPr>
          <a:xfrm>
            <a:off x="626745" y="5285855"/>
            <a:ext cx="4646295" cy="45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W</a:t>
            </a:r>
            <a:r>
              <a:rPr lang="en-US" altLang="ko-KR" sz="1800" baseline="-25000" dirty="0">
                <a:solidFill>
                  <a:srgbClr val="C00000"/>
                </a:solidFill>
                <a:latin typeface="Arial Narrow" panose="020B0606020202030204" pitchFamily="34" charset="0"/>
              </a:rPr>
              <a:t>aa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, </a:t>
            </a:r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W</a:t>
            </a:r>
            <a:r>
              <a:rPr lang="en-US" altLang="ko-KR" sz="1800" baseline="-25000" dirty="0">
                <a:solidFill>
                  <a:srgbClr val="C00000"/>
                </a:solidFill>
                <a:latin typeface="Arial Narrow" panose="020B0606020202030204" pitchFamily="34" charset="0"/>
              </a:rPr>
              <a:t>ax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sz="18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b</a:t>
            </a:r>
            <a:r>
              <a:rPr lang="en-US" altLang="ko-KR" sz="1800" baseline="-25000" dirty="0" err="1">
                <a:solidFill>
                  <a:srgbClr val="C00000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As are same.</a:t>
            </a:r>
          </a:p>
        </p:txBody>
      </p:sp>
    </p:spTree>
    <p:extLst>
      <p:ext uri="{BB962C8B-B14F-4D97-AF65-F5344CB8AC3E}">
        <p14:creationId xmlns:p14="http://schemas.microsoft.com/office/powerpoint/2010/main" val="263537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RNN: ‘long term dependency’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long-term dependency problem is one in which the association becomes smaller as the distance between an input and an output increases.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recurrent neural networks (RNN)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4" descr="RNN vs LSTM. Source: Cheung 2018.">
            <a:extLst>
              <a:ext uri="{FF2B5EF4-FFF2-40B4-BE49-F238E27FC236}">
                <a16:creationId xmlns:a16="http://schemas.microsoft.com/office/drawing/2014/main" id="{A2E44C45-5635-3D5B-4DAE-B9978A2DC5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4" r="54333" b="30003"/>
          <a:stretch/>
        </p:blipFill>
        <p:spPr bwMode="auto">
          <a:xfrm>
            <a:off x="2057400" y="2794208"/>
            <a:ext cx="4686300" cy="29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134AF2-B077-32CD-135B-CB48324A23CB}"/>
              </a:ext>
            </a:extLst>
          </p:cNvPr>
          <p:cNvSpPr txBox="1"/>
          <p:nvPr/>
        </p:nvSpPr>
        <p:spPr>
          <a:xfrm>
            <a:off x="5753100" y="6453486"/>
            <a:ext cx="32417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https://devopedia.org/long-short-term-memory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531-4DD2-F2CF-93D5-C74C5920B95B}"/>
              </a:ext>
            </a:extLst>
          </p:cNvPr>
          <p:cNvSpPr txBox="1"/>
          <p:nvPr/>
        </p:nvSpPr>
        <p:spPr>
          <a:xfrm>
            <a:off x="2606040" y="5718870"/>
            <a:ext cx="464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daker the shade, the greater the sensitivity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5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RNN: ‘long term dependency’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 RNN, the same weights are used repeatedly, so thus during the backpropagation, multiplying the derivatives by the weights multiple times causes exploding or vanishing gradients.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recurrent neural networks (RNN)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2C57D-CF58-2B95-D6E4-5BBFF95AF098}"/>
              </a:ext>
            </a:extLst>
          </p:cNvPr>
          <p:cNvSpPr txBox="1"/>
          <p:nvPr/>
        </p:nvSpPr>
        <p:spPr>
          <a:xfrm>
            <a:off x="5920740" y="6510398"/>
            <a:ext cx="3002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https://childult-programmer.tistory.com/55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6F721F-7A6B-EA04-D44C-B3B4725F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73" y="2975431"/>
            <a:ext cx="6125528" cy="306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RNN: ‘long term dependency’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recurrent neural networks (RNN)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2C57D-CF58-2B95-D6E4-5BBFF95AF098}"/>
              </a:ext>
            </a:extLst>
          </p:cNvPr>
          <p:cNvSpPr txBox="1"/>
          <p:nvPr/>
        </p:nvSpPr>
        <p:spPr>
          <a:xfrm>
            <a:off x="5920740" y="6510398"/>
            <a:ext cx="3002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https://childult-programmer.tistory.com/55</a:t>
            </a:r>
            <a:endParaRPr lang="ko-KR" altLang="en-US" sz="12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CA306EC-25AC-6D55-B6C8-EBF502BE3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18" y="2053622"/>
            <a:ext cx="45053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5F0ED5-C9AD-990B-6F9E-4A3F83389857}"/>
                  </a:ext>
                </a:extLst>
              </p:cNvPr>
              <p:cNvSpPr txBox="1"/>
              <p:nvPr/>
            </p:nvSpPr>
            <p:spPr>
              <a:xfrm>
                <a:off x="733424" y="4534799"/>
                <a:ext cx="7526656" cy="2100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Exploding gradients: when the derivatives (i.e.,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) have somewhat large values 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 1.1 ^ 100 = 13780.6123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Vanishing gradients : when the derivatives (i.e.,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) have somewhat small values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 0.9 ^ 60 = 0.0018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5F0ED5-C9AD-990B-6F9E-4A3F83389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4" y="4534799"/>
                <a:ext cx="7526656" cy="2100127"/>
              </a:xfrm>
              <a:prstGeom prst="rect">
                <a:avLst/>
              </a:prstGeom>
              <a:blipFill>
                <a:blip r:embed="rId4"/>
                <a:stretch>
                  <a:fillRect l="-486" r="-567" b="-37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98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631577"/>
            <a:ext cx="7626285" cy="4099457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518958"/>
            <a:ext cx="6879019" cy="1667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time-series and</a:t>
            </a: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sequential data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recurrent neural networks (RNN) and  long short-term memory models (LSTM)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7367429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Exploding gradients and Vanishing gradients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recurrent neural networks (RNN)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2C57D-CF58-2B95-D6E4-5BBFF95AF098}"/>
              </a:ext>
            </a:extLst>
          </p:cNvPr>
          <p:cNvSpPr txBox="1"/>
          <p:nvPr/>
        </p:nvSpPr>
        <p:spPr>
          <a:xfrm>
            <a:off x="5547360" y="6510398"/>
            <a:ext cx="3375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https://www.jeremyjordan.me/nn-learning-rate/</a:t>
            </a:r>
            <a:endParaRPr lang="ko-KR" altLang="en-US" sz="1200" dirty="0"/>
          </a:p>
        </p:txBody>
      </p:sp>
      <p:pic>
        <p:nvPicPr>
          <p:cNvPr id="15362" name="Picture 2" descr="Goldilocks of learning rates">
            <a:extLst>
              <a:ext uri="{FF2B5EF4-FFF2-40B4-BE49-F238E27FC236}">
                <a16:creationId xmlns:a16="http://schemas.microsoft.com/office/drawing/2014/main" id="{5B8E2AD2-FBDF-8D1D-D74D-A7AE8FA4C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49" y="2225989"/>
            <a:ext cx="8086351" cy="313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13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99329" cy="184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LSTM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LSTM for overcoming exploding gradients and vanishing gradient problems.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has the chain structure like RNNs, but the repeating module has a different structure; there are four mechanisms.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 descr="A LSTM neural network.">
            <a:extLst>
              <a:ext uri="{FF2B5EF4-FFF2-40B4-BE49-F238E27FC236}">
                <a16:creationId xmlns:a16="http://schemas.microsoft.com/office/drawing/2014/main" id="{F69C4E01-8913-02BA-969F-DEBD1D96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1" y="3185249"/>
            <a:ext cx="5175250" cy="194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527FA0A-DD44-D88A-FBB0-FC6E09B7A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5194797"/>
            <a:ext cx="3058363" cy="5698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78AC71-EF0B-C85E-9F19-17B288081FCF}"/>
              </a:ext>
            </a:extLst>
          </p:cNvPr>
          <p:cNvSpPr txBox="1"/>
          <p:nvPr/>
        </p:nvSpPr>
        <p:spPr>
          <a:xfrm>
            <a:off x="4876800" y="6510398"/>
            <a:ext cx="41300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https://colah.github.io/posts/2015-08-Understanding-LSTMs/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0214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59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Details in LSTM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Forget Gate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2C57D-CF58-2B95-D6E4-5BBFF95AF098}"/>
              </a:ext>
            </a:extLst>
          </p:cNvPr>
          <p:cNvSpPr txBox="1"/>
          <p:nvPr/>
        </p:nvSpPr>
        <p:spPr>
          <a:xfrm>
            <a:off x="4457700" y="6510398"/>
            <a:ext cx="4549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https://www.pluralsight.com/guides/introduction-to-lstm-units-in-rnn</a:t>
            </a:r>
            <a:endParaRPr lang="ko-KR" altLang="en-US" sz="1200" dirty="0"/>
          </a:p>
        </p:txBody>
      </p:sp>
      <p:pic>
        <p:nvPicPr>
          <p:cNvPr id="4" name="Picture 2" descr="forget gate">
            <a:extLst>
              <a:ext uri="{FF2B5EF4-FFF2-40B4-BE49-F238E27FC236}">
                <a16:creationId xmlns:a16="http://schemas.microsoft.com/office/drawing/2014/main" id="{14CD5630-A155-3627-4DDB-022B09E6C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16" y="2354823"/>
            <a:ext cx="4937665" cy="27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16BDD-2EEB-7FFF-6A05-2D846B38D8CD}"/>
              </a:ext>
            </a:extLst>
          </p:cNvPr>
          <p:cNvSpPr txBox="1"/>
          <p:nvPr/>
        </p:nvSpPr>
        <p:spPr>
          <a:xfrm>
            <a:off x="361950" y="2365982"/>
            <a:ext cx="33986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The forget gate decides which information needs attention and which can be ignored.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The information from the current input X(t) and hidden state h(t-1) are passed through the sigmoid function.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Sigmoid generates values between 0 and 1.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It concludes whether the part of the old output is necessary (by giving the output closer to 1).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This value of f(t) will later be used by the cell for point-by-point multiplication.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5677E9-D6DD-3CB4-F8D4-7F2F1DE55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385" y="5077684"/>
            <a:ext cx="3352800" cy="84686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921BC9A-8F1A-F3DC-1957-E090787F7BC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5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59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Details in LSTM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Input Gate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2C57D-CF58-2B95-D6E4-5BBFF95AF098}"/>
              </a:ext>
            </a:extLst>
          </p:cNvPr>
          <p:cNvSpPr txBox="1"/>
          <p:nvPr/>
        </p:nvSpPr>
        <p:spPr>
          <a:xfrm>
            <a:off x="4457700" y="6510398"/>
            <a:ext cx="4549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https://www.pluralsight.com/guides/introduction-to-lstm-units-in-rnn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16BDD-2EEB-7FFF-6A05-2D846B38D8CD}"/>
              </a:ext>
            </a:extLst>
          </p:cNvPr>
          <p:cNvSpPr txBox="1"/>
          <p:nvPr/>
        </p:nvSpPr>
        <p:spPr>
          <a:xfrm>
            <a:off x="361950" y="2365982"/>
            <a:ext cx="33986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The input gate performs the following operations to update the cell status.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First, the current state X(t) and previously hidden state h(t-1) are passed into the second sigmoid function.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The values are transformed between 0 (important) and 1 (not-important).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5677E9-D6DD-3CB4-F8D4-7F2F1DE5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85" y="5077684"/>
            <a:ext cx="3352800" cy="846866"/>
          </a:xfrm>
          <a:prstGeom prst="rect">
            <a:avLst/>
          </a:prstGeom>
        </p:spPr>
      </p:pic>
      <p:pic>
        <p:nvPicPr>
          <p:cNvPr id="3" name="Picture 4" descr="input gate">
            <a:extLst>
              <a:ext uri="{FF2B5EF4-FFF2-40B4-BE49-F238E27FC236}">
                <a16:creationId xmlns:a16="http://schemas.microsoft.com/office/drawing/2014/main" id="{AC62180F-9C31-ADA3-ED6A-5A024FEF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21" y="2429483"/>
            <a:ext cx="4923029" cy="255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5E8D6EF-E6CA-971B-02BE-D4D35F147F7C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36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59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Details in LSTM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Input Gate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2C57D-CF58-2B95-D6E4-5BBFF95AF098}"/>
              </a:ext>
            </a:extLst>
          </p:cNvPr>
          <p:cNvSpPr txBox="1"/>
          <p:nvPr/>
        </p:nvSpPr>
        <p:spPr>
          <a:xfrm>
            <a:off x="4457700" y="6510398"/>
            <a:ext cx="4549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https://www.pluralsight.com/guides/introduction-to-lstm-units-in-rnn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16BDD-2EEB-7FFF-6A05-2D846B38D8CD}"/>
              </a:ext>
            </a:extLst>
          </p:cNvPr>
          <p:cNvSpPr txBox="1"/>
          <p:nvPr/>
        </p:nvSpPr>
        <p:spPr>
          <a:xfrm>
            <a:off x="361950" y="2365982"/>
            <a:ext cx="3398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The input gate performs the following operations to update the cell status.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Next, the same information of the hidden state and current state will be passed through the tanh function.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To regulate the network, the tanh operator will create a vector (C~(t) ) with all the possible values between -1 and 1.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The output values generated from the activation functions are ready for point-by-point multiplication.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5677E9-D6DD-3CB4-F8D4-7F2F1DE5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85" y="5077684"/>
            <a:ext cx="3352800" cy="846866"/>
          </a:xfrm>
          <a:prstGeom prst="rect">
            <a:avLst/>
          </a:prstGeom>
        </p:spPr>
      </p:pic>
      <p:pic>
        <p:nvPicPr>
          <p:cNvPr id="3" name="Picture 4" descr="input gate">
            <a:extLst>
              <a:ext uri="{FF2B5EF4-FFF2-40B4-BE49-F238E27FC236}">
                <a16:creationId xmlns:a16="http://schemas.microsoft.com/office/drawing/2014/main" id="{AC62180F-9C31-ADA3-ED6A-5A024FEFA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21" y="2429483"/>
            <a:ext cx="4923029" cy="255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66594E1-944C-1EB7-4DED-ED7C546A751F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95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Details in LSTM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Cell State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2C57D-CF58-2B95-D6E4-5BBFF95AF098}"/>
              </a:ext>
            </a:extLst>
          </p:cNvPr>
          <p:cNvSpPr txBox="1"/>
          <p:nvPr/>
        </p:nvSpPr>
        <p:spPr>
          <a:xfrm>
            <a:off x="4457700" y="6510398"/>
            <a:ext cx="4549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https://www.pluralsight.com/guides/introduction-to-lstm-units-in-rnn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16BDD-2EEB-7FFF-6A05-2D846B38D8CD}"/>
              </a:ext>
            </a:extLst>
          </p:cNvPr>
          <p:cNvSpPr txBox="1"/>
          <p:nvPr/>
        </p:nvSpPr>
        <p:spPr>
          <a:xfrm>
            <a:off x="361950" y="2365982"/>
            <a:ext cx="33986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Cell state </a:t>
            </a:r>
            <a:r>
              <a:rPr lang="en-US" altLang="ko-KR" sz="1600" dirty="0">
                <a:latin typeface="Arial Narrow" panose="020B0606020202030204" pitchFamily="34" charset="0"/>
              </a:rPr>
              <a:t>decides and store the information from the new state in the cell state.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The network has enough information from the forget gate and input gate.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The previous cell state C(t-1) gets multiplied with forget vector f(t).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If the outcome is 0, then values(the previous information) will get dropped in the cell state.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5677E9-D6DD-3CB4-F8D4-7F2F1DE5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85" y="5077684"/>
            <a:ext cx="3352800" cy="846866"/>
          </a:xfrm>
          <a:prstGeom prst="rect">
            <a:avLst/>
          </a:prstGeom>
        </p:spPr>
      </p:pic>
      <p:pic>
        <p:nvPicPr>
          <p:cNvPr id="9" name="Picture 6" descr="cell state">
            <a:extLst>
              <a:ext uri="{FF2B5EF4-FFF2-40B4-BE49-F238E27FC236}">
                <a16:creationId xmlns:a16="http://schemas.microsoft.com/office/drawing/2014/main" id="{537FD4CA-FE18-228B-8961-95C89832C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995" y="2423133"/>
            <a:ext cx="4860846" cy="255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C093C75-3D76-0DB4-BB57-9F95135BDA20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1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Details in LSTM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Cell State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2C57D-CF58-2B95-D6E4-5BBFF95AF098}"/>
              </a:ext>
            </a:extLst>
          </p:cNvPr>
          <p:cNvSpPr txBox="1"/>
          <p:nvPr/>
        </p:nvSpPr>
        <p:spPr>
          <a:xfrm>
            <a:off x="4457700" y="6510398"/>
            <a:ext cx="4549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https://www.pluralsight.com/guides/introduction-to-lstm-units-in-rnn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16BDD-2EEB-7FFF-6A05-2D846B38D8CD}"/>
              </a:ext>
            </a:extLst>
          </p:cNvPr>
          <p:cNvSpPr txBox="1"/>
          <p:nvPr/>
        </p:nvSpPr>
        <p:spPr>
          <a:xfrm>
            <a:off x="361950" y="2365982"/>
            <a:ext cx="33986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Cell state </a:t>
            </a:r>
            <a:r>
              <a:rPr lang="en-US" altLang="ko-KR" sz="1600" dirty="0">
                <a:latin typeface="Arial Narrow" panose="020B0606020202030204" pitchFamily="34" charset="0"/>
              </a:rPr>
              <a:t>decides and store the information from the new state in the cell state.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Next, the network takes the output value of the input vector </a:t>
            </a:r>
            <a:r>
              <a:rPr lang="en-US" altLang="ko-KR" sz="1600" dirty="0" err="1">
                <a:latin typeface="Arial Narrow" panose="020B0606020202030204" pitchFamily="34" charset="0"/>
              </a:rPr>
              <a:t>i</a:t>
            </a:r>
            <a:r>
              <a:rPr lang="en-US" altLang="ko-KR" sz="1600" dirty="0">
                <a:latin typeface="Arial Narrow" panose="020B0606020202030204" pitchFamily="34" charset="0"/>
              </a:rPr>
              <a:t>(t) and performs point-by-point addition, which updates the cell state giving the network a new cell state C(t).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5677E9-D6DD-3CB4-F8D4-7F2F1DE5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85" y="5077684"/>
            <a:ext cx="3352800" cy="846866"/>
          </a:xfrm>
          <a:prstGeom prst="rect">
            <a:avLst/>
          </a:prstGeom>
        </p:spPr>
      </p:pic>
      <p:pic>
        <p:nvPicPr>
          <p:cNvPr id="9" name="Picture 6" descr="cell state">
            <a:extLst>
              <a:ext uri="{FF2B5EF4-FFF2-40B4-BE49-F238E27FC236}">
                <a16:creationId xmlns:a16="http://schemas.microsoft.com/office/drawing/2014/main" id="{537FD4CA-FE18-228B-8961-95C89832C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995" y="2423133"/>
            <a:ext cx="4860846" cy="255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8913D26-9704-8879-D8BC-FA214A0E3915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002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Details in LSTM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Output Gate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2C57D-CF58-2B95-D6E4-5BBFF95AF098}"/>
              </a:ext>
            </a:extLst>
          </p:cNvPr>
          <p:cNvSpPr txBox="1"/>
          <p:nvPr/>
        </p:nvSpPr>
        <p:spPr>
          <a:xfrm>
            <a:off x="4457700" y="6510398"/>
            <a:ext cx="4549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https://www.pluralsight.com/guides/introduction-to-lstm-units-in-rnn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16BDD-2EEB-7FFF-6A05-2D846B38D8CD}"/>
              </a:ext>
            </a:extLst>
          </p:cNvPr>
          <p:cNvSpPr txBox="1"/>
          <p:nvPr/>
        </p:nvSpPr>
        <p:spPr>
          <a:xfrm>
            <a:off x="361950" y="2365982"/>
            <a:ext cx="3398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The output gate determines the value of the next hidden state. This state contains information on previous inputs.</a:t>
            </a:r>
            <a:r>
              <a:rPr lang="en-US" altLang="ko-KR" sz="1600" dirty="0">
                <a:latin typeface="Arial Narrow" panose="020B0606020202030204" pitchFamily="34" charset="0"/>
              </a:rPr>
              <a:t>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First, the values of the current state and previous hidden state are passed into the third sigmoid function.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Then the new cell state generated from the cell state is passed through the tanh function.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Both these outputs are multiplied point-by-point.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5677E9-D6DD-3CB4-F8D4-7F2F1DE5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85" y="5077684"/>
            <a:ext cx="3352800" cy="846866"/>
          </a:xfrm>
          <a:prstGeom prst="rect">
            <a:avLst/>
          </a:prstGeom>
        </p:spPr>
      </p:pic>
      <p:pic>
        <p:nvPicPr>
          <p:cNvPr id="3" name="Picture 8" descr="output gate">
            <a:extLst>
              <a:ext uri="{FF2B5EF4-FFF2-40B4-BE49-F238E27FC236}">
                <a16:creationId xmlns:a16="http://schemas.microsoft.com/office/drawing/2014/main" id="{1A37CA53-A82F-1A75-949B-7C8F4C07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995" y="2446058"/>
            <a:ext cx="4799884" cy="253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507988B-12B5-7DA2-6672-505237146E76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1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Details in LSTM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Output Gate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2C57D-CF58-2B95-D6E4-5BBFF95AF098}"/>
              </a:ext>
            </a:extLst>
          </p:cNvPr>
          <p:cNvSpPr txBox="1"/>
          <p:nvPr/>
        </p:nvSpPr>
        <p:spPr>
          <a:xfrm>
            <a:off x="4457700" y="6510398"/>
            <a:ext cx="4549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https://www.pluralsight.com/guides/introduction-to-lstm-units-in-rnn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16BDD-2EEB-7FFF-6A05-2D846B38D8CD}"/>
              </a:ext>
            </a:extLst>
          </p:cNvPr>
          <p:cNvSpPr txBox="1"/>
          <p:nvPr/>
        </p:nvSpPr>
        <p:spPr>
          <a:xfrm>
            <a:off x="361950" y="2365982"/>
            <a:ext cx="33986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The output gate determines the value of the next hidden state. This state contains information on previous inputs.</a:t>
            </a:r>
            <a:r>
              <a:rPr lang="en-US" altLang="ko-KR" sz="1600" dirty="0">
                <a:latin typeface="Arial Narrow" panose="020B0606020202030204" pitchFamily="34" charset="0"/>
              </a:rPr>
              <a:t>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Based upon the final value, the network decides which information the hidden state should carry. 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  <a:p>
            <a:pPr algn="just"/>
            <a:r>
              <a:rPr lang="en-US" altLang="ko-KR" sz="1600" dirty="0">
                <a:latin typeface="Arial Narrow" panose="020B0606020202030204" pitchFamily="34" charset="0"/>
              </a:rPr>
              <a:t>This hidden state is used for prediction.</a:t>
            </a:r>
          </a:p>
          <a:p>
            <a:pPr algn="just"/>
            <a:endParaRPr lang="en-US" altLang="ko-KR" sz="1600" dirty="0">
              <a:latin typeface="Arial Narrow" panose="020B0606020202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5677E9-D6DD-3CB4-F8D4-7F2F1DE5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85" y="5077684"/>
            <a:ext cx="3352800" cy="846866"/>
          </a:xfrm>
          <a:prstGeom prst="rect">
            <a:avLst/>
          </a:prstGeom>
        </p:spPr>
      </p:pic>
      <p:pic>
        <p:nvPicPr>
          <p:cNvPr id="3" name="Picture 8" descr="output gate">
            <a:extLst>
              <a:ext uri="{FF2B5EF4-FFF2-40B4-BE49-F238E27FC236}">
                <a16:creationId xmlns:a16="http://schemas.microsoft.com/office/drawing/2014/main" id="{1A37CA53-A82F-1A75-949B-7C8F4C07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995" y="2446058"/>
            <a:ext cx="4799884" cy="253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1736CCD-9DF2-39BA-B2BA-22FAA67694C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35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289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For LSTM or RNN implementation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You may use tf.keras.layers.LSTM() or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tf.keras.layers.SimpleRNN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() to implement LSTM or RNN models, respectively.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Among the many arguments for LSTM implementation, the key arguments are: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units, activation='tanh’,   recurrent_activation='sigmoid’, dropout=0.0, recurrent_dropout=0.0,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return_sequences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=False,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return_state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=False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C4CB9F-AC66-BC5A-E922-1C937C4CA075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3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84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timeseries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Timeseries data refers to a collection of observations obtained through repeated measurements over time.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Examples: temperatures, stock prices, and annual retail sales.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ime series analysis of daily temperature data in R - Cross Validated">
            <a:extLst>
              <a:ext uri="{FF2B5EF4-FFF2-40B4-BE49-F238E27FC236}">
                <a16:creationId xmlns:a16="http://schemas.microsoft.com/office/drawing/2014/main" id="{DF594071-C46D-AABD-2F79-621F4892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516789"/>
            <a:ext cx="3927475" cy="220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20FA83-14F0-A793-833E-0635D944A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52" y="3516789"/>
            <a:ext cx="2944145" cy="21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21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For LSTM or RNN implementation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</a:t>
            </a:r>
            <a:r>
              <a:rPr lang="fr-FR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nits =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dimensionality of the output space; The number of LSTM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bloks</a:t>
            </a:r>
            <a:r>
              <a:rPr lang="fr-FR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CD6F78-AF76-32F4-1CF8-05A9A31DF107}"/>
              </a:ext>
            </a:extLst>
          </p:cNvPr>
          <p:cNvGrpSpPr/>
          <p:nvPr/>
        </p:nvGrpSpPr>
        <p:grpSpPr>
          <a:xfrm>
            <a:off x="1457621" y="2856248"/>
            <a:ext cx="5319661" cy="1088200"/>
            <a:chOff x="1457621" y="2856248"/>
            <a:chExt cx="5319661" cy="10882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EAA7A3C-670A-3C09-F8CE-C53A705E6D95}"/>
                </a:ext>
              </a:extLst>
            </p:cNvPr>
            <p:cNvGrpSpPr/>
            <p:nvPr/>
          </p:nvGrpSpPr>
          <p:grpSpPr>
            <a:xfrm>
              <a:off x="3380099" y="2856248"/>
              <a:ext cx="1474705" cy="1074728"/>
              <a:chOff x="2352577" y="2695993"/>
              <a:chExt cx="1946046" cy="1511439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E9D15C14-BC79-6554-3456-0FF533D81CA9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9A23EC-B98F-FFC4-1141-71507D7C42A6}"/>
                  </a:ext>
                </a:extLst>
              </p:cNvPr>
              <p:cNvSpPr txBox="1"/>
              <p:nvPr/>
            </p:nvSpPr>
            <p:spPr>
              <a:xfrm>
                <a:off x="3058535" y="3068302"/>
                <a:ext cx="3490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38E463D9-DA43-2553-DE70-B7CEE8DAFAA5}"/>
                </a:ext>
              </a:extLst>
            </p:cNvPr>
            <p:cNvSpPr/>
            <p:nvPr/>
          </p:nvSpPr>
          <p:spPr>
            <a:xfrm>
              <a:off x="4854804" y="3307004"/>
              <a:ext cx="450130" cy="1860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A83F0080-F1BF-3187-DF07-01DDA3FBB7E9}"/>
                </a:ext>
              </a:extLst>
            </p:cNvPr>
            <p:cNvSpPr/>
            <p:nvPr/>
          </p:nvSpPr>
          <p:spPr>
            <a:xfrm>
              <a:off x="2932326" y="3314074"/>
              <a:ext cx="450130" cy="1860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94643FE-ACA1-8103-22B4-2EC1E3BCE5DB}"/>
                </a:ext>
              </a:extLst>
            </p:cNvPr>
            <p:cNvGrpSpPr/>
            <p:nvPr/>
          </p:nvGrpSpPr>
          <p:grpSpPr>
            <a:xfrm>
              <a:off x="5302577" y="2869720"/>
              <a:ext cx="1474705" cy="1074728"/>
              <a:chOff x="2352577" y="2695993"/>
              <a:chExt cx="1946046" cy="1511439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F92652B8-3E4B-64DB-0868-C96E560E6DA2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0A0397-F97A-7338-B263-AFEC3A603C5B}"/>
                  </a:ext>
                </a:extLst>
              </p:cNvPr>
              <p:cNvSpPr txBox="1"/>
              <p:nvPr/>
            </p:nvSpPr>
            <p:spPr>
              <a:xfrm>
                <a:off x="3058535" y="3068302"/>
                <a:ext cx="3490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21E2E34-5C6B-24BD-C378-7AADDE4F2F41}"/>
                </a:ext>
              </a:extLst>
            </p:cNvPr>
            <p:cNvGrpSpPr/>
            <p:nvPr/>
          </p:nvGrpSpPr>
          <p:grpSpPr>
            <a:xfrm>
              <a:off x="1457621" y="2869720"/>
              <a:ext cx="1474705" cy="1074728"/>
              <a:chOff x="2352577" y="2695993"/>
              <a:chExt cx="1946046" cy="1511439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9A3F0A1-9B0C-B14D-A678-8B65E93DA825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940BE3-D071-64EC-51F3-1A23E2606EB2}"/>
                  </a:ext>
                </a:extLst>
              </p:cNvPr>
              <p:cNvSpPr txBox="1"/>
              <p:nvPr/>
            </p:nvSpPr>
            <p:spPr>
              <a:xfrm>
                <a:off x="3058535" y="3068302"/>
                <a:ext cx="3490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F67E5C-518C-5C13-F92E-E0F5A53B59A1}"/>
              </a:ext>
            </a:extLst>
          </p:cNvPr>
          <p:cNvGrpSpPr/>
          <p:nvPr/>
        </p:nvGrpSpPr>
        <p:grpSpPr>
          <a:xfrm>
            <a:off x="1610021" y="2968351"/>
            <a:ext cx="5319661" cy="1088200"/>
            <a:chOff x="1457621" y="2856248"/>
            <a:chExt cx="5319661" cy="108820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2A01187-D295-C9A2-EEB3-427D837ADB21}"/>
                </a:ext>
              </a:extLst>
            </p:cNvPr>
            <p:cNvGrpSpPr/>
            <p:nvPr/>
          </p:nvGrpSpPr>
          <p:grpSpPr>
            <a:xfrm>
              <a:off x="3380099" y="2856248"/>
              <a:ext cx="1474705" cy="1074728"/>
              <a:chOff x="2352577" y="2695993"/>
              <a:chExt cx="1946046" cy="1511439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5BFAD841-6388-6684-7254-6EFE8BECD75E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0F5C33-8B6D-33C6-ABA9-0C136A57122B}"/>
                  </a:ext>
                </a:extLst>
              </p:cNvPr>
              <p:cNvSpPr txBox="1"/>
              <p:nvPr/>
            </p:nvSpPr>
            <p:spPr>
              <a:xfrm>
                <a:off x="3058535" y="3068302"/>
                <a:ext cx="3490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81B2386B-0DBA-7A10-7B15-242CD1FF325D}"/>
                </a:ext>
              </a:extLst>
            </p:cNvPr>
            <p:cNvSpPr/>
            <p:nvPr/>
          </p:nvSpPr>
          <p:spPr>
            <a:xfrm>
              <a:off x="4854804" y="3307004"/>
              <a:ext cx="450130" cy="1860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6840F7ED-AD96-E459-70A3-46F20225275F}"/>
                </a:ext>
              </a:extLst>
            </p:cNvPr>
            <p:cNvSpPr/>
            <p:nvPr/>
          </p:nvSpPr>
          <p:spPr>
            <a:xfrm>
              <a:off x="2932326" y="3314074"/>
              <a:ext cx="450130" cy="1860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B5246E0-7E95-C11A-B54C-6A6B0CD6B96F}"/>
                </a:ext>
              </a:extLst>
            </p:cNvPr>
            <p:cNvGrpSpPr/>
            <p:nvPr/>
          </p:nvGrpSpPr>
          <p:grpSpPr>
            <a:xfrm>
              <a:off x="5302577" y="2869720"/>
              <a:ext cx="1474705" cy="1074728"/>
              <a:chOff x="2352577" y="2695993"/>
              <a:chExt cx="1946046" cy="1511439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8FB11021-8125-BD70-53B8-12E902B18310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EFDF47-2391-0A97-7B62-B327BBB11209}"/>
                  </a:ext>
                </a:extLst>
              </p:cNvPr>
              <p:cNvSpPr txBox="1"/>
              <p:nvPr/>
            </p:nvSpPr>
            <p:spPr>
              <a:xfrm>
                <a:off x="3058535" y="3068302"/>
                <a:ext cx="3490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076E17A-5C21-D785-8C9F-89E8A0E5D0F0}"/>
                </a:ext>
              </a:extLst>
            </p:cNvPr>
            <p:cNvGrpSpPr/>
            <p:nvPr/>
          </p:nvGrpSpPr>
          <p:grpSpPr>
            <a:xfrm>
              <a:off x="1457621" y="2869720"/>
              <a:ext cx="1474705" cy="1074728"/>
              <a:chOff x="2352577" y="2695993"/>
              <a:chExt cx="1946046" cy="1511439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D4BCF7C4-2CAB-9529-9629-9A1E3AD74213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A37B47-6064-1E05-457D-89BF4960D7AC}"/>
                  </a:ext>
                </a:extLst>
              </p:cNvPr>
              <p:cNvSpPr txBox="1"/>
              <p:nvPr/>
            </p:nvSpPr>
            <p:spPr>
              <a:xfrm>
                <a:off x="3058535" y="3068302"/>
                <a:ext cx="3490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129D3D6-77A8-D434-2B0D-BD746ABB03BD}"/>
              </a:ext>
            </a:extLst>
          </p:cNvPr>
          <p:cNvGrpSpPr/>
          <p:nvPr/>
        </p:nvGrpSpPr>
        <p:grpSpPr>
          <a:xfrm>
            <a:off x="1831746" y="3118924"/>
            <a:ext cx="5319661" cy="1088200"/>
            <a:chOff x="1457621" y="2856248"/>
            <a:chExt cx="5319661" cy="1088200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377E32C-2AF2-8FD1-1522-AFEC0714CBEA}"/>
                </a:ext>
              </a:extLst>
            </p:cNvPr>
            <p:cNvGrpSpPr/>
            <p:nvPr/>
          </p:nvGrpSpPr>
          <p:grpSpPr>
            <a:xfrm>
              <a:off x="3380099" y="2856248"/>
              <a:ext cx="1474705" cy="1074728"/>
              <a:chOff x="2352577" y="2695993"/>
              <a:chExt cx="1946046" cy="1511439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2D696EE3-754B-8EE2-F84A-CD2E7CB624CF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E84925C-81E2-3CF5-8CC6-D9B73A328953}"/>
                  </a:ext>
                </a:extLst>
              </p:cNvPr>
              <p:cNvSpPr txBox="1"/>
              <p:nvPr/>
            </p:nvSpPr>
            <p:spPr>
              <a:xfrm>
                <a:off x="3058535" y="3068302"/>
                <a:ext cx="3490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F9BDA40A-2438-9C57-3497-A86D4820611E}"/>
                </a:ext>
              </a:extLst>
            </p:cNvPr>
            <p:cNvSpPr/>
            <p:nvPr/>
          </p:nvSpPr>
          <p:spPr>
            <a:xfrm>
              <a:off x="4854804" y="3307004"/>
              <a:ext cx="450130" cy="1860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F62B5EA0-C0B0-5704-D23D-0A12C61B03F9}"/>
                </a:ext>
              </a:extLst>
            </p:cNvPr>
            <p:cNvSpPr/>
            <p:nvPr/>
          </p:nvSpPr>
          <p:spPr>
            <a:xfrm>
              <a:off x="2932326" y="3314074"/>
              <a:ext cx="450130" cy="1860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DFB136-8D49-5D75-654E-F3E46DD7ABE9}"/>
                </a:ext>
              </a:extLst>
            </p:cNvPr>
            <p:cNvGrpSpPr/>
            <p:nvPr/>
          </p:nvGrpSpPr>
          <p:grpSpPr>
            <a:xfrm>
              <a:off x="5302577" y="2869720"/>
              <a:ext cx="1474705" cy="1074728"/>
              <a:chOff x="2352577" y="2695993"/>
              <a:chExt cx="1946046" cy="1511439"/>
            </a:xfrm>
          </p:grpSpPr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FB0D5581-6B8E-EB6B-9C42-2919EA0AFDB5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71AC153-7ED2-94D8-1C77-3223435718E9}"/>
                  </a:ext>
                </a:extLst>
              </p:cNvPr>
              <p:cNvSpPr txBox="1"/>
              <p:nvPr/>
            </p:nvSpPr>
            <p:spPr>
              <a:xfrm>
                <a:off x="3058535" y="3068302"/>
                <a:ext cx="3490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69583A3-95DD-B594-7E65-C8E42B2B40DB}"/>
                </a:ext>
              </a:extLst>
            </p:cNvPr>
            <p:cNvGrpSpPr/>
            <p:nvPr/>
          </p:nvGrpSpPr>
          <p:grpSpPr>
            <a:xfrm>
              <a:off x="1457621" y="2869720"/>
              <a:ext cx="1474705" cy="1074728"/>
              <a:chOff x="2352577" y="2695993"/>
              <a:chExt cx="1946046" cy="1511439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5CCD8B6B-DBD0-FA15-3F3C-065AF6DA5024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C843D5-255E-F1E3-1499-E4C9DA638386}"/>
                  </a:ext>
                </a:extLst>
              </p:cNvPr>
              <p:cNvSpPr txBox="1"/>
              <p:nvPr/>
            </p:nvSpPr>
            <p:spPr>
              <a:xfrm>
                <a:off x="3058535" y="3068302"/>
                <a:ext cx="3490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0B1091-455B-94CF-1FBB-401DF6163185}"/>
              </a:ext>
            </a:extLst>
          </p:cNvPr>
          <p:cNvGrpSpPr/>
          <p:nvPr/>
        </p:nvGrpSpPr>
        <p:grpSpPr>
          <a:xfrm>
            <a:off x="1999663" y="3299605"/>
            <a:ext cx="5319661" cy="1088200"/>
            <a:chOff x="1457621" y="2856248"/>
            <a:chExt cx="5319661" cy="10882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F92E1EB-F489-2FEA-46A8-CBB3C694F4CF}"/>
                </a:ext>
              </a:extLst>
            </p:cNvPr>
            <p:cNvGrpSpPr/>
            <p:nvPr/>
          </p:nvGrpSpPr>
          <p:grpSpPr>
            <a:xfrm>
              <a:off x="3380099" y="2856248"/>
              <a:ext cx="1474705" cy="1074728"/>
              <a:chOff x="2352577" y="2695993"/>
              <a:chExt cx="1946046" cy="1511439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B01CAE7-CE86-5D46-02FE-ABF83C9F498B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D50113-FA35-D943-406C-A785147B20D4}"/>
                  </a:ext>
                </a:extLst>
              </p:cNvPr>
              <p:cNvSpPr txBox="1"/>
              <p:nvPr/>
            </p:nvSpPr>
            <p:spPr>
              <a:xfrm>
                <a:off x="3058535" y="3068302"/>
                <a:ext cx="3490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279C79E4-5B68-E1FC-F789-FD7C85744176}"/>
                </a:ext>
              </a:extLst>
            </p:cNvPr>
            <p:cNvSpPr/>
            <p:nvPr/>
          </p:nvSpPr>
          <p:spPr>
            <a:xfrm>
              <a:off x="4854804" y="3307004"/>
              <a:ext cx="450130" cy="1860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오른쪽 45">
              <a:extLst>
                <a:ext uri="{FF2B5EF4-FFF2-40B4-BE49-F238E27FC236}">
                  <a16:creationId xmlns:a16="http://schemas.microsoft.com/office/drawing/2014/main" id="{2F7441DB-1EB5-2EC2-393F-A697170EF0F9}"/>
                </a:ext>
              </a:extLst>
            </p:cNvPr>
            <p:cNvSpPr/>
            <p:nvPr/>
          </p:nvSpPr>
          <p:spPr>
            <a:xfrm>
              <a:off x="2932326" y="3314074"/>
              <a:ext cx="450130" cy="1860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37BC897-C7FE-DA73-591B-ABF26AD526F1}"/>
                </a:ext>
              </a:extLst>
            </p:cNvPr>
            <p:cNvGrpSpPr/>
            <p:nvPr/>
          </p:nvGrpSpPr>
          <p:grpSpPr>
            <a:xfrm>
              <a:off x="5302577" y="2869720"/>
              <a:ext cx="1474705" cy="1074728"/>
              <a:chOff x="2352577" y="2695993"/>
              <a:chExt cx="1946046" cy="1511439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8C6892F5-BC2E-A896-C0F9-D3F9A05EEFB3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3A8DD38-9543-CE81-892C-FB0852C41EC7}"/>
                  </a:ext>
                </a:extLst>
              </p:cNvPr>
              <p:cNvSpPr txBox="1"/>
              <p:nvPr/>
            </p:nvSpPr>
            <p:spPr>
              <a:xfrm>
                <a:off x="3058535" y="3068302"/>
                <a:ext cx="3490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D590AED-46CB-71DC-A9E2-EFEB68AEB56C}"/>
                </a:ext>
              </a:extLst>
            </p:cNvPr>
            <p:cNvGrpSpPr/>
            <p:nvPr/>
          </p:nvGrpSpPr>
          <p:grpSpPr>
            <a:xfrm>
              <a:off x="1457621" y="2869720"/>
              <a:ext cx="1474705" cy="1074728"/>
              <a:chOff x="2352577" y="2695993"/>
              <a:chExt cx="1946046" cy="1511439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E36CB9E1-1C49-83B3-41E1-7ABAAEB33DB7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C30D9F-3214-5933-B61B-425E7055FA81}"/>
                  </a:ext>
                </a:extLst>
              </p:cNvPr>
              <p:cNvSpPr txBox="1"/>
              <p:nvPr/>
            </p:nvSpPr>
            <p:spPr>
              <a:xfrm>
                <a:off x="3058535" y="3068302"/>
                <a:ext cx="3490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27FF46D-4853-06C8-CA90-BD1E139D77F2}"/>
              </a:ext>
            </a:extLst>
          </p:cNvPr>
          <p:cNvSpPr txBox="1"/>
          <p:nvPr/>
        </p:nvSpPr>
        <p:spPr>
          <a:xfrm>
            <a:off x="694494" y="3919042"/>
            <a:ext cx="709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Units</a:t>
            </a:r>
            <a:endParaRPr lang="ko-KR" altLang="en-US" dirty="0"/>
          </a:p>
        </p:txBody>
      </p:sp>
      <p:sp>
        <p:nvSpPr>
          <p:cNvPr id="57" name="왼쪽 중괄호 56">
            <a:extLst>
              <a:ext uri="{FF2B5EF4-FFF2-40B4-BE49-F238E27FC236}">
                <a16:creationId xmlns:a16="http://schemas.microsoft.com/office/drawing/2014/main" id="{077AA6AF-C1AA-CEDD-779A-9A01209CBFB8}"/>
              </a:ext>
            </a:extLst>
          </p:cNvPr>
          <p:cNvSpPr/>
          <p:nvPr/>
        </p:nvSpPr>
        <p:spPr>
          <a:xfrm rot="19148014">
            <a:off x="1255941" y="3383682"/>
            <a:ext cx="569223" cy="956772"/>
          </a:xfrm>
          <a:prstGeom prst="leftBrace">
            <a:avLst>
              <a:gd name="adj1" fmla="val 49916"/>
              <a:gd name="adj2" fmla="val 401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4AACC2-F9DE-CB95-0FFD-3C89693622C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06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3358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For LSTM or RNN implementation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fr-FR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ctivation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vs </a:t>
            </a:r>
            <a:r>
              <a:rPr lang="fr-FR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recurrent_activation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fr-FR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ctivation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is for cell state (default = ‘</a:t>
            </a:r>
            <a:r>
              <a:rPr lang="fr-FR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tanh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’)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recurrent_activation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is for input/forget/output gate (default = ‘</a:t>
            </a:r>
            <a:r>
              <a:rPr lang="fr-FR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sigmoid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’)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1BCFD-158B-79A6-BFA3-0EDFBFEB71B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4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For LSTM or RNN implementation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</a:t>
            </a:r>
            <a:r>
              <a:rPr lang="fr-FR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ropout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vs </a:t>
            </a:r>
            <a:r>
              <a:rPr lang="fr-FR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recurrent_dropout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30318-9C72-0761-13BE-E906BFE1D000}"/>
              </a:ext>
            </a:extLst>
          </p:cNvPr>
          <p:cNvSpPr txBox="1"/>
          <p:nvPr/>
        </p:nvSpPr>
        <p:spPr>
          <a:xfrm>
            <a:off x="6462075" y="6416130"/>
            <a:ext cx="2587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https://arxiv.org/pdf/1512.05287.pdf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41E21-3970-D2C0-92FA-F2244EEED028}"/>
              </a:ext>
            </a:extLst>
          </p:cNvPr>
          <p:cNvSpPr txBox="1"/>
          <p:nvPr/>
        </p:nvSpPr>
        <p:spPr>
          <a:xfrm>
            <a:off x="2008336" y="5008026"/>
            <a:ext cx="909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Dropout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00CF2-D2BA-A520-6FA5-A6BD5FDEDCBC}"/>
              </a:ext>
            </a:extLst>
          </p:cNvPr>
          <p:cNvSpPr txBox="1"/>
          <p:nvPr/>
        </p:nvSpPr>
        <p:spPr>
          <a:xfrm>
            <a:off x="5070158" y="5001296"/>
            <a:ext cx="2837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22222"/>
                </a:solidFill>
                <a:latin typeface="Arial Narrow" panose="020B0606020202030204" pitchFamily="34" charset="0"/>
              </a:rPr>
              <a:t>Dropout + recurrent dropout </a:t>
            </a:r>
            <a:endParaRPr lang="ko-KR" altLang="en-US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48E23C1-6C42-A75B-F39B-0E3C8D015B58}"/>
              </a:ext>
            </a:extLst>
          </p:cNvPr>
          <p:cNvGrpSpPr/>
          <p:nvPr/>
        </p:nvGrpSpPr>
        <p:grpSpPr>
          <a:xfrm>
            <a:off x="1139390" y="2891801"/>
            <a:ext cx="2613785" cy="1777295"/>
            <a:chOff x="1009850" y="3149668"/>
            <a:chExt cx="2613785" cy="1777295"/>
          </a:xfrm>
        </p:grpSpPr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2AD9B73A-A7AF-9C20-96F1-8B49BC0CB046}"/>
                </a:ext>
              </a:extLst>
            </p:cNvPr>
            <p:cNvSpPr/>
            <p:nvPr/>
          </p:nvSpPr>
          <p:spPr>
            <a:xfrm>
              <a:off x="1632168" y="3953113"/>
              <a:ext cx="247583" cy="184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8568A-C28B-4D94-365F-90370C5FCE9A}"/>
                </a:ext>
              </a:extLst>
            </p:cNvPr>
            <p:cNvGrpSpPr/>
            <p:nvPr/>
          </p:nvGrpSpPr>
          <p:grpSpPr>
            <a:xfrm>
              <a:off x="1009850" y="3752850"/>
              <a:ext cx="607582" cy="582171"/>
              <a:chOff x="2352577" y="2695993"/>
              <a:chExt cx="1946046" cy="1511439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D9FD5E-135C-CDF3-99C5-9287FF510D26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2A5544-9455-3A69-1ECF-099C5038CA02}"/>
                  </a:ext>
                </a:extLst>
              </p:cNvPr>
              <p:cNvSpPr txBox="1"/>
              <p:nvPr/>
            </p:nvSpPr>
            <p:spPr>
              <a:xfrm>
                <a:off x="2707959" y="2756711"/>
                <a:ext cx="1235283" cy="1358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6B8D329-38FA-6B35-0B4D-F8ED963B5956}"/>
                </a:ext>
              </a:extLst>
            </p:cNvPr>
            <p:cNvGrpSpPr/>
            <p:nvPr/>
          </p:nvGrpSpPr>
          <p:grpSpPr>
            <a:xfrm>
              <a:off x="1120930" y="4566963"/>
              <a:ext cx="423468" cy="360000"/>
              <a:chOff x="1112362" y="4534057"/>
              <a:chExt cx="423468" cy="360000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9EABA629-AB48-1C4E-D926-5591DD265885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CA55D0-A2C0-70AE-7287-CD6FAF7A86F6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t-1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021CADD-8205-4C76-3F62-57B66C78D8B3}"/>
                </a:ext>
              </a:extLst>
            </p:cNvPr>
            <p:cNvGrpSpPr/>
            <p:nvPr/>
          </p:nvGrpSpPr>
          <p:grpSpPr>
            <a:xfrm>
              <a:off x="1143813" y="3152605"/>
              <a:ext cx="423468" cy="360000"/>
              <a:chOff x="1112362" y="4534057"/>
              <a:chExt cx="423468" cy="3600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4F8EE71-8F70-336E-079E-7DDE541E788A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rgbClr val="7030A0">
                  <a:alpha val="2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23ABE4-6F45-D553-6EB3-DC2A46376882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t-1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A7D60529-1D37-8B9C-3F1B-FB5395AAF1B1}"/>
                </a:ext>
              </a:extLst>
            </p:cNvPr>
            <p:cNvSpPr/>
            <p:nvPr/>
          </p:nvSpPr>
          <p:spPr>
            <a:xfrm rot="16200000">
              <a:off x="1197370" y="4383676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화살표: 오른쪽 69">
              <a:extLst>
                <a:ext uri="{FF2B5EF4-FFF2-40B4-BE49-F238E27FC236}">
                  <a16:creationId xmlns:a16="http://schemas.microsoft.com/office/drawing/2014/main" id="{A84E09B0-8361-F814-F631-7E5F583F7856}"/>
                </a:ext>
              </a:extLst>
            </p:cNvPr>
            <p:cNvSpPr/>
            <p:nvPr/>
          </p:nvSpPr>
          <p:spPr>
            <a:xfrm rot="16200000">
              <a:off x="1197370" y="3570853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화살표: 오른쪽 77">
              <a:extLst>
                <a:ext uri="{FF2B5EF4-FFF2-40B4-BE49-F238E27FC236}">
                  <a16:creationId xmlns:a16="http://schemas.microsoft.com/office/drawing/2014/main" id="{02149DE2-DD3E-830F-B743-F2336422D51C}"/>
                </a:ext>
              </a:extLst>
            </p:cNvPr>
            <p:cNvSpPr/>
            <p:nvPr/>
          </p:nvSpPr>
          <p:spPr>
            <a:xfrm>
              <a:off x="2501114" y="3950176"/>
              <a:ext cx="247583" cy="184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5BF052D-0167-20BD-FE71-F9CA3A28AD49}"/>
                </a:ext>
              </a:extLst>
            </p:cNvPr>
            <p:cNvGrpSpPr/>
            <p:nvPr/>
          </p:nvGrpSpPr>
          <p:grpSpPr>
            <a:xfrm>
              <a:off x="1878796" y="3749913"/>
              <a:ext cx="607582" cy="582171"/>
              <a:chOff x="2352577" y="2695993"/>
              <a:chExt cx="1946046" cy="1511439"/>
            </a:xfrm>
          </p:grpSpPr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B432533E-6BF4-7EA4-831A-3337CECE6E82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01A56D4-C2BC-62C1-9AEC-311B37B4E183}"/>
                  </a:ext>
                </a:extLst>
              </p:cNvPr>
              <p:cNvSpPr txBox="1"/>
              <p:nvPr/>
            </p:nvSpPr>
            <p:spPr>
              <a:xfrm>
                <a:off x="2707959" y="2756711"/>
                <a:ext cx="1235283" cy="1358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A9617D-607C-03E1-7749-C880B111D94B}"/>
                </a:ext>
              </a:extLst>
            </p:cNvPr>
            <p:cNvGrpSpPr/>
            <p:nvPr/>
          </p:nvGrpSpPr>
          <p:grpSpPr>
            <a:xfrm>
              <a:off x="1989876" y="4564026"/>
              <a:ext cx="423468" cy="360000"/>
              <a:chOff x="1112362" y="4534057"/>
              <a:chExt cx="423468" cy="360000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32491B14-C28B-4396-7589-13F4B86DE7A8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6C2847F-3AAF-8DCE-40F6-E3AA9C5DE309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sz="1200" b="1" baseline="-25000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endParaRPr lang="ko-KR" altLang="en-US" sz="1200" b="1" dirty="0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DFC75E1-5B12-1A42-91AA-EE6790964860}"/>
                </a:ext>
              </a:extLst>
            </p:cNvPr>
            <p:cNvGrpSpPr/>
            <p:nvPr/>
          </p:nvGrpSpPr>
          <p:grpSpPr>
            <a:xfrm>
              <a:off x="2012759" y="3149668"/>
              <a:ext cx="423468" cy="360000"/>
              <a:chOff x="1112362" y="4534057"/>
              <a:chExt cx="423468" cy="360000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88BD85DC-0A37-D941-D457-15ED9DCB8FBE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rgbClr val="7030A0">
                  <a:alpha val="2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B566E50-4632-05B2-074F-BF2F61762EF3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</a:t>
                </a:r>
                <a:r>
                  <a:rPr lang="en-US" altLang="ko-KR" sz="1200" b="1" baseline="-25000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endParaRPr lang="ko-KR" altLang="en-US" sz="1200" b="1" dirty="0"/>
              </a:p>
            </p:txBody>
          </p:sp>
        </p:grpSp>
        <p:sp>
          <p:nvSpPr>
            <p:cNvPr id="88" name="화살표: 오른쪽 87">
              <a:extLst>
                <a:ext uri="{FF2B5EF4-FFF2-40B4-BE49-F238E27FC236}">
                  <a16:creationId xmlns:a16="http://schemas.microsoft.com/office/drawing/2014/main" id="{A68FCE9D-1AAE-1900-39E2-FF02ED2EDB3D}"/>
                </a:ext>
              </a:extLst>
            </p:cNvPr>
            <p:cNvSpPr/>
            <p:nvPr/>
          </p:nvSpPr>
          <p:spPr>
            <a:xfrm rot="16200000">
              <a:off x="2066316" y="4380739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화살표: 오른쪽 88">
              <a:extLst>
                <a:ext uri="{FF2B5EF4-FFF2-40B4-BE49-F238E27FC236}">
                  <a16:creationId xmlns:a16="http://schemas.microsoft.com/office/drawing/2014/main" id="{D6B9022C-5767-5643-11DC-ED415928DFED}"/>
                </a:ext>
              </a:extLst>
            </p:cNvPr>
            <p:cNvSpPr/>
            <p:nvPr/>
          </p:nvSpPr>
          <p:spPr>
            <a:xfrm rot="16200000">
              <a:off x="2066316" y="3567916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화살표: 오른쪽 89">
              <a:extLst>
                <a:ext uri="{FF2B5EF4-FFF2-40B4-BE49-F238E27FC236}">
                  <a16:creationId xmlns:a16="http://schemas.microsoft.com/office/drawing/2014/main" id="{05DFC11E-DD5E-CA8B-58C7-5B5E83BB79A9}"/>
                </a:ext>
              </a:extLst>
            </p:cNvPr>
            <p:cNvSpPr/>
            <p:nvPr/>
          </p:nvSpPr>
          <p:spPr>
            <a:xfrm>
              <a:off x="3376052" y="3950652"/>
              <a:ext cx="247583" cy="184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F67CEE8-67EB-AE8F-0383-546B945ADF59}"/>
                </a:ext>
              </a:extLst>
            </p:cNvPr>
            <p:cNvGrpSpPr/>
            <p:nvPr/>
          </p:nvGrpSpPr>
          <p:grpSpPr>
            <a:xfrm>
              <a:off x="2753734" y="3750389"/>
              <a:ext cx="607582" cy="582171"/>
              <a:chOff x="2352577" y="2695993"/>
              <a:chExt cx="1946046" cy="1511439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BBA0FF2B-E55D-590C-21F6-396E3B8D9941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4913339-C2A4-B364-711B-6DA9E1067E1B}"/>
                  </a:ext>
                </a:extLst>
              </p:cNvPr>
              <p:cNvSpPr txBox="1"/>
              <p:nvPr/>
            </p:nvSpPr>
            <p:spPr>
              <a:xfrm>
                <a:off x="2707959" y="2756711"/>
                <a:ext cx="1235283" cy="1358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46AAA82-4BF5-D3C3-9956-EA2717DD3265}"/>
                </a:ext>
              </a:extLst>
            </p:cNvPr>
            <p:cNvGrpSpPr/>
            <p:nvPr/>
          </p:nvGrpSpPr>
          <p:grpSpPr>
            <a:xfrm>
              <a:off x="2864814" y="4564502"/>
              <a:ext cx="423468" cy="360000"/>
              <a:chOff x="1112362" y="4534057"/>
              <a:chExt cx="423468" cy="360000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7AA3745-94F8-A253-781B-167124FCD9FC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D2695D5-80DF-04A1-C304-AA766E8179D3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t+1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0059C0A-CB09-0031-CD84-3AC90F92BA08}"/>
                </a:ext>
              </a:extLst>
            </p:cNvPr>
            <p:cNvGrpSpPr/>
            <p:nvPr/>
          </p:nvGrpSpPr>
          <p:grpSpPr>
            <a:xfrm>
              <a:off x="2887697" y="3150144"/>
              <a:ext cx="423468" cy="360000"/>
              <a:chOff x="1112362" y="4534057"/>
              <a:chExt cx="423468" cy="360000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9557EF0E-B745-4382-13A9-7063D000991E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rgbClr val="7030A0">
                  <a:alpha val="2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FD96399-5C41-FE6A-CBC9-9748DE464C69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t+1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00" name="화살표: 오른쪽 99">
              <a:extLst>
                <a:ext uri="{FF2B5EF4-FFF2-40B4-BE49-F238E27FC236}">
                  <a16:creationId xmlns:a16="http://schemas.microsoft.com/office/drawing/2014/main" id="{32C44E9F-5FDE-6E15-5B40-C85B2F115417}"/>
                </a:ext>
              </a:extLst>
            </p:cNvPr>
            <p:cNvSpPr/>
            <p:nvPr/>
          </p:nvSpPr>
          <p:spPr>
            <a:xfrm rot="16200000">
              <a:off x="2941254" y="4381215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화살표: 오른쪽 100">
              <a:extLst>
                <a:ext uri="{FF2B5EF4-FFF2-40B4-BE49-F238E27FC236}">
                  <a16:creationId xmlns:a16="http://schemas.microsoft.com/office/drawing/2014/main" id="{459988F2-47C9-5393-078F-936E0769278E}"/>
                </a:ext>
              </a:extLst>
            </p:cNvPr>
            <p:cNvSpPr/>
            <p:nvPr/>
          </p:nvSpPr>
          <p:spPr>
            <a:xfrm rot="16200000">
              <a:off x="2941254" y="3568392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8807980-461B-407A-E196-0719D0174801}"/>
              </a:ext>
            </a:extLst>
          </p:cNvPr>
          <p:cNvGrpSpPr/>
          <p:nvPr/>
        </p:nvGrpSpPr>
        <p:grpSpPr>
          <a:xfrm>
            <a:off x="5085398" y="2871019"/>
            <a:ext cx="2613785" cy="1777295"/>
            <a:chOff x="1009850" y="3149668"/>
            <a:chExt cx="2613785" cy="1777295"/>
          </a:xfrm>
        </p:grpSpPr>
        <p:sp>
          <p:nvSpPr>
            <p:cNvPr id="104" name="화살표: 오른쪽 103">
              <a:extLst>
                <a:ext uri="{FF2B5EF4-FFF2-40B4-BE49-F238E27FC236}">
                  <a16:creationId xmlns:a16="http://schemas.microsoft.com/office/drawing/2014/main" id="{88251684-1DEF-67AE-F83A-B8E784F1C5B1}"/>
                </a:ext>
              </a:extLst>
            </p:cNvPr>
            <p:cNvSpPr/>
            <p:nvPr/>
          </p:nvSpPr>
          <p:spPr>
            <a:xfrm>
              <a:off x="1632168" y="3953113"/>
              <a:ext cx="247583" cy="184963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8E3DDF7A-2801-7249-4A55-1AB5E6FF5FD8}"/>
                </a:ext>
              </a:extLst>
            </p:cNvPr>
            <p:cNvGrpSpPr/>
            <p:nvPr/>
          </p:nvGrpSpPr>
          <p:grpSpPr>
            <a:xfrm>
              <a:off x="1009850" y="3752850"/>
              <a:ext cx="607582" cy="582171"/>
              <a:chOff x="2352577" y="2695993"/>
              <a:chExt cx="1946046" cy="1511439"/>
            </a:xfrm>
          </p:grpSpPr>
          <p:sp>
            <p:nvSpPr>
              <p:cNvPr id="138" name="사각형: 둥근 모서리 137">
                <a:extLst>
                  <a:ext uri="{FF2B5EF4-FFF2-40B4-BE49-F238E27FC236}">
                    <a16:creationId xmlns:a16="http://schemas.microsoft.com/office/drawing/2014/main" id="{D2811F95-AB9A-BEAB-A040-B87E83754DE3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4A9FFE4-D837-C81B-B76C-6FDCADCEBAF6}"/>
                  </a:ext>
                </a:extLst>
              </p:cNvPr>
              <p:cNvSpPr txBox="1"/>
              <p:nvPr/>
            </p:nvSpPr>
            <p:spPr>
              <a:xfrm>
                <a:off x="2707959" y="2756711"/>
                <a:ext cx="1235283" cy="1358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AC54C371-B3C9-CD05-E2EE-23D4BD7643B4}"/>
                </a:ext>
              </a:extLst>
            </p:cNvPr>
            <p:cNvGrpSpPr/>
            <p:nvPr/>
          </p:nvGrpSpPr>
          <p:grpSpPr>
            <a:xfrm>
              <a:off x="1120930" y="4566963"/>
              <a:ext cx="423468" cy="360000"/>
              <a:chOff x="1112362" y="4534057"/>
              <a:chExt cx="423468" cy="360000"/>
            </a:xfrm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9632CFFD-8337-6C38-FCFD-ADB50FE232D9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ADC9936-1E00-CB28-C45C-07BB2954C12D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t-1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258891A-0F40-E153-EB99-6B59CD886303}"/>
                </a:ext>
              </a:extLst>
            </p:cNvPr>
            <p:cNvGrpSpPr/>
            <p:nvPr/>
          </p:nvGrpSpPr>
          <p:grpSpPr>
            <a:xfrm>
              <a:off x="1143813" y="3152605"/>
              <a:ext cx="423468" cy="360000"/>
              <a:chOff x="1112362" y="4534057"/>
              <a:chExt cx="423468" cy="360000"/>
            </a:xfrm>
          </p:grpSpPr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E4C838A0-48B6-4DAB-CC14-50F8B6915A34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rgbClr val="7030A0">
                  <a:alpha val="2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7D5B07F-20AE-1123-817C-AA347BCADAC8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t-1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08" name="화살표: 오른쪽 107">
              <a:extLst>
                <a:ext uri="{FF2B5EF4-FFF2-40B4-BE49-F238E27FC236}">
                  <a16:creationId xmlns:a16="http://schemas.microsoft.com/office/drawing/2014/main" id="{D75555F0-43D9-F9C3-8E3A-738584866176}"/>
                </a:ext>
              </a:extLst>
            </p:cNvPr>
            <p:cNvSpPr/>
            <p:nvPr/>
          </p:nvSpPr>
          <p:spPr>
            <a:xfrm rot="16200000">
              <a:off x="1197370" y="4383676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화살표: 오른쪽 108">
              <a:extLst>
                <a:ext uri="{FF2B5EF4-FFF2-40B4-BE49-F238E27FC236}">
                  <a16:creationId xmlns:a16="http://schemas.microsoft.com/office/drawing/2014/main" id="{07EE079A-DC8F-2209-0CAB-EBBCC353C0AD}"/>
                </a:ext>
              </a:extLst>
            </p:cNvPr>
            <p:cNvSpPr/>
            <p:nvPr/>
          </p:nvSpPr>
          <p:spPr>
            <a:xfrm rot="16200000">
              <a:off x="1197370" y="3570853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화살표: 오른쪽 109">
              <a:extLst>
                <a:ext uri="{FF2B5EF4-FFF2-40B4-BE49-F238E27FC236}">
                  <a16:creationId xmlns:a16="http://schemas.microsoft.com/office/drawing/2014/main" id="{D4E8A601-D815-25E3-7886-A779BAB36E15}"/>
                </a:ext>
              </a:extLst>
            </p:cNvPr>
            <p:cNvSpPr/>
            <p:nvPr/>
          </p:nvSpPr>
          <p:spPr>
            <a:xfrm>
              <a:off x="2501114" y="3950176"/>
              <a:ext cx="247583" cy="184963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A3B5A6CB-C76B-0038-F83E-037603A3629A}"/>
                </a:ext>
              </a:extLst>
            </p:cNvPr>
            <p:cNvGrpSpPr/>
            <p:nvPr/>
          </p:nvGrpSpPr>
          <p:grpSpPr>
            <a:xfrm>
              <a:off x="1878796" y="3749913"/>
              <a:ext cx="607582" cy="582171"/>
              <a:chOff x="2352577" y="2695993"/>
              <a:chExt cx="1946046" cy="1511439"/>
            </a:xfrm>
          </p:grpSpPr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87A6554C-B44C-CD37-A629-8454B9DB4F6D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DE7C5DD-A0F7-FB5D-F063-6577DBEEFC2B}"/>
                  </a:ext>
                </a:extLst>
              </p:cNvPr>
              <p:cNvSpPr txBox="1"/>
              <p:nvPr/>
            </p:nvSpPr>
            <p:spPr>
              <a:xfrm>
                <a:off x="2707959" y="2756711"/>
                <a:ext cx="1235283" cy="1358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A15248CC-9221-6B91-05B1-6C1B4F8A8D01}"/>
                </a:ext>
              </a:extLst>
            </p:cNvPr>
            <p:cNvGrpSpPr/>
            <p:nvPr/>
          </p:nvGrpSpPr>
          <p:grpSpPr>
            <a:xfrm>
              <a:off x="1989876" y="4564026"/>
              <a:ext cx="423468" cy="360000"/>
              <a:chOff x="1112362" y="4534057"/>
              <a:chExt cx="423468" cy="360000"/>
            </a:xfrm>
          </p:grpSpPr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30A73E6B-C742-90DC-8599-F30CA9FCCA40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DB9A99A-3B8B-66A8-806D-EEF30E4A9AE8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sz="1200" b="1" baseline="-25000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endParaRPr lang="ko-KR" altLang="en-US" sz="1200" b="1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D6C5EC10-A9A8-7B01-C0E7-0BB9B077FE72}"/>
                </a:ext>
              </a:extLst>
            </p:cNvPr>
            <p:cNvGrpSpPr/>
            <p:nvPr/>
          </p:nvGrpSpPr>
          <p:grpSpPr>
            <a:xfrm>
              <a:off x="2012759" y="3149668"/>
              <a:ext cx="423468" cy="360000"/>
              <a:chOff x="1112362" y="4534057"/>
              <a:chExt cx="423468" cy="360000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97554C3C-AD6A-87A8-063E-888D9CF84688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rgbClr val="7030A0">
                  <a:alpha val="2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3FC5BF2-280D-99A1-1745-D5EC50213657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</a:t>
                </a:r>
                <a:r>
                  <a:rPr lang="en-US" altLang="ko-KR" sz="1200" b="1" baseline="-25000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endParaRPr lang="ko-KR" altLang="en-US" sz="1200" b="1" dirty="0"/>
              </a:p>
            </p:txBody>
          </p:sp>
        </p:grpSp>
        <p:sp>
          <p:nvSpPr>
            <p:cNvPr id="114" name="화살표: 오른쪽 113">
              <a:extLst>
                <a:ext uri="{FF2B5EF4-FFF2-40B4-BE49-F238E27FC236}">
                  <a16:creationId xmlns:a16="http://schemas.microsoft.com/office/drawing/2014/main" id="{A89A89BB-32F2-4BBF-FF42-247CB9D4DD7F}"/>
                </a:ext>
              </a:extLst>
            </p:cNvPr>
            <p:cNvSpPr/>
            <p:nvPr/>
          </p:nvSpPr>
          <p:spPr>
            <a:xfrm rot="16200000">
              <a:off x="2066316" y="4380739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화살표: 오른쪽 114">
              <a:extLst>
                <a:ext uri="{FF2B5EF4-FFF2-40B4-BE49-F238E27FC236}">
                  <a16:creationId xmlns:a16="http://schemas.microsoft.com/office/drawing/2014/main" id="{D08286B5-A0E2-005B-E71A-BB91BE7CFE7A}"/>
                </a:ext>
              </a:extLst>
            </p:cNvPr>
            <p:cNvSpPr/>
            <p:nvPr/>
          </p:nvSpPr>
          <p:spPr>
            <a:xfrm rot="16200000">
              <a:off x="2066316" y="3567916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화살표: 오른쪽 115">
              <a:extLst>
                <a:ext uri="{FF2B5EF4-FFF2-40B4-BE49-F238E27FC236}">
                  <a16:creationId xmlns:a16="http://schemas.microsoft.com/office/drawing/2014/main" id="{A2422788-1379-B86F-F8BD-5EEF190B0309}"/>
                </a:ext>
              </a:extLst>
            </p:cNvPr>
            <p:cNvSpPr/>
            <p:nvPr/>
          </p:nvSpPr>
          <p:spPr>
            <a:xfrm>
              <a:off x="3376052" y="3950652"/>
              <a:ext cx="247583" cy="184963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53181A5C-E1D5-9064-9634-7E6A381AF078}"/>
                </a:ext>
              </a:extLst>
            </p:cNvPr>
            <p:cNvGrpSpPr/>
            <p:nvPr/>
          </p:nvGrpSpPr>
          <p:grpSpPr>
            <a:xfrm>
              <a:off x="2753734" y="3750389"/>
              <a:ext cx="607582" cy="582171"/>
              <a:chOff x="2352577" y="2695993"/>
              <a:chExt cx="1946046" cy="1511439"/>
            </a:xfrm>
          </p:grpSpPr>
          <p:sp>
            <p:nvSpPr>
              <p:cNvPr id="126" name="사각형: 둥근 모서리 125">
                <a:extLst>
                  <a:ext uri="{FF2B5EF4-FFF2-40B4-BE49-F238E27FC236}">
                    <a16:creationId xmlns:a16="http://schemas.microsoft.com/office/drawing/2014/main" id="{40466BB1-049A-1AA1-5BD6-C2D285F8AB53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47A4744-7202-31E9-2B8C-F6034A819AA9}"/>
                  </a:ext>
                </a:extLst>
              </p:cNvPr>
              <p:cNvSpPr txBox="1"/>
              <p:nvPr/>
            </p:nvSpPr>
            <p:spPr>
              <a:xfrm>
                <a:off x="2707959" y="2756711"/>
                <a:ext cx="1235283" cy="1358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95E10054-E205-6AD3-DD2D-33E526A44E7C}"/>
                </a:ext>
              </a:extLst>
            </p:cNvPr>
            <p:cNvGrpSpPr/>
            <p:nvPr/>
          </p:nvGrpSpPr>
          <p:grpSpPr>
            <a:xfrm>
              <a:off x="2864814" y="4564502"/>
              <a:ext cx="423468" cy="360000"/>
              <a:chOff x="1112362" y="4534057"/>
              <a:chExt cx="423468" cy="360000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19CC6D05-0840-DCED-BEB1-AE9A1058C25A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FC3ABB9-7D4E-C25C-C59C-C8E9F62CF437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t+1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129C9582-0DF7-9523-9C58-1C951893D8B1}"/>
                </a:ext>
              </a:extLst>
            </p:cNvPr>
            <p:cNvGrpSpPr/>
            <p:nvPr/>
          </p:nvGrpSpPr>
          <p:grpSpPr>
            <a:xfrm>
              <a:off x="2887697" y="3150144"/>
              <a:ext cx="423468" cy="360000"/>
              <a:chOff x="1112362" y="4534057"/>
              <a:chExt cx="423468" cy="360000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0DD3483F-2F1A-327F-446F-614A67F8AEE9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rgbClr val="7030A0">
                  <a:alpha val="2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AE7F95A-A915-6A7B-2766-16F7C151E6AF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t+1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120" name="화살표: 오른쪽 119">
              <a:extLst>
                <a:ext uri="{FF2B5EF4-FFF2-40B4-BE49-F238E27FC236}">
                  <a16:creationId xmlns:a16="http://schemas.microsoft.com/office/drawing/2014/main" id="{D8F7574B-D4C6-E822-CBC2-2BB6588196A3}"/>
                </a:ext>
              </a:extLst>
            </p:cNvPr>
            <p:cNvSpPr/>
            <p:nvPr/>
          </p:nvSpPr>
          <p:spPr>
            <a:xfrm rot="16200000">
              <a:off x="2941254" y="4381215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화살표: 오른쪽 120">
              <a:extLst>
                <a:ext uri="{FF2B5EF4-FFF2-40B4-BE49-F238E27FC236}">
                  <a16:creationId xmlns:a16="http://schemas.microsoft.com/office/drawing/2014/main" id="{8A02099E-4585-A1CB-38A4-2BCE610F26BB}"/>
                </a:ext>
              </a:extLst>
            </p:cNvPr>
            <p:cNvSpPr/>
            <p:nvPr/>
          </p:nvSpPr>
          <p:spPr>
            <a:xfrm rot="16200000">
              <a:off x="2941254" y="3568392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00FD358A-C7B8-C1EF-9E20-7DD2109E479F}"/>
              </a:ext>
            </a:extLst>
          </p:cNvPr>
          <p:cNvCxnSpPr/>
          <p:nvPr/>
        </p:nvCxnSpPr>
        <p:spPr>
          <a:xfrm flipV="1">
            <a:off x="967740" y="2933301"/>
            <a:ext cx="0" cy="177678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B5DE55C-3147-7C01-1472-D7E850A5FF3C}"/>
              </a:ext>
            </a:extLst>
          </p:cNvPr>
          <p:cNvSpPr txBox="1"/>
          <p:nvPr/>
        </p:nvSpPr>
        <p:spPr>
          <a:xfrm rot="16200000">
            <a:off x="178698" y="3578159"/>
            <a:ext cx="1226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22222"/>
                </a:solidFill>
                <a:latin typeface="Arial Narrow" panose="020B0606020202030204" pitchFamily="34" charset="0"/>
              </a:rPr>
              <a:t>vertically </a:t>
            </a:r>
            <a:endParaRPr lang="ko-KR" altLang="en-US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4B6CBDF0-DBF1-79AF-1F40-2D41BC807D52}"/>
              </a:ext>
            </a:extLst>
          </p:cNvPr>
          <p:cNvCxnSpPr/>
          <p:nvPr/>
        </p:nvCxnSpPr>
        <p:spPr>
          <a:xfrm flipV="1">
            <a:off x="4892299" y="2927876"/>
            <a:ext cx="0" cy="177678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5788504-AFEE-0D3E-8077-F40E9858DFEF}"/>
              </a:ext>
            </a:extLst>
          </p:cNvPr>
          <p:cNvSpPr txBox="1"/>
          <p:nvPr/>
        </p:nvSpPr>
        <p:spPr>
          <a:xfrm rot="16200000">
            <a:off x="4103257" y="3572734"/>
            <a:ext cx="1226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22222"/>
                </a:solidFill>
                <a:latin typeface="Arial Narrow" panose="020B0606020202030204" pitchFamily="34" charset="0"/>
              </a:rPr>
              <a:t>vertically </a:t>
            </a:r>
            <a:endParaRPr lang="ko-KR" altLang="en-US" dirty="0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B9E98B8F-261D-87F5-F309-4F8F807C8904}"/>
              </a:ext>
            </a:extLst>
          </p:cNvPr>
          <p:cNvCxnSpPr>
            <a:cxnSpLocks/>
          </p:cNvCxnSpPr>
          <p:nvPr/>
        </p:nvCxnSpPr>
        <p:spPr>
          <a:xfrm>
            <a:off x="5314502" y="2596210"/>
            <a:ext cx="201613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16042147-96C4-0EBD-17C1-ABF83D98A23C}"/>
              </a:ext>
            </a:extLst>
          </p:cNvPr>
          <p:cNvSpPr txBox="1"/>
          <p:nvPr/>
        </p:nvSpPr>
        <p:spPr>
          <a:xfrm>
            <a:off x="5709476" y="2230710"/>
            <a:ext cx="1226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horizontally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2FF745-DDD3-E6F6-187A-ACF778405FC0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4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For LSTM or RNN implementation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return_sequences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,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7A4FB5-6FFC-3218-CD15-60F1D692C95D}"/>
              </a:ext>
            </a:extLst>
          </p:cNvPr>
          <p:cNvGrpSpPr/>
          <p:nvPr/>
        </p:nvGrpSpPr>
        <p:grpSpPr>
          <a:xfrm>
            <a:off x="1139390" y="2891801"/>
            <a:ext cx="2613785" cy="1777295"/>
            <a:chOff x="1009850" y="3149668"/>
            <a:chExt cx="2613785" cy="1777295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7E85BB71-491D-FC06-3A74-03E0DECE8A60}"/>
                </a:ext>
              </a:extLst>
            </p:cNvPr>
            <p:cNvSpPr/>
            <p:nvPr/>
          </p:nvSpPr>
          <p:spPr>
            <a:xfrm>
              <a:off x="1632168" y="3953113"/>
              <a:ext cx="247583" cy="184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A142B5B-5009-E7BF-BD65-C901A43FA503}"/>
                </a:ext>
              </a:extLst>
            </p:cNvPr>
            <p:cNvGrpSpPr/>
            <p:nvPr/>
          </p:nvGrpSpPr>
          <p:grpSpPr>
            <a:xfrm>
              <a:off x="1009850" y="3752850"/>
              <a:ext cx="607582" cy="582171"/>
              <a:chOff x="2352577" y="2695993"/>
              <a:chExt cx="1946046" cy="1511439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EAEB4A04-73FC-7A93-9BF6-681A8D1D2E9A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9FBBB5-786C-34C6-E4BF-C7F43B9181A8}"/>
                  </a:ext>
                </a:extLst>
              </p:cNvPr>
              <p:cNvSpPr txBox="1"/>
              <p:nvPr/>
            </p:nvSpPr>
            <p:spPr>
              <a:xfrm>
                <a:off x="2707959" y="2756711"/>
                <a:ext cx="1235283" cy="1358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B2D238-AEF5-ACC4-100A-6F705F7852CD}"/>
                </a:ext>
              </a:extLst>
            </p:cNvPr>
            <p:cNvGrpSpPr/>
            <p:nvPr/>
          </p:nvGrpSpPr>
          <p:grpSpPr>
            <a:xfrm>
              <a:off x="1120930" y="4566963"/>
              <a:ext cx="423468" cy="360000"/>
              <a:chOff x="1112362" y="4534057"/>
              <a:chExt cx="423468" cy="36000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7AA7A752-E3C2-7ED8-9148-94C2BD7A0910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6883A93-1CE9-7C11-119E-3FBF1CF12B21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t-1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B711155-A1EF-F7A5-F113-C657CBAF9FCF}"/>
                </a:ext>
              </a:extLst>
            </p:cNvPr>
            <p:cNvGrpSpPr/>
            <p:nvPr/>
          </p:nvGrpSpPr>
          <p:grpSpPr>
            <a:xfrm>
              <a:off x="1143813" y="3152605"/>
              <a:ext cx="423468" cy="360000"/>
              <a:chOff x="1112362" y="4534057"/>
              <a:chExt cx="423468" cy="3600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9DE97E6F-DEEE-05D4-F47A-5451D551B080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rgbClr val="7030A0">
                  <a:alpha val="2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FD4ACE-F0F7-3461-9074-B833C627AABF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t-1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E2F42FA6-01A7-CBB5-18AD-8FEE66C663E2}"/>
                </a:ext>
              </a:extLst>
            </p:cNvPr>
            <p:cNvSpPr/>
            <p:nvPr/>
          </p:nvSpPr>
          <p:spPr>
            <a:xfrm rot="16200000">
              <a:off x="1197370" y="4383676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5346F267-A488-0A25-3781-81B2481F8ED7}"/>
                </a:ext>
              </a:extLst>
            </p:cNvPr>
            <p:cNvSpPr/>
            <p:nvPr/>
          </p:nvSpPr>
          <p:spPr>
            <a:xfrm rot="16200000">
              <a:off x="1197370" y="3570853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F8AA0BCA-855C-C8A7-C23A-72B06E2CDAF0}"/>
                </a:ext>
              </a:extLst>
            </p:cNvPr>
            <p:cNvSpPr/>
            <p:nvPr/>
          </p:nvSpPr>
          <p:spPr>
            <a:xfrm>
              <a:off x="2501114" y="3950176"/>
              <a:ext cx="247583" cy="184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DA2B718-1312-BB59-CFEB-992AB03FD1C9}"/>
                </a:ext>
              </a:extLst>
            </p:cNvPr>
            <p:cNvGrpSpPr/>
            <p:nvPr/>
          </p:nvGrpSpPr>
          <p:grpSpPr>
            <a:xfrm>
              <a:off x="1878796" y="3749913"/>
              <a:ext cx="607582" cy="582171"/>
              <a:chOff x="2352577" y="2695993"/>
              <a:chExt cx="1946046" cy="1511439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5517B732-455A-B1EB-7E5A-25483946DE39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1EE702-3160-22B1-3249-535EFEB0F4BF}"/>
                  </a:ext>
                </a:extLst>
              </p:cNvPr>
              <p:cNvSpPr txBox="1"/>
              <p:nvPr/>
            </p:nvSpPr>
            <p:spPr>
              <a:xfrm>
                <a:off x="2707959" y="2756711"/>
                <a:ext cx="1235283" cy="1358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115523F-B0A4-DD73-66DE-21B06E4C3761}"/>
                </a:ext>
              </a:extLst>
            </p:cNvPr>
            <p:cNvGrpSpPr/>
            <p:nvPr/>
          </p:nvGrpSpPr>
          <p:grpSpPr>
            <a:xfrm>
              <a:off x="1989876" y="4564026"/>
              <a:ext cx="423468" cy="360000"/>
              <a:chOff x="1112362" y="4534057"/>
              <a:chExt cx="423468" cy="3600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308C7C1-3C86-9EF8-AAE3-F44A665CB5BC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BF377C-2253-C648-7F4F-8A2B8AD86206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sz="1200" b="1" baseline="-25000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endParaRPr lang="ko-KR" altLang="en-US" sz="1200" b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0927134-14B3-DBFD-7B7C-48F4F13E34ED}"/>
                </a:ext>
              </a:extLst>
            </p:cNvPr>
            <p:cNvGrpSpPr/>
            <p:nvPr/>
          </p:nvGrpSpPr>
          <p:grpSpPr>
            <a:xfrm>
              <a:off x="2012759" y="3149668"/>
              <a:ext cx="423468" cy="360000"/>
              <a:chOff x="1112362" y="4534057"/>
              <a:chExt cx="423468" cy="360000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297DDCE7-B8C8-128A-C4A1-7E747C9F3B88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rgbClr val="7030A0">
                  <a:alpha val="2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CE1317-CCF9-4852-B6D6-E3DFCC8B71BD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</a:t>
                </a:r>
                <a:r>
                  <a:rPr lang="en-US" altLang="ko-KR" sz="1200" b="1" baseline="-25000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endParaRPr lang="ko-KR" altLang="en-US" sz="1200" b="1" dirty="0"/>
              </a:p>
            </p:txBody>
          </p:sp>
        </p:grp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7DC85899-48B1-903D-59F6-1BC240223906}"/>
                </a:ext>
              </a:extLst>
            </p:cNvPr>
            <p:cNvSpPr/>
            <p:nvPr/>
          </p:nvSpPr>
          <p:spPr>
            <a:xfrm rot="16200000">
              <a:off x="2066316" y="4380739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C68F734C-D20B-7160-6E10-7CA25E906658}"/>
                </a:ext>
              </a:extLst>
            </p:cNvPr>
            <p:cNvSpPr/>
            <p:nvPr/>
          </p:nvSpPr>
          <p:spPr>
            <a:xfrm rot="16200000">
              <a:off x="2066316" y="3567916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9587A2D3-7B43-5491-D21F-B402E78392BD}"/>
                </a:ext>
              </a:extLst>
            </p:cNvPr>
            <p:cNvSpPr/>
            <p:nvPr/>
          </p:nvSpPr>
          <p:spPr>
            <a:xfrm>
              <a:off x="3376052" y="3950652"/>
              <a:ext cx="247583" cy="184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4BA623B-C701-EE3D-99A8-05A0EBD831CA}"/>
                </a:ext>
              </a:extLst>
            </p:cNvPr>
            <p:cNvGrpSpPr/>
            <p:nvPr/>
          </p:nvGrpSpPr>
          <p:grpSpPr>
            <a:xfrm>
              <a:off x="2753734" y="3750389"/>
              <a:ext cx="607582" cy="582171"/>
              <a:chOff x="2352577" y="2695993"/>
              <a:chExt cx="1946046" cy="1511439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D7A1EEFE-2761-6E26-2B1B-506B5A2868A9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194AD3-C60A-99E0-8E94-E0E6D1AD21B5}"/>
                  </a:ext>
                </a:extLst>
              </p:cNvPr>
              <p:cNvSpPr txBox="1"/>
              <p:nvPr/>
            </p:nvSpPr>
            <p:spPr>
              <a:xfrm>
                <a:off x="2707959" y="2756711"/>
                <a:ext cx="1235283" cy="1358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EDB7638-3FF4-9191-8F07-45F4D078AF28}"/>
                </a:ext>
              </a:extLst>
            </p:cNvPr>
            <p:cNvGrpSpPr/>
            <p:nvPr/>
          </p:nvGrpSpPr>
          <p:grpSpPr>
            <a:xfrm>
              <a:off x="2864814" y="4564502"/>
              <a:ext cx="423468" cy="360000"/>
              <a:chOff x="1112362" y="4534057"/>
              <a:chExt cx="423468" cy="360000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011BFDAC-E453-D223-6BDD-192395BF75C5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4B71DB4-17DD-3739-D592-F13407590905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t+1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8A9A37C-BD94-2518-B676-C08FD25FEB96}"/>
                </a:ext>
              </a:extLst>
            </p:cNvPr>
            <p:cNvGrpSpPr/>
            <p:nvPr/>
          </p:nvGrpSpPr>
          <p:grpSpPr>
            <a:xfrm>
              <a:off x="2887697" y="3150144"/>
              <a:ext cx="423468" cy="360000"/>
              <a:chOff x="1112362" y="4534057"/>
              <a:chExt cx="423468" cy="360000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6F616C2-48E3-E1FC-94C5-94E36CE896D2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rgbClr val="7030A0">
                  <a:alpha val="2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AD2C76-2D14-BFE9-625E-8B65CA0E9990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t+1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EFA27291-D987-CA27-37F0-C352A601FC71}"/>
                </a:ext>
              </a:extLst>
            </p:cNvPr>
            <p:cNvSpPr/>
            <p:nvPr/>
          </p:nvSpPr>
          <p:spPr>
            <a:xfrm rot="16200000">
              <a:off x="2941254" y="4381215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53DB64B2-46B5-367A-7730-95A89DDBF2BD}"/>
                </a:ext>
              </a:extLst>
            </p:cNvPr>
            <p:cNvSpPr/>
            <p:nvPr/>
          </p:nvSpPr>
          <p:spPr>
            <a:xfrm rot="16200000">
              <a:off x="2941254" y="3568392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416BB6-8C1D-D8EB-5D8B-294D40731905}"/>
              </a:ext>
            </a:extLst>
          </p:cNvPr>
          <p:cNvSpPr txBox="1"/>
          <p:nvPr/>
        </p:nvSpPr>
        <p:spPr>
          <a:xfrm>
            <a:off x="1109651" y="4824883"/>
            <a:ext cx="2331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return_sequences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= True</a:t>
            </a:r>
            <a:endParaRPr lang="ko-KR" altLang="en-US" sz="16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C60B169-4DB3-5683-4752-3BEDBA4EEDC0}"/>
              </a:ext>
            </a:extLst>
          </p:cNvPr>
          <p:cNvGrpSpPr/>
          <p:nvPr/>
        </p:nvGrpSpPr>
        <p:grpSpPr>
          <a:xfrm>
            <a:off x="4738238" y="2889340"/>
            <a:ext cx="2613785" cy="1776819"/>
            <a:chOff x="1009850" y="3150144"/>
            <a:chExt cx="2613785" cy="1776819"/>
          </a:xfrm>
        </p:grpSpPr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31BE1AB2-FADE-FB7A-6BC7-71E7A178D69F}"/>
                </a:ext>
              </a:extLst>
            </p:cNvPr>
            <p:cNvSpPr/>
            <p:nvPr/>
          </p:nvSpPr>
          <p:spPr>
            <a:xfrm>
              <a:off x="1632168" y="3953113"/>
              <a:ext cx="247583" cy="184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D40EC91-3FC0-A17F-E969-CA8FD4F8DC04}"/>
                </a:ext>
              </a:extLst>
            </p:cNvPr>
            <p:cNvGrpSpPr/>
            <p:nvPr/>
          </p:nvGrpSpPr>
          <p:grpSpPr>
            <a:xfrm>
              <a:off x="1009850" y="3752850"/>
              <a:ext cx="607582" cy="582171"/>
              <a:chOff x="2352577" y="2695993"/>
              <a:chExt cx="1946046" cy="1511439"/>
            </a:xfrm>
          </p:grpSpPr>
          <p:sp>
            <p:nvSpPr>
              <p:cNvPr id="5139" name="사각형: 둥근 모서리 5138">
                <a:extLst>
                  <a:ext uri="{FF2B5EF4-FFF2-40B4-BE49-F238E27FC236}">
                    <a16:creationId xmlns:a16="http://schemas.microsoft.com/office/drawing/2014/main" id="{9A6758BB-B142-0983-CB7F-061371609B3B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40" name="TextBox 5139">
                <a:extLst>
                  <a:ext uri="{FF2B5EF4-FFF2-40B4-BE49-F238E27FC236}">
                    <a16:creationId xmlns:a16="http://schemas.microsoft.com/office/drawing/2014/main" id="{D1AD64A1-5A5E-7370-949D-C864F86F660E}"/>
                  </a:ext>
                </a:extLst>
              </p:cNvPr>
              <p:cNvSpPr txBox="1"/>
              <p:nvPr/>
            </p:nvSpPr>
            <p:spPr>
              <a:xfrm>
                <a:off x="2707959" y="2756711"/>
                <a:ext cx="1235283" cy="1358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32C12F8-2AB1-9D59-FA2D-2B6F344EDF64}"/>
                </a:ext>
              </a:extLst>
            </p:cNvPr>
            <p:cNvGrpSpPr/>
            <p:nvPr/>
          </p:nvGrpSpPr>
          <p:grpSpPr>
            <a:xfrm>
              <a:off x="1120930" y="4566963"/>
              <a:ext cx="423468" cy="360000"/>
              <a:chOff x="1112362" y="4534057"/>
              <a:chExt cx="423468" cy="360000"/>
            </a:xfrm>
          </p:grpSpPr>
          <p:sp>
            <p:nvSpPr>
              <p:cNvPr id="5137" name="타원 5136">
                <a:extLst>
                  <a:ext uri="{FF2B5EF4-FFF2-40B4-BE49-F238E27FC236}">
                    <a16:creationId xmlns:a16="http://schemas.microsoft.com/office/drawing/2014/main" id="{D5493FE6-2C25-5ACE-F814-FA20E22FE65D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8" name="TextBox 5137">
                <a:extLst>
                  <a:ext uri="{FF2B5EF4-FFF2-40B4-BE49-F238E27FC236}">
                    <a16:creationId xmlns:a16="http://schemas.microsoft.com/office/drawing/2014/main" id="{90B6F4EF-19C9-F7AA-BEF2-23489B7222D0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t-1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52" name="화살표: 오른쪽 51">
              <a:extLst>
                <a:ext uri="{FF2B5EF4-FFF2-40B4-BE49-F238E27FC236}">
                  <a16:creationId xmlns:a16="http://schemas.microsoft.com/office/drawing/2014/main" id="{DF7CF5F0-51F1-ED8D-2463-106B0B8A5FF8}"/>
                </a:ext>
              </a:extLst>
            </p:cNvPr>
            <p:cNvSpPr/>
            <p:nvPr/>
          </p:nvSpPr>
          <p:spPr>
            <a:xfrm rot="16200000">
              <a:off x="1197370" y="4383676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C7C096DC-43D6-C0DD-879E-744BDF1BBCB0}"/>
                </a:ext>
              </a:extLst>
            </p:cNvPr>
            <p:cNvSpPr/>
            <p:nvPr/>
          </p:nvSpPr>
          <p:spPr>
            <a:xfrm>
              <a:off x="2501114" y="3950176"/>
              <a:ext cx="247583" cy="184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D32F9650-41D4-4B5F-0E54-D6E6123C2F70}"/>
                </a:ext>
              </a:extLst>
            </p:cNvPr>
            <p:cNvGrpSpPr/>
            <p:nvPr/>
          </p:nvGrpSpPr>
          <p:grpSpPr>
            <a:xfrm>
              <a:off x="1878796" y="3749913"/>
              <a:ext cx="607582" cy="582171"/>
              <a:chOff x="2352577" y="2695993"/>
              <a:chExt cx="1946046" cy="1511439"/>
            </a:xfrm>
          </p:grpSpPr>
          <p:sp>
            <p:nvSpPr>
              <p:cNvPr id="5133" name="사각형: 둥근 모서리 5132">
                <a:extLst>
                  <a:ext uri="{FF2B5EF4-FFF2-40B4-BE49-F238E27FC236}">
                    <a16:creationId xmlns:a16="http://schemas.microsoft.com/office/drawing/2014/main" id="{CBB4200B-BB08-570A-4F28-3BD683F3D0F1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4" name="TextBox 5133">
                <a:extLst>
                  <a:ext uri="{FF2B5EF4-FFF2-40B4-BE49-F238E27FC236}">
                    <a16:creationId xmlns:a16="http://schemas.microsoft.com/office/drawing/2014/main" id="{D2D90CA1-5D75-D637-04A7-69ED1304E87C}"/>
                  </a:ext>
                </a:extLst>
              </p:cNvPr>
              <p:cNvSpPr txBox="1"/>
              <p:nvPr/>
            </p:nvSpPr>
            <p:spPr>
              <a:xfrm>
                <a:off x="2707959" y="2756711"/>
                <a:ext cx="1235283" cy="1358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465DD11-E83E-F6E3-43DA-7448F9379B69}"/>
                </a:ext>
              </a:extLst>
            </p:cNvPr>
            <p:cNvGrpSpPr/>
            <p:nvPr/>
          </p:nvGrpSpPr>
          <p:grpSpPr>
            <a:xfrm>
              <a:off x="1989876" y="4564026"/>
              <a:ext cx="423468" cy="360000"/>
              <a:chOff x="1112362" y="4534057"/>
              <a:chExt cx="423468" cy="360000"/>
            </a:xfrm>
          </p:grpSpPr>
          <p:sp>
            <p:nvSpPr>
              <p:cNvPr id="5131" name="타원 5130">
                <a:extLst>
                  <a:ext uri="{FF2B5EF4-FFF2-40B4-BE49-F238E27FC236}">
                    <a16:creationId xmlns:a16="http://schemas.microsoft.com/office/drawing/2014/main" id="{70BFCB72-7091-6C67-0EEE-8FC92FEE277B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32" name="TextBox 5131">
                <a:extLst>
                  <a:ext uri="{FF2B5EF4-FFF2-40B4-BE49-F238E27FC236}">
                    <a16:creationId xmlns:a16="http://schemas.microsoft.com/office/drawing/2014/main" id="{0341AFA0-2651-ABB5-2FB9-F2D6F37A59C4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sz="1200" b="1" baseline="-25000" dirty="0" err="1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endParaRPr lang="ko-KR" altLang="en-US" sz="1200" b="1" dirty="0"/>
              </a:p>
            </p:txBody>
          </p:sp>
        </p:grp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A3FC9439-F1B4-9400-8DF8-1C59018D3AA7}"/>
                </a:ext>
              </a:extLst>
            </p:cNvPr>
            <p:cNvSpPr/>
            <p:nvPr/>
          </p:nvSpPr>
          <p:spPr>
            <a:xfrm rot="16200000">
              <a:off x="2066316" y="4380739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1A98D2D4-27D7-0A30-E7C3-79312EA36F37}"/>
                </a:ext>
              </a:extLst>
            </p:cNvPr>
            <p:cNvSpPr/>
            <p:nvPr/>
          </p:nvSpPr>
          <p:spPr>
            <a:xfrm>
              <a:off x="3376052" y="3950652"/>
              <a:ext cx="247583" cy="184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0BFE10E-08EA-7E1B-F7AF-557B8CBA3B86}"/>
                </a:ext>
              </a:extLst>
            </p:cNvPr>
            <p:cNvGrpSpPr/>
            <p:nvPr/>
          </p:nvGrpSpPr>
          <p:grpSpPr>
            <a:xfrm>
              <a:off x="2753734" y="3750389"/>
              <a:ext cx="607582" cy="582171"/>
              <a:chOff x="2352577" y="2695993"/>
              <a:chExt cx="1946046" cy="1511439"/>
            </a:xfrm>
          </p:grpSpPr>
          <p:sp>
            <p:nvSpPr>
              <p:cNvPr id="5127" name="사각형: 둥근 모서리 5126">
                <a:extLst>
                  <a:ext uri="{FF2B5EF4-FFF2-40B4-BE49-F238E27FC236}">
                    <a16:creationId xmlns:a16="http://schemas.microsoft.com/office/drawing/2014/main" id="{F0BBB5D3-6CC0-0A6D-6E26-F072C40669D0}"/>
                  </a:ext>
                </a:extLst>
              </p:cNvPr>
              <p:cNvSpPr/>
              <p:nvPr/>
            </p:nvSpPr>
            <p:spPr>
              <a:xfrm>
                <a:off x="2352577" y="2695993"/>
                <a:ext cx="1946046" cy="1511439"/>
              </a:xfrm>
              <a:prstGeom prst="roundRect">
                <a:avLst>
                  <a:gd name="adj" fmla="val 918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8" name="TextBox 5127">
                <a:extLst>
                  <a:ext uri="{FF2B5EF4-FFF2-40B4-BE49-F238E27FC236}">
                    <a16:creationId xmlns:a16="http://schemas.microsoft.com/office/drawing/2014/main" id="{B4BB3943-9121-655E-1036-1C4F22DBC645}"/>
                  </a:ext>
                </a:extLst>
              </p:cNvPr>
              <p:cNvSpPr txBox="1"/>
              <p:nvPr/>
            </p:nvSpPr>
            <p:spPr>
              <a:xfrm>
                <a:off x="2707959" y="2756711"/>
                <a:ext cx="1235283" cy="1358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endParaRPr lang="ko-KR" altLang="en-US" sz="2800" b="1" dirty="0"/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3C1CE71-00D0-ECAC-7E7E-9056E31764AA}"/>
                </a:ext>
              </a:extLst>
            </p:cNvPr>
            <p:cNvGrpSpPr/>
            <p:nvPr/>
          </p:nvGrpSpPr>
          <p:grpSpPr>
            <a:xfrm>
              <a:off x="2864814" y="4564502"/>
              <a:ext cx="423468" cy="360000"/>
              <a:chOff x="1112362" y="4534057"/>
              <a:chExt cx="423468" cy="360000"/>
            </a:xfrm>
          </p:grpSpPr>
          <p:sp>
            <p:nvSpPr>
              <p:cNvPr id="5125" name="타원 5124">
                <a:extLst>
                  <a:ext uri="{FF2B5EF4-FFF2-40B4-BE49-F238E27FC236}">
                    <a16:creationId xmlns:a16="http://schemas.microsoft.com/office/drawing/2014/main" id="{FEF8ED32-20C9-A07F-60A2-08EA732AE49E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6" name="TextBox 5125">
                <a:extLst>
                  <a:ext uri="{FF2B5EF4-FFF2-40B4-BE49-F238E27FC236}">
                    <a16:creationId xmlns:a16="http://schemas.microsoft.com/office/drawing/2014/main" id="{F40E9E1E-B61E-5872-1AAA-2ACEB4322E70}"/>
                  </a:ext>
                </a:extLst>
              </p:cNvPr>
              <p:cNvSpPr txBox="1"/>
              <p:nvPr/>
            </p:nvSpPr>
            <p:spPr>
              <a:xfrm>
                <a:off x="1112362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F0B5A12-E667-07DD-C369-895530A95648}"/>
                </a:ext>
              </a:extLst>
            </p:cNvPr>
            <p:cNvGrpSpPr/>
            <p:nvPr/>
          </p:nvGrpSpPr>
          <p:grpSpPr>
            <a:xfrm>
              <a:off x="2859122" y="3150144"/>
              <a:ext cx="423468" cy="360000"/>
              <a:chOff x="1083787" y="4534057"/>
              <a:chExt cx="423468" cy="360000"/>
            </a:xfrm>
          </p:grpSpPr>
          <p:sp>
            <p:nvSpPr>
              <p:cNvPr id="5123" name="타원 5122">
                <a:extLst>
                  <a:ext uri="{FF2B5EF4-FFF2-40B4-BE49-F238E27FC236}">
                    <a16:creationId xmlns:a16="http://schemas.microsoft.com/office/drawing/2014/main" id="{D4412BA8-1328-DB43-AA36-651C2E30BDBF}"/>
                  </a:ext>
                </a:extLst>
              </p:cNvPr>
              <p:cNvSpPr/>
              <p:nvPr/>
            </p:nvSpPr>
            <p:spPr>
              <a:xfrm>
                <a:off x="1112362" y="4534057"/>
                <a:ext cx="360000" cy="360000"/>
              </a:xfrm>
              <a:prstGeom prst="ellipse">
                <a:avLst/>
              </a:prstGeom>
              <a:solidFill>
                <a:srgbClr val="7030A0">
                  <a:alpha val="2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24" name="TextBox 5123">
                <a:extLst>
                  <a:ext uri="{FF2B5EF4-FFF2-40B4-BE49-F238E27FC236}">
                    <a16:creationId xmlns:a16="http://schemas.microsoft.com/office/drawing/2014/main" id="{3386ACDA-DD59-5479-187A-F621E2BC79EF}"/>
                  </a:ext>
                </a:extLst>
              </p:cNvPr>
              <p:cNvSpPr txBox="1"/>
              <p:nvPr/>
            </p:nvSpPr>
            <p:spPr>
              <a:xfrm>
                <a:off x="1083787" y="4575557"/>
                <a:ext cx="4234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</a:t>
                </a:r>
                <a:r>
                  <a:rPr lang="en-US" altLang="ko-KR" sz="1200" b="1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sz="1200" b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sz="1200" b="1" dirty="0"/>
              </a:p>
            </p:txBody>
          </p:sp>
        </p:grpSp>
        <p:sp>
          <p:nvSpPr>
            <p:cNvPr id="5120" name="화살표: 오른쪽 5119">
              <a:extLst>
                <a:ext uri="{FF2B5EF4-FFF2-40B4-BE49-F238E27FC236}">
                  <a16:creationId xmlns:a16="http://schemas.microsoft.com/office/drawing/2014/main" id="{A5F2FA20-C9C6-A2FE-76D4-2FCA4D950F9C}"/>
                </a:ext>
              </a:extLst>
            </p:cNvPr>
            <p:cNvSpPr/>
            <p:nvPr/>
          </p:nvSpPr>
          <p:spPr>
            <a:xfrm rot="16200000">
              <a:off x="2941254" y="4381215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1" name="화살표: 오른쪽 5120">
              <a:extLst>
                <a:ext uri="{FF2B5EF4-FFF2-40B4-BE49-F238E27FC236}">
                  <a16:creationId xmlns:a16="http://schemas.microsoft.com/office/drawing/2014/main" id="{6BC59311-A108-A185-86E2-5EB1B8F5DC9B}"/>
                </a:ext>
              </a:extLst>
            </p:cNvPr>
            <p:cNvSpPr/>
            <p:nvPr/>
          </p:nvSpPr>
          <p:spPr>
            <a:xfrm rot="16200000">
              <a:off x="2941254" y="3568392"/>
              <a:ext cx="229362" cy="132052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41" name="TextBox 5140">
            <a:extLst>
              <a:ext uri="{FF2B5EF4-FFF2-40B4-BE49-F238E27FC236}">
                <a16:creationId xmlns:a16="http://schemas.microsoft.com/office/drawing/2014/main" id="{C388C75C-A36A-4D47-DF89-42FCB5267BBA}"/>
              </a:ext>
            </a:extLst>
          </p:cNvPr>
          <p:cNvSpPr txBox="1"/>
          <p:nvPr/>
        </p:nvSpPr>
        <p:spPr>
          <a:xfrm>
            <a:off x="4708499" y="4821946"/>
            <a:ext cx="23310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return_sequences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= False</a:t>
            </a:r>
            <a:endParaRPr lang="ko-KR" altLang="en-US" sz="1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0E2A17-7D22-57F0-AFB2-A6F68177530D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78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For LSTM or RNN implementation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return_state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Whether to return the cell and hidden states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363B42-1E09-FAF7-B68D-71A6E5D78411}"/>
              </a:ext>
            </a:extLst>
          </p:cNvPr>
          <p:cNvSpPr txBox="1"/>
          <p:nvPr/>
        </p:nvSpPr>
        <p:spPr>
          <a:xfrm rot="2408170">
            <a:off x="763319" y="3867134"/>
            <a:ext cx="709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Units</a:t>
            </a:r>
            <a:endParaRPr lang="ko-KR" altLang="en-US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58037BA-975F-92B0-DB92-CAE9716F903B}"/>
              </a:ext>
            </a:extLst>
          </p:cNvPr>
          <p:cNvGrpSpPr/>
          <p:nvPr/>
        </p:nvGrpSpPr>
        <p:grpSpPr>
          <a:xfrm>
            <a:off x="1297504" y="2659440"/>
            <a:ext cx="5585460" cy="1490049"/>
            <a:chOff x="1297504" y="2659440"/>
            <a:chExt cx="5585460" cy="149004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AC31DCA-922C-8C07-ECFB-6C07581FB134}"/>
                </a:ext>
              </a:extLst>
            </p:cNvPr>
            <p:cNvGrpSpPr/>
            <p:nvPr/>
          </p:nvGrpSpPr>
          <p:grpSpPr>
            <a:xfrm>
              <a:off x="1457621" y="2856248"/>
              <a:ext cx="5319661" cy="1088200"/>
              <a:chOff x="1457621" y="2856248"/>
              <a:chExt cx="5319661" cy="108820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87EA7FF-DA80-4E82-9BFF-FC948C7E1F93}"/>
                  </a:ext>
                </a:extLst>
              </p:cNvPr>
              <p:cNvGrpSpPr/>
              <p:nvPr/>
            </p:nvGrpSpPr>
            <p:grpSpPr>
              <a:xfrm>
                <a:off x="3380099" y="2856248"/>
                <a:ext cx="1474705" cy="1074728"/>
                <a:chOff x="2352577" y="2695993"/>
                <a:chExt cx="1946046" cy="1511439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29128F07-59AC-CB74-7C10-428CB80B3744}"/>
                    </a:ext>
                  </a:extLst>
                </p:cNvPr>
                <p:cNvSpPr/>
                <p:nvPr/>
              </p:nvSpPr>
              <p:spPr>
                <a:xfrm>
                  <a:off x="2352577" y="2695993"/>
                  <a:ext cx="1946046" cy="1511439"/>
                </a:xfrm>
                <a:prstGeom prst="roundRect">
                  <a:avLst>
                    <a:gd name="adj" fmla="val 91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5A6FF03-12C3-50D7-B9D8-AD154FB01DC6}"/>
                    </a:ext>
                  </a:extLst>
                </p:cNvPr>
                <p:cNvSpPr txBox="1"/>
                <p:nvPr/>
              </p:nvSpPr>
              <p:spPr>
                <a:xfrm>
                  <a:off x="3058535" y="3068302"/>
                  <a:ext cx="3490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A</a:t>
                  </a:r>
                  <a:endParaRPr lang="ko-KR" altLang="en-US" sz="2800" b="1" dirty="0"/>
                </a:p>
              </p:txBody>
            </p:sp>
          </p:grpSp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9BF33B6B-0B3F-B426-E2CB-0E442C2FB7FA}"/>
                  </a:ext>
                </a:extLst>
              </p:cNvPr>
              <p:cNvSpPr/>
              <p:nvPr/>
            </p:nvSpPr>
            <p:spPr>
              <a:xfrm>
                <a:off x="4854804" y="3307004"/>
                <a:ext cx="450130" cy="1860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화살표: 오른쪽 4">
                <a:extLst>
                  <a:ext uri="{FF2B5EF4-FFF2-40B4-BE49-F238E27FC236}">
                    <a16:creationId xmlns:a16="http://schemas.microsoft.com/office/drawing/2014/main" id="{2409BE1B-D406-EA19-36CE-915F549CEE9B}"/>
                  </a:ext>
                </a:extLst>
              </p:cNvPr>
              <p:cNvSpPr/>
              <p:nvPr/>
            </p:nvSpPr>
            <p:spPr>
              <a:xfrm>
                <a:off x="2932326" y="3314074"/>
                <a:ext cx="450130" cy="1860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3CD9BC1E-C305-B3AD-2DB8-EFB9DAE83AFD}"/>
                  </a:ext>
                </a:extLst>
              </p:cNvPr>
              <p:cNvGrpSpPr/>
              <p:nvPr/>
            </p:nvGrpSpPr>
            <p:grpSpPr>
              <a:xfrm>
                <a:off x="5302577" y="2869720"/>
                <a:ext cx="1474705" cy="1074728"/>
                <a:chOff x="2352577" y="2695993"/>
                <a:chExt cx="1946046" cy="1511439"/>
              </a:xfrm>
            </p:grpSpPr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7EB8D1B8-1B77-0D42-263E-8051D9DE8794}"/>
                    </a:ext>
                  </a:extLst>
                </p:cNvPr>
                <p:cNvSpPr/>
                <p:nvPr/>
              </p:nvSpPr>
              <p:spPr>
                <a:xfrm>
                  <a:off x="2352577" y="2695993"/>
                  <a:ext cx="1946046" cy="1511439"/>
                </a:xfrm>
                <a:prstGeom prst="roundRect">
                  <a:avLst>
                    <a:gd name="adj" fmla="val 91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CC1F3D-1813-ABFD-DEC9-A35189CF3C19}"/>
                    </a:ext>
                  </a:extLst>
                </p:cNvPr>
                <p:cNvSpPr txBox="1"/>
                <p:nvPr/>
              </p:nvSpPr>
              <p:spPr>
                <a:xfrm>
                  <a:off x="3058535" y="3068302"/>
                  <a:ext cx="3490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A</a:t>
                  </a:r>
                  <a:endParaRPr lang="ko-KR" altLang="en-US" sz="2800" b="1" dirty="0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E1EFAF93-F9F0-4072-88DF-F91DEADF3F24}"/>
                  </a:ext>
                </a:extLst>
              </p:cNvPr>
              <p:cNvGrpSpPr/>
              <p:nvPr/>
            </p:nvGrpSpPr>
            <p:grpSpPr>
              <a:xfrm>
                <a:off x="1457621" y="2869720"/>
                <a:ext cx="1474705" cy="1074728"/>
                <a:chOff x="2352577" y="2695993"/>
                <a:chExt cx="1946046" cy="1511439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54FBBC57-9085-6C82-4BC2-F02E83A9FF37}"/>
                    </a:ext>
                  </a:extLst>
                </p:cNvPr>
                <p:cNvSpPr/>
                <p:nvPr/>
              </p:nvSpPr>
              <p:spPr>
                <a:xfrm>
                  <a:off x="2352577" y="2695993"/>
                  <a:ext cx="1946046" cy="1511439"/>
                </a:xfrm>
                <a:prstGeom prst="roundRect">
                  <a:avLst>
                    <a:gd name="adj" fmla="val 91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EEA0FB1-A656-40AA-3151-DD734510905F}"/>
                    </a:ext>
                  </a:extLst>
                </p:cNvPr>
                <p:cNvSpPr txBox="1"/>
                <p:nvPr/>
              </p:nvSpPr>
              <p:spPr>
                <a:xfrm>
                  <a:off x="3058535" y="3068302"/>
                  <a:ext cx="3490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A</a:t>
                  </a:r>
                  <a:endParaRPr lang="ko-KR" altLang="en-US" sz="2800" b="1" dirty="0"/>
                </a:p>
              </p:txBody>
            </p: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81BD9A7-8C98-7E73-C9FB-2E192A2110F1}"/>
                </a:ext>
              </a:extLst>
            </p:cNvPr>
            <p:cNvGrpSpPr/>
            <p:nvPr/>
          </p:nvGrpSpPr>
          <p:grpSpPr>
            <a:xfrm>
              <a:off x="1297504" y="3765022"/>
              <a:ext cx="5585460" cy="384467"/>
              <a:chOff x="1897380" y="4268497"/>
              <a:chExt cx="5585460" cy="384467"/>
            </a:xfrm>
          </p:grpSpPr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E136ABC-E37B-24D3-2C00-96601ECE583B}"/>
                  </a:ext>
                </a:extLst>
              </p:cNvPr>
              <p:cNvCxnSpPr/>
              <p:nvPr/>
            </p:nvCxnSpPr>
            <p:spPr>
              <a:xfrm>
                <a:off x="1897380" y="4268497"/>
                <a:ext cx="55854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2DB19F45-2C42-E6F1-6D82-EF2DF0CA9766}"/>
                  </a:ext>
                </a:extLst>
              </p:cNvPr>
              <p:cNvGrpSpPr/>
              <p:nvPr/>
            </p:nvGrpSpPr>
            <p:grpSpPr>
              <a:xfrm>
                <a:off x="6414054" y="4288374"/>
                <a:ext cx="423468" cy="360000"/>
                <a:chOff x="7052940" y="4795215"/>
                <a:chExt cx="423468" cy="360000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3E23244C-9142-0C59-D254-D65336956799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78126D5-734A-C519-2D3E-EC52E44F6B1F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H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T+1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9E71F0FA-FDAA-407A-B850-B3021DF44CA5}"/>
                  </a:ext>
                </a:extLst>
              </p:cNvPr>
              <p:cNvGrpSpPr/>
              <p:nvPr/>
            </p:nvGrpSpPr>
            <p:grpSpPr>
              <a:xfrm>
                <a:off x="4447759" y="4292964"/>
                <a:ext cx="423468" cy="360000"/>
                <a:chOff x="7052940" y="4795215"/>
                <a:chExt cx="423468" cy="360000"/>
              </a:xfrm>
            </p:grpSpPr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E8E6CDB4-F45C-F4C8-2774-0CF668EE0073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D17570F-AAF2-65A8-F168-9E45AB0C6681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H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0E3A0540-AD9E-C96F-8CA5-D846C053C07C}"/>
                  </a:ext>
                </a:extLst>
              </p:cNvPr>
              <p:cNvGrpSpPr/>
              <p:nvPr/>
            </p:nvGrpSpPr>
            <p:grpSpPr>
              <a:xfrm>
                <a:off x="2543623" y="4287823"/>
                <a:ext cx="423468" cy="360000"/>
                <a:chOff x="7052940" y="4795215"/>
                <a:chExt cx="423468" cy="360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588C0554-8170-AFCF-BDD0-69AB8821F336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9529285-225D-1993-1007-C7BDB930A76C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H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T-1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23E3198-0AE6-BD6C-11D4-506C742B12AB}"/>
                </a:ext>
              </a:extLst>
            </p:cNvPr>
            <p:cNvGrpSpPr/>
            <p:nvPr/>
          </p:nvGrpSpPr>
          <p:grpSpPr>
            <a:xfrm>
              <a:off x="1297504" y="2659440"/>
              <a:ext cx="5585460" cy="384534"/>
              <a:chOff x="2804123" y="4769130"/>
              <a:chExt cx="5585460" cy="384534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819D3804-520C-69A5-5962-3119054F42AD}"/>
                  </a:ext>
                </a:extLst>
              </p:cNvPr>
              <p:cNvCxnSpPr/>
              <p:nvPr/>
            </p:nvCxnSpPr>
            <p:spPr>
              <a:xfrm>
                <a:off x="2804123" y="5153664"/>
                <a:ext cx="55854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9B567DF2-249B-D529-D28A-CD0F3AF5F148}"/>
                  </a:ext>
                </a:extLst>
              </p:cNvPr>
              <p:cNvGrpSpPr/>
              <p:nvPr/>
            </p:nvGrpSpPr>
            <p:grpSpPr>
              <a:xfrm>
                <a:off x="7320797" y="4769681"/>
                <a:ext cx="423468" cy="360000"/>
                <a:chOff x="7052940" y="4795215"/>
                <a:chExt cx="423468" cy="36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BB2E408F-790E-C36F-EDC9-CB9A73938E05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A421B4C-BFF8-F145-D6D7-297C13D80F61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C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T+1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070199F-1AA0-A7E4-E47B-504A6D0E3AFA}"/>
                  </a:ext>
                </a:extLst>
              </p:cNvPr>
              <p:cNvGrpSpPr/>
              <p:nvPr/>
            </p:nvGrpSpPr>
            <p:grpSpPr>
              <a:xfrm>
                <a:off x="5354502" y="4774271"/>
                <a:ext cx="423468" cy="360000"/>
                <a:chOff x="7052940" y="4795215"/>
                <a:chExt cx="423468" cy="360000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3AA2C083-873A-028A-CF0D-D07DC5CCB4EF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A5EF1C96-C7D6-C3D9-3638-A31E0099B014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C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BBCC04D2-86C1-F38F-9CE2-63068D11A5E2}"/>
                  </a:ext>
                </a:extLst>
              </p:cNvPr>
              <p:cNvGrpSpPr/>
              <p:nvPr/>
            </p:nvGrpSpPr>
            <p:grpSpPr>
              <a:xfrm>
                <a:off x="3450366" y="4769130"/>
                <a:ext cx="423468" cy="360000"/>
                <a:chOff x="7052940" y="4795215"/>
                <a:chExt cx="423468" cy="360000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E35913A3-5F39-7C74-40EF-74ACD942B51E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CDF7847-6FC7-D24D-A469-EFBA1056AD95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C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T-1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</p:grpSp>
      </p:grpSp>
      <p:sp>
        <p:nvSpPr>
          <p:cNvPr id="294" name="사각형: 둥근 모서리 293">
            <a:extLst>
              <a:ext uri="{FF2B5EF4-FFF2-40B4-BE49-F238E27FC236}">
                <a16:creationId xmlns:a16="http://schemas.microsoft.com/office/drawing/2014/main" id="{4371D58B-FF61-8AE3-85BF-353BF037BAB1}"/>
              </a:ext>
            </a:extLst>
          </p:cNvPr>
          <p:cNvSpPr/>
          <p:nvPr/>
        </p:nvSpPr>
        <p:spPr>
          <a:xfrm rot="18713698">
            <a:off x="6016095" y="3566501"/>
            <a:ext cx="508265" cy="1386993"/>
          </a:xfrm>
          <a:prstGeom prst="roundRect">
            <a:avLst>
              <a:gd name="adj" fmla="val 31461"/>
            </a:avLst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5BDE64C1-2174-F7B3-EA2D-5996D6011766}"/>
              </a:ext>
            </a:extLst>
          </p:cNvPr>
          <p:cNvGrpSpPr/>
          <p:nvPr/>
        </p:nvGrpSpPr>
        <p:grpSpPr>
          <a:xfrm>
            <a:off x="1449904" y="2811840"/>
            <a:ext cx="5585460" cy="1490049"/>
            <a:chOff x="1297504" y="2659440"/>
            <a:chExt cx="5585460" cy="1490049"/>
          </a:xfrm>
        </p:grpSpPr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9122EE8C-5C5B-B55E-8C12-D37D10E509A0}"/>
                </a:ext>
              </a:extLst>
            </p:cNvPr>
            <p:cNvGrpSpPr/>
            <p:nvPr/>
          </p:nvGrpSpPr>
          <p:grpSpPr>
            <a:xfrm>
              <a:off x="1457621" y="2856248"/>
              <a:ext cx="5319661" cy="1088200"/>
              <a:chOff x="1457621" y="2856248"/>
              <a:chExt cx="5319661" cy="1088200"/>
            </a:xfrm>
          </p:grpSpPr>
          <p:grpSp>
            <p:nvGrpSpPr>
              <p:cNvPr id="319" name="그룹 318">
                <a:extLst>
                  <a:ext uri="{FF2B5EF4-FFF2-40B4-BE49-F238E27FC236}">
                    <a16:creationId xmlns:a16="http://schemas.microsoft.com/office/drawing/2014/main" id="{7A8A9657-79A8-CE5F-E822-D2839BA903B9}"/>
                  </a:ext>
                </a:extLst>
              </p:cNvPr>
              <p:cNvGrpSpPr/>
              <p:nvPr/>
            </p:nvGrpSpPr>
            <p:grpSpPr>
              <a:xfrm>
                <a:off x="3380099" y="2856248"/>
                <a:ext cx="1474705" cy="1074728"/>
                <a:chOff x="2352577" y="2695993"/>
                <a:chExt cx="1946046" cy="1511439"/>
              </a:xfrm>
            </p:grpSpPr>
            <p:sp>
              <p:nvSpPr>
                <p:cNvPr id="328" name="사각형: 둥근 모서리 327">
                  <a:extLst>
                    <a:ext uri="{FF2B5EF4-FFF2-40B4-BE49-F238E27FC236}">
                      <a16:creationId xmlns:a16="http://schemas.microsoft.com/office/drawing/2014/main" id="{845EAD13-1429-5257-6690-6EF71439BBF4}"/>
                    </a:ext>
                  </a:extLst>
                </p:cNvPr>
                <p:cNvSpPr/>
                <p:nvPr/>
              </p:nvSpPr>
              <p:spPr>
                <a:xfrm>
                  <a:off x="2352577" y="2695993"/>
                  <a:ext cx="1946046" cy="1511439"/>
                </a:xfrm>
                <a:prstGeom prst="roundRect">
                  <a:avLst>
                    <a:gd name="adj" fmla="val 91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B286F73E-9B9F-B8FB-EA55-3859EDEF278D}"/>
                    </a:ext>
                  </a:extLst>
                </p:cNvPr>
                <p:cNvSpPr txBox="1"/>
                <p:nvPr/>
              </p:nvSpPr>
              <p:spPr>
                <a:xfrm>
                  <a:off x="3058535" y="3068302"/>
                  <a:ext cx="3490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A</a:t>
                  </a:r>
                  <a:endParaRPr lang="ko-KR" altLang="en-US" sz="2800" b="1" dirty="0"/>
                </a:p>
              </p:txBody>
            </p:sp>
          </p:grpSp>
          <p:sp>
            <p:nvSpPr>
              <p:cNvPr id="320" name="화살표: 오른쪽 319">
                <a:extLst>
                  <a:ext uri="{FF2B5EF4-FFF2-40B4-BE49-F238E27FC236}">
                    <a16:creationId xmlns:a16="http://schemas.microsoft.com/office/drawing/2014/main" id="{8F7CA02D-86D9-0A1B-AD4E-7FAD3CE3C9CB}"/>
                  </a:ext>
                </a:extLst>
              </p:cNvPr>
              <p:cNvSpPr/>
              <p:nvPr/>
            </p:nvSpPr>
            <p:spPr>
              <a:xfrm>
                <a:off x="4854804" y="3307004"/>
                <a:ext cx="450130" cy="1860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화살표: 오른쪽 320">
                <a:extLst>
                  <a:ext uri="{FF2B5EF4-FFF2-40B4-BE49-F238E27FC236}">
                    <a16:creationId xmlns:a16="http://schemas.microsoft.com/office/drawing/2014/main" id="{DEFDD419-3D66-82E8-F45B-71350143B3F3}"/>
                  </a:ext>
                </a:extLst>
              </p:cNvPr>
              <p:cNvSpPr/>
              <p:nvPr/>
            </p:nvSpPr>
            <p:spPr>
              <a:xfrm>
                <a:off x="2932326" y="3314074"/>
                <a:ext cx="450130" cy="1860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B1962105-EE5B-BAA2-D4D5-F8B2AA663E6E}"/>
                  </a:ext>
                </a:extLst>
              </p:cNvPr>
              <p:cNvGrpSpPr/>
              <p:nvPr/>
            </p:nvGrpSpPr>
            <p:grpSpPr>
              <a:xfrm>
                <a:off x="5302577" y="2869720"/>
                <a:ext cx="1474705" cy="1074728"/>
                <a:chOff x="2352577" y="2695993"/>
                <a:chExt cx="1946046" cy="1511439"/>
              </a:xfrm>
            </p:grpSpPr>
            <p:sp>
              <p:nvSpPr>
                <p:cNvPr id="326" name="사각형: 둥근 모서리 325">
                  <a:extLst>
                    <a:ext uri="{FF2B5EF4-FFF2-40B4-BE49-F238E27FC236}">
                      <a16:creationId xmlns:a16="http://schemas.microsoft.com/office/drawing/2014/main" id="{E57708C6-0B73-3BB2-0F3D-F387A7F78FE5}"/>
                    </a:ext>
                  </a:extLst>
                </p:cNvPr>
                <p:cNvSpPr/>
                <p:nvPr/>
              </p:nvSpPr>
              <p:spPr>
                <a:xfrm>
                  <a:off x="2352577" y="2695993"/>
                  <a:ext cx="1946046" cy="1511439"/>
                </a:xfrm>
                <a:prstGeom prst="roundRect">
                  <a:avLst>
                    <a:gd name="adj" fmla="val 91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93DA115C-FFC9-8C77-20EC-42C2F2165A1C}"/>
                    </a:ext>
                  </a:extLst>
                </p:cNvPr>
                <p:cNvSpPr txBox="1"/>
                <p:nvPr/>
              </p:nvSpPr>
              <p:spPr>
                <a:xfrm>
                  <a:off x="3058535" y="3068302"/>
                  <a:ext cx="3490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A</a:t>
                  </a:r>
                  <a:endParaRPr lang="ko-KR" altLang="en-US" sz="2800" b="1" dirty="0"/>
                </a:p>
              </p:txBody>
            </p:sp>
          </p:grpSp>
          <p:grpSp>
            <p:nvGrpSpPr>
              <p:cNvPr id="323" name="그룹 322">
                <a:extLst>
                  <a:ext uri="{FF2B5EF4-FFF2-40B4-BE49-F238E27FC236}">
                    <a16:creationId xmlns:a16="http://schemas.microsoft.com/office/drawing/2014/main" id="{A8DE9E6D-F089-F536-5BA9-E32419ADA536}"/>
                  </a:ext>
                </a:extLst>
              </p:cNvPr>
              <p:cNvGrpSpPr/>
              <p:nvPr/>
            </p:nvGrpSpPr>
            <p:grpSpPr>
              <a:xfrm>
                <a:off x="1457621" y="2869720"/>
                <a:ext cx="1474705" cy="1074728"/>
                <a:chOff x="2352577" y="2695993"/>
                <a:chExt cx="1946046" cy="1511439"/>
              </a:xfrm>
            </p:grpSpPr>
            <p:sp>
              <p:nvSpPr>
                <p:cNvPr id="324" name="사각형: 둥근 모서리 323">
                  <a:extLst>
                    <a:ext uri="{FF2B5EF4-FFF2-40B4-BE49-F238E27FC236}">
                      <a16:creationId xmlns:a16="http://schemas.microsoft.com/office/drawing/2014/main" id="{39221368-3508-9223-BAEC-388E5F132875}"/>
                    </a:ext>
                  </a:extLst>
                </p:cNvPr>
                <p:cNvSpPr/>
                <p:nvPr/>
              </p:nvSpPr>
              <p:spPr>
                <a:xfrm>
                  <a:off x="2352577" y="2695993"/>
                  <a:ext cx="1946046" cy="1511439"/>
                </a:xfrm>
                <a:prstGeom prst="roundRect">
                  <a:avLst>
                    <a:gd name="adj" fmla="val 91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88E878FE-63F2-1831-D6BC-52BCBEDD4E03}"/>
                    </a:ext>
                  </a:extLst>
                </p:cNvPr>
                <p:cNvSpPr txBox="1"/>
                <p:nvPr/>
              </p:nvSpPr>
              <p:spPr>
                <a:xfrm>
                  <a:off x="3058535" y="3068302"/>
                  <a:ext cx="3490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A</a:t>
                  </a:r>
                  <a:endParaRPr lang="ko-KR" altLang="en-US" sz="2800" b="1" dirty="0"/>
                </a:p>
              </p:txBody>
            </p:sp>
          </p:grpSp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4E386189-64F0-7601-3614-05123B6EE6D4}"/>
                </a:ext>
              </a:extLst>
            </p:cNvPr>
            <p:cNvGrpSpPr/>
            <p:nvPr/>
          </p:nvGrpSpPr>
          <p:grpSpPr>
            <a:xfrm>
              <a:off x="1297504" y="3765022"/>
              <a:ext cx="5585460" cy="384467"/>
              <a:chOff x="1897380" y="4268497"/>
              <a:chExt cx="5585460" cy="384467"/>
            </a:xfrm>
          </p:grpSpPr>
          <p:cxnSp>
            <p:nvCxnSpPr>
              <p:cNvPr id="309" name="직선 화살표 연결선 308">
                <a:extLst>
                  <a:ext uri="{FF2B5EF4-FFF2-40B4-BE49-F238E27FC236}">
                    <a16:creationId xmlns:a16="http://schemas.microsoft.com/office/drawing/2014/main" id="{50C650B1-84C1-FD01-DE56-56E08916CDFB}"/>
                  </a:ext>
                </a:extLst>
              </p:cNvPr>
              <p:cNvCxnSpPr/>
              <p:nvPr/>
            </p:nvCxnSpPr>
            <p:spPr>
              <a:xfrm>
                <a:off x="1897380" y="4268497"/>
                <a:ext cx="55854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26B05481-8E4A-BA32-E879-63A0775B6FA0}"/>
                  </a:ext>
                </a:extLst>
              </p:cNvPr>
              <p:cNvGrpSpPr/>
              <p:nvPr/>
            </p:nvGrpSpPr>
            <p:grpSpPr>
              <a:xfrm>
                <a:off x="6414054" y="4288374"/>
                <a:ext cx="423468" cy="360000"/>
                <a:chOff x="7052940" y="4795215"/>
                <a:chExt cx="423468" cy="360000"/>
              </a:xfrm>
            </p:grpSpPr>
            <p:sp>
              <p:nvSpPr>
                <p:cNvPr id="317" name="타원 316">
                  <a:extLst>
                    <a:ext uri="{FF2B5EF4-FFF2-40B4-BE49-F238E27FC236}">
                      <a16:creationId xmlns:a16="http://schemas.microsoft.com/office/drawing/2014/main" id="{F936AC1E-4189-418F-1E48-89057C4A1DF3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D321794B-19B0-A047-FCDF-2F07226C767B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H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T+1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11" name="그룹 310">
                <a:extLst>
                  <a:ext uri="{FF2B5EF4-FFF2-40B4-BE49-F238E27FC236}">
                    <a16:creationId xmlns:a16="http://schemas.microsoft.com/office/drawing/2014/main" id="{E05342E8-36B9-5DF9-085D-52BDA789C816}"/>
                  </a:ext>
                </a:extLst>
              </p:cNvPr>
              <p:cNvGrpSpPr/>
              <p:nvPr/>
            </p:nvGrpSpPr>
            <p:grpSpPr>
              <a:xfrm>
                <a:off x="4447759" y="4292964"/>
                <a:ext cx="423468" cy="360000"/>
                <a:chOff x="7052940" y="4795215"/>
                <a:chExt cx="423468" cy="360000"/>
              </a:xfrm>
            </p:grpSpPr>
            <p:sp>
              <p:nvSpPr>
                <p:cNvPr id="315" name="타원 314">
                  <a:extLst>
                    <a:ext uri="{FF2B5EF4-FFF2-40B4-BE49-F238E27FC236}">
                      <a16:creationId xmlns:a16="http://schemas.microsoft.com/office/drawing/2014/main" id="{D6F097ED-3B79-82E2-9790-484A8938CCD4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D7CEB1DD-13C8-0FAD-C2FC-4969EBE6C11A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H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2CBBD03A-0339-06CD-1A54-AD5CE406A697}"/>
                  </a:ext>
                </a:extLst>
              </p:cNvPr>
              <p:cNvGrpSpPr/>
              <p:nvPr/>
            </p:nvGrpSpPr>
            <p:grpSpPr>
              <a:xfrm>
                <a:off x="2543623" y="4287823"/>
                <a:ext cx="423468" cy="360000"/>
                <a:chOff x="7052940" y="4795215"/>
                <a:chExt cx="423468" cy="360000"/>
              </a:xfrm>
            </p:grpSpPr>
            <p:sp>
              <p:nvSpPr>
                <p:cNvPr id="313" name="타원 312">
                  <a:extLst>
                    <a:ext uri="{FF2B5EF4-FFF2-40B4-BE49-F238E27FC236}">
                      <a16:creationId xmlns:a16="http://schemas.microsoft.com/office/drawing/2014/main" id="{34562558-0777-4288-29FE-D6E98A4F713F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C4D2DC9F-DDEA-D6B3-9BBB-F33D377FEA6B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H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T-1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</p:grpSp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id="{CC66D71E-4519-EBAE-AFB2-3BC3E52A8487}"/>
                </a:ext>
              </a:extLst>
            </p:cNvPr>
            <p:cNvGrpSpPr/>
            <p:nvPr/>
          </p:nvGrpSpPr>
          <p:grpSpPr>
            <a:xfrm>
              <a:off x="1297504" y="2659440"/>
              <a:ext cx="5585460" cy="384534"/>
              <a:chOff x="2804123" y="4769130"/>
              <a:chExt cx="5585460" cy="384534"/>
            </a:xfrm>
          </p:grpSpPr>
          <p:cxnSp>
            <p:nvCxnSpPr>
              <p:cNvPr id="299" name="직선 화살표 연결선 298">
                <a:extLst>
                  <a:ext uri="{FF2B5EF4-FFF2-40B4-BE49-F238E27FC236}">
                    <a16:creationId xmlns:a16="http://schemas.microsoft.com/office/drawing/2014/main" id="{4217DA4E-7A2C-776D-614E-EA951FD9FD6C}"/>
                  </a:ext>
                </a:extLst>
              </p:cNvPr>
              <p:cNvCxnSpPr/>
              <p:nvPr/>
            </p:nvCxnSpPr>
            <p:spPr>
              <a:xfrm>
                <a:off x="2804123" y="5153664"/>
                <a:ext cx="55854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3852B481-0EBC-1A8C-FBC4-032A61C8B22A}"/>
                  </a:ext>
                </a:extLst>
              </p:cNvPr>
              <p:cNvGrpSpPr/>
              <p:nvPr/>
            </p:nvGrpSpPr>
            <p:grpSpPr>
              <a:xfrm>
                <a:off x="7320797" y="4769681"/>
                <a:ext cx="423468" cy="360000"/>
                <a:chOff x="7052940" y="4795215"/>
                <a:chExt cx="423468" cy="360000"/>
              </a:xfrm>
            </p:grpSpPr>
            <p:sp>
              <p:nvSpPr>
                <p:cNvPr id="307" name="타원 306">
                  <a:extLst>
                    <a:ext uri="{FF2B5EF4-FFF2-40B4-BE49-F238E27FC236}">
                      <a16:creationId xmlns:a16="http://schemas.microsoft.com/office/drawing/2014/main" id="{8FDF0308-9E12-0D30-1F07-1C6901FA172B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32F82851-926D-438A-01BA-9616367BA602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C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T+1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75F52D6C-DC2E-4F1F-08D4-7CB6F148410B}"/>
                  </a:ext>
                </a:extLst>
              </p:cNvPr>
              <p:cNvGrpSpPr/>
              <p:nvPr/>
            </p:nvGrpSpPr>
            <p:grpSpPr>
              <a:xfrm>
                <a:off x="5354502" y="4774271"/>
                <a:ext cx="423468" cy="360000"/>
                <a:chOff x="7052940" y="4795215"/>
                <a:chExt cx="423468" cy="360000"/>
              </a:xfrm>
            </p:grpSpPr>
            <p:sp>
              <p:nvSpPr>
                <p:cNvPr id="305" name="타원 304">
                  <a:extLst>
                    <a:ext uri="{FF2B5EF4-FFF2-40B4-BE49-F238E27FC236}">
                      <a16:creationId xmlns:a16="http://schemas.microsoft.com/office/drawing/2014/main" id="{9C0917F7-B497-5102-0C26-C00B4A712C1F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DB246BD9-BBD9-C2DF-288F-CA38F9A5D93D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C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B383DE01-0925-D140-2572-1AC37780A5C0}"/>
                  </a:ext>
                </a:extLst>
              </p:cNvPr>
              <p:cNvGrpSpPr/>
              <p:nvPr/>
            </p:nvGrpSpPr>
            <p:grpSpPr>
              <a:xfrm>
                <a:off x="3450366" y="4769130"/>
                <a:ext cx="423468" cy="360000"/>
                <a:chOff x="7052940" y="4795215"/>
                <a:chExt cx="423468" cy="360000"/>
              </a:xfrm>
            </p:grpSpPr>
            <p:sp>
              <p:nvSpPr>
                <p:cNvPr id="303" name="타원 302">
                  <a:extLst>
                    <a:ext uri="{FF2B5EF4-FFF2-40B4-BE49-F238E27FC236}">
                      <a16:creationId xmlns:a16="http://schemas.microsoft.com/office/drawing/2014/main" id="{8CBD02BA-6DE2-FE8F-8ED4-89FB8B59CDF7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741B1BF6-9351-00E1-B94C-5A7CB8A79624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C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T-1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</p:grp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03677A70-64D2-43FF-A6C4-E5E7B9630C40}"/>
              </a:ext>
            </a:extLst>
          </p:cNvPr>
          <p:cNvGrpSpPr/>
          <p:nvPr/>
        </p:nvGrpSpPr>
        <p:grpSpPr>
          <a:xfrm>
            <a:off x="1602304" y="2964240"/>
            <a:ext cx="5585460" cy="1490049"/>
            <a:chOff x="1297504" y="2659440"/>
            <a:chExt cx="5585460" cy="1490049"/>
          </a:xfrm>
        </p:grpSpPr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CC660DDB-8105-2B39-67C9-36B0AE813A7E}"/>
                </a:ext>
              </a:extLst>
            </p:cNvPr>
            <p:cNvGrpSpPr/>
            <p:nvPr/>
          </p:nvGrpSpPr>
          <p:grpSpPr>
            <a:xfrm>
              <a:off x="1457621" y="2856248"/>
              <a:ext cx="5319661" cy="1088200"/>
              <a:chOff x="1457621" y="2856248"/>
              <a:chExt cx="5319661" cy="1088200"/>
            </a:xfrm>
          </p:grpSpPr>
          <p:grpSp>
            <p:nvGrpSpPr>
              <p:cNvPr id="354" name="그룹 353">
                <a:extLst>
                  <a:ext uri="{FF2B5EF4-FFF2-40B4-BE49-F238E27FC236}">
                    <a16:creationId xmlns:a16="http://schemas.microsoft.com/office/drawing/2014/main" id="{7AF48937-17C5-114D-B522-0B89EE82F558}"/>
                  </a:ext>
                </a:extLst>
              </p:cNvPr>
              <p:cNvGrpSpPr/>
              <p:nvPr/>
            </p:nvGrpSpPr>
            <p:grpSpPr>
              <a:xfrm>
                <a:off x="3380099" y="2856248"/>
                <a:ext cx="1474705" cy="1074728"/>
                <a:chOff x="2352577" y="2695993"/>
                <a:chExt cx="1946046" cy="1511439"/>
              </a:xfrm>
            </p:grpSpPr>
            <p:sp>
              <p:nvSpPr>
                <p:cNvPr id="363" name="사각형: 둥근 모서리 362">
                  <a:extLst>
                    <a:ext uri="{FF2B5EF4-FFF2-40B4-BE49-F238E27FC236}">
                      <a16:creationId xmlns:a16="http://schemas.microsoft.com/office/drawing/2014/main" id="{DF5AD060-DF13-FD46-7A86-5D853A24CCEE}"/>
                    </a:ext>
                  </a:extLst>
                </p:cNvPr>
                <p:cNvSpPr/>
                <p:nvPr/>
              </p:nvSpPr>
              <p:spPr>
                <a:xfrm>
                  <a:off x="2352577" y="2695993"/>
                  <a:ext cx="1946046" cy="1511439"/>
                </a:xfrm>
                <a:prstGeom prst="roundRect">
                  <a:avLst>
                    <a:gd name="adj" fmla="val 91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88AC544B-E896-18B0-3EDB-D7FE8762EAC5}"/>
                    </a:ext>
                  </a:extLst>
                </p:cNvPr>
                <p:cNvSpPr txBox="1"/>
                <p:nvPr/>
              </p:nvSpPr>
              <p:spPr>
                <a:xfrm>
                  <a:off x="3058535" y="3068302"/>
                  <a:ext cx="3490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A</a:t>
                  </a:r>
                  <a:endParaRPr lang="ko-KR" altLang="en-US" sz="2800" b="1" dirty="0"/>
                </a:p>
              </p:txBody>
            </p:sp>
          </p:grpSp>
          <p:sp>
            <p:nvSpPr>
              <p:cNvPr id="355" name="화살표: 오른쪽 354">
                <a:extLst>
                  <a:ext uri="{FF2B5EF4-FFF2-40B4-BE49-F238E27FC236}">
                    <a16:creationId xmlns:a16="http://schemas.microsoft.com/office/drawing/2014/main" id="{24BF2427-FEC8-E564-0D16-C728E563604D}"/>
                  </a:ext>
                </a:extLst>
              </p:cNvPr>
              <p:cNvSpPr/>
              <p:nvPr/>
            </p:nvSpPr>
            <p:spPr>
              <a:xfrm>
                <a:off x="4854804" y="3307004"/>
                <a:ext cx="450130" cy="1860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6" name="화살표: 오른쪽 355">
                <a:extLst>
                  <a:ext uri="{FF2B5EF4-FFF2-40B4-BE49-F238E27FC236}">
                    <a16:creationId xmlns:a16="http://schemas.microsoft.com/office/drawing/2014/main" id="{51213576-E5CB-5D0A-C186-147DED893C23}"/>
                  </a:ext>
                </a:extLst>
              </p:cNvPr>
              <p:cNvSpPr/>
              <p:nvPr/>
            </p:nvSpPr>
            <p:spPr>
              <a:xfrm>
                <a:off x="2932326" y="3314074"/>
                <a:ext cx="450130" cy="1860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6826F0DD-402B-0A4A-DF77-70DFF6E44DA0}"/>
                  </a:ext>
                </a:extLst>
              </p:cNvPr>
              <p:cNvGrpSpPr/>
              <p:nvPr/>
            </p:nvGrpSpPr>
            <p:grpSpPr>
              <a:xfrm>
                <a:off x="5302577" y="2869720"/>
                <a:ext cx="1474705" cy="1074728"/>
                <a:chOff x="2352577" y="2695993"/>
                <a:chExt cx="1946046" cy="1511439"/>
              </a:xfrm>
            </p:grpSpPr>
            <p:sp>
              <p:nvSpPr>
                <p:cNvPr id="361" name="사각형: 둥근 모서리 360">
                  <a:extLst>
                    <a:ext uri="{FF2B5EF4-FFF2-40B4-BE49-F238E27FC236}">
                      <a16:creationId xmlns:a16="http://schemas.microsoft.com/office/drawing/2014/main" id="{09277FAC-5579-B9BD-0F10-93055479B42D}"/>
                    </a:ext>
                  </a:extLst>
                </p:cNvPr>
                <p:cNvSpPr/>
                <p:nvPr/>
              </p:nvSpPr>
              <p:spPr>
                <a:xfrm>
                  <a:off x="2352577" y="2695993"/>
                  <a:ext cx="1946046" cy="1511439"/>
                </a:xfrm>
                <a:prstGeom prst="roundRect">
                  <a:avLst>
                    <a:gd name="adj" fmla="val 91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06E75E3-7DCC-1BDE-58E3-6CB9FF1C5093}"/>
                    </a:ext>
                  </a:extLst>
                </p:cNvPr>
                <p:cNvSpPr txBox="1"/>
                <p:nvPr/>
              </p:nvSpPr>
              <p:spPr>
                <a:xfrm>
                  <a:off x="3058535" y="3068302"/>
                  <a:ext cx="3490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A</a:t>
                  </a:r>
                  <a:endParaRPr lang="ko-KR" altLang="en-US" sz="2800" b="1" dirty="0"/>
                </a:p>
              </p:txBody>
            </p:sp>
          </p:grpSp>
          <p:grpSp>
            <p:nvGrpSpPr>
              <p:cNvPr id="358" name="그룹 357">
                <a:extLst>
                  <a:ext uri="{FF2B5EF4-FFF2-40B4-BE49-F238E27FC236}">
                    <a16:creationId xmlns:a16="http://schemas.microsoft.com/office/drawing/2014/main" id="{55DF3FB3-04FD-A863-9363-3DEC71F317CD}"/>
                  </a:ext>
                </a:extLst>
              </p:cNvPr>
              <p:cNvGrpSpPr/>
              <p:nvPr/>
            </p:nvGrpSpPr>
            <p:grpSpPr>
              <a:xfrm>
                <a:off x="1457621" y="2869720"/>
                <a:ext cx="1474705" cy="1074728"/>
                <a:chOff x="2352577" y="2695993"/>
                <a:chExt cx="1946046" cy="1511439"/>
              </a:xfrm>
            </p:grpSpPr>
            <p:sp>
              <p:nvSpPr>
                <p:cNvPr id="359" name="사각형: 둥근 모서리 358">
                  <a:extLst>
                    <a:ext uri="{FF2B5EF4-FFF2-40B4-BE49-F238E27FC236}">
                      <a16:creationId xmlns:a16="http://schemas.microsoft.com/office/drawing/2014/main" id="{914220E8-1409-11E7-EAE3-E6EF13CA8628}"/>
                    </a:ext>
                  </a:extLst>
                </p:cNvPr>
                <p:cNvSpPr/>
                <p:nvPr/>
              </p:nvSpPr>
              <p:spPr>
                <a:xfrm>
                  <a:off x="2352577" y="2695993"/>
                  <a:ext cx="1946046" cy="1511439"/>
                </a:xfrm>
                <a:prstGeom prst="roundRect">
                  <a:avLst>
                    <a:gd name="adj" fmla="val 91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14EB2F1B-0997-4E47-8298-03ADD552195F}"/>
                    </a:ext>
                  </a:extLst>
                </p:cNvPr>
                <p:cNvSpPr txBox="1"/>
                <p:nvPr/>
              </p:nvSpPr>
              <p:spPr>
                <a:xfrm>
                  <a:off x="3058535" y="3068302"/>
                  <a:ext cx="3490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A</a:t>
                  </a:r>
                  <a:endParaRPr lang="ko-KR" altLang="en-US" sz="2800" b="1" dirty="0"/>
                </a:p>
              </p:txBody>
            </p:sp>
          </p:grp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02AB3224-E8B5-7238-4C94-8F0ADE37B806}"/>
                </a:ext>
              </a:extLst>
            </p:cNvPr>
            <p:cNvGrpSpPr/>
            <p:nvPr/>
          </p:nvGrpSpPr>
          <p:grpSpPr>
            <a:xfrm>
              <a:off x="1297504" y="3765022"/>
              <a:ext cx="5585460" cy="384467"/>
              <a:chOff x="1897380" y="4268497"/>
              <a:chExt cx="5585460" cy="384467"/>
            </a:xfrm>
          </p:grpSpPr>
          <p:cxnSp>
            <p:nvCxnSpPr>
              <p:cNvPr id="344" name="직선 화살표 연결선 343">
                <a:extLst>
                  <a:ext uri="{FF2B5EF4-FFF2-40B4-BE49-F238E27FC236}">
                    <a16:creationId xmlns:a16="http://schemas.microsoft.com/office/drawing/2014/main" id="{D7C82E84-D884-5B6F-F9B9-605E3ED81B8B}"/>
                  </a:ext>
                </a:extLst>
              </p:cNvPr>
              <p:cNvCxnSpPr/>
              <p:nvPr/>
            </p:nvCxnSpPr>
            <p:spPr>
              <a:xfrm>
                <a:off x="1897380" y="4268497"/>
                <a:ext cx="55854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5" name="그룹 344">
                <a:extLst>
                  <a:ext uri="{FF2B5EF4-FFF2-40B4-BE49-F238E27FC236}">
                    <a16:creationId xmlns:a16="http://schemas.microsoft.com/office/drawing/2014/main" id="{69629643-57EE-A7DF-6771-A624497C8FC5}"/>
                  </a:ext>
                </a:extLst>
              </p:cNvPr>
              <p:cNvGrpSpPr/>
              <p:nvPr/>
            </p:nvGrpSpPr>
            <p:grpSpPr>
              <a:xfrm>
                <a:off x="6414054" y="4288374"/>
                <a:ext cx="423468" cy="360000"/>
                <a:chOff x="7052940" y="4795215"/>
                <a:chExt cx="423468" cy="360000"/>
              </a:xfrm>
            </p:grpSpPr>
            <p:sp>
              <p:nvSpPr>
                <p:cNvPr id="352" name="타원 351">
                  <a:extLst>
                    <a:ext uri="{FF2B5EF4-FFF2-40B4-BE49-F238E27FC236}">
                      <a16:creationId xmlns:a16="http://schemas.microsoft.com/office/drawing/2014/main" id="{54A72942-4675-A8C8-0EE5-58679A31BCD8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49105648-80A5-532C-3782-639F424418AE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H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T+1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46" name="그룹 345">
                <a:extLst>
                  <a:ext uri="{FF2B5EF4-FFF2-40B4-BE49-F238E27FC236}">
                    <a16:creationId xmlns:a16="http://schemas.microsoft.com/office/drawing/2014/main" id="{4F3D1BFB-D9B2-1AC3-D764-956EE0971B6C}"/>
                  </a:ext>
                </a:extLst>
              </p:cNvPr>
              <p:cNvGrpSpPr/>
              <p:nvPr/>
            </p:nvGrpSpPr>
            <p:grpSpPr>
              <a:xfrm>
                <a:off x="4447759" y="4292964"/>
                <a:ext cx="423468" cy="360000"/>
                <a:chOff x="7052940" y="4795215"/>
                <a:chExt cx="423468" cy="360000"/>
              </a:xfrm>
            </p:grpSpPr>
            <p:sp>
              <p:nvSpPr>
                <p:cNvPr id="350" name="타원 349">
                  <a:extLst>
                    <a:ext uri="{FF2B5EF4-FFF2-40B4-BE49-F238E27FC236}">
                      <a16:creationId xmlns:a16="http://schemas.microsoft.com/office/drawing/2014/main" id="{295746EA-0179-9C95-99B6-BD1FC47A6E02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997C2925-60D2-A4C6-5C3E-6DE55645E385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H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47" name="그룹 346">
                <a:extLst>
                  <a:ext uri="{FF2B5EF4-FFF2-40B4-BE49-F238E27FC236}">
                    <a16:creationId xmlns:a16="http://schemas.microsoft.com/office/drawing/2014/main" id="{8F463997-9ED7-CA59-595C-A0C2FBF976FE}"/>
                  </a:ext>
                </a:extLst>
              </p:cNvPr>
              <p:cNvGrpSpPr/>
              <p:nvPr/>
            </p:nvGrpSpPr>
            <p:grpSpPr>
              <a:xfrm>
                <a:off x="2543623" y="4287823"/>
                <a:ext cx="423468" cy="360000"/>
                <a:chOff x="7052940" y="4795215"/>
                <a:chExt cx="423468" cy="360000"/>
              </a:xfrm>
            </p:grpSpPr>
            <p:sp>
              <p:nvSpPr>
                <p:cNvPr id="348" name="타원 347">
                  <a:extLst>
                    <a:ext uri="{FF2B5EF4-FFF2-40B4-BE49-F238E27FC236}">
                      <a16:creationId xmlns:a16="http://schemas.microsoft.com/office/drawing/2014/main" id="{37B719F2-B13B-2630-0C3A-71D0CB8C9162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DC0A165-F8A2-F4C4-7FCE-54D7415CF7D6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H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T-1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</p:grpSp>
        <p:grpSp>
          <p:nvGrpSpPr>
            <p:cNvPr id="333" name="그룹 332">
              <a:extLst>
                <a:ext uri="{FF2B5EF4-FFF2-40B4-BE49-F238E27FC236}">
                  <a16:creationId xmlns:a16="http://schemas.microsoft.com/office/drawing/2014/main" id="{B5EADF8D-2972-5A55-8FF1-D87DB09CB8DB}"/>
                </a:ext>
              </a:extLst>
            </p:cNvPr>
            <p:cNvGrpSpPr/>
            <p:nvPr/>
          </p:nvGrpSpPr>
          <p:grpSpPr>
            <a:xfrm>
              <a:off x="1297504" y="2659440"/>
              <a:ext cx="5585460" cy="384534"/>
              <a:chOff x="2804123" y="4769130"/>
              <a:chExt cx="5585460" cy="384534"/>
            </a:xfrm>
          </p:grpSpPr>
          <p:cxnSp>
            <p:nvCxnSpPr>
              <p:cNvPr id="334" name="직선 화살표 연결선 333">
                <a:extLst>
                  <a:ext uri="{FF2B5EF4-FFF2-40B4-BE49-F238E27FC236}">
                    <a16:creationId xmlns:a16="http://schemas.microsoft.com/office/drawing/2014/main" id="{F9EF5618-94A3-ED55-BED7-549D48D69C2F}"/>
                  </a:ext>
                </a:extLst>
              </p:cNvPr>
              <p:cNvCxnSpPr/>
              <p:nvPr/>
            </p:nvCxnSpPr>
            <p:spPr>
              <a:xfrm>
                <a:off x="2804123" y="5153664"/>
                <a:ext cx="55854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5" name="그룹 334">
                <a:extLst>
                  <a:ext uri="{FF2B5EF4-FFF2-40B4-BE49-F238E27FC236}">
                    <a16:creationId xmlns:a16="http://schemas.microsoft.com/office/drawing/2014/main" id="{81752EBD-146C-0814-BC76-2D0FF08250A8}"/>
                  </a:ext>
                </a:extLst>
              </p:cNvPr>
              <p:cNvGrpSpPr/>
              <p:nvPr/>
            </p:nvGrpSpPr>
            <p:grpSpPr>
              <a:xfrm>
                <a:off x="7320797" y="4769681"/>
                <a:ext cx="423468" cy="360000"/>
                <a:chOff x="7052940" y="4795215"/>
                <a:chExt cx="423468" cy="360000"/>
              </a:xfrm>
            </p:grpSpPr>
            <p:sp>
              <p:nvSpPr>
                <p:cNvPr id="342" name="타원 341">
                  <a:extLst>
                    <a:ext uri="{FF2B5EF4-FFF2-40B4-BE49-F238E27FC236}">
                      <a16:creationId xmlns:a16="http://schemas.microsoft.com/office/drawing/2014/main" id="{0CA41E82-0031-E52A-263A-7F4D8AAA6A50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B1BD88F0-678F-562B-F458-CD4F98BE7192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C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T+1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36" name="그룹 335">
                <a:extLst>
                  <a:ext uri="{FF2B5EF4-FFF2-40B4-BE49-F238E27FC236}">
                    <a16:creationId xmlns:a16="http://schemas.microsoft.com/office/drawing/2014/main" id="{7E020C99-0674-5105-0A42-631D1D5F82DE}"/>
                  </a:ext>
                </a:extLst>
              </p:cNvPr>
              <p:cNvGrpSpPr/>
              <p:nvPr/>
            </p:nvGrpSpPr>
            <p:grpSpPr>
              <a:xfrm>
                <a:off x="5354502" y="4774271"/>
                <a:ext cx="423468" cy="360000"/>
                <a:chOff x="7052940" y="4795215"/>
                <a:chExt cx="423468" cy="360000"/>
              </a:xfrm>
            </p:grpSpPr>
            <p:sp>
              <p:nvSpPr>
                <p:cNvPr id="340" name="타원 339">
                  <a:extLst>
                    <a:ext uri="{FF2B5EF4-FFF2-40B4-BE49-F238E27FC236}">
                      <a16:creationId xmlns:a16="http://schemas.microsoft.com/office/drawing/2014/main" id="{0FD8BACC-D56C-7BE9-332C-D0774547F160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AF6138C0-8A53-5DE0-CFF3-BD9965770D79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C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37" name="그룹 336">
                <a:extLst>
                  <a:ext uri="{FF2B5EF4-FFF2-40B4-BE49-F238E27FC236}">
                    <a16:creationId xmlns:a16="http://schemas.microsoft.com/office/drawing/2014/main" id="{48684697-FDD8-9752-F656-9633DC0338E9}"/>
                  </a:ext>
                </a:extLst>
              </p:cNvPr>
              <p:cNvGrpSpPr/>
              <p:nvPr/>
            </p:nvGrpSpPr>
            <p:grpSpPr>
              <a:xfrm>
                <a:off x="3450366" y="4769130"/>
                <a:ext cx="423468" cy="360000"/>
                <a:chOff x="7052940" y="4795215"/>
                <a:chExt cx="423468" cy="360000"/>
              </a:xfrm>
            </p:grpSpPr>
            <p:sp>
              <p:nvSpPr>
                <p:cNvPr id="338" name="타원 337">
                  <a:extLst>
                    <a:ext uri="{FF2B5EF4-FFF2-40B4-BE49-F238E27FC236}">
                      <a16:creationId xmlns:a16="http://schemas.microsoft.com/office/drawing/2014/main" id="{149F4757-40C0-2980-69AD-6E7C1B01054B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C782AFE-81DB-BF1D-ECB6-2E306AF0432F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C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T-1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</p:grpSp>
      </p:grpSp>
      <p:grpSp>
        <p:nvGrpSpPr>
          <p:cNvPr id="365" name="그룹 364">
            <a:extLst>
              <a:ext uri="{FF2B5EF4-FFF2-40B4-BE49-F238E27FC236}">
                <a16:creationId xmlns:a16="http://schemas.microsoft.com/office/drawing/2014/main" id="{FAC31D9E-2AC8-EEFD-70C4-414E5973140B}"/>
              </a:ext>
            </a:extLst>
          </p:cNvPr>
          <p:cNvGrpSpPr/>
          <p:nvPr/>
        </p:nvGrpSpPr>
        <p:grpSpPr>
          <a:xfrm>
            <a:off x="1754704" y="3116640"/>
            <a:ext cx="5585460" cy="1490049"/>
            <a:chOff x="1297504" y="2659440"/>
            <a:chExt cx="5585460" cy="1490049"/>
          </a:xfrm>
        </p:grpSpPr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8C70A8B4-4F94-079F-815B-830C7D7A8154}"/>
                </a:ext>
              </a:extLst>
            </p:cNvPr>
            <p:cNvGrpSpPr/>
            <p:nvPr/>
          </p:nvGrpSpPr>
          <p:grpSpPr>
            <a:xfrm>
              <a:off x="1457621" y="2856248"/>
              <a:ext cx="5319661" cy="1088200"/>
              <a:chOff x="1457621" y="2856248"/>
              <a:chExt cx="5319661" cy="1088200"/>
            </a:xfrm>
          </p:grpSpPr>
          <p:grpSp>
            <p:nvGrpSpPr>
              <p:cNvPr id="389" name="그룹 388">
                <a:extLst>
                  <a:ext uri="{FF2B5EF4-FFF2-40B4-BE49-F238E27FC236}">
                    <a16:creationId xmlns:a16="http://schemas.microsoft.com/office/drawing/2014/main" id="{0D6BB92F-7E49-E9CD-9953-4731752F4E2A}"/>
                  </a:ext>
                </a:extLst>
              </p:cNvPr>
              <p:cNvGrpSpPr/>
              <p:nvPr/>
            </p:nvGrpSpPr>
            <p:grpSpPr>
              <a:xfrm>
                <a:off x="3380099" y="2856248"/>
                <a:ext cx="1474705" cy="1074728"/>
                <a:chOff x="2352577" y="2695993"/>
                <a:chExt cx="1946046" cy="1511439"/>
              </a:xfrm>
            </p:grpSpPr>
            <p:sp>
              <p:nvSpPr>
                <p:cNvPr id="398" name="사각형: 둥근 모서리 397">
                  <a:extLst>
                    <a:ext uri="{FF2B5EF4-FFF2-40B4-BE49-F238E27FC236}">
                      <a16:creationId xmlns:a16="http://schemas.microsoft.com/office/drawing/2014/main" id="{13D6FC48-B672-E750-C632-644D824DD35E}"/>
                    </a:ext>
                  </a:extLst>
                </p:cNvPr>
                <p:cNvSpPr/>
                <p:nvPr/>
              </p:nvSpPr>
              <p:spPr>
                <a:xfrm>
                  <a:off x="2352577" y="2695993"/>
                  <a:ext cx="1946046" cy="1511439"/>
                </a:xfrm>
                <a:prstGeom prst="roundRect">
                  <a:avLst>
                    <a:gd name="adj" fmla="val 91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803FF226-9CB9-4AD4-85DE-C9E32C8B19E1}"/>
                    </a:ext>
                  </a:extLst>
                </p:cNvPr>
                <p:cNvSpPr txBox="1"/>
                <p:nvPr/>
              </p:nvSpPr>
              <p:spPr>
                <a:xfrm>
                  <a:off x="3058535" y="3068302"/>
                  <a:ext cx="3490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A</a:t>
                  </a:r>
                  <a:endParaRPr lang="ko-KR" altLang="en-US" sz="2800" b="1" dirty="0"/>
                </a:p>
              </p:txBody>
            </p:sp>
          </p:grpSp>
          <p:sp>
            <p:nvSpPr>
              <p:cNvPr id="390" name="화살표: 오른쪽 389">
                <a:extLst>
                  <a:ext uri="{FF2B5EF4-FFF2-40B4-BE49-F238E27FC236}">
                    <a16:creationId xmlns:a16="http://schemas.microsoft.com/office/drawing/2014/main" id="{0BD4F95F-6C3C-BD58-5B49-50DAABA274D1}"/>
                  </a:ext>
                </a:extLst>
              </p:cNvPr>
              <p:cNvSpPr/>
              <p:nvPr/>
            </p:nvSpPr>
            <p:spPr>
              <a:xfrm>
                <a:off x="4854804" y="3307004"/>
                <a:ext cx="450130" cy="1860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화살표: 오른쪽 390">
                <a:extLst>
                  <a:ext uri="{FF2B5EF4-FFF2-40B4-BE49-F238E27FC236}">
                    <a16:creationId xmlns:a16="http://schemas.microsoft.com/office/drawing/2014/main" id="{E1ED6DFC-D8F4-2FA2-EE90-B293804D0626}"/>
                  </a:ext>
                </a:extLst>
              </p:cNvPr>
              <p:cNvSpPr/>
              <p:nvPr/>
            </p:nvSpPr>
            <p:spPr>
              <a:xfrm>
                <a:off x="2932326" y="3314074"/>
                <a:ext cx="450130" cy="1860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92" name="그룹 391">
                <a:extLst>
                  <a:ext uri="{FF2B5EF4-FFF2-40B4-BE49-F238E27FC236}">
                    <a16:creationId xmlns:a16="http://schemas.microsoft.com/office/drawing/2014/main" id="{F4E3A471-2092-34E5-B600-1D5C2B08288E}"/>
                  </a:ext>
                </a:extLst>
              </p:cNvPr>
              <p:cNvGrpSpPr/>
              <p:nvPr/>
            </p:nvGrpSpPr>
            <p:grpSpPr>
              <a:xfrm>
                <a:off x="5302577" y="2869720"/>
                <a:ext cx="1474705" cy="1074728"/>
                <a:chOff x="2352577" y="2695993"/>
                <a:chExt cx="1946046" cy="1511439"/>
              </a:xfrm>
            </p:grpSpPr>
            <p:sp>
              <p:nvSpPr>
                <p:cNvPr id="396" name="사각형: 둥근 모서리 395">
                  <a:extLst>
                    <a:ext uri="{FF2B5EF4-FFF2-40B4-BE49-F238E27FC236}">
                      <a16:creationId xmlns:a16="http://schemas.microsoft.com/office/drawing/2014/main" id="{B2BF039A-80B3-F984-0B25-CB663AE5E3A8}"/>
                    </a:ext>
                  </a:extLst>
                </p:cNvPr>
                <p:cNvSpPr/>
                <p:nvPr/>
              </p:nvSpPr>
              <p:spPr>
                <a:xfrm>
                  <a:off x="2352577" y="2695993"/>
                  <a:ext cx="1946046" cy="1511439"/>
                </a:xfrm>
                <a:prstGeom prst="roundRect">
                  <a:avLst>
                    <a:gd name="adj" fmla="val 91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7E4F5C08-013C-1CF3-284E-4107D7AA3ACE}"/>
                    </a:ext>
                  </a:extLst>
                </p:cNvPr>
                <p:cNvSpPr txBox="1"/>
                <p:nvPr/>
              </p:nvSpPr>
              <p:spPr>
                <a:xfrm>
                  <a:off x="3058535" y="3068302"/>
                  <a:ext cx="3490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A</a:t>
                  </a:r>
                  <a:endParaRPr lang="ko-KR" altLang="en-US" sz="2800" b="1" dirty="0"/>
                </a:p>
              </p:txBody>
            </p:sp>
          </p:grpSp>
          <p:grpSp>
            <p:nvGrpSpPr>
              <p:cNvPr id="393" name="그룹 392">
                <a:extLst>
                  <a:ext uri="{FF2B5EF4-FFF2-40B4-BE49-F238E27FC236}">
                    <a16:creationId xmlns:a16="http://schemas.microsoft.com/office/drawing/2014/main" id="{159F661F-4EE0-AAFE-C337-A6FA30E26BC2}"/>
                  </a:ext>
                </a:extLst>
              </p:cNvPr>
              <p:cNvGrpSpPr/>
              <p:nvPr/>
            </p:nvGrpSpPr>
            <p:grpSpPr>
              <a:xfrm>
                <a:off x="1457621" y="2869720"/>
                <a:ext cx="1474705" cy="1074728"/>
                <a:chOff x="2352577" y="2695993"/>
                <a:chExt cx="1946046" cy="1511439"/>
              </a:xfrm>
            </p:grpSpPr>
            <p:sp>
              <p:nvSpPr>
                <p:cNvPr id="394" name="사각형: 둥근 모서리 393">
                  <a:extLst>
                    <a:ext uri="{FF2B5EF4-FFF2-40B4-BE49-F238E27FC236}">
                      <a16:creationId xmlns:a16="http://schemas.microsoft.com/office/drawing/2014/main" id="{59389FE9-2B9D-2A78-6EC6-46ED09E95969}"/>
                    </a:ext>
                  </a:extLst>
                </p:cNvPr>
                <p:cNvSpPr/>
                <p:nvPr/>
              </p:nvSpPr>
              <p:spPr>
                <a:xfrm>
                  <a:off x="2352577" y="2695993"/>
                  <a:ext cx="1946046" cy="1511439"/>
                </a:xfrm>
                <a:prstGeom prst="roundRect">
                  <a:avLst>
                    <a:gd name="adj" fmla="val 91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B584B57F-42AB-FF84-6EB1-5B6CC439E674}"/>
                    </a:ext>
                  </a:extLst>
                </p:cNvPr>
                <p:cNvSpPr txBox="1"/>
                <p:nvPr/>
              </p:nvSpPr>
              <p:spPr>
                <a:xfrm>
                  <a:off x="3058535" y="3068302"/>
                  <a:ext cx="34908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8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A</a:t>
                  </a:r>
                  <a:endParaRPr lang="ko-KR" altLang="en-US" sz="2800" b="1" dirty="0"/>
                </a:p>
              </p:txBody>
            </p:sp>
          </p:grpSp>
        </p:grpSp>
        <p:grpSp>
          <p:nvGrpSpPr>
            <p:cNvPr id="367" name="그룹 366">
              <a:extLst>
                <a:ext uri="{FF2B5EF4-FFF2-40B4-BE49-F238E27FC236}">
                  <a16:creationId xmlns:a16="http://schemas.microsoft.com/office/drawing/2014/main" id="{5C05B9B1-D0EA-4F3B-5E53-4B471306DBF7}"/>
                </a:ext>
              </a:extLst>
            </p:cNvPr>
            <p:cNvGrpSpPr/>
            <p:nvPr/>
          </p:nvGrpSpPr>
          <p:grpSpPr>
            <a:xfrm>
              <a:off x="1297504" y="3765022"/>
              <a:ext cx="5585460" cy="384467"/>
              <a:chOff x="1897380" y="4268497"/>
              <a:chExt cx="5585460" cy="384467"/>
            </a:xfrm>
          </p:grpSpPr>
          <p:cxnSp>
            <p:nvCxnSpPr>
              <p:cNvPr id="379" name="직선 화살표 연결선 378">
                <a:extLst>
                  <a:ext uri="{FF2B5EF4-FFF2-40B4-BE49-F238E27FC236}">
                    <a16:creationId xmlns:a16="http://schemas.microsoft.com/office/drawing/2014/main" id="{0B30536C-882F-8AB0-B123-90A0D1DAAF33}"/>
                  </a:ext>
                </a:extLst>
              </p:cNvPr>
              <p:cNvCxnSpPr/>
              <p:nvPr/>
            </p:nvCxnSpPr>
            <p:spPr>
              <a:xfrm>
                <a:off x="1897380" y="4268497"/>
                <a:ext cx="55854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0" name="그룹 379">
                <a:extLst>
                  <a:ext uri="{FF2B5EF4-FFF2-40B4-BE49-F238E27FC236}">
                    <a16:creationId xmlns:a16="http://schemas.microsoft.com/office/drawing/2014/main" id="{F7C949D2-AAA0-2E5C-0CB7-C3DFCF4954EA}"/>
                  </a:ext>
                </a:extLst>
              </p:cNvPr>
              <p:cNvGrpSpPr/>
              <p:nvPr/>
            </p:nvGrpSpPr>
            <p:grpSpPr>
              <a:xfrm>
                <a:off x="6414054" y="4288374"/>
                <a:ext cx="423468" cy="360000"/>
                <a:chOff x="7052940" y="4795215"/>
                <a:chExt cx="423468" cy="360000"/>
              </a:xfrm>
            </p:grpSpPr>
            <p:sp>
              <p:nvSpPr>
                <p:cNvPr id="387" name="타원 386">
                  <a:extLst>
                    <a:ext uri="{FF2B5EF4-FFF2-40B4-BE49-F238E27FC236}">
                      <a16:creationId xmlns:a16="http://schemas.microsoft.com/office/drawing/2014/main" id="{89CB8CAF-50D2-0549-98EB-7FCF4B768146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1DFF8BA8-C45F-AE04-4D3C-10053B92972E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H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T+1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81" name="그룹 380">
                <a:extLst>
                  <a:ext uri="{FF2B5EF4-FFF2-40B4-BE49-F238E27FC236}">
                    <a16:creationId xmlns:a16="http://schemas.microsoft.com/office/drawing/2014/main" id="{EC403053-D7DA-5EAF-5BDA-22D11620AEF8}"/>
                  </a:ext>
                </a:extLst>
              </p:cNvPr>
              <p:cNvGrpSpPr/>
              <p:nvPr/>
            </p:nvGrpSpPr>
            <p:grpSpPr>
              <a:xfrm>
                <a:off x="4447759" y="4292964"/>
                <a:ext cx="423468" cy="360000"/>
                <a:chOff x="7052940" y="4795215"/>
                <a:chExt cx="423468" cy="360000"/>
              </a:xfrm>
            </p:grpSpPr>
            <p:sp>
              <p:nvSpPr>
                <p:cNvPr id="385" name="타원 384">
                  <a:extLst>
                    <a:ext uri="{FF2B5EF4-FFF2-40B4-BE49-F238E27FC236}">
                      <a16:creationId xmlns:a16="http://schemas.microsoft.com/office/drawing/2014/main" id="{A68341E2-9F54-B785-CFC1-75249EF56D59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E26D8E97-B9A4-DF52-16A6-882F197CBD66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H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82" name="그룹 381">
                <a:extLst>
                  <a:ext uri="{FF2B5EF4-FFF2-40B4-BE49-F238E27FC236}">
                    <a16:creationId xmlns:a16="http://schemas.microsoft.com/office/drawing/2014/main" id="{354DB6F6-D84D-D9F5-C8BE-31972A216744}"/>
                  </a:ext>
                </a:extLst>
              </p:cNvPr>
              <p:cNvGrpSpPr/>
              <p:nvPr/>
            </p:nvGrpSpPr>
            <p:grpSpPr>
              <a:xfrm>
                <a:off x="2543623" y="4287823"/>
                <a:ext cx="423468" cy="360000"/>
                <a:chOff x="7052940" y="4795215"/>
                <a:chExt cx="423468" cy="360000"/>
              </a:xfrm>
            </p:grpSpPr>
            <p:sp>
              <p:nvSpPr>
                <p:cNvPr id="383" name="타원 382">
                  <a:extLst>
                    <a:ext uri="{FF2B5EF4-FFF2-40B4-BE49-F238E27FC236}">
                      <a16:creationId xmlns:a16="http://schemas.microsoft.com/office/drawing/2014/main" id="{7C3C848E-2022-4D4B-B852-E24D3C0EAC8E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rgbClr val="7030A0">
                    <a:alpha val="50000"/>
                  </a:srgbClr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EC983516-8340-F28C-EC89-DC35D3E9F960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H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T-1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</p:grpSp>
        <p:grpSp>
          <p:nvGrpSpPr>
            <p:cNvPr id="368" name="그룹 367">
              <a:extLst>
                <a:ext uri="{FF2B5EF4-FFF2-40B4-BE49-F238E27FC236}">
                  <a16:creationId xmlns:a16="http://schemas.microsoft.com/office/drawing/2014/main" id="{5CA10026-6901-74B9-454E-A3B61CB5EBF2}"/>
                </a:ext>
              </a:extLst>
            </p:cNvPr>
            <p:cNvGrpSpPr/>
            <p:nvPr/>
          </p:nvGrpSpPr>
          <p:grpSpPr>
            <a:xfrm>
              <a:off x="1297504" y="2659440"/>
              <a:ext cx="5585460" cy="384534"/>
              <a:chOff x="2804123" y="4769130"/>
              <a:chExt cx="5585460" cy="384534"/>
            </a:xfrm>
          </p:grpSpPr>
          <p:cxnSp>
            <p:nvCxnSpPr>
              <p:cNvPr id="369" name="직선 화살표 연결선 368">
                <a:extLst>
                  <a:ext uri="{FF2B5EF4-FFF2-40B4-BE49-F238E27FC236}">
                    <a16:creationId xmlns:a16="http://schemas.microsoft.com/office/drawing/2014/main" id="{DA697514-8C74-BDA5-1579-298C0280BAD6}"/>
                  </a:ext>
                </a:extLst>
              </p:cNvPr>
              <p:cNvCxnSpPr/>
              <p:nvPr/>
            </p:nvCxnSpPr>
            <p:spPr>
              <a:xfrm>
                <a:off x="2804123" y="5153664"/>
                <a:ext cx="558546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0" name="그룹 369">
                <a:extLst>
                  <a:ext uri="{FF2B5EF4-FFF2-40B4-BE49-F238E27FC236}">
                    <a16:creationId xmlns:a16="http://schemas.microsoft.com/office/drawing/2014/main" id="{99611679-792C-AAB5-9523-0154B79463FA}"/>
                  </a:ext>
                </a:extLst>
              </p:cNvPr>
              <p:cNvGrpSpPr/>
              <p:nvPr/>
            </p:nvGrpSpPr>
            <p:grpSpPr>
              <a:xfrm>
                <a:off x="7320797" y="4769681"/>
                <a:ext cx="423468" cy="360000"/>
                <a:chOff x="7052940" y="4795215"/>
                <a:chExt cx="423468" cy="360000"/>
              </a:xfrm>
            </p:grpSpPr>
            <p:sp>
              <p:nvSpPr>
                <p:cNvPr id="377" name="타원 376">
                  <a:extLst>
                    <a:ext uri="{FF2B5EF4-FFF2-40B4-BE49-F238E27FC236}">
                      <a16:creationId xmlns:a16="http://schemas.microsoft.com/office/drawing/2014/main" id="{B277C506-9F1D-52B0-9965-44843EF43197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F8F5407A-2572-1DFF-F274-352E67A79A3F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C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T+1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71" name="그룹 370">
                <a:extLst>
                  <a:ext uri="{FF2B5EF4-FFF2-40B4-BE49-F238E27FC236}">
                    <a16:creationId xmlns:a16="http://schemas.microsoft.com/office/drawing/2014/main" id="{7C1BE24E-A80A-427C-B3B8-3DE55699DF5D}"/>
                  </a:ext>
                </a:extLst>
              </p:cNvPr>
              <p:cNvGrpSpPr/>
              <p:nvPr/>
            </p:nvGrpSpPr>
            <p:grpSpPr>
              <a:xfrm>
                <a:off x="5354502" y="4774271"/>
                <a:ext cx="423468" cy="360000"/>
                <a:chOff x="7052940" y="4795215"/>
                <a:chExt cx="423468" cy="360000"/>
              </a:xfrm>
            </p:grpSpPr>
            <p:sp>
              <p:nvSpPr>
                <p:cNvPr id="375" name="타원 374">
                  <a:extLst>
                    <a:ext uri="{FF2B5EF4-FFF2-40B4-BE49-F238E27FC236}">
                      <a16:creationId xmlns:a16="http://schemas.microsoft.com/office/drawing/2014/main" id="{DB279194-4DB7-49CD-5E87-188AB9400DC9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C8DC0675-585F-1766-8E8F-85F801E40B58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C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  <p:grpSp>
            <p:nvGrpSpPr>
              <p:cNvPr id="372" name="그룹 371">
                <a:extLst>
                  <a:ext uri="{FF2B5EF4-FFF2-40B4-BE49-F238E27FC236}">
                    <a16:creationId xmlns:a16="http://schemas.microsoft.com/office/drawing/2014/main" id="{604E633E-AE57-E669-6046-B1E7640DC90C}"/>
                  </a:ext>
                </a:extLst>
              </p:cNvPr>
              <p:cNvGrpSpPr/>
              <p:nvPr/>
            </p:nvGrpSpPr>
            <p:grpSpPr>
              <a:xfrm>
                <a:off x="3450366" y="4769130"/>
                <a:ext cx="423468" cy="360000"/>
                <a:chOff x="7052940" y="4795215"/>
                <a:chExt cx="423468" cy="360000"/>
              </a:xfrm>
            </p:grpSpPr>
            <p:sp>
              <p:nvSpPr>
                <p:cNvPr id="373" name="타원 372">
                  <a:extLst>
                    <a:ext uri="{FF2B5EF4-FFF2-40B4-BE49-F238E27FC236}">
                      <a16:creationId xmlns:a16="http://schemas.microsoft.com/office/drawing/2014/main" id="{060C1D86-27C5-C8A6-CCFE-AF2F89F631A7}"/>
                    </a:ext>
                  </a:extLst>
                </p:cNvPr>
                <p:cNvSpPr/>
                <p:nvPr/>
              </p:nvSpPr>
              <p:spPr>
                <a:xfrm>
                  <a:off x="7077714" y="4795215"/>
                  <a:ext cx="360000" cy="360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E0987F47-B4B5-6860-7495-84305A9F0DE2}"/>
                    </a:ext>
                  </a:extLst>
                </p:cNvPr>
                <p:cNvSpPr txBox="1"/>
                <p:nvPr/>
              </p:nvSpPr>
              <p:spPr>
                <a:xfrm>
                  <a:off x="7052940" y="4836715"/>
                  <a:ext cx="42346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C</a:t>
                  </a:r>
                  <a:r>
                    <a:rPr lang="en-US" altLang="ko-KR" sz="1200" b="1" baseline="-25000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T-1</a:t>
                  </a:r>
                  <a:r>
                    <a:rPr lang="en-US" altLang="ko-KR" sz="1200" b="1" dirty="0">
                      <a:solidFill>
                        <a:srgbClr val="222222"/>
                      </a:solidFill>
                      <a:latin typeface="Arial Narrow" panose="020B0606020202030204" pitchFamily="34" charset="0"/>
                    </a:rPr>
                    <a:t> </a:t>
                  </a:r>
                  <a:endParaRPr lang="ko-KR" altLang="en-US" sz="1200" b="1" dirty="0"/>
                </a:p>
              </p:txBody>
            </p:sp>
          </p:grpSp>
        </p:grpSp>
      </p:grpSp>
      <p:sp>
        <p:nvSpPr>
          <p:cNvPr id="400" name="사각형: 둥근 모서리 399">
            <a:extLst>
              <a:ext uri="{FF2B5EF4-FFF2-40B4-BE49-F238E27FC236}">
                <a16:creationId xmlns:a16="http://schemas.microsoft.com/office/drawing/2014/main" id="{5660A234-D558-2F14-2F9D-ABA29A016775}"/>
              </a:ext>
            </a:extLst>
          </p:cNvPr>
          <p:cNvSpPr/>
          <p:nvPr/>
        </p:nvSpPr>
        <p:spPr>
          <a:xfrm rot="18713698">
            <a:off x="6047796" y="2409324"/>
            <a:ext cx="508265" cy="1386993"/>
          </a:xfrm>
          <a:prstGeom prst="roundRect">
            <a:avLst>
              <a:gd name="adj" fmla="val 31461"/>
            </a:avLst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왼쪽 중괄호 400">
            <a:extLst>
              <a:ext uri="{FF2B5EF4-FFF2-40B4-BE49-F238E27FC236}">
                <a16:creationId xmlns:a16="http://schemas.microsoft.com/office/drawing/2014/main" id="{2D140AD3-2A4A-DFE9-6920-597D74960B21}"/>
              </a:ext>
            </a:extLst>
          </p:cNvPr>
          <p:cNvSpPr/>
          <p:nvPr/>
        </p:nvSpPr>
        <p:spPr>
          <a:xfrm rot="19148014">
            <a:off x="1187284" y="3312434"/>
            <a:ext cx="569223" cy="956772"/>
          </a:xfrm>
          <a:prstGeom prst="leftBrace">
            <a:avLst>
              <a:gd name="adj1" fmla="val 49916"/>
              <a:gd name="adj2" fmla="val 4249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64E45C6-9702-C906-2B56-BB1DC5215D91}"/>
              </a:ext>
            </a:extLst>
          </p:cNvPr>
          <p:cNvSpPr txBox="1"/>
          <p:nvPr/>
        </p:nvSpPr>
        <p:spPr>
          <a:xfrm rot="2626637">
            <a:off x="5937050" y="2661786"/>
            <a:ext cx="1600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22222"/>
                </a:solidFill>
                <a:latin typeface="Arial Narrow" panose="020B0606020202030204" pitchFamily="34" charset="0"/>
              </a:rPr>
              <a:t>Last cell states </a:t>
            </a:r>
            <a:endParaRPr lang="ko-KR" altLang="en-US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C94FADA8-3014-EF3A-2C08-0ED411B67507}"/>
              </a:ext>
            </a:extLst>
          </p:cNvPr>
          <p:cNvSpPr txBox="1"/>
          <p:nvPr/>
        </p:nvSpPr>
        <p:spPr>
          <a:xfrm rot="2626637">
            <a:off x="5584044" y="4908117"/>
            <a:ext cx="1876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22222"/>
                </a:solidFill>
                <a:latin typeface="Arial Narrow" panose="020B0606020202030204" pitchFamily="34" charset="0"/>
              </a:rPr>
              <a:t>Last hidden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states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E5ACD3-DE7B-8710-EA74-38472F54236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23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Techniques for building various LSTM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Stacked LSTM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E19E40E-4AD2-CBD9-7F47-1BBABFF341C6}"/>
              </a:ext>
            </a:extLst>
          </p:cNvPr>
          <p:cNvSpPr/>
          <p:nvPr/>
        </p:nvSpPr>
        <p:spPr>
          <a:xfrm>
            <a:off x="1571208" y="4161971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B55618F-7DB0-8122-462A-D84D8A0AD07E}"/>
              </a:ext>
            </a:extLst>
          </p:cNvPr>
          <p:cNvGrpSpPr/>
          <p:nvPr/>
        </p:nvGrpSpPr>
        <p:grpSpPr>
          <a:xfrm>
            <a:off x="948890" y="3961708"/>
            <a:ext cx="607582" cy="582171"/>
            <a:chOff x="2352577" y="2695993"/>
            <a:chExt cx="1946046" cy="1511439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2A05EDF-7C08-9F38-D190-27448B71C1C0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82B41A-BED4-17FC-BBC8-184589EB67C7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A9B520-F5D0-BAF2-C226-F8CFC5A69944}"/>
              </a:ext>
            </a:extLst>
          </p:cNvPr>
          <p:cNvGrpSpPr/>
          <p:nvPr/>
        </p:nvGrpSpPr>
        <p:grpSpPr>
          <a:xfrm>
            <a:off x="1050445" y="4775821"/>
            <a:ext cx="423468" cy="360000"/>
            <a:chOff x="1102837" y="4534057"/>
            <a:chExt cx="423468" cy="36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2725B4E-6A13-FD0D-53BE-13DAF231CFEE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C8BED-E9E0-C03A-FAFE-1BA2F22F33D4}"/>
                </a:ext>
              </a:extLst>
            </p:cNvPr>
            <p:cNvSpPr txBox="1"/>
            <p:nvPr/>
          </p:nvSpPr>
          <p:spPr>
            <a:xfrm>
              <a:off x="110283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t-1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469AF55-D0C1-5A2E-D80C-9DBECFCE017F}"/>
              </a:ext>
            </a:extLst>
          </p:cNvPr>
          <p:cNvSpPr/>
          <p:nvPr/>
        </p:nvSpPr>
        <p:spPr>
          <a:xfrm rot="16200000">
            <a:off x="1136410" y="4592534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08B330B-EFF1-E22E-6615-B489F064BA63}"/>
              </a:ext>
            </a:extLst>
          </p:cNvPr>
          <p:cNvSpPr/>
          <p:nvPr/>
        </p:nvSpPr>
        <p:spPr>
          <a:xfrm>
            <a:off x="2440154" y="4159034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D3445C6-735E-4C01-1965-56274D5934F8}"/>
              </a:ext>
            </a:extLst>
          </p:cNvPr>
          <p:cNvGrpSpPr/>
          <p:nvPr/>
        </p:nvGrpSpPr>
        <p:grpSpPr>
          <a:xfrm>
            <a:off x="1817836" y="3958771"/>
            <a:ext cx="607582" cy="582171"/>
            <a:chOff x="2352577" y="2695993"/>
            <a:chExt cx="1946046" cy="1511439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749A148-F5FB-4670-1454-CBF7B7EB181F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0B1263-4C3C-210B-E890-F74125EA993C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A458AC-AEEA-884C-0692-A2272D0B6957}"/>
              </a:ext>
            </a:extLst>
          </p:cNvPr>
          <p:cNvGrpSpPr/>
          <p:nvPr/>
        </p:nvGrpSpPr>
        <p:grpSpPr>
          <a:xfrm>
            <a:off x="1900341" y="4772884"/>
            <a:ext cx="423468" cy="360000"/>
            <a:chOff x="1083787" y="4534057"/>
            <a:chExt cx="423468" cy="36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5B65928-8F01-2D38-1074-4C1AB995D805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837AF48-1B15-C4DB-2B08-618AD8223D47}"/>
                </a:ext>
              </a:extLst>
            </p:cNvPr>
            <p:cNvSpPr txBox="1"/>
            <p:nvPr/>
          </p:nvSpPr>
          <p:spPr>
            <a:xfrm>
              <a:off x="108378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endParaRPr lang="ko-KR" altLang="en-US" sz="1200" b="1" dirty="0"/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589E5F9-E4DD-2CC9-A517-6946D32A32F0}"/>
              </a:ext>
            </a:extLst>
          </p:cNvPr>
          <p:cNvSpPr/>
          <p:nvPr/>
        </p:nvSpPr>
        <p:spPr>
          <a:xfrm rot="16200000">
            <a:off x="1995831" y="4589597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E525BA4-DA76-B4FD-52F7-BEC8A5A7AB0A}"/>
              </a:ext>
            </a:extLst>
          </p:cNvPr>
          <p:cNvGrpSpPr/>
          <p:nvPr/>
        </p:nvGrpSpPr>
        <p:grpSpPr>
          <a:xfrm>
            <a:off x="2692774" y="3959247"/>
            <a:ext cx="607582" cy="582171"/>
            <a:chOff x="2352577" y="2695993"/>
            <a:chExt cx="1946046" cy="151143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0025632-01F6-7DED-35F7-4C8BDCB379B8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E5B472-0D95-A3C0-0AB6-0A67DD6308F1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1239B2D-2AAF-2B44-0A00-54FDC16B935F}"/>
              </a:ext>
            </a:extLst>
          </p:cNvPr>
          <p:cNvGrpSpPr/>
          <p:nvPr/>
        </p:nvGrpSpPr>
        <p:grpSpPr>
          <a:xfrm>
            <a:off x="2784804" y="4773360"/>
            <a:ext cx="423468" cy="360000"/>
            <a:chOff x="1093312" y="4534057"/>
            <a:chExt cx="423468" cy="36000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E2E2F78-BC7E-566F-B4E4-7964CF4742B0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F9B173-B007-F6CD-2865-5DE2C6E7CBC7}"/>
                </a:ext>
              </a:extLst>
            </p:cNvPr>
            <p:cNvSpPr txBox="1"/>
            <p:nvPr/>
          </p:nvSpPr>
          <p:spPr>
            <a:xfrm>
              <a:off x="1093312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t+1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F592396-9905-DC66-0697-C36F134E1D2E}"/>
              </a:ext>
            </a:extLst>
          </p:cNvPr>
          <p:cNvSpPr/>
          <p:nvPr/>
        </p:nvSpPr>
        <p:spPr>
          <a:xfrm rot="16200000">
            <a:off x="2870769" y="4590073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BAE7BC0C-24DC-CA22-CE50-5B3D950E281D}"/>
              </a:ext>
            </a:extLst>
          </p:cNvPr>
          <p:cNvSpPr/>
          <p:nvPr/>
        </p:nvSpPr>
        <p:spPr>
          <a:xfrm rot="16200000">
            <a:off x="2866919" y="3769951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EBAE1F19-436A-B564-1530-87647179201C}"/>
              </a:ext>
            </a:extLst>
          </p:cNvPr>
          <p:cNvSpPr/>
          <p:nvPr/>
        </p:nvSpPr>
        <p:spPr>
          <a:xfrm>
            <a:off x="1571208" y="3334502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FB51C7B-7F01-C193-7B3A-E2F2410EE0F7}"/>
              </a:ext>
            </a:extLst>
          </p:cNvPr>
          <p:cNvGrpSpPr/>
          <p:nvPr/>
        </p:nvGrpSpPr>
        <p:grpSpPr>
          <a:xfrm>
            <a:off x="948890" y="3134239"/>
            <a:ext cx="607582" cy="582171"/>
            <a:chOff x="2352577" y="2695993"/>
            <a:chExt cx="1946046" cy="1511439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923A019B-D3AE-0D1B-6BD9-0F3C70573309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DDC2A37-EEE4-9578-1E61-2B58BAB1FFB0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C213FB2B-117D-D37E-8EDD-DABDEDA340E3}"/>
              </a:ext>
            </a:extLst>
          </p:cNvPr>
          <p:cNvSpPr/>
          <p:nvPr/>
        </p:nvSpPr>
        <p:spPr>
          <a:xfrm>
            <a:off x="2440154" y="3331565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7BBD9F6-DF23-D952-7685-1D583AFF5E7C}"/>
              </a:ext>
            </a:extLst>
          </p:cNvPr>
          <p:cNvGrpSpPr/>
          <p:nvPr/>
        </p:nvGrpSpPr>
        <p:grpSpPr>
          <a:xfrm>
            <a:off x="1817836" y="3131302"/>
            <a:ext cx="607582" cy="582171"/>
            <a:chOff x="2352577" y="2695993"/>
            <a:chExt cx="1946046" cy="1511439"/>
          </a:xfrm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59DE062B-AFBC-8796-0443-A7F17656DF3E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A2198F2-5666-9926-EC85-88EC8D318A76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9B31D61-AF16-727B-0FA5-92E12517FAE0}"/>
              </a:ext>
            </a:extLst>
          </p:cNvPr>
          <p:cNvGrpSpPr/>
          <p:nvPr/>
        </p:nvGrpSpPr>
        <p:grpSpPr>
          <a:xfrm>
            <a:off x="2692774" y="3131778"/>
            <a:ext cx="607582" cy="582171"/>
            <a:chOff x="2352577" y="2695993"/>
            <a:chExt cx="1946046" cy="1511439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6E05FC34-D5E2-26FB-0FEE-3A9BCFE60C02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D8690AD-E539-ACC4-3554-4BC494EAA3EF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257" name="화살표: 오른쪽 256">
            <a:extLst>
              <a:ext uri="{FF2B5EF4-FFF2-40B4-BE49-F238E27FC236}">
                <a16:creationId xmlns:a16="http://schemas.microsoft.com/office/drawing/2014/main" id="{EF90F060-A9E2-5DEE-E155-51218F94572F}"/>
              </a:ext>
            </a:extLst>
          </p:cNvPr>
          <p:cNvSpPr/>
          <p:nvPr/>
        </p:nvSpPr>
        <p:spPr>
          <a:xfrm rot="16200000">
            <a:off x="2003010" y="3778772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화살표: 오른쪽 257">
            <a:extLst>
              <a:ext uri="{FF2B5EF4-FFF2-40B4-BE49-F238E27FC236}">
                <a16:creationId xmlns:a16="http://schemas.microsoft.com/office/drawing/2014/main" id="{D58B37B1-BA2F-DB10-0A68-E8FB8109E298}"/>
              </a:ext>
            </a:extLst>
          </p:cNvPr>
          <p:cNvSpPr/>
          <p:nvPr/>
        </p:nvSpPr>
        <p:spPr>
          <a:xfrm rot="16200000">
            <a:off x="1125289" y="3769247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5698A75-004C-ED42-03AB-A5C449BF02C1}"/>
              </a:ext>
            </a:extLst>
          </p:cNvPr>
          <p:cNvSpPr txBox="1"/>
          <p:nvPr/>
        </p:nvSpPr>
        <p:spPr>
          <a:xfrm>
            <a:off x="3886395" y="3282939"/>
            <a:ext cx="4859586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InpL = 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shape</a:t>
            </a:r>
            <a:r>
              <a:rPr lang="ko-KR" altLang="en-US" sz="1600" dirty="0"/>
              <a:t>=(</a:t>
            </a:r>
            <a:r>
              <a:rPr lang="ko-KR" altLang="en-US" sz="1600" dirty="0" err="1"/>
              <a:t>TimeStep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VarSize</a:t>
            </a:r>
            <a:r>
              <a:rPr lang="ko-KR" altLang="en-US" sz="1600" dirty="0"/>
              <a:t>))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LSTML = LSTM(</a:t>
            </a:r>
            <a:r>
              <a:rPr lang="ko-KR" altLang="en-US" sz="1600" dirty="0" err="1"/>
              <a:t>Units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return_sequences</a:t>
            </a:r>
            <a:r>
              <a:rPr lang="ko-KR" altLang="en-US" sz="1600" dirty="0"/>
              <a:t>=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ko-KR" altLang="en-US" sz="1600" dirty="0"/>
              <a:t>)(InpL)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LSTML = LSTM(</a:t>
            </a:r>
            <a:r>
              <a:rPr lang="ko-KR" altLang="en-US" sz="1600" dirty="0" err="1"/>
              <a:t>Units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return_sequences</a:t>
            </a:r>
            <a:r>
              <a:rPr lang="ko-KR" altLang="en-US" sz="1600" dirty="0"/>
              <a:t>=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ko-KR" altLang="en-US" sz="1600" dirty="0"/>
              <a:t>)(LSTML)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model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Model</a:t>
            </a:r>
            <a:r>
              <a:rPr lang="ko-KR" altLang="en-US" sz="1600" dirty="0"/>
              <a:t>(InpL, LSTML)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16A71D-FDFF-8542-BF6D-07F3DC6C7C34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67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Techniques for building various LSTM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 to N LSTM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E19E40E-4AD2-CBD9-7F47-1BBABFF341C6}"/>
              </a:ext>
            </a:extLst>
          </p:cNvPr>
          <p:cNvSpPr/>
          <p:nvPr/>
        </p:nvSpPr>
        <p:spPr>
          <a:xfrm>
            <a:off x="1504533" y="4161971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B55618F-7DB0-8122-462A-D84D8A0AD07E}"/>
              </a:ext>
            </a:extLst>
          </p:cNvPr>
          <p:cNvGrpSpPr/>
          <p:nvPr/>
        </p:nvGrpSpPr>
        <p:grpSpPr>
          <a:xfrm>
            <a:off x="882215" y="3961708"/>
            <a:ext cx="607582" cy="582171"/>
            <a:chOff x="2352577" y="2695993"/>
            <a:chExt cx="1946046" cy="1511439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2A05EDF-7C08-9F38-D190-27448B71C1C0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82B41A-BED4-17FC-BBC8-184589EB67C7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A9B520-F5D0-BAF2-C226-F8CFC5A69944}"/>
              </a:ext>
            </a:extLst>
          </p:cNvPr>
          <p:cNvGrpSpPr/>
          <p:nvPr/>
        </p:nvGrpSpPr>
        <p:grpSpPr>
          <a:xfrm>
            <a:off x="983770" y="4775821"/>
            <a:ext cx="423468" cy="360000"/>
            <a:chOff x="1102837" y="4534057"/>
            <a:chExt cx="423468" cy="36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2725B4E-6A13-FD0D-53BE-13DAF231CFEE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C8BED-E9E0-C03A-FAFE-1BA2F22F33D4}"/>
                </a:ext>
              </a:extLst>
            </p:cNvPr>
            <p:cNvSpPr txBox="1"/>
            <p:nvPr/>
          </p:nvSpPr>
          <p:spPr>
            <a:xfrm>
              <a:off x="110283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t-1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469AF55-D0C1-5A2E-D80C-9DBECFCE017F}"/>
              </a:ext>
            </a:extLst>
          </p:cNvPr>
          <p:cNvSpPr/>
          <p:nvPr/>
        </p:nvSpPr>
        <p:spPr>
          <a:xfrm rot="16200000">
            <a:off x="1069735" y="4592534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08B330B-EFF1-E22E-6615-B489F064BA63}"/>
              </a:ext>
            </a:extLst>
          </p:cNvPr>
          <p:cNvSpPr/>
          <p:nvPr/>
        </p:nvSpPr>
        <p:spPr>
          <a:xfrm>
            <a:off x="2373479" y="4159034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D3445C6-735E-4C01-1965-56274D5934F8}"/>
              </a:ext>
            </a:extLst>
          </p:cNvPr>
          <p:cNvGrpSpPr/>
          <p:nvPr/>
        </p:nvGrpSpPr>
        <p:grpSpPr>
          <a:xfrm>
            <a:off x="1751161" y="3958771"/>
            <a:ext cx="607582" cy="582171"/>
            <a:chOff x="2352577" y="2695993"/>
            <a:chExt cx="1946046" cy="1511439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749A148-F5FB-4670-1454-CBF7B7EB181F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0B1263-4C3C-210B-E890-F74125EA993C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A458AC-AEEA-884C-0692-A2272D0B6957}"/>
              </a:ext>
            </a:extLst>
          </p:cNvPr>
          <p:cNvGrpSpPr/>
          <p:nvPr/>
        </p:nvGrpSpPr>
        <p:grpSpPr>
          <a:xfrm>
            <a:off x="1833666" y="4772884"/>
            <a:ext cx="423468" cy="360000"/>
            <a:chOff x="1083787" y="4534057"/>
            <a:chExt cx="423468" cy="36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5B65928-8F01-2D38-1074-4C1AB995D805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837AF48-1B15-C4DB-2B08-618AD8223D47}"/>
                </a:ext>
              </a:extLst>
            </p:cNvPr>
            <p:cNvSpPr txBox="1"/>
            <p:nvPr/>
          </p:nvSpPr>
          <p:spPr>
            <a:xfrm>
              <a:off x="108378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endParaRPr lang="ko-KR" altLang="en-US" sz="1200" b="1" dirty="0"/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589E5F9-E4DD-2CC9-A517-6946D32A32F0}"/>
              </a:ext>
            </a:extLst>
          </p:cNvPr>
          <p:cNvSpPr/>
          <p:nvPr/>
        </p:nvSpPr>
        <p:spPr>
          <a:xfrm rot="16200000">
            <a:off x="1929156" y="4589597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E525BA4-DA76-B4FD-52F7-BEC8A5A7AB0A}"/>
              </a:ext>
            </a:extLst>
          </p:cNvPr>
          <p:cNvGrpSpPr/>
          <p:nvPr/>
        </p:nvGrpSpPr>
        <p:grpSpPr>
          <a:xfrm>
            <a:off x="2626099" y="3959247"/>
            <a:ext cx="607582" cy="582171"/>
            <a:chOff x="2352577" y="2695993"/>
            <a:chExt cx="1946046" cy="151143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0025632-01F6-7DED-35F7-4C8BDCB379B8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E5B472-0D95-A3C0-0AB6-0A67DD6308F1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1239B2D-2AAF-2B44-0A00-54FDC16B935F}"/>
              </a:ext>
            </a:extLst>
          </p:cNvPr>
          <p:cNvGrpSpPr/>
          <p:nvPr/>
        </p:nvGrpSpPr>
        <p:grpSpPr>
          <a:xfrm>
            <a:off x="2718129" y="4773360"/>
            <a:ext cx="423468" cy="360000"/>
            <a:chOff x="1093312" y="4534057"/>
            <a:chExt cx="423468" cy="36000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E2E2F78-BC7E-566F-B4E4-7964CF4742B0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F9B173-B007-F6CD-2865-5DE2C6E7CBC7}"/>
                </a:ext>
              </a:extLst>
            </p:cNvPr>
            <p:cNvSpPr txBox="1"/>
            <p:nvPr/>
          </p:nvSpPr>
          <p:spPr>
            <a:xfrm>
              <a:off x="1093312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t+1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F592396-9905-DC66-0697-C36F134E1D2E}"/>
              </a:ext>
            </a:extLst>
          </p:cNvPr>
          <p:cNvSpPr/>
          <p:nvPr/>
        </p:nvSpPr>
        <p:spPr>
          <a:xfrm rot="16200000">
            <a:off x="2804094" y="4590073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BAE7BC0C-24DC-CA22-CE50-5B3D950E281D}"/>
              </a:ext>
            </a:extLst>
          </p:cNvPr>
          <p:cNvSpPr/>
          <p:nvPr/>
        </p:nvSpPr>
        <p:spPr>
          <a:xfrm rot="16200000">
            <a:off x="2800244" y="3769951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EBAE1F19-436A-B564-1530-87647179201C}"/>
              </a:ext>
            </a:extLst>
          </p:cNvPr>
          <p:cNvSpPr/>
          <p:nvPr/>
        </p:nvSpPr>
        <p:spPr>
          <a:xfrm>
            <a:off x="3276183" y="3334502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FB51C7B-7F01-C193-7B3A-E2F2410EE0F7}"/>
              </a:ext>
            </a:extLst>
          </p:cNvPr>
          <p:cNvGrpSpPr/>
          <p:nvPr/>
        </p:nvGrpSpPr>
        <p:grpSpPr>
          <a:xfrm>
            <a:off x="2653865" y="3134239"/>
            <a:ext cx="607582" cy="582171"/>
            <a:chOff x="2352577" y="2695993"/>
            <a:chExt cx="1946046" cy="1511439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923A019B-D3AE-0D1B-6BD9-0F3C70573309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DDC2A37-EEE4-9578-1E61-2B58BAB1FFB0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C213FB2B-117D-D37E-8EDD-DABDEDA340E3}"/>
              </a:ext>
            </a:extLst>
          </p:cNvPr>
          <p:cNvSpPr/>
          <p:nvPr/>
        </p:nvSpPr>
        <p:spPr>
          <a:xfrm>
            <a:off x="4145129" y="3331565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7BBD9F6-DF23-D952-7685-1D583AFF5E7C}"/>
              </a:ext>
            </a:extLst>
          </p:cNvPr>
          <p:cNvGrpSpPr/>
          <p:nvPr/>
        </p:nvGrpSpPr>
        <p:grpSpPr>
          <a:xfrm>
            <a:off x="3522811" y="3131302"/>
            <a:ext cx="607582" cy="582171"/>
            <a:chOff x="2352577" y="2695993"/>
            <a:chExt cx="1946046" cy="1511439"/>
          </a:xfrm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59DE062B-AFBC-8796-0443-A7F17656DF3E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A2198F2-5666-9926-EC85-88EC8D318A76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9B31D61-AF16-727B-0FA5-92E12517FAE0}"/>
              </a:ext>
            </a:extLst>
          </p:cNvPr>
          <p:cNvGrpSpPr/>
          <p:nvPr/>
        </p:nvGrpSpPr>
        <p:grpSpPr>
          <a:xfrm>
            <a:off x="4397749" y="3131778"/>
            <a:ext cx="607582" cy="582171"/>
            <a:chOff x="2352577" y="2695993"/>
            <a:chExt cx="1946046" cy="1511439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6E05FC34-D5E2-26FB-0FEE-3A9BCFE60C02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D8690AD-E539-ACC4-3554-4BC494EAA3EF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258" name="화살표: 오른쪽 257">
            <a:extLst>
              <a:ext uri="{FF2B5EF4-FFF2-40B4-BE49-F238E27FC236}">
                <a16:creationId xmlns:a16="http://schemas.microsoft.com/office/drawing/2014/main" id="{D58B37B1-BA2F-DB10-0A68-E8FB8109E298}"/>
              </a:ext>
            </a:extLst>
          </p:cNvPr>
          <p:cNvSpPr/>
          <p:nvPr/>
        </p:nvSpPr>
        <p:spPr>
          <a:xfrm rot="16200000">
            <a:off x="4586859" y="2939378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92E231-C903-4503-641C-B9A9F7063851}"/>
              </a:ext>
            </a:extLst>
          </p:cNvPr>
          <p:cNvGrpSpPr/>
          <p:nvPr/>
        </p:nvGrpSpPr>
        <p:grpSpPr>
          <a:xfrm>
            <a:off x="4505325" y="2522457"/>
            <a:ext cx="423468" cy="360000"/>
            <a:chOff x="4572000" y="2522457"/>
            <a:chExt cx="423468" cy="360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F8A9888-7C11-E443-36DF-375132BA8D7C}"/>
                </a:ext>
              </a:extLst>
            </p:cNvPr>
            <p:cNvSpPr/>
            <p:nvPr/>
          </p:nvSpPr>
          <p:spPr>
            <a:xfrm>
              <a:off x="4600575" y="2522457"/>
              <a:ext cx="360000" cy="360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BCD7BD-238F-DA6C-3971-C5D181F8797C}"/>
                </a:ext>
              </a:extLst>
            </p:cNvPr>
            <p:cNvSpPr txBox="1"/>
            <p:nvPr/>
          </p:nvSpPr>
          <p:spPr>
            <a:xfrm>
              <a:off x="4572000" y="25639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H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9FFC60B-AA7E-65DE-9FA1-BD94F5977DE0}"/>
              </a:ext>
            </a:extLst>
          </p:cNvPr>
          <p:cNvSpPr txBox="1"/>
          <p:nvPr/>
        </p:nvSpPr>
        <p:spPr>
          <a:xfrm>
            <a:off x="2440154" y="6510398"/>
            <a:ext cx="6747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https://m.blog.naver.com/PostView.naver?isHttpsRedirect=true&amp;blogId=chunjein&amp;logNo=221589624838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8686C0-B359-B6F6-502E-2D5DB69C7967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35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Techniques for building various LSTM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 to N LSTM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3AFC2-2D5F-118C-3AB4-7EF565FC995A}"/>
              </a:ext>
            </a:extLst>
          </p:cNvPr>
          <p:cNvSpPr txBox="1"/>
          <p:nvPr/>
        </p:nvSpPr>
        <p:spPr>
          <a:xfrm>
            <a:off x="4052888" y="3950659"/>
            <a:ext cx="4595812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InpL = </a:t>
            </a:r>
            <a:r>
              <a:rPr lang="ko-KR" altLang="en-US" sz="1600" dirty="0" err="1"/>
              <a:t>Input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shape</a:t>
            </a:r>
            <a:r>
              <a:rPr lang="ko-KR" altLang="en-US" sz="1600" dirty="0"/>
              <a:t>=(</a:t>
            </a:r>
            <a:r>
              <a:rPr lang="ko-KR" altLang="en-US" sz="1600" dirty="0" err="1"/>
              <a:t>TimeStep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VarSize</a:t>
            </a:r>
            <a:r>
              <a:rPr lang="ko-KR" altLang="en-US" sz="1600" dirty="0"/>
              <a:t>))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LSTML = LSTM(</a:t>
            </a:r>
            <a:r>
              <a:rPr lang="ko-KR" altLang="en-US" sz="1600" dirty="0" err="1"/>
              <a:t>Units</a:t>
            </a:r>
            <a:r>
              <a:rPr lang="ko-KR" altLang="en-US" sz="1600" dirty="0"/>
              <a:t>, </a:t>
            </a:r>
            <a:r>
              <a:rPr lang="ko-KR" altLang="en-US" sz="1600" dirty="0" err="1"/>
              <a:t>return_sequences</a:t>
            </a:r>
            <a:r>
              <a:rPr lang="ko-KR" altLang="en-US" sz="1600" dirty="0"/>
              <a:t>=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ko-KR" altLang="en-US" sz="1600" dirty="0"/>
              <a:t>)(InpL)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648A8F5-9EEA-2258-85BA-4C1CC66C8FA6}"/>
              </a:ext>
            </a:extLst>
          </p:cNvPr>
          <p:cNvSpPr/>
          <p:nvPr/>
        </p:nvSpPr>
        <p:spPr>
          <a:xfrm>
            <a:off x="1504533" y="4161971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9956E1-2769-E446-95CD-B5257F7473C8}"/>
              </a:ext>
            </a:extLst>
          </p:cNvPr>
          <p:cNvGrpSpPr/>
          <p:nvPr/>
        </p:nvGrpSpPr>
        <p:grpSpPr>
          <a:xfrm>
            <a:off x="882215" y="3961708"/>
            <a:ext cx="607582" cy="582171"/>
            <a:chOff x="2352577" y="2695993"/>
            <a:chExt cx="1946046" cy="151143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F9982F1-4154-1D76-DF19-3BE173CA5F66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A8C605-1A85-8191-F0FF-D0904F437F59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596210-E5F2-103D-ECC7-30EC4AA44196}"/>
              </a:ext>
            </a:extLst>
          </p:cNvPr>
          <p:cNvGrpSpPr/>
          <p:nvPr/>
        </p:nvGrpSpPr>
        <p:grpSpPr>
          <a:xfrm>
            <a:off x="983770" y="4775821"/>
            <a:ext cx="423468" cy="360000"/>
            <a:chOff x="1102837" y="4534057"/>
            <a:chExt cx="423468" cy="36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885EAC1-7BE9-6A50-2A14-280104D7593B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B4F920-93E2-F0AC-D3A8-2C684623A492}"/>
                </a:ext>
              </a:extLst>
            </p:cNvPr>
            <p:cNvSpPr txBox="1"/>
            <p:nvPr/>
          </p:nvSpPr>
          <p:spPr>
            <a:xfrm>
              <a:off x="110283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t-1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E2A01F0-00C4-D007-3E86-D603F011AB09}"/>
              </a:ext>
            </a:extLst>
          </p:cNvPr>
          <p:cNvSpPr/>
          <p:nvPr/>
        </p:nvSpPr>
        <p:spPr>
          <a:xfrm rot="16200000">
            <a:off x="1069735" y="4592534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48D82CE-1056-2201-59D3-8625481EB892}"/>
              </a:ext>
            </a:extLst>
          </p:cNvPr>
          <p:cNvSpPr/>
          <p:nvPr/>
        </p:nvSpPr>
        <p:spPr>
          <a:xfrm>
            <a:off x="2373479" y="4159034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6F87DC2-AD70-2DBB-ED49-906FF8EAF043}"/>
              </a:ext>
            </a:extLst>
          </p:cNvPr>
          <p:cNvGrpSpPr/>
          <p:nvPr/>
        </p:nvGrpSpPr>
        <p:grpSpPr>
          <a:xfrm>
            <a:off x="1751161" y="3958771"/>
            <a:ext cx="607582" cy="582171"/>
            <a:chOff x="2352577" y="2695993"/>
            <a:chExt cx="1946046" cy="1511439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C4A3A0C-CE0A-C82E-D970-05481A3E8CCC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533D0F-FD89-2610-1B08-15330F81DA61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1BF94A6-141F-C3AC-7FEF-B0D71379A6E0}"/>
              </a:ext>
            </a:extLst>
          </p:cNvPr>
          <p:cNvGrpSpPr/>
          <p:nvPr/>
        </p:nvGrpSpPr>
        <p:grpSpPr>
          <a:xfrm>
            <a:off x="1833666" y="4772884"/>
            <a:ext cx="423468" cy="360000"/>
            <a:chOff x="1083787" y="4534057"/>
            <a:chExt cx="423468" cy="360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50AF347-D5B0-1A4B-11E7-755A45055373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526DCC-8CD9-E502-62E3-46F916A9CA31}"/>
                </a:ext>
              </a:extLst>
            </p:cNvPr>
            <p:cNvSpPr txBox="1"/>
            <p:nvPr/>
          </p:nvSpPr>
          <p:spPr>
            <a:xfrm>
              <a:off x="108378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endParaRPr lang="ko-KR" altLang="en-US" sz="1200" b="1" dirty="0"/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F1A55DD3-FC5D-0893-7978-885F6E3A0CDB}"/>
              </a:ext>
            </a:extLst>
          </p:cNvPr>
          <p:cNvSpPr/>
          <p:nvPr/>
        </p:nvSpPr>
        <p:spPr>
          <a:xfrm rot="16200000">
            <a:off x="1929156" y="4589597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F713DD-CB58-F58F-B010-DCEEA32D1AC3}"/>
              </a:ext>
            </a:extLst>
          </p:cNvPr>
          <p:cNvGrpSpPr/>
          <p:nvPr/>
        </p:nvGrpSpPr>
        <p:grpSpPr>
          <a:xfrm>
            <a:off x="2626099" y="3959247"/>
            <a:ext cx="607582" cy="582171"/>
            <a:chOff x="2352577" y="2695993"/>
            <a:chExt cx="1946046" cy="151143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B4DDFAC-AE74-9107-4B08-4E1419ED9DF3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5BBF92-D312-FC0A-4DF1-576000248E86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92B50E4-4FAE-DF4C-5015-953914C8BBC9}"/>
              </a:ext>
            </a:extLst>
          </p:cNvPr>
          <p:cNvGrpSpPr/>
          <p:nvPr/>
        </p:nvGrpSpPr>
        <p:grpSpPr>
          <a:xfrm>
            <a:off x="2718129" y="4773360"/>
            <a:ext cx="423468" cy="360000"/>
            <a:chOff x="1093312" y="4534057"/>
            <a:chExt cx="423468" cy="36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2490991-547A-3819-A28E-B5483A350757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516270-098F-3DF4-1E3E-7707AD9ED65D}"/>
                </a:ext>
              </a:extLst>
            </p:cNvPr>
            <p:cNvSpPr txBox="1"/>
            <p:nvPr/>
          </p:nvSpPr>
          <p:spPr>
            <a:xfrm>
              <a:off x="1093312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t+1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ACDBF817-EAF6-7EE7-602C-6E52F6DE56D9}"/>
              </a:ext>
            </a:extLst>
          </p:cNvPr>
          <p:cNvSpPr/>
          <p:nvPr/>
        </p:nvSpPr>
        <p:spPr>
          <a:xfrm rot="16200000">
            <a:off x="2804094" y="4590073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E543E214-987D-CD8C-86A1-0CD072809445}"/>
              </a:ext>
            </a:extLst>
          </p:cNvPr>
          <p:cNvSpPr/>
          <p:nvPr/>
        </p:nvSpPr>
        <p:spPr>
          <a:xfrm rot="16200000">
            <a:off x="2800244" y="3769951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51E4BF9A-C8B1-C44E-9B3B-E973AB22136B}"/>
              </a:ext>
            </a:extLst>
          </p:cNvPr>
          <p:cNvSpPr/>
          <p:nvPr/>
        </p:nvSpPr>
        <p:spPr>
          <a:xfrm>
            <a:off x="3276183" y="3334502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C146BE-ACF2-5977-4980-E9FAD744A2EC}"/>
              </a:ext>
            </a:extLst>
          </p:cNvPr>
          <p:cNvGrpSpPr/>
          <p:nvPr/>
        </p:nvGrpSpPr>
        <p:grpSpPr>
          <a:xfrm>
            <a:off x="2653865" y="3134239"/>
            <a:ext cx="607582" cy="582171"/>
            <a:chOff x="2352577" y="2695993"/>
            <a:chExt cx="1946046" cy="1511439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9C30E44-BBC4-F1FE-7B8B-0FC8745A0BA9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12F649-02C1-F7B2-8218-CF652ACC9A76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FBA7F352-639D-D06B-0E9D-B2D822E00E10}"/>
              </a:ext>
            </a:extLst>
          </p:cNvPr>
          <p:cNvSpPr/>
          <p:nvPr/>
        </p:nvSpPr>
        <p:spPr>
          <a:xfrm>
            <a:off x="4145129" y="3331565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2CE80F1-0181-78A8-58A3-0567096EB17A}"/>
              </a:ext>
            </a:extLst>
          </p:cNvPr>
          <p:cNvGrpSpPr/>
          <p:nvPr/>
        </p:nvGrpSpPr>
        <p:grpSpPr>
          <a:xfrm>
            <a:off x="3522811" y="3131302"/>
            <a:ext cx="607582" cy="582171"/>
            <a:chOff x="2352577" y="2695993"/>
            <a:chExt cx="1946046" cy="1511439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9D8BF5D-F083-09D4-2F73-B89BA0E55D76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E96B0A-3AB2-7C9B-EC10-6FD7D7EDB25D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5CBD777-7824-E0F9-6FF1-E6D4FFE6DAC2}"/>
              </a:ext>
            </a:extLst>
          </p:cNvPr>
          <p:cNvGrpSpPr/>
          <p:nvPr/>
        </p:nvGrpSpPr>
        <p:grpSpPr>
          <a:xfrm>
            <a:off x="4397749" y="3131778"/>
            <a:ext cx="607582" cy="582171"/>
            <a:chOff x="2352577" y="2695993"/>
            <a:chExt cx="1946046" cy="1511439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0ED806D2-6F9C-34EE-1C1D-23066AC8BBBD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CC45C9-4B01-D06F-AE25-B183C6516B1E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F0AA1C-15CA-8F3A-8728-648B26ABC74D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78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Techniques for building various LSTM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 to N LSTM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FC60B-AA7E-65DE-9FA1-BD94F5977DE0}"/>
              </a:ext>
            </a:extLst>
          </p:cNvPr>
          <p:cNvSpPr txBox="1"/>
          <p:nvPr/>
        </p:nvSpPr>
        <p:spPr>
          <a:xfrm>
            <a:off x="2440154" y="6510398"/>
            <a:ext cx="6747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https://m.blog.naver.com/PostView.naver?isHttpsRedirect=true&amp;blogId=chunjein&amp;logNo=221589624838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3AFC2-2D5F-118C-3AB4-7EF565FC995A}"/>
              </a:ext>
            </a:extLst>
          </p:cNvPr>
          <p:cNvSpPr txBox="1"/>
          <p:nvPr/>
        </p:nvSpPr>
        <p:spPr>
          <a:xfrm>
            <a:off x="4052888" y="3950659"/>
            <a:ext cx="4595812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LSTML = </a:t>
            </a:r>
            <a:r>
              <a:rPr lang="en-US" altLang="ko-KR" sz="1600" dirty="0" err="1"/>
              <a:t>RepeatVector</a:t>
            </a:r>
            <a:r>
              <a:rPr lang="en-US" altLang="ko-KR" sz="1600" dirty="0"/>
              <a:t>(Units)(LSTML)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LSTML = </a:t>
            </a:r>
            <a:r>
              <a:rPr lang="en-US" altLang="ko-KR" sz="1600" dirty="0" err="1"/>
              <a:t>TimeDistributed</a:t>
            </a:r>
            <a:r>
              <a:rPr lang="en-US" altLang="ko-KR" sz="1600" dirty="0"/>
              <a:t>(Dense(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altLang="ko-KR" sz="1600" dirty="0"/>
              <a:t>))(LSTML)</a:t>
            </a:r>
            <a:endParaRPr lang="ko-KR" altLang="en-US" sz="16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648A8F5-9EEA-2258-85BA-4C1CC66C8FA6}"/>
              </a:ext>
            </a:extLst>
          </p:cNvPr>
          <p:cNvSpPr/>
          <p:nvPr/>
        </p:nvSpPr>
        <p:spPr>
          <a:xfrm>
            <a:off x="1504533" y="4161971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9956E1-2769-E446-95CD-B5257F7473C8}"/>
              </a:ext>
            </a:extLst>
          </p:cNvPr>
          <p:cNvGrpSpPr/>
          <p:nvPr/>
        </p:nvGrpSpPr>
        <p:grpSpPr>
          <a:xfrm>
            <a:off x="882215" y="3961708"/>
            <a:ext cx="607582" cy="582171"/>
            <a:chOff x="2352577" y="2695993"/>
            <a:chExt cx="1946046" cy="151143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F9982F1-4154-1D76-DF19-3BE173CA5F66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A8C605-1A85-8191-F0FF-D0904F437F59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596210-E5F2-103D-ECC7-30EC4AA44196}"/>
              </a:ext>
            </a:extLst>
          </p:cNvPr>
          <p:cNvGrpSpPr/>
          <p:nvPr/>
        </p:nvGrpSpPr>
        <p:grpSpPr>
          <a:xfrm>
            <a:off x="983770" y="4775821"/>
            <a:ext cx="423468" cy="360000"/>
            <a:chOff x="1102837" y="4534057"/>
            <a:chExt cx="423468" cy="36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885EAC1-7BE9-6A50-2A14-280104D7593B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B4F920-93E2-F0AC-D3A8-2C684623A492}"/>
                </a:ext>
              </a:extLst>
            </p:cNvPr>
            <p:cNvSpPr txBox="1"/>
            <p:nvPr/>
          </p:nvSpPr>
          <p:spPr>
            <a:xfrm>
              <a:off x="110283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t-1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E2A01F0-00C4-D007-3E86-D603F011AB09}"/>
              </a:ext>
            </a:extLst>
          </p:cNvPr>
          <p:cNvSpPr/>
          <p:nvPr/>
        </p:nvSpPr>
        <p:spPr>
          <a:xfrm rot="16200000">
            <a:off x="1069735" y="4592534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48D82CE-1056-2201-59D3-8625481EB892}"/>
              </a:ext>
            </a:extLst>
          </p:cNvPr>
          <p:cNvSpPr/>
          <p:nvPr/>
        </p:nvSpPr>
        <p:spPr>
          <a:xfrm>
            <a:off x="2373479" y="4159034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6F87DC2-AD70-2DBB-ED49-906FF8EAF043}"/>
              </a:ext>
            </a:extLst>
          </p:cNvPr>
          <p:cNvGrpSpPr/>
          <p:nvPr/>
        </p:nvGrpSpPr>
        <p:grpSpPr>
          <a:xfrm>
            <a:off x="1751161" y="3958771"/>
            <a:ext cx="607582" cy="582171"/>
            <a:chOff x="2352577" y="2695993"/>
            <a:chExt cx="1946046" cy="1511439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C4A3A0C-CE0A-C82E-D970-05481A3E8CCC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533D0F-FD89-2610-1B08-15330F81DA61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1BF94A6-141F-C3AC-7FEF-B0D71379A6E0}"/>
              </a:ext>
            </a:extLst>
          </p:cNvPr>
          <p:cNvGrpSpPr/>
          <p:nvPr/>
        </p:nvGrpSpPr>
        <p:grpSpPr>
          <a:xfrm>
            <a:off x="1833666" y="4772884"/>
            <a:ext cx="423468" cy="360000"/>
            <a:chOff x="1083787" y="4534057"/>
            <a:chExt cx="423468" cy="360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50AF347-D5B0-1A4B-11E7-755A45055373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526DCC-8CD9-E502-62E3-46F916A9CA31}"/>
                </a:ext>
              </a:extLst>
            </p:cNvPr>
            <p:cNvSpPr txBox="1"/>
            <p:nvPr/>
          </p:nvSpPr>
          <p:spPr>
            <a:xfrm>
              <a:off x="108378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endParaRPr lang="ko-KR" altLang="en-US" sz="1200" b="1" dirty="0"/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F1A55DD3-FC5D-0893-7978-885F6E3A0CDB}"/>
              </a:ext>
            </a:extLst>
          </p:cNvPr>
          <p:cNvSpPr/>
          <p:nvPr/>
        </p:nvSpPr>
        <p:spPr>
          <a:xfrm rot="16200000">
            <a:off x="1929156" y="4589597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F713DD-CB58-F58F-B010-DCEEA32D1AC3}"/>
              </a:ext>
            </a:extLst>
          </p:cNvPr>
          <p:cNvGrpSpPr/>
          <p:nvPr/>
        </p:nvGrpSpPr>
        <p:grpSpPr>
          <a:xfrm>
            <a:off x="2626099" y="3959247"/>
            <a:ext cx="607582" cy="582171"/>
            <a:chOff x="2352577" y="2695993"/>
            <a:chExt cx="1946046" cy="151143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B4DDFAC-AE74-9107-4B08-4E1419ED9DF3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5BBF92-D312-FC0A-4DF1-576000248E86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92B50E4-4FAE-DF4C-5015-953914C8BBC9}"/>
              </a:ext>
            </a:extLst>
          </p:cNvPr>
          <p:cNvGrpSpPr/>
          <p:nvPr/>
        </p:nvGrpSpPr>
        <p:grpSpPr>
          <a:xfrm>
            <a:off x="2718129" y="4773360"/>
            <a:ext cx="423468" cy="360000"/>
            <a:chOff x="1093312" y="4534057"/>
            <a:chExt cx="423468" cy="36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2490991-547A-3819-A28E-B5483A350757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516270-098F-3DF4-1E3E-7707AD9ED65D}"/>
                </a:ext>
              </a:extLst>
            </p:cNvPr>
            <p:cNvSpPr txBox="1"/>
            <p:nvPr/>
          </p:nvSpPr>
          <p:spPr>
            <a:xfrm>
              <a:off x="1093312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t+1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ACDBF817-EAF6-7EE7-602C-6E52F6DE56D9}"/>
              </a:ext>
            </a:extLst>
          </p:cNvPr>
          <p:cNvSpPr/>
          <p:nvPr/>
        </p:nvSpPr>
        <p:spPr>
          <a:xfrm rot="16200000">
            <a:off x="2804094" y="4590073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E543E214-987D-CD8C-86A1-0CD072809445}"/>
              </a:ext>
            </a:extLst>
          </p:cNvPr>
          <p:cNvSpPr/>
          <p:nvPr/>
        </p:nvSpPr>
        <p:spPr>
          <a:xfrm rot="16200000">
            <a:off x="2800244" y="3769951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51E4BF9A-C8B1-C44E-9B3B-E973AB22136B}"/>
              </a:ext>
            </a:extLst>
          </p:cNvPr>
          <p:cNvSpPr/>
          <p:nvPr/>
        </p:nvSpPr>
        <p:spPr>
          <a:xfrm>
            <a:off x="3276183" y="3334502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C146BE-ACF2-5977-4980-E9FAD744A2EC}"/>
              </a:ext>
            </a:extLst>
          </p:cNvPr>
          <p:cNvGrpSpPr/>
          <p:nvPr/>
        </p:nvGrpSpPr>
        <p:grpSpPr>
          <a:xfrm>
            <a:off x="2653865" y="3134239"/>
            <a:ext cx="607582" cy="582171"/>
            <a:chOff x="2352577" y="2695993"/>
            <a:chExt cx="1946046" cy="1511439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9C30E44-BBC4-F1FE-7B8B-0FC8745A0BA9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12F649-02C1-F7B2-8218-CF652ACC9A76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FBA7F352-639D-D06B-0E9D-B2D822E00E10}"/>
              </a:ext>
            </a:extLst>
          </p:cNvPr>
          <p:cNvSpPr/>
          <p:nvPr/>
        </p:nvSpPr>
        <p:spPr>
          <a:xfrm>
            <a:off x="4145129" y="3331565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2CE80F1-0181-78A8-58A3-0567096EB17A}"/>
              </a:ext>
            </a:extLst>
          </p:cNvPr>
          <p:cNvGrpSpPr/>
          <p:nvPr/>
        </p:nvGrpSpPr>
        <p:grpSpPr>
          <a:xfrm>
            <a:off x="3522811" y="3131302"/>
            <a:ext cx="607582" cy="582171"/>
            <a:chOff x="2352577" y="2695993"/>
            <a:chExt cx="1946046" cy="1511439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9D8BF5D-F083-09D4-2F73-B89BA0E55D76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E96B0A-3AB2-7C9B-EC10-6FD7D7EDB25D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5CBD777-7824-E0F9-6FF1-E6D4FFE6DAC2}"/>
              </a:ext>
            </a:extLst>
          </p:cNvPr>
          <p:cNvGrpSpPr/>
          <p:nvPr/>
        </p:nvGrpSpPr>
        <p:grpSpPr>
          <a:xfrm>
            <a:off x="4397749" y="3131778"/>
            <a:ext cx="607582" cy="582171"/>
            <a:chOff x="2352577" y="2695993"/>
            <a:chExt cx="1946046" cy="1511439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0ED806D2-6F9C-34EE-1C1D-23066AC8BBBD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CC45C9-4B01-D06F-AE25-B183C6516B1E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A29B23-46E2-4266-A9F0-400E163A26D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22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Techniques for building various LSTM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Narrow" panose="020B0606020202030204" pitchFamily="34" charset="0"/>
              </a:rPr>
              <a:t>RepeatVector</a:t>
            </a:r>
            <a:endParaRPr lang="en-US" altLang="ko-KR" sz="2000" dirty="0"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Repeats the input n times.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C648A8F5-9EEA-2258-85BA-4C1CC66C8FA6}"/>
              </a:ext>
            </a:extLst>
          </p:cNvPr>
          <p:cNvSpPr/>
          <p:nvPr/>
        </p:nvSpPr>
        <p:spPr>
          <a:xfrm>
            <a:off x="1504533" y="4161971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C9956E1-2769-E446-95CD-B5257F7473C8}"/>
              </a:ext>
            </a:extLst>
          </p:cNvPr>
          <p:cNvGrpSpPr/>
          <p:nvPr/>
        </p:nvGrpSpPr>
        <p:grpSpPr>
          <a:xfrm>
            <a:off x="882215" y="3961708"/>
            <a:ext cx="607582" cy="582171"/>
            <a:chOff x="2352577" y="2695993"/>
            <a:chExt cx="1946046" cy="1511439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F9982F1-4154-1D76-DF19-3BE173CA5F66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A8C605-1A85-8191-F0FF-D0904F437F59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596210-E5F2-103D-ECC7-30EC4AA44196}"/>
              </a:ext>
            </a:extLst>
          </p:cNvPr>
          <p:cNvGrpSpPr/>
          <p:nvPr/>
        </p:nvGrpSpPr>
        <p:grpSpPr>
          <a:xfrm>
            <a:off x="983770" y="4775821"/>
            <a:ext cx="423468" cy="360000"/>
            <a:chOff x="1102837" y="4534057"/>
            <a:chExt cx="423468" cy="36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885EAC1-7BE9-6A50-2A14-280104D7593B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B4F920-93E2-F0AC-D3A8-2C684623A492}"/>
                </a:ext>
              </a:extLst>
            </p:cNvPr>
            <p:cNvSpPr txBox="1"/>
            <p:nvPr/>
          </p:nvSpPr>
          <p:spPr>
            <a:xfrm>
              <a:off x="110283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t-1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DE2A01F0-00C4-D007-3E86-D603F011AB09}"/>
              </a:ext>
            </a:extLst>
          </p:cNvPr>
          <p:cNvSpPr/>
          <p:nvPr/>
        </p:nvSpPr>
        <p:spPr>
          <a:xfrm rot="16200000">
            <a:off x="1069735" y="4592534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48D82CE-1056-2201-59D3-8625481EB892}"/>
              </a:ext>
            </a:extLst>
          </p:cNvPr>
          <p:cNvSpPr/>
          <p:nvPr/>
        </p:nvSpPr>
        <p:spPr>
          <a:xfrm>
            <a:off x="2373479" y="4159034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6F87DC2-AD70-2DBB-ED49-906FF8EAF043}"/>
              </a:ext>
            </a:extLst>
          </p:cNvPr>
          <p:cNvGrpSpPr/>
          <p:nvPr/>
        </p:nvGrpSpPr>
        <p:grpSpPr>
          <a:xfrm>
            <a:off x="1751161" y="3958771"/>
            <a:ext cx="607582" cy="582171"/>
            <a:chOff x="2352577" y="2695993"/>
            <a:chExt cx="1946046" cy="1511439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C4A3A0C-CE0A-C82E-D970-05481A3E8CCC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533D0F-FD89-2610-1B08-15330F81DA61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1BF94A6-141F-C3AC-7FEF-B0D71379A6E0}"/>
              </a:ext>
            </a:extLst>
          </p:cNvPr>
          <p:cNvGrpSpPr/>
          <p:nvPr/>
        </p:nvGrpSpPr>
        <p:grpSpPr>
          <a:xfrm>
            <a:off x="1833666" y="4772884"/>
            <a:ext cx="423468" cy="360000"/>
            <a:chOff x="1083787" y="4534057"/>
            <a:chExt cx="423468" cy="360000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50AF347-D5B0-1A4B-11E7-755A45055373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526DCC-8CD9-E502-62E3-46F916A9CA31}"/>
                </a:ext>
              </a:extLst>
            </p:cNvPr>
            <p:cNvSpPr txBox="1"/>
            <p:nvPr/>
          </p:nvSpPr>
          <p:spPr>
            <a:xfrm>
              <a:off x="108378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endParaRPr lang="ko-KR" altLang="en-US" sz="1200" b="1" dirty="0"/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F1A55DD3-FC5D-0893-7978-885F6E3A0CDB}"/>
              </a:ext>
            </a:extLst>
          </p:cNvPr>
          <p:cNvSpPr/>
          <p:nvPr/>
        </p:nvSpPr>
        <p:spPr>
          <a:xfrm rot="16200000">
            <a:off x="1929156" y="4589597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FF713DD-CB58-F58F-B010-DCEEA32D1AC3}"/>
              </a:ext>
            </a:extLst>
          </p:cNvPr>
          <p:cNvGrpSpPr/>
          <p:nvPr/>
        </p:nvGrpSpPr>
        <p:grpSpPr>
          <a:xfrm>
            <a:off x="2626099" y="3959247"/>
            <a:ext cx="607582" cy="582171"/>
            <a:chOff x="2352577" y="2695993"/>
            <a:chExt cx="1946046" cy="1511439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CB4DDFAC-AE74-9107-4B08-4E1419ED9DF3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5BBF92-D312-FC0A-4DF1-576000248E86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92B50E4-4FAE-DF4C-5015-953914C8BBC9}"/>
              </a:ext>
            </a:extLst>
          </p:cNvPr>
          <p:cNvGrpSpPr/>
          <p:nvPr/>
        </p:nvGrpSpPr>
        <p:grpSpPr>
          <a:xfrm>
            <a:off x="2718129" y="4773360"/>
            <a:ext cx="423468" cy="360000"/>
            <a:chOff x="1093312" y="4534057"/>
            <a:chExt cx="423468" cy="360000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2490991-547A-3819-A28E-B5483A350757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516270-098F-3DF4-1E3E-7707AD9ED65D}"/>
                </a:ext>
              </a:extLst>
            </p:cNvPr>
            <p:cNvSpPr txBox="1"/>
            <p:nvPr/>
          </p:nvSpPr>
          <p:spPr>
            <a:xfrm>
              <a:off x="1093312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t+1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ACDBF817-EAF6-7EE7-602C-6E52F6DE56D9}"/>
              </a:ext>
            </a:extLst>
          </p:cNvPr>
          <p:cNvSpPr/>
          <p:nvPr/>
        </p:nvSpPr>
        <p:spPr>
          <a:xfrm rot="16200000">
            <a:off x="2804094" y="4590073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E543E214-987D-CD8C-86A1-0CD072809445}"/>
              </a:ext>
            </a:extLst>
          </p:cNvPr>
          <p:cNvSpPr/>
          <p:nvPr/>
        </p:nvSpPr>
        <p:spPr>
          <a:xfrm rot="16200000">
            <a:off x="2800244" y="3769951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51E4BF9A-C8B1-C44E-9B3B-E973AB22136B}"/>
              </a:ext>
            </a:extLst>
          </p:cNvPr>
          <p:cNvSpPr/>
          <p:nvPr/>
        </p:nvSpPr>
        <p:spPr>
          <a:xfrm>
            <a:off x="3276183" y="3334502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BC146BE-ACF2-5977-4980-E9FAD744A2EC}"/>
              </a:ext>
            </a:extLst>
          </p:cNvPr>
          <p:cNvGrpSpPr/>
          <p:nvPr/>
        </p:nvGrpSpPr>
        <p:grpSpPr>
          <a:xfrm>
            <a:off x="2653865" y="3134239"/>
            <a:ext cx="607582" cy="582171"/>
            <a:chOff x="2352577" y="2695993"/>
            <a:chExt cx="1946046" cy="1511439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9C30E44-BBC4-F1FE-7B8B-0FC8745A0BA9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112F649-02C1-F7B2-8218-CF652ACC9A76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FBA7F352-639D-D06B-0E9D-B2D822E00E10}"/>
              </a:ext>
            </a:extLst>
          </p:cNvPr>
          <p:cNvSpPr/>
          <p:nvPr/>
        </p:nvSpPr>
        <p:spPr>
          <a:xfrm>
            <a:off x="4145129" y="3331565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2CE80F1-0181-78A8-58A3-0567096EB17A}"/>
              </a:ext>
            </a:extLst>
          </p:cNvPr>
          <p:cNvGrpSpPr/>
          <p:nvPr/>
        </p:nvGrpSpPr>
        <p:grpSpPr>
          <a:xfrm>
            <a:off x="3522811" y="3131302"/>
            <a:ext cx="607582" cy="582171"/>
            <a:chOff x="2352577" y="2695993"/>
            <a:chExt cx="1946046" cy="1511439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9D8BF5D-F083-09D4-2F73-B89BA0E55D76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E96B0A-3AB2-7C9B-EC10-6FD7D7EDB25D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5CBD777-7824-E0F9-6FF1-E6D4FFE6DAC2}"/>
              </a:ext>
            </a:extLst>
          </p:cNvPr>
          <p:cNvGrpSpPr/>
          <p:nvPr/>
        </p:nvGrpSpPr>
        <p:grpSpPr>
          <a:xfrm>
            <a:off x="4397749" y="3131778"/>
            <a:ext cx="607582" cy="582171"/>
            <a:chOff x="2352577" y="2695993"/>
            <a:chExt cx="1946046" cy="1511439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0ED806D2-6F9C-34EE-1C1D-23066AC8BBBD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CC45C9-4B01-D06F-AE25-B183C6516B1E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2" name="화살표: U자형 1">
            <a:extLst>
              <a:ext uri="{FF2B5EF4-FFF2-40B4-BE49-F238E27FC236}">
                <a16:creationId xmlns:a16="http://schemas.microsoft.com/office/drawing/2014/main" id="{49150151-1E1A-CA82-247D-0FE5E1CBD827}"/>
              </a:ext>
            </a:extLst>
          </p:cNvPr>
          <p:cNvSpPr/>
          <p:nvPr/>
        </p:nvSpPr>
        <p:spPr>
          <a:xfrm>
            <a:off x="3094861" y="2880310"/>
            <a:ext cx="705614" cy="237516"/>
          </a:xfrm>
          <a:prstGeom prst="uturnArrow">
            <a:avLst>
              <a:gd name="adj1" fmla="val 25000"/>
              <a:gd name="adj2" fmla="val 25000"/>
              <a:gd name="adj3" fmla="val 18671"/>
              <a:gd name="adj4" fmla="val 50000"/>
              <a:gd name="adj5" fmla="val 100000"/>
            </a:avLst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U자형 6">
            <a:extLst>
              <a:ext uri="{FF2B5EF4-FFF2-40B4-BE49-F238E27FC236}">
                <a16:creationId xmlns:a16="http://schemas.microsoft.com/office/drawing/2014/main" id="{6C371C63-B25C-E988-3B78-E03D8876AF54}"/>
              </a:ext>
            </a:extLst>
          </p:cNvPr>
          <p:cNvSpPr/>
          <p:nvPr/>
        </p:nvSpPr>
        <p:spPr>
          <a:xfrm>
            <a:off x="4019438" y="2881433"/>
            <a:ext cx="705614" cy="237516"/>
          </a:xfrm>
          <a:prstGeom prst="uturnArrow">
            <a:avLst>
              <a:gd name="adj1" fmla="val 25000"/>
              <a:gd name="adj2" fmla="val 25000"/>
              <a:gd name="adj3" fmla="val 18671"/>
              <a:gd name="adj4" fmla="val 50000"/>
              <a:gd name="adj5" fmla="val 100000"/>
            </a:avLst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073D1-2879-7D4B-8EE7-0DF92CA556F1}"/>
              </a:ext>
            </a:extLst>
          </p:cNvPr>
          <p:cNvSpPr txBox="1"/>
          <p:nvPr/>
        </p:nvSpPr>
        <p:spPr>
          <a:xfrm>
            <a:off x="3202623" y="2614970"/>
            <a:ext cx="607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>
                <a:solidFill>
                  <a:srgbClr val="CC3300"/>
                </a:solidFill>
                <a:latin typeface="Arial Narrow" panose="020B0606020202030204" pitchFamily="34" charset="0"/>
              </a:rPr>
              <a:t>Copy</a:t>
            </a:r>
            <a:endParaRPr lang="ko-KR" altLang="en-US" sz="1400" b="1" i="1" dirty="0">
              <a:solidFill>
                <a:srgbClr val="CC33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669B47-343F-308D-3044-37CB4D9087F0}"/>
              </a:ext>
            </a:extLst>
          </p:cNvPr>
          <p:cNvSpPr txBox="1"/>
          <p:nvPr/>
        </p:nvSpPr>
        <p:spPr>
          <a:xfrm>
            <a:off x="4060525" y="2614970"/>
            <a:ext cx="607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>
                <a:solidFill>
                  <a:srgbClr val="CC3300"/>
                </a:solidFill>
                <a:latin typeface="Arial Narrow" panose="020B0606020202030204" pitchFamily="34" charset="0"/>
              </a:rPr>
              <a:t>Copy</a:t>
            </a:r>
            <a:endParaRPr lang="ko-KR" altLang="en-US" sz="1400" b="1" i="1" dirty="0">
              <a:solidFill>
                <a:srgbClr val="CC33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7F4F7A-0F02-885C-BCE9-68F1285164C8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5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timeseries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ime series data may consist of 1 or 2 dimensions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how?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7298D-F01B-868E-C1B1-6F22EB425DB4}"/>
              </a:ext>
            </a:extLst>
          </p:cNvPr>
          <p:cNvSpPr txBox="1"/>
          <p:nvPr/>
        </p:nvSpPr>
        <p:spPr>
          <a:xfrm>
            <a:off x="1517650" y="5197860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Dimensions: (# of obs. , # of variables)</a:t>
            </a:r>
          </a:p>
          <a:p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# of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obs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= 500</a:t>
            </a:r>
          </a:p>
          <a:p>
            <a:pPr lvl="1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# of variables = 2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6360F5-9F01-11F8-21CF-854E9FA0C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499355"/>
            <a:ext cx="7981950" cy="23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35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198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Techniques for building various LSTM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Narrow" panose="020B0606020202030204" pitchFamily="34" charset="0"/>
              </a:rPr>
              <a:t>TimeDistributed</a:t>
            </a:r>
            <a:endParaRPr lang="en-US" altLang="ko-KR" sz="2000" dirty="0"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Narrow" panose="020B0606020202030204" pitchFamily="34" charset="0"/>
              </a:rPr>
              <a:t>This wrapper allows to apply a layer to every temporal slice of an input.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FC60B-AA7E-65DE-9FA1-BD94F5977DE0}"/>
              </a:ext>
            </a:extLst>
          </p:cNvPr>
          <p:cNvSpPr txBox="1"/>
          <p:nvPr/>
        </p:nvSpPr>
        <p:spPr>
          <a:xfrm>
            <a:off x="2440154" y="6510398"/>
            <a:ext cx="6747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https://m.blog.naver.com/PostView.naver?isHttpsRedirect=true&amp;blogId=chunjein&amp;logNo=221589624838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737A513-2D2B-16DC-3000-ADF5250DB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9"/>
          <a:stretch/>
        </p:blipFill>
        <p:spPr bwMode="auto">
          <a:xfrm>
            <a:off x="971550" y="3075682"/>
            <a:ext cx="5105400" cy="264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30F2B-E73B-559A-9173-7DC805257029}"/>
              </a:ext>
            </a:extLst>
          </p:cNvPr>
          <p:cNvSpPr txBox="1"/>
          <p:nvPr/>
        </p:nvSpPr>
        <p:spPr>
          <a:xfrm>
            <a:off x="2186864" y="5831473"/>
            <a:ext cx="26747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 Narrow" panose="020B0606020202030204" pitchFamily="34" charset="0"/>
              </a:rPr>
              <a:t>When </a:t>
            </a:r>
            <a:r>
              <a:rPr lang="en-US" altLang="ko-KR" sz="1600" dirty="0" err="1">
                <a:latin typeface="Arial Narrow" panose="020B0606020202030204" pitchFamily="34" charset="0"/>
              </a:rPr>
              <a:t>TimeDistributed</a:t>
            </a:r>
            <a:r>
              <a:rPr lang="en-US" altLang="ko-KR" sz="1600" dirty="0">
                <a:latin typeface="Arial Narrow" panose="020B0606020202030204" pitchFamily="34" charset="0"/>
              </a:rPr>
              <a:t> is applied. 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8F8212-A7AB-4E0F-E228-7703E9F53246}"/>
              </a:ext>
            </a:extLst>
          </p:cNvPr>
          <p:cNvGrpSpPr/>
          <p:nvPr/>
        </p:nvGrpSpPr>
        <p:grpSpPr>
          <a:xfrm>
            <a:off x="6524267" y="3734761"/>
            <a:ext cx="2124433" cy="1372098"/>
            <a:chOff x="6719728" y="3914278"/>
            <a:chExt cx="2124433" cy="137209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258980D-D257-1056-704F-3BD56B39FD53}"/>
                </a:ext>
              </a:extLst>
            </p:cNvPr>
            <p:cNvSpPr/>
            <p:nvPr/>
          </p:nvSpPr>
          <p:spPr>
            <a:xfrm>
              <a:off x="6719728" y="3914278"/>
              <a:ext cx="2124433" cy="1372098"/>
            </a:xfrm>
            <a:prstGeom prst="roundRect">
              <a:avLst>
                <a:gd name="adj" fmla="val 12345"/>
              </a:avLst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313D8D-9841-3C3E-0693-B3493CAF0BC7}"/>
                </a:ext>
              </a:extLst>
            </p:cNvPr>
            <p:cNvSpPr txBox="1"/>
            <p:nvPr/>
          </p:nvSpPr>
          <p:spPr>
            <a:xfrm>
              <a:off x="6879371" y="3932831"/>
              <a:ext cx="196479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Arial Narrow" panose="020B0606020202030204" pitchFamily="34" charset="0"/>
                </a:rPr>
                <a:t>The errors calculated at each step is propagated through backpropagation.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8C041CE-AFCA-E419-3D8A-185C2E69B67C}"/>
              </a:ext>
            </a:extLst>
          </p:cNvPr>
          <p:cNvSpPr txBox="1"/>
          <p:nvPr/>
        </p:nvSpPr>
        <p:spPr>
          <a:xfrm>
            <a:off x="7159411" y="5262564"/>
            <a:ext cx="854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CC3300"/>
                </a:solidFill>
                <a:latin typeface="Arial Narrow" panose="020B0606020202030204" pitchFamily="34" charset="0"/>
              </a:rPr>
              <a:t>‘ideal’</a:t>
            </a:r>
            <a:endParaRPr lang="ko-KR" altLang="en-US" b="1" i="1" dirty="0">
              <a:solidFill>
                <a:srgbClr val="CC33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57C1EC-0D3A-ED42-035B-44E071E4663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54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198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Techniques for building various LSTM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Arial Narrow" panose="020B0606020202030204" pitchFamily="34" charset="0"/>
              </a:rPr>
              <a:t>TimeDistributed</a:t>
            </a:r>
            <a:endParaRPr lang="en-US" altLang="ko-KR" sz="2000" dirty="0"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Narrow" panose="020B0606020202030204" pitchFamily="34" charset="0"/>
              </a:rPr>
              <a:t>This wrapper allows to apply a layer to every temporal slice of an input.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FC60B-AA7E-65DE-9FA1-BD94F5977DE0}"/>
              </a:ext>
            </a:extLst>
          </p:cNvPr>
          <p:cNvSpPr txBox="1"/>
          <p:nvPr/>
        </p:nvSpPr>
        <p:spPr>
          <a:xfrm>
            <a:off x="2440154" y="6510398"/>
            <a:ext cx="6747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https://m.blog.naver.com/PostView.naver?isHttpsRedirect=true&amp;blogId=chunjein&amp;logNo=221589624838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48789F2-F2CD-232C-2F84-C2E73CD2B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89" y="2839501"/>
            <a:ext cx="4096136" cy="30278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EF22B52-B87C-7D39-DF72-94E5288D44EC}"/>
              </a:ext>
            </a:extLst>
          </p:cNvPr>
          <p:cNvSpPr txBox="1"/>
          <p:nvPr/>
        </p:nvSpPr>
        <p:spPr>
          <a:xfrm>
            <a:off x="2276834" y="5838647"/>
            <a:ext cx="30949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 Narrow" panose="020B0606020202030204" pitchFamily="34" charset="0"/>
              </a:rPr>
              <a:t>When </a:t>
            </a:r>
            <a:r>
              <a:rPr lang="en-US" altLang="ko-KR" sz="1600" dirty="0" err="1">
                <a:latin typeface="Arial Narrow" panose="020B0606020202030204" pitchFamily="34" charset="0"/>
              </a:rPr>
              <a:t>TimeDistributed</a:t>
            </a:r>
            <a:r>
              <a:rPr lang="en-US" altLang="ko-KR" sz="1600" dirty="0">
                <a:latin typeface="Arial Narrow" panose="020B0606020202030204" pitchFamily="34" charset="0"/>
              </a:rPr>
              <a:t> is not applied. 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7857832-99BE-A9C4-E9C5-79BC5F256316}"/>
              </a:ext>
            </a:extLst>
          </p:cNvPr>
          <p:cNvGrpSpPr/>
          <p:nvPr/>
        </p:nvGrpSpPr>
        <p:grpSpPr>
          <a:xfrm>
            <a:off x="6524267" y="3734761"/>
            <a:ext cx="2319893" cy="1495882"/>
            <a:chOff x="6719728" y="3914278"/>
            <a:chExt cx="2319893" cy="1495882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7870154-A869-ECC3-8202-868190794626}"/>
                </a:ext>
              </a:extLst>
            </p:cNvPr>
            <p:cNvSpPr/>
            <p:nvPr/>
          </p:nvSpPr>
          <p:spPr>
            <a:xfrm>
              <a:off x="6719728" y="3914278"/>
              <a:ext cx="2319893" cy="1495882"/>
            </a:xfrm>
            <a:prstGeom prst="roundRect">
              <a:avLst>
                <a:gd name="adj" fmla="val 12345"/>
              </a:avLst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22BDBC-B024-B815-3BD4-0E13F86F1D36}"/>
                </a:ext>
              </a:extLst>
            </p:cNvPr>
            <p:cNvSpPr txBox="1"/>
            <p:nvPr/>
          </p:nvSpPr>
          <p:spPr>
            <a:xfrm>
              <a:off x="6719728" y="3932831"/>
              <a:ext cx="2319893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Arial Narrow" panose="020B0606020202030204" pitchFamily="34" charset="0"/>
                </a:rPr>
                <a:t>Errors in the intermediate output values ​​stacked in the last step are propagated through backpropagation.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482D21E-92C4-E602-39C3-237D75FA3A38}"/>
              </a:ext>
            </a:extLst>
          </p:cNvPr>
          <p:cNvSpPr txBox="1"/>
          <p:nvPr/>
        </p:nvSpPr>
        <p:spPr>
          <a:xfrm>
            <a:off x="7176541" y="5379173"/>
            <a:ext cx="1272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>
                <a:solidFill>
                  <a:srgbClr val="CC3300"/>
                </a:solidFill>
                <a:latin typeface="Arial Narrow" panose="020B0606020202030204" pitchFamily="34" charset="0"/>
              </a:rPr>
              <a:t>‘non-ideal</a:t>
            </a:r>
            <a:r>
              <a:rPr lang="en-US" altLang="ko-KR" b="1" i="1" dirty="0">
                <a:solidFill>
                  <a:srgbClr val="CC3300"/>
                </a:solidFill>
                <a:latin typeface="Arial Narrow" panose="020B0606020202030204" pitchFamily="34" charset="0"/>
              </a:rPr>
              <a:t>’</a:t>
            </a:r>
            <a:endParaRPr lang="ko-KR" altLang="en-US" b="1" i="1" dirty="0">
              <a:solidFill>
                <a:srgbClr val="CC33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34ADB9-1C24-C780-210E-A4EBD1005937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470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Techniques for building various LSTM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 to N LSTM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E19E40E-4AD2-CBD9-7F47-1BBABFF341C6}"/>
              </a:ext>
            </a:extLst>
          </p:cNvPr>
          <p:cNvSpPr/>
          <p:nvPr/>
        </p:nvSpPr>
        <p:spPr>
          <a:xfrm>
            <a:off x="1504533" y="4161971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B55618F-7DB0-8122-462A-D84D8A0AD07E}"/>
              </a:ext>
            </a:extLst>
          </p:cNvPr>
          <p:cNvGrpSpPr/>
          <p:nvPr/>
        </p:nvGrpSpPr>
        <p:grpSpPr>
          <a:xfrm>
            <a:off x="882215" y="3961708"/>
            <a:ext cx="607582" cy="582171"/>
            <a:chOff x="2352577" y="2695993"/>
            <a:chExt cx="1946046" cy="1511439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2A05EDF-7C08-9F38-D190-27448B71C1C0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82B41A-BED4-17FC-BBC8-184589EB67C7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A9B520-F5D0-BAF2-C226-F8CFC5A69944}"/>
              </a:ext>
            </a:extLst>
          </p:cNvPr>
          <p:cNvGrpSpPr/>
          <p:nvPr/>
        </p:nvGrpSpPr>
        <p:grpSpPr>
          <a:xfrm>
            <a:off x="983770" y="4775821"/>
            <a:ext cx="423468" cy="360000"/>
            <a:chOff x="1102837" y="4534057"/>
            <a:chExt cx="423468" cy="36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2725B4E-6A13-FD0D-53BE-13DAF231CFEE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C8BED-E9E0-C03A-FAFE-1BA2F22F33D4}"/>
                </a:ext>
              </a:extLst>
            </p:cNvPr>
            <p:cNvSpPr txBox="1"/>
            <p:nvPr/>
          </p:nvSpPr>
          <p:spPr>
            <a:xfrm>
              <a:off x="110283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t-1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469AF55-D0C1-5A2E-D80C-9DBECFCE017F}"/>
              </a:ext>
            </a:extLst>
          </p:cNvPr>
          <p:cNvSpPr/>
          <p:nvPr/>
        </p:nvSpPr>
        <p:spPr>
          <a:xfrm rot="16200000">
            <a:off x="1069735" y="4592534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08B330B-EFF1-E22E-6615-B489F064BA63}"/>
              </a:ext>
            </a:extLst>
          </p:cNvPr>
          <p:cNvSpPr/>
          <p:nvPr/>
        </p:nvSpPr>
        <p:spPr>
          <a:xfrm>
            <a:off x="2373479" y="4159034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D3445C6-735E-4C01-1965-56274D5934F8}"/>
              </a:ext>
            </a:extLst>
          </p:cNvPr>
          <p:cNvGrpSpPr/>
          <p:nvPr/>
        </p:nvGrpSpPr>
        <p:grpSpPr>
          <a:xfrm>
            <a:off x="1751161" y="3958771"/>
            <a:ext cx="607582" cy="582171"/>
            <a:chOff x="2352577" y="2695993"/>
            <a:chExt cx="1946046" cy="1511439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749A148-F5FB-4670-1454-CBF7B7EB181F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0B1263-4C3C-210B-E890-F74125EA993C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A458AC-AEEA-884C-0692-A2272D0B6957}"/>
              </a:ext>
            </a:extLst>
          </p:cNvPr>
          <p:cNvGrpSpPr/>
          <p:nvPr/>
        </p:nvGrpSpPr>
        <p:grpSpPr>
          <a:xfrm>
            <a:off x="1833666" y="4772884"/>
            <a:ext cx="423468" cy="360000"/>
            <a:chOff x="1083787" y="4534057"/>
            <a:chExt cx="423468" cy="36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5B65928-8F01-2D38-1074-4C1AB995D805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837AF48-1B15-C4DB-2B08-618AD8223D47}"/>
                </a:ext>
              </a:extLst>
            </p:cNvPr>
            <p:cNvSpPr txBox="1"/>
            <p:nvPr/>
          </p:nvSpPr>
          <p:spPr>
            <a:xfrm>
              <a:off x="108378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endParaRPr lang="ko-KR" altLang="en-US" sz="1200" b="1" dirty="0"/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589E5F9-E4DD-2CC9-A517-6946D32A32F0}"/>
              </a:ext>
            </a:extLst>
          </p:cNvPr>
          <p:cNvSpPr/>
          <p:nvPr/>
        </p:nvSpPr>
        <p:spPr>
          <a:xfrm rot="16200000">
            <a:off x="1929156" y="4589597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E525BA4-DA76-B4FD-52F7-BEC8A5A7AB0A}"/>
              </a:ext>
            </a:extLst>
          </p:cNvPr>
          <p:cNvGrpSpPr/>
          <p:nvPr/>
        </p:nvGrpSpPr>
        <p:grpSpPr>
          <a:xfrm>
            <a:off x="2626099" y="3959247"/>
            <a:ext cx="607582" cy="582171"/>
            <a:chOff x="2352577" y="2695993"/>
            <a:chExt cx="1946046" cy="151143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0025632-01F6-7DED-35F7-4C8BDCB379B8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E5B472-0D95-A3C0-0AB6-0A67DD6308F1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1239B2D-2AAF-2B44-0A00-54FDC16B935F}"/>
              </a:ext>
            </a:extLst>
          </p:cNvPr>
          <p:cNvGrpSpPr/>
          <p:nvPr/>
        </p:nvGrpSpPr>
        <p:grpSpPr>
          <a:xfrm>
            <a:off x="2718129" y="4773360"/>
            <a:ext cx="423468" cy="360000"/>
            <a:chOff x="1093312" y="4534057"/>
            <a:chExt cx="423468" cy="36000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E2E2F78-BC7E-566F-B4E4-7964CF4742B0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F9B173-B007-F6CD-2865-5DE2C6E7CBC7}"/>
                </a:ext>
              </a:extLst>
            </p:cNvPr>
            <p:cNvSpPr txBox="1"/>
            <p:nvPr/>
          </p:nvSpPr>
          <p:spPr>
            <a:xfrm>
              <a:off x="1093312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t+1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F592396-9905-DC66-0697-C36F134E1D2E}"/>
              </a:ext>
            </a:extLst>
          </p:cNvPr>
          <p:cNvSpPr/>
          <p:nvPr/>
        </p:nvSpPr>
        <p:spPr>
          <a:xfrm rot="16200000">
            <a:off x="2804094" y="4590073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BAE7BC0C-24DC-CA22-CE50-5B3D950E281D}"/>
              </a:ext>
            </a:extLst>
          </p:cNvPr>
          <p:cNvSpPr/>
          <p:nvPr/>
        </p:nvSpPr>
        <p:spPr>
          <a:xfrm rot="16200000">
            <a:off x="2800244" y="3769951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EBAE1F19-436A-B564-1530-87647179201C}"/>
              </a:ext>
            </a:extLst>
          </p:cNvPr>
          <p:cNvSpPr/>
          <p:nvPr/>
        </p:nvSpPr>
        <p:spPr>
          <a:xfrm>
            <a:off x="3276183" y="3334502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FB51C7B-7F01-C193-7B3A-E2F2410EE0F7}"/>
              </a:ext>
            </a:extLst>
          </p:cNvPr>
          <p:cNvGrpSpPr/>
          <p:nvPr/>
        </p:nvGrpSpPr>
        <p:grpSpPr>
          <a:xfrm>
            <a:off x="2653865" y="3134239"/>
            <a:ext cx="607582" cy="582171"/>
            <a:chOff x="2352577" y="2695993"/>
            <a:chExt cx="1946046" cy="1511439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923A019B-D3AE-0D1B-6BD9-0F3C70573309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DDC2A37-EEE4-9578-1E61-2B58BAB1FFB0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C213FB2B-117D-D37E-8EDD-DABDEDA340E3}"/>
              </a:ext>
            </a:extLst>
          </p:cNvPr>
          <p:cNvSpPr/>
          <p:nvPr/>
        </p:nvSpPr>
        <p:spPr>
          <a:xfrm>
            <a:off x="4145129" y="3331565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7BBD9F6-DF23-D952-7685-1D583AFF5E7C}"/>
              </a:ext>
            </a:extLst>
          </p:cNvPr>
          <p:cNvGrpSpPr/>
          <p:nvPr/>
        </p:nvGrpSpPr>
        <p:grpSpPr>
          <a:xfrm>
            <a:off x="3522811" y="3131302"/>
            <a:ext cx="607582" cy="582171"/>
            <a:chOff x="2352577" y="2695993"/>
            <a:chExt cx="1946046" cy="1511439"/>
          </a:xfrm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59DE062B-AFBC-8796-0443-A7F17656DF3E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A2198F2-5666-9926-EC85-88EC8D318A76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9B31D61-AF16-727B-0FA5-92E12517FAE0}"/>
              </a:ext>
            </a:extLst>
          </p:cNvPr>
          <p:cNvGrpSpPr/>
          <p:nvPr/>
        </p:nvGrpSpPr>
        <p:grpSpPr>
          <a:xfrm>
            <a:off x="4397749" y="3131778"/>
            <a:ext cx="607582" cy="582171"/>
            <a:chOff x="2352577" y="2695993"/>
            <a:chExt cx="1946046" cy="1511439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6E05FC34-D5E2-26FB-0FEE-3A9BCFE60C02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D8690AD-E539-ACC4-3554-4BC494EAA3EF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258" name="화살표: 오른쪽 257">
            <a:extLst>
              <a:ext uri="{FF2B5EF4-FFF2-40B4-BE49-F238E27FC236}">
                <a16:creationId xmlns:a16="http://schemas.microsoft.com/office/drawing/2014/main" id="{D58B37B1-BA2F-DB10-0A68-E8FB8109E298}"/>
              </a:ext>
            </a:extLst>
          </p:cNvPr>
          <p:cNvSpPr/>
          <p:nvPr/>
        </p:nvSpPr>
        <p:spPr>
          <a:xfrm rot="16200000">
            <a:off x="4586859" y="2939378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92E231-C903-4503-641C-B9A9F7063851}"/>
              </a:ext>
            </a:extLst>
          </p:cNvPr>
          <p:cNvGrpSpPr/>
          <p:nvPr/>
        </p:nvGrpSpPr>
        <p:grpSpPr>
          <a:xfrm>
            <a:off x="4505325" y="2522457"/>
            <a:ext cx="423468" cy="360000"/>
            <a:chOff x="4572000" y="2522457"/>
            <a:chExt cx="423468" cy="360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F8A9888-7C11-E443-36DF-375132BA8D7C}"/>
                </a:ext>
              </a:extLst>
            </p:cNvPr>
            <p:cNvSpPr/>
            <p:nvPr/>
          </p:nvSpPr>
          <p:spPr>
            <a:xfrm>
              <a:off x="4600575" y="2522457"/>
              <a:ext cx="360000" cy="360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BCD7BD-238F-DA6C-3971-C5D181F8797C}"/>
                </a:ext>
              </a:extLst>
            </p:cNvPr>
            <p:cNvSpPr txBox="1"/>
            <p:nvPr/>
          </p:nvSpPr>
          <p:spPr>
            <a:xfrm>
              <a:off x="4572000" y="25639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H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F708A6-E645-717B-C4CB-4D4C26C69CBB}"/>
              </a:ext>
            </a:extLst>
          </p:cNvPr>
          <p:cNvSpPr txBox="1"/>
          <p:nvPr/>
        </p:nvSpPr>
        <p:spPr>
          <a:xfrm>
            <a:off x="4052888" y="3950659"/>
            <a:ext cx="459581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Output = LSTM(1, </a:t>
            </a:r>
            <a:r>
              <a:rPr lang="en-US" altLang="ko-KR" sz="1600" dirty="0" err="1"/>
              <a:t>return_sequences</a:t>
            </a:r>
            <a:r>
              <a:rPr lang="en-US" altLang="ko-KR" sz="1600" dirty="0"/>
              <a:t>=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altLang="ko-KR" sz="1600" dirty="0"/>
              <a:t>)(LSTML)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EDE8EE-F659-F117-98C3-A896F18A26BA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03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Techniques for building various LSTM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 to N LSTM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E19E40E-4AD2-CBD9-7F47-1BBABFF341C6}"/>
              </a:ext>
            </a:extLst>
          </p:cNvPr>
          <p:cNvSpPr/>
          <p:nvPr/>
        </p:nvSpPr>
        <p:spPr>
          <a:xfrm>
            <a:off x="1504533" y="4161971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B55618F-7DB0-8122-462A-D84D8A0AD07E}"/>
              </a:ext>
            </a:extLst>
          </p:cNvPr>
          <p:cNvGrpSpPr/>
          <p:nvPr/>
        </p:nvGrpSpPr>
        <p:grpSpPr>
          <a:xfrm>
            <a:off x="882215" y="3961708"/>
            <a:ext cx="607582" cy="582171"/>
            <a:chOff x="2352577" y="2695993"/>
            <a:chExt cx="1946046" cy="1511439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42A05EDF-7C08-9F38-D190-27448B71C1C0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82B41A-BED4-17FC-BBC8-184589EB67C7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A9B520-F5D0-BAF2-C226-F8CFC5A69944}"/>
              </a:ext>
            </a:extLst>
          </p:cNvPr>
          <p:cNvGrpSpPr/>
          <p:nvPr/>
        </p:nvGrpSpPr>
        <p:grpSpPr>
          <a:xfrm>
            <a:off x="983770" y="4775821"/>
            <a:ext cx="423468" cy="360000"/>
            <a:chOff x="1102837" y="4534057"/>
            <a:chExt cx="423468" cy="36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2725B4E-6A13-FD0D-53BE-13DAF231CFEE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C8BED-E9E0-C03A-FAFE-1BA2F22F33D4}"/>
                </a:ext>
              </a:extLst>
            </p:cNvPr>
            <p:cNvSpPr txBox="1"/>
            <p:nvPr/>
          </p:nvSpPr>
          <p:spPr>
            <a:xfrm>
              <a:off x="110283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t-1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469AF55-D0C1-5A2E-D80C-9DBECFCE017F}"/>
              </a:ext>
            </a:extLst>
          </p:cNvPr>
          <p:cNvSpPr/>
          <p:nvPr/>
        </p:nvSpPr>
        <p:spPr>
          <a:xfrm rot="16200000">
            <a:off x="1069735" y="4592534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08B330B-EFF1-E22E-6615-B489F064BA63}"/>
              </a:ext>
            </a:extLst>
          </p:cNvPr>
          <p:cNvSpPr/>
          <p:nvPr/>
        </p:nvSpPr>
        <p:spPr>
          <a:xfrm>
            <a:off x="2373479" y="4159034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D3445C6-735E-4C01-1965-56274D5934F8}"/>
              </a:ext>
            </a:extLst>
          </p:cNvPr>
          <p:cNvGrpSpPr/>
          <p:nvPr/>
        </p:nvGrpSpPr>
        <p:grpSpPr>
          <a:xfrm>
            <a:off x="1751161" y="3958771"/>
            <a:ext cx="607582" cy="582171"/>
            <a:chOff x="2352577" y="2695993"/>
            <a:chExt cx="1946046" cy="1511439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749A148-F5FB-4670-1454-CBF7B7EB181F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0B1263-4C3C-210B-E890-F74125EA993C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A458AC-AEEA-884C-0692-A2272D0B6957}"/>
              </a:ext>
            </a:extLst>
          </p:cNvPr>
          <p:cNvGrpSpPr/>
          <p:nvPr/>
        </p:nvGrpSpPr>
        <p:grpSpPr>
          <a:xfrm>
            <a:off x="1833666" y="4772884"/>
            <a:ext cx="423468" cy="360000"/>
            <a:chOff x="1083787" y="4534057"/>
            <a:chExt cx="423468" cy="36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5B65928-8F01-2D38-1074-4C1AB995D805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837AF48-1B15-C4DB-2B08-618AD8223D47}"/>
                </a:ext>
              </a:extLst>
            </p:cNvPr>
            <p:cNvSpPr txBox="1"/>
            <p:nvPr/>
          </p:nvSpPr>
          <p:spPr>
            <a:xfrm>
              <a:off x="1083787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 err="1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endParaRPr lang="ko-KR" altLang="en-US" sz="1200" b="1" dirty="0"/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589E5F9-E4DD-2CC9-A517-6946D32A32F0}"/>
              </a:ext>
            </a:extLst>
          </p:cNvPr>
          <p:cNvSpPr/>
          <p:nvPr/>
        </p:nvSpPr>
        <p:spPr>
          <a:xfrm rot="16200000">
            <a:off x="1929156" y="4589597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E525BA4-DA76-B4FD-52F7-BEC8A5A7AB0A}"/>
              </a:ext>
            </a:extLst>
          </p:cNvPr>
          <p:cNvGrpSpPr/>
          <p:nvPr/>
        </p:nvGrpSpPr>
        <p:grpSpPr>
          <a:xfrm>
            <a:off x="2626099" y="3959247"/>
            <a:ext cx="607582" cy="582171"/>
            <a:chOff x="2352577" y="2695993"/>
            <a:chExt cx="1946046" cy="151143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0025632-01F6-7DED-35F7-4C8BDCB379B8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E5B472-0D95-A3C0-0AB6-0A67DD6308F1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1239B2D-2AAF-2B44-0A00-54FDC16B935F}"/>
              </a:ext>
            </a:extLst>
          </p:cNvPr>
          <p:cNvGrpSpPr/>
          <p:nvPr/>
        </p:nvGrpSpPr>
        <p:grpSpPr>
          <a:xfrm>
            <a:off x="2718129" y="4773360"/>
            <a:ext cx="423468" cy="360000"/>
            <a:chOff x="1093312" y="4534057"/>
            <a:chExt cx="423468" cy="360000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E2E2F78-BC7E-566F-B4E4-7964CF4742B0}"/>
                </a:ext>
              </a:extLst>
            </p:cNvPr>
            <p:cNvSpPr/>
            <p:nvPr/>
          </p:nvSpPr>
          <p:spPr>
            <a:xfrm>
              <a:off x="1112362" y="4534057"/>
              <a:ext cx="360000" cy="3600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F9B173-B007-F6CD-2865-5DE2C6E7CBC7}"/>
                </a:ext>
              </a:extLst>
            </p:cNvPr>
            <p:cNvSpPr txBox="1"/>
            <p:nvPr/>
          </p:nvSpPr>
          <p:spPr>
            <a:xfrm>
              <a:off x="1093312" y="45755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t+1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F592396-9905-DC66-0697-C36F134E1D2E}"/>
              </a:ext>
            </a:extLst>
          </p:cNvPr>
          <p:cNvSpPr/>
          <p:nvPr/>
        </p:nvSpPr>
        <p:spPr>
          <a:xfrm rot="16200000">
            <a:off x="2804094" y="4590073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BAE7BC0C-24DC-CA22-CE50-5B3D950E281D}"/>
              </a:ext>
            </a:extLst>
          </p:cNvPr>
          <p:cNvSpPr/>
          <p:nvPr/>
        </p:nvSpPr>
        <p:spPr>
          <a:xfrm rot="16200000">
            <a:off x="2800244" y="3769951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EBAE1F19-436A-B564-1530-87647179201C}"/>
              </a:ext>
            </a:extLst>
          </p:cNvPr>
          <p:cNvSpPr/>
          <p:nvPr/>
        </p:nvSpPr>
        <p:spPr>
          <a:xfrm>
            <a:off x="3276183" y="3334502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FB51C7B-7F01-C193-7B3A-E2F2410EE0F7}"/>
              </a:ext>
            </a:extLst>
          </p:cNvPr>
          <p:cNvGrpSpPr/>
          <p:nvPr/>
        </p:nvGrpSpPr>
        <p:grpSpPr>
          <a:xfrm>
            <a:off x="2653865" y="3134239"/>
            <a:ext cx="607582" cy="582171"/>
            <a:chOff x="2352577" y="2695993"/>
            <a:chExt cx="1946046" cy="1511439"/>
          </a:xfrm>
        </p:grpSpPr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923A019B-D3AE-0D1B-6BD9-0F3C70573309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DDC2A37-EEE4-9578-1E61-2B58BAB1FFB0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122" name="화살표: 오른쪽 121">
            <a:extLst>
              <a:ext uri="{FF2B5EF4-FFF2-40B4-BE49-F238E27FC236}">
                <a16:creationId xmlns:a16="http://schemas.microsoft.com/office/drawing/2014/main" id="{C213FB2B-117D-D37E-8EDD-DABDEDA340E3}"/>
              </a:ext>
            </a:extLst>
          </p:cNvPr>
          <p:cNvSpPr/>
          <p:nvPr/>
        </p:nvSpPr>
        <p:spPr>
          <a:xfrm>
            <a:off x="4145129" y="3331565"/>
            <a:ext cx="247583" cy="18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E7BBD9F6-DF23-D952-7685-1D583AFF5E7C}"/>
              </a:ext>
            </a:extLst>
          </p:cNvPr>
          <p:cNvGrpSpPr/>
          <p:nvPr/>
        </p:nvGrpSpPr>
        <p:grpSpPr>
          <a:xfrm>
            <a:off x="3522811" y="3131302"/>
            <a:ext cx="607582" cy="582171"/>
            <a:chOff x="2352577" y="2695993"/>
            <a:chExt cx="1946046" cy="1511439"/>
          </a:xfrm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59DE062B-AFBC-8796-0443-A7F17656DF3E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A2198F2-5666-9926-EC85-88EC8D318A76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9B31D61-AF16-727B-0FA5-92E12517FAE0}"/>
              </a:ext>
            </a:extLst>
          </p:cNvPr>
          <p:cNvGrpSpPr/>
          <p:nvPr/>
        </p:nvGrpSpPr>
        <p:grpSpPr>
          <a:xfrm>
            <a:off x="4397749" y="3131778"/>
            <a:ext cx="607582" cy="582171"/>
            <a:chOff x="2352577" y="2695993"/>
            <a:chExt cx="1946046" cy="1511439"/>
          </a:xfrm>
        </p:grpSpPr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6E05FC34-D5E2-26FB-0FEE-3A9BCFE60C02}"/>
                </a:ext>
              </a:extLst>
            </p:cNvPr>
            <p:cNvSpPr/>
            <p:nvPr/>
          </p:nvSpPr>
          <p:spPr>
            <a:xfrm>
              <a:off x="2352577" y="2695993"/>
              <a:ext cx="1946046" cy="1511439"/>
            </a:xfrm>
            <a:prstGeom prst="roundRect">
              <a:avLst>
                <a:gd name="adj" fmla="val 91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ED8690AD-E539-ACC4-3554-4BC494EAA3EF}"/>
                </a:ext>
              </a:extLst>
            </p:cNvPr>
            <p:cNvSpPr txBox="1"/>
            <p:nvPr/>
          </p:nvSpPr>
          <p:spPr>
            <a:xfrm>
              <a:off x="2707959" y="2756711"/>
              <a:ext cx="1235283" cy="1358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A</a:t>
              </a:r>
              <a:endParaRPr lang="ko-KR" altLang="en-US" sz="2800" b="1" dirty="0"/>
            </a:p>
          </p:txBody>
        </p:sp>
      </p:grpSp>
      <p:sp>
        <p:nvSpPr>
          <p:cNvPr id="258" name="화살표: 오른쪽 257">
            <a:extLst>
              <a:ext uri="{FF2B5EF4-FFF2-40B4-BE49-F238E27FC236}">
                <a16:creationId xmlns:a16="http://schemas.microsoft.com/office/drawing/2014/main" id="{D58B37B1-BA2F-DB10-0A68-E8FB8109E298}"/>
              </a:ext>
            </a:extLst>
          </p:cNvPr>
          <p:cNvSpPr/>
          <p:nvPr/>
        </p:nvSpPr>
        <p:spPr>
          <a:xfrm rot="16200000">
            <a:off x="4586859" y="2939378"/>
            <a:ext cx="229362" cy="132052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92E231-C903-4503-641C-B9A9F7063851}"/>
              </a:ext>
            </a:extLst>
          </p:cNvPr>
          <p:cNvGrpSpPr/>
          <p:nvPr/>
        </p:nvGrpSpPr>
        <p:grpSpPr>
          <a:xfrm>
            <a:off x="4505325" y="2522457"/>
            <a:ext cx="423468" cy="360000"/>
            <a:chOff x="4572000" y="2522457"/>
            <a:chExt cx="423468" cy="3600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F8A9888-7C11-E443-36DF-375132BA8D7C}"/>
                </a:ext>
              </a:extLst>
            </p:cNvPr>
            <p:cNvSpPr/>
            <p:nvPr/>
          </p:nvSpPr>
          <p:spPr>
            <a:xfrm>
              <a:off x="4600575" y="2522457"/>
              <a:ext cx="360000" cy="36000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BCD7BD-238F-DA6C-3971-C5D181F8797C}"/>
                </a:ext>
              </a:extLst>
            </p:cNvPr>
            <p:cNvSpPr txBox="1"/>
            <p:nvPr/>
          </p:nvSpPr>
          <p:spPr>
            <a:xfrm>
              <a:off x="4572000" y="2563957"/>
              <a:ext cx="423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H</a:t>
              </a:r>
              <a:r>
                <a:rPr lang="en-US" altLang="ko-KR" sz="1200" b="1" baseline="-250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r>
                <a:rPr lang="en-US" altLang="ko-KR" sz="1200" b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 </a:t>
              </a:r>
              <a:endParaRPr lang="ko-KR" altLang="en-US" sz="12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F708A6-E645-717B-C4CB-4D4C26C69CBB}"/>
              </a:ext>
            </a:extLst>
          </p:cNvPr>
          <p:cNvSpPr txBox="1"/>
          <p:nvPr/>
        </p:nvSpPr>
        <p:spPr>
          <a:xfrm>
            <a:off x="4052888" y="3950659"/>
            <a:ext cx="4595812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Output = LSTM(1, </a:t>
            </a:r>
            <a:r>
              <a:rPr lang="en-US" altLang="ko-KR" sz="1600" dirty="0" err="1"/>
              <a:t>return_sequences</a:t>
            </a:r>
            <a:r>
              <a:rPr lang="en-US" altLang="ko-KR" sz="1600" dirty="0"/>
              <a:t>=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altLang="ko-KR" sz="1600" dirty="0"/>
              <a:t>)(LSTML)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09B0-9FAF-B08A-2228-DB5B26F7E72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00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447584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Techniques for building various LSTM models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09B0-9FAF-B08A-2228-DB5B26F7E72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9461D-45EB-3571-370D-B1A30988101B}"/>
              </a:ext>
            </a:extLst>
          </p:cNvPr>
          <p:cNvSpPr txBox="1"/>
          <p:nvPr/>
        </p:nvSpPr>
        <p:spPr>
          <a:xfrm>
            <a:off x="2193090" y="328239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https://colab.research.google.com/github/JunetaeKim/DeepLearningClass/blob/main/Week13/</a:t>
            </a:r>
            <a:r>
              <a:rPr lang="en-US" altLang="ko-KR" b="0" i="0" u="none" strike="noStrike" dirty="0">
                <a:effectLst/>
                <a:latin typeface="-apple-system"/>
                <a:hlinkClick r:id="rId3"/>
              </a:rPr>
              <a:t>LSTM</a:t>
            </a:r>
            <a:r>
              <a:rPr lang="en-US" altLang="ko-KR" dirty="0">
                <a:hlinkClick r:id="rId3"/>
              </a:rPr>
              <a:t>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972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195028-5C97-39A0-36EE-5629BD57BD0D}"/>
              </a:ext>
            </a:extLst>
          </p:cNvPr>
          <p:cNvSpPr txBox="1"/>
          <p:nvPr/>
        </p:nvSpPr>
        <p:spPr>
          <a:xfrm>
            <a:off x="2286000" y="324433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rial Narrow" panose="020B0606020202030204" pitchFamily="34" charset="0"/>
              </a:rPr>
              <a:t>Lstm</a:t>
            </a:r>
            <a:r>
              <a:rPr lang="en-US" altLang="ko-KR" dirty="0">
                <a:latin typeface="Arial Narrow" panose="020B0606020202030204" pitchFamily="34" charset="0"/>
              </a:rPr>
              <a:t> </a:t>
            </a:r>
            <a:r>
              <a:rPr lang="ko-KR" altLang="en-US" dirty="0" err="1">
                <a:latin typeface="Arial Narrow" panose="020B0606020202030204" pitchFamily="34" charset="0"/>
              </a:rPr>
              <a:t>신텍스</a:t>
            </a:r>
            <a:endParaRPr lang="en-US" altLang="ko-KR" dirty="0">
              <a:latin typeface="Arial Narrow" panose="020B0606020202030204" pitchFamily="34" charset="0"/>
            </a:endParaRP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ko-KR" altLang="en-US" sz="1800" dirty="0">
                <a:latin typeface="Arial Narrow" panose="020B0606020202030204" pitchFamily="34" charset="0"/>
              </a:rPr>
              <a:t>알파벳 모델</a:t>
            </a:r>
            <a:endParaRPr lang="en-US" altLang="ko-KR" sz="1800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3 to 1 </a:t>
            </a:r>
          </a:p>
          <a:p>
            <a:r>
              <a:rPr lang="en-US" altLang="ko-KR" dirty="0">
                <a:latin typeface="Arial Narrow" panose="020B0606020202030204" pitchFamily="34" charset="0"/>
              </a:rPr>
              <a:t>3 to 3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ko-KR" altLang="en-US" dirty="0">
                <a:latin typeface="Arial Narrow" panose="020B0606020202030204" pitchFamily="34" charset="0"/>
              </a:rPr>
              <a:t>방 점유 </a:t>
            </a:r>
            <a:r>
              <a:rPr lang="en-US" altLang="ko-KR" dirty="0" err="1">
                <a:latin typeface="Arial Narrow" panose="020B0606020202030204" pitchFamily="34" charset="0"/>
              </a:rPr>
              <a:t>classifcaiton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45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timeseries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timeseries forecasting from an algorithmic perspective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6360F5-9F01-11F8-21CF-854E9FA0C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499355"/>
            <a:ext cx="7981950" cy="230987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65B0C8-8688-716D-FC4E-548205B87084}"/>
              </a:ext>
            </a:extLst>
          </p:cNvPr>
          <p:cNvSpPr/>
          <p:nvPr/>
        </p:nvSpPr>
        <p:spPr>
          <a:xfrm>
            <a:off x="1130300" y="2603500"/>
            <a:ext cx="1663700" cy="1955800"/>
          </a:xfrm>
          <a:prstGeom prst="roundRect">
            <a:avLst>
              <a:gd name="adj" fmla="val 143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C1BEAF0-5988-7FE5-54C8-5D53FC0473E6}"/>
              </a:ext>
            </a:extLst>
          </p:cNvPr>
          <p:cNvSpPr/>
          <p:nvPr/>
        </p:nvSpPr>
        <p:spPr>
          <a:xfrm>
            <a:off x="2813651" y="2603500"/>
            <a:ext cx="303599" cy="1955800"/>
          </a:xfrm>
          <a:prstGeom prst="roundRect">
            <a:avLst>
              <a:gd name="adj" fmla="val 1430"/>
            </a:avLst>
          </a:prstGeom>
          <a:solidFill>
            <a:srgbClr val="FF0000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B5320-35E9-1124-F7B3-95078B4B3035}"/>
              </a:ext>
            </a:extLst>
          </p:cNvPr>
          <p:cNvSpPr txBox="1"/>
          <p:nvPr/>
        </p:nvSpPr>
        <p:spPr>
          <a:xfrm>
            <a:off x="1371000" y="2269521"/>
            <a:ext cx="117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Input interval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AF88DA-0671-FD86-CA50-8CA6D85900CE}"/>
              </a:ext>
            </a:extLst>
          </p:cNvPr>
          <p:cNvSpPr txBox="1"/>
          <p:nvPr/>
        </p:nvSpPr>
        <p:spPr>
          <a:xfrm>
            <a:off x="2636450" y="2269522"/>
            <a:ext cx="1446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Prediction interval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D4666E7-0CBD-E013-C95D-EFC4F41FEE89}"/>
              </a:ext>
            </a:extLst>
          </p:cNvPr>
          <p:cNvGrpSpPr/>
          <p:nvPr/>
        </p:nvGrpSpPr>
        <p:grpSpPr>
          <a:xfrm>
            <a:off x="2077649" y="5087675"/>
            <a:ext cx="1039599" cy="631195"/>
            <a:chOff x="2077650" y="5087675"/>
            <a:chExt cx="887800" cy="63119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4B1CD9E5-18E7-9215-97B6-F54276DB1B6C}"/>
                </a:ext>
              </a:extLst>
            </p:cNvPr>
            <p:cNvSpPr/>
            <p:nvPr/>
          </p:nvSpPr>
          <p:spPr>
            <a:xfrm>
              <a:off x="2077650" y="5087675"/>
              <a:ext cx="887800" cy="631195"/>
            </a:xfrm>
            <a:prstGeom prst="roundRect">
              <a:avLst>
                <a:gd name="adj" fmla="val 1430"/>
              </a:avLst>
            </a:prstGeom>
            <a:solidFill>
              <a:schemeClr val="accent6">
                <a:alpha val="2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0D770B-0A7F-572D-7CE7-223764445B69}"/>
                </a:ext>
              </a:extLst>
            </p:cNvPr>
            <p:cNvSpPr txBox="1"/>
            <p:nvPr/>
          </p:nvSpPr>
          <p:spPr>
            <a:xfrm>
              <a:off x="2185988" y="5233995"/>
              <a:ext cx="7016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Model</a:t>
              </a:r>
              <a:endParaRPr lang="ko-KR" altLang="en-US" sz="1600" dirty="0"/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C7B6CFE-9BB9-0F73-75D1-0BB527E0B22D}"/>
              </a:ext>
            </a:extLst>
          </p:cNvPr>
          <p:cNvCxnSpPr/>
          <p:nvPr/>
        </p:nvCxnSpPr>
        <p:spPr>
          <a:xfrm>
            <a:off x="2171700" y="4654550"/>
            <a:ext cx="0" cy="3492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E46E0D-551C-3DE2-AE3E-F9A4699D5C24}"/>
              </a:ext>
            </a:extLst>
          </p:cNvPr>
          <p:cNvCxnSpPr/>
          <p:nvPr/>
        </p:nvCxnSpPr>
        <p:spPr>
          <a:xfrm>
            <a:off x="2963865" y="4654550"/>
            <a:ext cx="0" cy="34925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4ABE6F-6600-70C2-5411-53C12B6B0BF4}"/>
              </a:ext>
            </a:extLst>
          </p:cNvPr>
          <p:cNvSpPr/>
          <p:nvPr/>
        </p:nvSpPr>
        <p:spPr>
          <a:xfrm>
            <a:off x="6712161" y="5404077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6716153-0B2C-8F80-ED91-98838AD1D54B}"/>
              </a:ext>
            </a:extLst>
          </p:cNvPr>
          <p:cNvCxnSpPr>
            <a:cxnSpLocks/>
          </p:cNvCxnSpPr>
          <p:nvPr/>
        </p:nvCxnSpPr>
        <p:spPr>
          <a:xfrm>
            <a:off x="6745185" y="5321300"/>
            <a:ext cx="8890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904748A-B338-F253-3D2C-3128575EBA4B}"/>
              </a:ext>
            </a:extLst>
          </p:cNvPr>
          <p:cNvCxnSpPr>
            <a:cxnSpLocks/>
          </p:cNvCxnSpPr>
          <p:nvPr/>
        </p:nvCxnSpPr>
        <p:spPr>
          <a:xfrm flipV="1">
            <a:off x="7718036" y="5404077"/>
            <a:ext cx="0" cy="79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8797E23-0266-150B-BE51-7C435C94245A}"/>
              </a:ext>
            </a:extLst>
          </p:cNvPr>
          <p:cNvCxnSpPr>
            <a:cxnSpLocks/>
          </p:cNvCxnSpPr>
          <p:nvPr/>
        </p:nvCxnSpPr>
        <p:spPr>
          <a:xfrm flipV="1">
            <a:off x="7401317" y="6318477"/>
            <a:ext cx="332983" cy="2839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86A02B4-9429-7A2A-DB2F-FD9236FB0E8E}"/>
              </a:ext>
            </a:extLst>
          </p:cNvPr>
          <p:cNvSpPr txBox="1"/>
          <p:nvPr/>
        </p:nvSpPr>
        <p:spPr>
          <a:xfrm>
            <a:off x="6819603" y="5043776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Time steps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BC7296-5084-9253-0359-6815FA7DBFBE}"/>
              </a:ext>
            </a:extLst>
          </p:cNvPr>
          <p:cNvSpPr txBox="1"/>
          <p:nvPr/>
        </p:nvSpPr>
        <p:spPr>
          <a:xfrm rot="5400000">
            <a:off x="7400418" y="5755497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Variables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EAA7B8-9ED1-D2CB-46D9-CF40972E2AF4}"/>
              </a:ext>
            </a:extLst>
          </p:cNvPr>
          <p:cNvSpPr txBox="1"/>
          <p:nvPr/>
        </p:nvSpPr>
        <p:spPr>
          <a:xfrm rot="19077183">
            <a:off x="7291689" y="6340385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sample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4890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timeseries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timeseries forecasting from an algorithmic perspective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6360F5-9F01-11F8-21CF-854E9FA0C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499355"/>
            <a:ext cx="7981950" cy="23098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CB5320-35E9-1124-F7B3-95078B4B3035}"/>
              </a:ext>
            </a:extLst>
          </p:cNvPr>
          <p:cNvSpPr txBox="1"/>
          <p:nvPr/>
        </p:nvSpPr>
        <p:spPr>
          <a:xfrm>
            <a:off x="1371000" y="2269521"/>
            <a:ext cx="117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Input interval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AF88DA-0671-FD86-CA50-8CA6D85900CE}"/>
              </a:ext>
            </a:extLst>
          </p:cNvPr>
          <p:cNvSpPr txBox="1"/>
          <p:nvPr/>
        </p:nvSpPr>
        <p:spPr>
          <a:xfrm>
            <a:off x="2636450" y="2269522"/>
            <a:ext cx="1446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Prediction interval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E271535-F4AB-70D3-A81A-A1BD4BE8E2E4}"/>
              </a:ext>
            </a:extLst>
          </p:cNvPr>
          <p:cNvSpPr/>
          <p:nvPr/>
        </p:nvSpPr>
        <p:spPr>
          <a:xfrm>
            <a:off x="1282700" y="2604294"/>
            <a:ext cx="1663700" cy="1955800"/>
          </a:xfrm>
          <a:prstGeom prst="roundRect">
            <a:avLst>
              <a:gd name="adj" fmla="val 143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F56EC3-D956-39F1-BEC4-759F72C48CD7}"/>
              </a:ext>
            </a:extLst>
          </p:cNvPr>
          <p:cNvSpPr/>
          <p:nvPr/>
        </p:nvSpPr>
        <p:spPr>
          <a:xfrm>
            <a:off x="2966051" y="2604294"/>
            <a:ext cx="303599" cy="1955800"/>
          </a:xfrm>
          <a:prstGeom prst="roundRect">
            <a:avLst>
              <a:gd name="adj" fmla="val 1430"/>
            </a:avLst>
          </a:prstGeom>
          <a:solidFill>
            <a:srgbClr val="FF0000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02A6D1-9B51-CC7E-82F9-0AAB575F3F63}"/>
              </a:ext>
            </a:extLst>
          </p:cNvPr>
          <p:cNvSpPr/>
          <p:nvPr/>
        </p:nvSpPr>
        <p:spPr>
          <a:xfrm>
            <a:off x="6650456" y="5467350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3B4EAF-959F-1DB8-A62F-0E5691295FF0}"/>
              </a:ext>
            </a:extLst>
          </p:cNvPr>
          <p:cNvSpPr/>
          <p:nvPr/>
        </p:nvSpPr>
        <p:spPr>
          <a:xfrm>
            <a:off x="6712161" y="5404077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2B33582-DC05-9885-A7DF-1BF1F659C29C}"/>
              </a:ext>
            </a:extLst>
          </p:cNvPr>
          <p:cNvCxnSpPr>
            <a:cxnSpLocks/>
          </p:cNvCxnSpPr>
          <p:nvPr/>
        </p:nvCxnSpPr>
        <p:spPr>
          <a:xfrm>
            <a:off x="6745185" y="5321300"/>
            <a:ext cx="8890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681F9EF-1106-BB8B-95D5-48032BBB6231}"/>
              </a:ext>
            </a:extLst>
          </p:cNvPr>
          <p:cNvCxnSpPr>
            <a:cxnSpLocks/>
          </p:cNvCxnSpPr>
          <p:nvPr/>
        </p:nvCxnSpPr>
        <p:spPr>
          <a:xfrm flipV="1">
            <a:off x="7718036" y="5404077"/>
            <a:ext cx="0" cy="79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D4669ED-A367-E4A6-3810-98ECEBBA9642}"/>
              </a:ext>
            </a:extLst>
          </p:cNvPr>
          <p:cNvCxnSpPr>
            <a:cxnSpLocks/>
          </p:cNvCxnSpPr>
          <p:nvPr/>
        </p:nvCxnSpPr>
        <p:spPr>
          <a:xfrm flipV="1">
            <a:off x="7401317" y="6318477"/>
            <a:ext cx="332983" cy="2839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3C7625-6692-6C89-7590-396262F92DAD}"/>
              </a:ext>
            </a:extLst>
          </p:cNvPr>
          <p:cNvSpPr txBox="1"/>
          <p:nvPr/>
        </p:nvSpPr>
        <p:spPr>
          <a:xfrm>
            <a:off x="6819603" y="5043776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Time steps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1A6D0F-BFD0-A20A-E0AE-CF929E015072}"/>
              </a:ext>
            </a:extLst>
          </p:cNvPr>
          <p:cNvSpPr txBox="1"/>
          <p:nvPr/>
        </p:nvSpPr>
        <p:spPr>
          <a:xfrm rot="5400000">
            <a:off x="7400418" y="5755497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Variables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8794EF-F4C8-C6BB-3546-B7B9B2F17DE9}"/>
              </a:ext>
            </a:extLst>
          </p:cNvPr>
          <p:cNvSpPr txBox="1"/>
          <p:nvPr/>
        </p:nvSpPr>
        <p:spPr>
          <a:xfrm rot="19077183">
            <a:off x="7291689" y="6340385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sample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053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timeseries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timeseries forecasting from an algorithmic perspective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6360F5-9F01-11F8-21CF-854E9FA0C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499355"/>
            <a:ext cx="7981950" cy="23098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CB5320-35E9-1124-F7B3-95078B4B3035}"/>
              </a:ext>
            </a:extLst>
          </p:cNvPr>
          <p:cNvSpPr txBox="1"/>
          <p:nvPr/>
        </p:nvSpPr>
        <p:spPr>
          <a:xfrm>
            <a:off x="1371000" y="2269521"/>
            <a:ext cx="117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Input interval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AF88DA-0671-FD86-CA50-8CA6D85900CE}"/>
              </a:ext>
            </a:extLst>
          </p:cNvPr>
          <p:cNvSpPr txBox="1"/>
          <p:nvPr/>
        </p:nvSpPr>
        <p:spPr>
          <a:xfrm>
            <a:off x="2636450" y="2269522"/>
            <a:ext cx="1446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Prediction interval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4004E93-AFCA-D902-3123-0287821F1B64}"/>
              </a:ext>
            </a:extLst>
          </p:cNvPr>
          <p:cNvSpPr/>
          <p:nvPr/>
        </p:nvSpPr>
        <p:spPr>
          <a:xfrm>
            <a:off x="1451771" y="2603500"/>
            <a:ext cx="1663700" cy="1955800"/>
          </a:xfrm>
          <a:prstGeom prst="roundRect">
            <a:avLst>
              <a:gd name="adj" fmla="val 143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142FD12-8F3A-E43E-FB78-423588F2C41E}"/>
              </a:ext>
            </a:extLst>
          </p:cNvPr>
          <p:cNvSpPr/>
          <p:nvPr/>
        </p:nvSpPr>
        <p:spPr>
          <a:xfrm>
            <a:off x="3135122" y="2603500"/>
            <a:ext cx="303599" cy="1955800"/>
          </a:xfrm>
          <a:prstGeom prst="roundRect">
            <a:avLst>
              <a:gd name="adj" fmla="val 1430"/>
            </a:avLst>
          </a:prstGeom>
          <a:solidFill>
            <a:srgbClr val="FF0000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4BE1BF-7CCC-E612-DE61-648CD863880F}"/>
              </a:ext>
            </a:extLst>
          </p:cNvPr>
          <p:cNvSpPr/>
          <p:nvPr/>
        </p:nvSpPr>
        <p:spPr>
          <a:xfrm>
            <a:off x="6587346" y="5507985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95A6F1-2BCD-5E1A-834E-B85B70C1F6C0}"/>
              </a:ext>
            </a:extLst>
          </p:cNvPr>
          <p:cNvSpPr/>
          <p:nvPr/>
        </p:nvSpPr>
        <p:spPr>
          <a:xfrm>
            <a:off x="6650456" y="5467350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6CF0D4-857B-EF06-9DC6-BD38A1C6D0F8}"/>
              </a:ext>
            </a:extLst>
          </p:cNvPr>
          <p:cNvSpPr/>
          <p:nvPr/>
        </p:nvSpPr>
        <p:spPr>
          <a:xfrm>
            <a:off x="6712161" y="5404077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53ED98C-C081-0614-802A-82306CDED1A6}"/>
              </a:ext>
            </a:extLst>
          </p:cNvPr>
          <p:cNvCxnSpPr>
            <a:cxnSpLocks/>
          </p:cNvCxnSpPr>
          <p:nvPr/>
        </p:nvCxnSpPr>
        <p:spPr>
          <a:xfrm>
            <a:off x="6745185" y="5321300"/>
            <a:ext cx="8890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864B3D-A484-54AC-08DC-F873CC1E7EC1}"/>
              </a:ext>
            </a:extLst>
          </p:cNvPr>
          <p:cNvCxnSpPr>
            <a:cxnSpLocks/>
          </p:cNvCxnSpPr>
          <p:nvPr/>
        </p:nvCxnSpPr>
        <p:spPr>
          <a:xfrm flipV="1">
            <a:off x="7718036" y="5404077"/>
            <a:ext cx="0" cy="79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08D646-D316-A961-DF81-F5F1094A2BE3}"/>
              </a:ext>
            </a:extLst>
          </p:cNvPr>
          <p:cNvCxnSpPr>
            <a:cxnSpLocks/>
          </p:cNvCxnSpPr>
          <p:nvPr/>
        </p:nvCxnSpPr>
        <p:spPr>
          <a:xfrm flipV="1">
            <a:off x="7401317" y="6318477"/>
            <a:ext cx="332983" cy="2839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A9B32B-17CB-2BDC-2844-0292278115B6}"/>
              </a:ext>
            </a:extLst>
          </p:cNvPr>
          <p:cNvSpPr txBox="1"/>
          <p:nvPr/>
        </p:nvSpPr>
        <p:spPr>
          <a:xfrm>
            <a:off x="6819603" y="5043776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Time steps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19360-D549-FDE4-DD7C-323DE3A3FE31}"/>
              </a:ext>
            </a:extLst>
          </p:cNvPr>
          <p:cNvSpPr txBox="1"/>
          <p:nvPr/>
        </p:nvSpPr>
        <p:spPr>
          <a:xfrm rot="5400000">
            <a:off x="7400418" y="5755497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Variables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DF470-2664-D6E4-CB78-216547C831DB}"/>
              </a:ext>
            </a:extLst>
          </p:cNvPr>
          <p:cNvSpPr txBox="1"/>
          <p:nvPr/>
        </p:nvSpPr>
        <p:spPr>
          <a:xfrm rot="19077183">
            <a:off x="7291689" y="6340385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sample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025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timeseries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timeseries forecasting from an algorithmic perspective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6360F5-9F01-11F8-21CF-854E9FA0C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499355"/>
            <a:ext cx="7981950" cy="23098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CB5320-35E9-1124-F7B3-95078B4B3035}"/>
              </a:ext>
            </a:extLst>
          </p:cNvPr>
          <p:cNvSpPr txBox="1"/>
          <p:nvPr/>
        </p:nvSpPr>
        <p:spPr>
          <a:xfrm>
            <a:off x="1371000" y="2269521"/>
            <a:ext cx="117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Input interval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AF88DA-0671-FD86-CA50-8CA6D85900CE}"/>
              </a:ext>
            </a:extLst>
          </p:cNvPr>
          <p:cNvSpPr txBox="1"/>
          <p:nvPr/>
        </p:nvSpPr>
        <p:spPr>
          <a:xfrm>
            <a:off x="2636450" y="2269522"/>
            <a:ext cx="1446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Prediction interval</a:t>
            </a:r>
            <a:endParaRPr lang="ko-KR" altLang="en-US" sz="1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9D49EB3-DBC7-0D36-2610-A2FD16F3AAD5}"/>
              </a:ext>
            </a:extLst>
          </p:cNvPr>
          <p:cNvSpPr/>
          <p:nvPr/>
        </p:nvSpPr>
        <p:spPr>
          <a:xfrm>
            <a:off x="1804600" y="2602706"/>
            <a:ext cx="1663700" cy="1955800"/>
          </a:xfrm>
          <a:prstGeom prst="roundRect">
            <a:avLst>
              <a:gd name="adj" fmla="val 143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6577893-9030-9C2C-16A3-E01B15A882CD}"/>
              </a:ext>
            </a:extLst>
          </p:cNvPr>
          <p:cNvSpPr/>
          <p:nvPr/>
        </p:nvSpPr>
        <p:spPr>
          <a:xfrm>
            <a:off x="3487951" y="2602706"/>
            <a:ext cx="303599" cy="1955800"/>
          </a:xfrm>
          <a:prstGeom prst="roundRect">
            <a:avLst>
              <a:gd name="adj" fmla="val 1430"/>
            </a:avLst>
          </a:prstGeom>
          <a:solidFill>
            <a:srgbClr val="FF0000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326A89-79BA-27A2-0B97-BD9A9F1432C6}"/>
              </a:ext>
            </a:extLst>
          </p:cNvPr>
          <p:cNvSpPr/>
          <p:nvPr/>
        </p:nvSpPr>
        <p:spPr>
          <a:xfrm>
            <a:off x="6524236" y="5575372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A98D53-F524-00EC-F8AB-2F8302CDD3AA}"/>
              </a:ext>
            </a:extLst>
          </p:cNvPr>
          <p:cNvSpPr/>
          <p:nvPr/>
        </p:nvSpPr>
        <p:spPr>
          <a:xfrm>
            <a:off x="6587346" y="5507985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4FF7D-871A-7B01-E8EA-B4F08B8F6DB1}"/>
              </a:ext>
            </a:extLst>
          </p:cNvPr>
          <p:cNvSpPr/>
          <p:nvPr/>
        </p:nvSpPr>
        <p:spPr>
          <a:xfrm>
            <a:off x="6650456" y="5467350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6CB2DC-CBCB-9606-5CA2-81F150D906ED}"/>
              </a:ext>
            </a:extLst>
          </p:cNvPr>
          <p:cNvSpPr/>
          <p:nvPr/>
        </p:nvSpPr>
        <p:spPr>
          <a:xfrm>
            <a:off x="6712161" y="5404077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8DA4A9-C733-848B-BAD6-D2E10840DFA2}"/>
              </a:ext>
            </a:extLst>
          </p:cNvPr>
          <p:cNvCxnSpPr>
            <a:cxnSpLocks/>
          </p:cNvCxnSpPr>
          <p:nvPr/>
        </p:nvCxnSpPr>
        <p:spPr>
          <a:xfrm>
            <a:off x="6745185" y="5321300"/>
            <a:ext cx="8890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4763385-DBED-31EA-E427-8F86A15EFB37}"/>
              </a:ext>
            </a:extLst>
          </p:cNvPr>
          <p:cNvCxnSpPr>
            <a:cxnSpLocks/>
          </p:cNvCxnSpPr>
          <p:nvPr/>
        </p:nvCxnSpPr>
        <p:spPr>
          <a:xfrm flipV="1">
            <a:off x="7718036" y="5404077"/>
            <a:ext cx="0" cy="79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1941C6E-11DE-BD65-5643-C89079F4B8EC}"/>
              </a:ext>
            </a:extLst>
          </p:cNvPr>
          <p:cNvCxnSpPr>
            <a:cxnSpLocks/>
          </p:cNvCxnSpPr>
          <p:nvPr/>
        </p:nvCxnSpPr>
        <p:spPr>
          <a:xfrm flipV="1">
            <a:off x="7401317" y="6318477"/>
            <a:ext cx="332983" cy="2839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0A4440-6F80-7567-5949-383C60CC29A5}"/>
              </a:ext>
            </a:extLst>
          </p:cNvPr>
          <p:cNvSpPr txBox="1"/>
          <p:nvPr/>
        </p:nvSpPr>
        <p:spPr>
          <a:xfrm>
            <a:off x="6819603" y="5043776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Time steps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62203-3556-3B54-5303-FC38A6DB7374}"/>
              </a:ext>
            </a:extLst>
          </p:cNvPr>
          <p:cNvSpPr txBox="1"/>
          <p:nvPr/>
        </p:nvSpPr>
        <p:spPr>
          <a:xfrm rot="5400000">
            <a:off x="7400418" y="5755497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Variables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41C17E-18DF-4914-41E7-AD1A0B413144}"/>
              </a:ext>
            </a:extLst>
          </p:cNvPr>
          <p:cNvSpPr txBox="1"/>
          <p:nvPr/>
        </p:nvSpPr>
        <p:spPr>
          <a:xfrm rot="19077183">
            <a:off x="7291689" y="6340385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sample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65268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timeseries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timeseries forecasting from an algorithmic perspective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6360F5-9F01-11F8-21CF-854E9FA0C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499355"/>
            <a:ext cx="7981950" cy="230987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65B0C8-8688-716D-FC4E-548205B87084}"/>
              </a:ext>
            </a:extLst>
          </p:cNvPr>
          <p:cNvSpPr/>
          <p:nvPr/>
        </p:nvSpPr>
        <p:spPr>
          <a:xfrm>
            <a:off x="1130300" y="2603500"/>
            <a:ext cx="1663700" cy="1955800"/>
          </a:xfrm>
          <a:prstGeom prst="roundRect">
            <a:avLst>
              <a:gd name="adj" fmla="val 143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C1BEAF0-5988-7FE5-54C8-5D53FC0473E6}"/>
              </a:ext>
            </a:extLst>
          </p:cNvPr>
          <p:cNvSpPr/>
          <p:nvPr/>
        </p:nvSpPr>
        <p:spPr>
          <a:xfrm>
            <a:off x="2813651" y="2603500"/>
            <a:ext cx="303599" cy="1955800"/>
          </a:xfrm>
          <a:prstGeom prst="roundRect">
            <a:avLst>
              <a:gd name="adj" fmla="val 1430"/>
            </a:avLst>
          </a:prstGeom>
          <a:solidFill>
            <a:srgbClr val="FF0000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B5320-35E9-1124-F7B3-95078B4B3035}"/>
              </a:ext>
            </a:extLst>
          </p:cNvPr>
          <p:cNvSpPr txBox="1"/>
          <p:nvPr/>
        </p:nvSpPr>
        <p:spPr>
          <a:xfrm>
            <a:off x="1371000" y="2269521"/>
            <a:ext cx="1178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Input interval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AF88DA-0671-FD86-CA50-8CA6D85900CE}"/>
              </a:ext>
            </a:extLst>
          </p:cNvPr>
          <p:cNvSpPr txBox="1"/>
          <p:nvPr/>
        </p:nvSpPr>
        <p:spPr>
          <a:xfrm>
            <a:off x="2636450" y="2269522"/>
            <a:ext cx="1446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Prediction interval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E271535-F4AB-70D3-A81A-A1BD4BE8E2E4}"/>
              </a:ext>
            </a:extLst>
          </p:cNvPr>
          <p:cNvSpPr/>
          <p:nvPr/>
        </p:nvSpPr>
        <p:spPr>
          <a:xfrm>
            <a:off x="1282700" y="2604294"/>
            <a:ext cx="1663700" cy="1955800"/>
          </a:xfrm>
          <a:prstGeom prst="roundRect">
            <a:avLst>
              <a:gd name="adj" fmla="val 143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F56EC3-D956-39F1-BEC4-759F72C48CD7}"/>
              </a:ext>
            </a:extLst>
          </p:cNvPr>
          <p:cNvSpPr/>
          <p:nvPr/>
        </p:nvSpPr>
        <p:spPr>
          <a:xfrm>
            <a:off x="2966051" y="2604294"/>
            <a:ext cx="303599" cy="1955800"/>
          </a:xfrm>
          <a:prstGeom prst="roundRect">
            <a:avLst>
              <a:gd name="adj" fmla="val 1430"/>
            </a:avLst>
          </a:prstGeom>
          <a:solidFill>
            <a:srgbClr val="FF0000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4004E93-AFCA-D902-3123-0287821F1B64}"/>
              </a:ext>
            </a:extLst>
          </p:cNvPr>
          <p:cNvSpPr/>
          <p:nvPr/>
        </p:nvSpPr>
        <p:spPr>
          <a:xfrm>
            <a:off x="1451771" y="2603500"/>
            <a:ext cx="1663700" cy="1955800"/>
          </a:xfrm>
          <a:prstGeom prst="roundRect">
            <a:avLst>
              <a:gd name="adj" fmla="val 143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142FD12-8F3A-E43E-FB78-423588F2C41E}"/>
              </a:ext>
            </a:extLst>
          </p:cNvPr>
          <p:cNvSpPr/>
          <p:nvPr/>
        </p:nvSpPr>
        <p:spPr>
          <a:xfrm>
            <a:off x="3135122" y="2603500"/>
            <a:ext cx="303599" cy="1955800"/>
          </a:xfrm>
          <a:prstGeom prst="roundRect">
            <a:avLst>
              <a:gd name="adj" fmla="val 1430"/>
            </a:avLst>
          </a:prstGeom>
          <a:solidFill>
            <a:srgbClr val="FF0000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B7AE2C-3ECF-047E-B415-50D2F6D55219}"/>
              </a:ext>
            </a:extLst>
          </p:cNvPr>
          <p:cNvSpPr/>
          <p:nvPr/>
        </p:nvSpPr>
        <p:spPr>
          <a:xfrm>
            <a:off x="1620842" y="2603897"/>
            <a:ext cx="1663700" cy="1955800"/>
          </a:xfrm>
          <a:prstGeom prst="roundRect">
            <a:avLst>
              <a:gd name="adj" fmla="val 143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E786967-26DC-DE9A-3F8B-15F959DEAA7F}"/>
              </a:ext>
            </a:extLst>
          </p:cNvPr>
          <p:cNvSpPr/>
          <p:nvPr/>
        </p:nvSpPr>
        <p:spPr>
          <a:xfrm>
            <a:off x="3304193" y="2603897"/>
            <a:ext cx="303599" cy="1955800"/>
          </a:xfrm>
          <a:prstGeom prst="roundRect">
            <a:avLst>
              <a:gd name="adj" fmla="val 1430"/>
            </a:avLst>
          </a:prstGeom>
          <a:solidFill>
            <a:srgbClr val="FF0000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9D49EB3-DBC7-0D36-2610-A2FD16F3AAD5}"/>
              </a:ext>
            </a:extLst>
          </p:cNvPr>
          <p:cNvSpPr/>
          <p:nvPr/>
        </p:nvSpPr>
        <p:spPr>
          <a:xfrm>
            <a:off x="1804600" y="2602706"/>
            <a:ext cx="1663700" cy="1955800"/>
          </a:xfrm>
          <a:prstGeom prst="roundRect">
            <a:avLst>
              <a:gd name="adj" fmla="val 143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6577893-9030-9C2C-16A3-E01B15A882CD}"/>
              </a:ext>
            </a:extLst>
          </p:cNvPr>
          <p:cNvSpPr/>
          <p:nvPr/>
        </p:nvSpPr>
        <p:spPr>
          <a:xfrm>
            <a:off x="3487951" y="2602706"/>
            <a:ext cx="303599" cy="1955800"/>
          </a:xfrm>
          <a:prstGeom prst="roundRect">
            <a:avLst>
              <a:gd name="adj" fmla="val 1430"/>
            </a:avLst>
          </a:prstGeom>
          <a:solidFill>
            <a:srgbClr val="FF0000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B1C9A05-0CF7-7FBD-50E8-BB03B75A5D2A}"/>
              </a:ext>
            </a:extLst>
          </p:cNvPr>
          <p:cNvSpPr/>
          <p:nvPr/>
        </p:nvSpPr>
        <p:spPr>
          <a:xfrm>
            <a:off x="6124186" y="2602706"/>
            <a:ext cx="1663700" cy="1955800"/>
          </a:xfrm>
          <a:prstGeom prst="roundRect">
            <a:avLst>
              <a:gd name="adj" fmla="val 1430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CE8FD3F-5005-1C1E-AD74-770998C591C4}"/>
              </a:ext>
            </a:extLst>
          </p:cNvPr>
          <p:cNvSpPr/>
          <p:nvPr/>
        </p:nvSpPr>
        <p:spPr>
          <a:xfrm>
            <a:off x="7807537" y="2602706"/>
            <a:ext cx="303599" cy="1955800"/>
          </a:xfrm>
          <a:prstGeom prst="roundRect">
            <a:avLst>
              <a:gd name="adj" fmla="val 1430"/>
            </a:avLst>
          </a:prstGeom>
          <a:solidFill>
            <a:srgbClr val="FF0000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452FB2-FEF9-1FAD-1A93-F054DECCF825}"/>
              </a:ext>
            </a:extLst>
          </p:cNvPr>
          <p:cNvCxnSpPr/>
          <p:nvPr/>
        </p:nvCxnSpPr>
        <p:spPr>
          <a:xfrm>
            <a:off x="3987419" y="3429000"/>
            <a:ext cx="179425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C39F6F-A9E6-7FB5-1D24-47FF6F4B811E}"/>
              </a:ext>
            </a:extLst>
          </p:cNvPr>
          <p:cNvSpPr txBox="1"/>
          <p:nvPr/>
        </p:nvSpPr>
        <p:spPr>
          <a:xfrm>
            <a:off x="3950301" y="3095261"/>
            <a:ext cx="2002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>
                <a:solidFill>
                  <a:srgbClr val="222222"/>
                </a:solidFill>
                <a:latin typeface="Arial Narrow" panose="020B0606020202030204" pitchFamily="34" charset="0"/>
              </a:rPr>
              <a:t>Sliding window frame</a:t>
            </a:r>
            <a:endParaRPr lang="ko-KR" altLang="en-US" sz="16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9F2A6-8218-E9C4-1E8D-DD5FF4C653C7}"/>
              </a:ext>
            </a:extLst>
          </p:cNvPr>
          <p:cNvSpPr txBox="1"/>
          <p:nvPr/>
        </p:nvSpPr>
        <p:spPr>
          <a:xfrm>
            <a:off x="1336674" y="5016885"/>
            <a:ext cx="62898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Dimensions: (# of samples, # of time steps , # of variables)</a:t>
            </a:r>
          </a:p>
          <a:p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# of samples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# of windows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lvl="1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# of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time steps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= window sizes</a:t>
            </a:r>
          </a:p>
          <a:p>
            <a:pPr lvl="1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# of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variables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 variable sizes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FAB5C7-4A51-5B50-D54E-3D33E7B64B44}"/>
              </a:ext>
            </a:extLst>
          </p:cNvPr>
          <p:cNvSpPr/>
          <p:nvPr/>
        </p:nvSpPr>
        <p:spPr>
          <a:xfrm>
            <a:off x="6461126" y="5643086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0F40CE-106B-EDA2-EAFA-7FCE9D3243F4}"/>
              </a:ext>
            </a:extLst>
          </p:cNvPr>
          <p:cNvSpPr/>
          <p:nvPr/>
        </p:nvSpPr>
        <p:spPr>
          <a:xfrm>
            <a:off x="6524236" y="5575372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659775-F311-B0B4-9C89-C92AFD520D3A}"/>
              </a:ext>
            </a:extLst>
          </p:cNvPr>
          <p:cNvSpPr/>
          <p:nvPr/>
        </p:nvSpPr>
        <p:spPr>
          <a:xfrm>
            <a:off x="6587346" y="5507985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8AD749-4006-F3BD-1008-AB2C09B16094}"/>
              </a:ext>
            </a:extLst>
          </p:cNvPr>
          <p:cNvSpPr/>
          <p:nvPr/>
        </p:nvSpPr>
        <p:spPr>
          <a:xfrm>
            <a:off x="6650456" y="5467350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4D0A37-1E2A-3213-79F9-CD479B50B0CD}"/>
              </a:ext>
            </a:extLst>
          </p:cNvPr>
          <p:cNvSpPr/>
          <p:nvPr/>
        </p:nvSpPr>
        <p:spPr>
          <a:xfrm>
            <a:off x="6712161" y="5404077"/>
            <a:ext cx="914400" cy="9144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279FEB-E70D-47E1-6563-8A10142B5C2B}"/>
              </a:ext>
            </a:extLst>
          </p:cNvPr>
          <p:cNvCxnSpPr>
            <a:cxnSpLocks/>
          </p:cNvCxnSpPr>
          <p:nvPr/>
        </p:nvCxnSpPr>
        <p:spPr>
          <a:xfrm>
            <a:off x="6745185" y="5321300"/>
            <a:ext cx="8890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161C3E-CCD9-675D-3CD1-8644B4795150}"/>
              </a:ext>
            </a:extLst>
          </p:cNvPr>
          <p:cNvCxnSpPr>
            <a:cxnSpLocks/>
          </p:cNvCxnSpPr>
          <p:nvPr/>
        </p:nvCxnSpPr>
        <p:spPr>
          <a:xfrm flipV="1">
            <a:off x="7718036" y="5404077"/>
            <a:ext cx="0" cy="79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4A0B5A1-7019-1351-7BC4-F05F34FDE4E1}"/>
              </a:ext>
            </a:extLst>
          </p:cNvPr>
          <p:cNvCxnSpPr>
            <a:cxnSpLocks/>
          </p:cNvCxnSpPr>
          <p:nvPr/>
        </p:nvCxnSpPr>
        <p:spPr>
          <a:xfrm flipV="1">
            <a:off x="7401317" y="6318477"/>
            <a:ext cx="332983" cy="2839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2423CA4-50C3-3DC8-F36A-84E765A533D9}"/>
              </a:ext>
            </a:extLst>
          </p:cNvPr>
          <p:cNvSpPr txBox="1"/>
          <p:nvPr/>
        </p:nvSpPr>
        <p:spPr>
          <a:xfrm>
            <a:off x="6819603" y="5043776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Time steps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EA76C1-B192-6FF3-2455-67421D15640F}"/>
              </a:ext>
            </a:extLst>
          </p:cNvPr>
          <p:cNvSpPr txBox="1"/>
          <p:nvPr/>
        </p:nvSpPr>
        <p:spPr>
          <a:xfrm rot="5400000">
            <a:off x="7400418" y="5755497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Variables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6526F0-224C-776C-233D-350A9855108F}"/>
              </a:ext>
            </a:extLst>
          </p:cNvPr>
          <p:cNvSpPr txBox="1"/>
          <p:nvPr/>
        </p:nvSpPr>
        <p:spPr>
          <a:xfrm rot="19077183">
            <a:off x="7291689" y="6340385"/>
            <a:ext cx="852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22222"/>
                </a:solidFill>
                <a:latin typeface="Arial Narrow" panose="020B0606020202030204" pitchFamily="34" charset="0"/>
              </a:rPr>
              <a:t>sample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7627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25956</TotalTime>
  <Words>2673</Words>
  <Application>Microsoft Office PowerPoint</Application>
  <PresentationFormat>화면 슬라이드 쇼(4:3)</PresentationFormat>
  <Paragraphs>587</Paragraphs>
  <Slides>45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-apple-system</vt:lpstr>
      <vt:lpstr>맑은 고딕</vt:lpstr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2683</cp:revision>
  <cp:lastPrinted>2017-04-16T10:58:23Z</cp:lastPrinted>
  <dcterms:created xsi:type="dcterms:W3CDTF">2017-03-22T07:59:28Z</dcterms:created>
  <dcterms:modified xsi:type="dcterms:W3CDTF">2023-01-25T10:19:34Z</dcterms:modified>
</cp:coreProperties>
</file>