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65" r:id="rId2"/>
    <p:sldId id="625" r:id="rId3"/>
    <p:sldId id="626" r:id="rId4"/>
    <p:sldId id="627" r:id="rId5"/>
    <p:sldId id="634" r:id="rId6"/>
    <p:sldId id="628" r:id="rId7"/>
    <p:sldId id="629" r:id="rId8"/>
    <p:sldId id="630" r:id="rId9"/>
    <p:sldId id="631" r:id="rId10"/>
    <p:sldId id="632" r:id="rId11"/>
    <p:sldId id="633" r:id="rId12"/>
    <p:sldId id="635" r:id="rId13"/>
    <p:sldId id="636" r:id="rId14"/>
    <p:sldId id="637" r:id="rId15"/>
    <p:sldId id="638" r:id="rId16"/>
    <p:sldId id="674" r:id="rId17"/>
    <p:sldId id="673" r:id="rId18"/>
    <p:sldId id="678" r:id="rId19"/>
    <p:sldId id="679" r:id="rId20"/>
    <p:sldId id="680" r:id="rId21"/>
    <p:sldId id="681" r:id="rId22"/>
    <p:sldId id="682" r:id="rId23"/>
    <p:sldId id="683" r:id="rId24"/>
    <p:sldId id="677" r:id="rId25"/>
    <p:sldId id="684" r:id="rId26"/>
    <p:sldId id="685" r:id="rId27"/>
    <p:sldId id="686" r:id="rId28"/>
    <p:sldId id="687" r:id="rId29"/>
    <p:sldId id="688" r:id="rId30"/>
    <p:sldId id="689" r:id="rId31"/>
    <p:sldId id="676" r:id="rId32"/>
    <p:sldId id="691" r:id="rId33"/>
    <p:sldId id="694" r:id="rId34"/>
    <p:sldId id="695" r:id="rId35"/>
    <p:sldId id="690" r:id="rId36"/>
    <p:sldId id="693" r:id="rId37"/>
    <p:sldId id="696" r:id="rId38"/>
    <p:sldId id="697" r:id="rId39"/>
    <p:sldId id="698" r:id="rId40"/>
    <p:sldId id="699" r:id="rId41"/>
    <p:sldId id="700" r:id="rId42"/>
    <p:sldId id="692" r:id="rId43"/>
    <p:sldId id="701" r:id="rId44"/>
    <p:sldId id="703" r:id="rId45"/>
    <p:sldId id="704" r:id="rId46"/>
    <p:sldId id="708" r:id="rId47"/>
    <p:sldId id="706" r:id="rId48"/>
    <p:sldId id="709" r:id="rId49"/>
    <p:sldId id="707" r:id="rId50"/>
    <p:sldId id="711" r:id="rId51"/>
    <p:sldId id="710" r:id="rId5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1944" y="114"/>
      </p:cViewPr>
      <p:guideLst>
        <p:guide orient="horz" pos="3680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3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23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97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91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9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75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2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26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65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61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24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18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8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45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2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38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4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91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38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53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24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19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63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194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98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65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36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12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8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615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48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8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50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85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8278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47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5815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42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26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937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2393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08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18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8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50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DNN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2/ImageDNNSolution.ipynb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CNN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Exercise.ipynb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2/ExerciseSolution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2/ImageProcessing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and convolutional neural network(CNN)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12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Overview of 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38C99-20C1-D96F-F3C1-5B38A285F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2874598"/>
            <a:ext cx="493490" cy="3083037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C64D8C8-1562-926E-1075-C6B860C57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16750"/>
              </p:ext>
            </p:extLst>
          </p:nvPr>
        </p:nvGraphicFramePr>
        <p:xfrm>
          <a:off x="1943100" y="2846719"/>
          <a:ext cx="545878" cy="306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878">
                  <a:extLst>
                    <a:ext uri="{9D8B030D-6E8A-4147-A177-3AD203B41FA5}">
                      <a16:colId xmlns:a16="http://schemas.microsoft.com/office/drawing/2014/main" val="2803195015"/>
                    </a:ext>
                  </a:extLst>
                </a:gridCol>
              </a:tblGrid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83356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7992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003694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4214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709749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9755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59543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496240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05925"/>
                  </a:ext>
                </a:extLst>
              </a:tr>
              <a:tr h="306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748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333BE55-B42A-27A8-F1C4-BFD11F68926A}"/>
              </a:ext>
            </a:extLst>
          </p:cNvPr>
          <p:cNvSpPr txBox="1"/>
          <p:nvPr/>
        </p:nvSpPr>
        <p:spPr>
          <a:xfrm>
            <a:off x="1995690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Input data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65D9EF-C9E0-1274-4E02-E8E5B00B5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83" y="2846719"/>
            <a:ext cx="496407" cy="3125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4B0FAD-773F-7C9E-E45B-4CD990AEEA59}"/>
              </a:ext>
            </a:extLst>
          </p:cNvPr>
          <p:cNvSpPr txBox="1"/>
          <p:nvPr/>
        </p:nvSpPr>
        <p:spPr>
          <a:xfrm>
            <a:off x="1710419" y="5985108"/>
            <a:ext cx="10112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images</a:t>
            </a:r>
            <a:endParaRPr lang="ko-KR" altLang="en-US" sz="12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D98F1-531A-2593-8026-9E44D722729C}"/>
              </a:ext>
            </a:extLst>
          </p:cNvPr>
          <p:cNvSpPr txBox="1"/>
          <p:nvPr/>
        </p:nvSpPr>
        <p:spPr>
          <a:xfrm>
            <a:off x="2486467" y="5981700"/>
            <a:ext cx="1011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Printed as pixel values</a:t>
            </a:r>
            <a:endParaRPr lang="ko-KR" altLang="en-US" sz="12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2D117-15C7-8DB3-C067-3B6F0D7E72D4}"/>
              </a:ext>
            </a:extLst>
          </p:cNvPr>
          <p:cNvSpPr txBox="1"/>
          <p:nvPr/>
        </p:nvSpPr>
        <p:spPr>
          <a:xfrm>
            <a:off x="4716709" y="2385301"/>
            <a:ext cx="124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Output data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47C28B-59A0-44ED-083D-40720B21695F}"/>
              </a:ext>
            </a:extLst>
          </p:cNvPr>
          <p:cNvSpPr txBox="1"/>
          <p:nvPr/>
        </p:nvSpPr>
        <p:spPr>
          <a:xfrm>
            <a:off x="3862185" y="2762888"/>
            <a:ext cx="3017591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      [[1., 0.,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1., 0.,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1., 0.,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1., 0.,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1., 0.,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1., 0.,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1., 0.,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1., 0.,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1., 0.],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      [0., 0., 0., 0., 0., 0., 0., 0., 0., 1.]]</a:t>
            </a:r>
            <a:endParaRPr lang="ko-KR" altLang="en-US" sz="14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5DD4301-35DB-8300-ECD2-352D5074FEE0}"/>
              </a:ext>
            </a:extLst>
          </p:cNvPr>
          <p:cNvSpPr/>
          <p:nvPr/>
        </p:nvSpPr>
        <p:spPr>
          <a:xfrm>
            <a:off x="3495195" y="3897088"/>
            <a:ext cx="552450" cy="711200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BF5C88-4622-407E-0BB6-BD4F8B95E0F9}"/>
              </a:ext>
            </a:extLst>
          </p:cNvPr>
          <p:cNvSpPr txBox="1"/>
          <p:nvPr/>
        </p:nvSpPr>
        <p:spPr>
          <a:xfrm>
            <a:off x="4504088" y="6061724"/>
            <a:ext cx="1733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i="1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766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37439"/>
              </p:ext>
            </p:extLst>
          </p:nvPr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0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7FB1F6-1820-DD4D-87F2-9EAF42A8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3" y="2801233"/>
            <a:ext cx="496407" cy="312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/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𝑛𝐶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184DD-A4C9-7405-D948-27FBA507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5" y="5937250"/>
                <a:ext cx="2131230" cy="704680"/>
              </a:xfrm>
              <a:prstGeom prst="rect">
                <a:avLst/>
              </a:prstGeom>
              <a:blipFill>
                <a:blip r:embed="rId4"/>
                <a:stretch>
                  <a:fillRect l="-857" b="-6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C7F2FC28-79DF-6A04-FEB6-B178B507D394}"/>
              </a:ext>
            </a:extLst>
          </p:cNvPr>
          <p:cNvGraphicFramePr>
            <a:graphicFrameLocks noGrp="1"/>
          </p:cNvGraphicFramePr>
          <p:nvPr/>
        </p:nvGraphicFramePr>
        <p:xfrm>
          <a:off x="3143250" y="3635296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/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𝑛𝐶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EDBE8D-1DCB-B3F4-CD4E-FB0071CE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5003284"/>
                <a:ext cx="2676526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7E67B95D-8FCF-C22E-EB12-653B84B9A3A6}"/>
              </a:ext>
            </a:extLst>
          </p:cNvPr>
          <p:cNvSpPr/>
          <p:nvPr/>
        </p:nvSpPr>
        <p:spPr>
          <a:xfrm>
            <a:off x="1864620" y="3913227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C7B84-D575-F0B2-67E9-C564C5122586}"/>
              </a:ext>
            </a:extLst>
          </p:cNvPr>
          <p:cNvSpPr txBox="1"/>
          <p:nvPr/>
        </p:nvSpPr>
        <p:spPr>
          <a:xfrm>
            <a:off x="2138955" y="4522539"/>
            <a:ext cx="372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i="1" dirty="0">
                <a:solidFill>
                  <a:srgbClr val="C00000"/>
                </a:solidFill>
                <a:latin typeface="Arial Narrow" panose="020B0606020202030204" pitchFamily="34" charset="0"/>
              </a:rPr>
              <a:t>?</a:t>
            </a:r>
            <a:endParaRPr lang="ko-KR" alt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/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𝑟𝑜𝑤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𝑛𝐶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𝑐𝑜𝑙𝑢𝑚𝑛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38A3B5-8C2B-250D-C010-71FAB3D0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687823"/>
                <a:ext cx="2131230" cy="954107"/>
              </a:xfrm>
              <a:prstGeom prst="rect">
                <a:avLst/>
              </a:prstGeom>
              <a:blipFill>
                <a:blip r:embed="rId6"/>
                <a:stretch>
                  <a:fillRect b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/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EA19B2-D51D-8EF1-A9E6-167235FE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4104246"/>
                <a:ext cx="3759200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87EE91-AA22-7E81-B268-9EC7E2BB5622}"/>
              </a:ext>
            </a:extLst>
          </p:cNvPr>
          <p:cNvSpPr txBox="1"/>
          <p:nvPr/>
        </p:nvSpPr>
        <p:spPr>
          <a:xfrm>
            <a:off x="6093215" y="4708376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 Row-wise information is not considered during training 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62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DNN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D5F484-725B-DDD2-C43B-09D52E3C1909}"/>
              </a:ext>
            </a:extLst>
          </p:cNvPr>
          <p:cNvCxnSpPr>
            <a:cxnSpLocks/>
          </p:cNvCxnSpPr>
          <p:nvPr/>
        </p:nvCxnSpPr>
        <p:spPr>
          <a:xfrm>
            <a:off x="1181100" y="3022600"/>
            <a:ext cx="0" cy="282575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D1B3EA0-D031-2F39-1BFE-51889D5FA699}"/>
              </a:ext>
            </a:extLst>
          </p:cNvPr>
          <p:cNvSpPr txBox="1"/>
          <p:nvPr/>
        </p:nvSpPr>
        <p:spPr>
          <a:xfrm>
            <a:off x="5820856" y="4019976"/>
            <a:ext cx="2724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Column-wise</a:t>
            </a:r>
            <a:r>
              <a:rPr lang="en-US" altLang="ko-KR" sz="1600" dirty="0">
                <a:latin typeface="Arial Narrow" panose="020B0606020202030204" pitchFamily="34" charset="0"/>
              </a:rPr>
              <a:t> information is only considered </a:t>
            </a:r>
            <a:r>
              <a:rPr lang="en-US" altLang="ko-KR" sz="1600" dirty="0">
                <a:latin typeface="Arial Narrow" panose="020B0606020202030204" pitchFamily="34" charset="0"/>
                <a:sym typeface="Wingdings" panose="05000000000000000000" pitchFamily="2" charset="2"/>
              </a:rPr>
              <a:t> Negatively affect classification performance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BD2FF86-AD2D-5D94-F227-02F0C8153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0277"/>
          <a:stretch/>
        </p:blipFill>
        <p:spPr>
          <a:xfrm>
            <a:off x="1429433" y="3214870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np.reshape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(vector, (shape))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/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28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0652B8-7109-E94D-E356-2D69577FC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26" y="5546259"/>
                <a:ext cx="2400300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/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1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obs</m:t>
                      </m:r>
                      <m:r>
                        <a:rPr lang="en-US" altLang="ko-KR" sz="180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18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8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784</m:t>
                          </m:r>
                        </m:sup>
                      </m:sSup>
                    </m:oMath>
                  </m:oMathPara>
                </a14:m>
                <a:endParaRPr lang="en-US" altLang="ko-KR" sz="18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BF3DC1-6376-24D2-77D5-CF3BEA0A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826" y="5546259"/>
                <a:ext cx="2400300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2A17952C-0B6D-2A56-6C56-71D63DA466EC}"/>
              </a:ext>
            </a:extLst>
          </p:cNvPr>
          <p:cNvSpPr/>
          <p:nvPr/>
        </p:nvSpPr>
        <p:spPr>
          <a:xfrm>
            <a:off x="5663565" y="4254936"/>
            <a:ext cx="464820" cy="472707"/>
          </a:xfrm>
          <a:prstGeom prst="rightArrow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18">
            <a:extLst>
              <a:ext uri="{FF2B5EF4-FFF2-40B4-BE49-F238E27FC236}">
                <a16:creationId xmlns:a16="http://schemas.microsoft.com/office/drawing/2014/main" id="{A67C21B0-F70B-94C4-4895-07CE4842B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238585"/>
              </p:ext>
            </p:extLst>
          </p:nvPr>
        </p:nvGraphicFramePr>
        <p:xfrm>
          <a:off x="6873240" y="3517943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A20840A-218A-7509-2194-1D803EB8C169}"/>
              </a:ext>
            </a:extLst>
          </p:cNvPr>
          <p:cNvSpPr txBox="1"/>
          <p:nvPr/>
        </p:nvSpPr>
        <p:spPr>
          <a:xfrm>
            <a:off x="5357574" y="3579131"/>
            <a:ext cx="1379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Converting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it into 1d array</a:t>
            </a:r>
            <a:endParaRPr lang="ko-KR" alt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13D1C8-133A-069E-2546-E207CB8F5F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0277"/>
          <a:stretch/>
        </p:blipFill>
        <p:spPr>
          <a:xfrm>
            <a:off x="1429433" y="3214869"/>
            <a:ext cx="3836146" cy="2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 can we train image data with deep learning algorithms?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Flattening rows and columns into one dimension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/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Input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4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layer</m:t>
                    </m:r>
                    <m:r>
                      <a:rPr lang="en-US" altLang="ko-KR" sz="14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𝑛𝐵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𝑋𝑛𝐹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they are grey images</a:t>
                </a:r>
                <a:endParaRPr lang="ko-KR" altLang="en-US" sz="1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3D6AA-DCD1-0A53-B160-25AFF7A90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66" y="5330127"/>
                <a:ext cx="2131230" cy="704680"/>
              </a:xfrm>
              <a:prstGeom prst="rect">
                <a:avLst/>
              </a:prstGeom>
              <a:blipFill>
                <a:blip r:embed="rId3"/>
                <a:stretch>
                  <a:fillRect l="-857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035A0275-D4C2-23EE-FFC8-1CC72D2AB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7523"/>
              </p:ext>
            </p:extLst>
          </p:nvPr>
        </p:nvGraphicFramePr>
        <p:xfrm>
          <a:off x="3143250" y="3248797"/>
          <a:ext cx="1473200" cy="1308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640">
                  <a:extLst>
                    <a:ext uri="{9D8B030D-6E8A-4147-A177-3AD203B41FA5}">
                      <a16:colId xmlns:a16="http://schemas.microsoft.com/office/drawing/2014/main" val="30181790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61912887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498816117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751850124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36294531"/>
                    </a:ext>
                  </a:extLst>
                </a:gridCol>
              </a:tblGrid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1474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8555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61414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647758"/>
                  </a:ext>
                </a:extLst>
              </a:tr>
              <a:tr h="261626"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236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/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layer</m:t>
                      </m:r>
                      <m:r>
                        <a:rPr lang="en-US" altLang="ko-KR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𝑛𝐹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50F0B4-E2E5-27F7-6605-E7D3721A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74" y="4616785"/>
                <a:ext cx="2676526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3C8F025D-0238-3B7C-DE96-F70E997733CF}"/>
              </a:ext>
            </a:extLst>
          </p:cNvPr>
          <p:cNvSpPr/>
          <p:nvPr/>
        </p:nvSpPr>
        <p:spPr>
          <a:xfrm>
            <a:off x="1864620" y="3526728"/>
            <a:ext cx="920750" cy="901700"/>
          </a:xfrm>
          <a:prstGeom prst="mathMultiply">
            <a:avLst>
              <a:gd name="adj1" fmla="val 802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/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𝑛𝐵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𝑏𝑎𝑡𝑐h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𝑛𝐹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𝑓𝑒𝑎𝑡𝑢𝑟𝑒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altLang="ko-KR" sz="1400" b="0" i="1" dirty="0">
                  <a:solidFill>
                    <a:srgbClr val="22222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𝑛𝑂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779846-B838-3626-AE67-6E9551CE9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70" y="5301324"/>
                <a:ext cx="2131230" cy="738664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/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sz="1800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DNN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ko-KR" b="0" i="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Hidden</m:t>
                      </m:r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𝑛𝐵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𝑛𝑂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A805A7-C5CD-3C17-2B77-D8F8962D8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215" y="3717747"/>
                <a:ext cx="3759200" cy="370230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861CB2C-A1E2-11F6-85E7-7FD55D43365C}"/>
              </a:ext>
            </a:extLst>
          </p:cNvPr>
          <p:cNvSpPr txBox="1"/>
          <p:nvPr/>
        </p:nvSpPr>
        <p:spPr>
          <a:xfrm>
            <a:off x="6093215" y="4321877"/>
            <a:ext cx="21677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rial Narrow" panose="020B0606020202030204" pitchFamily="34" charset="0"/>
              </a:rPr>
              <a:t>“All feature information is considered during training”</a:t>
            </a:r>
            <a:endParaRPr lang="ko-KR" altLang="en-US" sz="1400" dirty="0"/>
          </a:p>
        </p:txBody>
      </p: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1F3363B6-FE2E-F8AD-C8A9-7E2011B1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01069"/>
              </p:ext>
            </p:extLst>
          </p:nvPr>
        </p:nvGraphicFramePr>
        <p:xfrm>
          <a:off x="1151172" y="3131444"/>
          <a:ext cx="274320" cy="184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970596634"/>
                    </a:ext>
                  </a:extLst>
                </a:gridCol>
              </a:tblGrid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94305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46036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943934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32472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84798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70789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76793"/>
                  </a:ext>
                </a:extLst>
              </a:tr>
              <a:tr h="230782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57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04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3127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normalize pixel values of both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X_train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X_test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between 0 and 1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categorize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Y_test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Y_train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to define DNN structure for MNIST classification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model checkpoint</a:t>
            </a:r>
          </a:p>
          <a:p>
            <a:pPr marL="914400" lvl="1" indent="-457200">
              <a:lnSpc>
                <a:spcPct val="150000"/>
              </a:lnSpc>
              <a:buAutoNum type="arabicParenR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Write code for early stopper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9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DNN development using image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https://colab.research.google.com/github/JunetaeKim/DeepLearningClass/blob/main/Week12/ImageDNN.ipynb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E0D3-8915-D44F-8D88-C73C05F2FE22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https://colab.research.google.com/github/JunetaeKim/DeepLearningClass/blob/main/Week12/ImageDNNSolution.ipynb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D90E-5A63-F944-7F44-85F0D1B793DD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93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5132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69478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71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sliding window technique by applying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kernel functions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C128B32-DE45-5320-A2EE-9B91D825BF29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5934C3-AD52-D4B0-D336-A68B048EF91D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D37BBA1-FBCE-20E0-B19E-57ADDE5CCC27}"/>
              </a:ext>
            </a:extLst>
          </p:cNvPr>
          <p:cNvSpPr/>
          <p:nvPr/>
        </p:nvSpPr>
        <p:spPr>
          <a:xfrm>
            <a:off x="6644521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923D6C-09E4-3920-193C-C6F7E345429D}"/>
              </a:ext>
            </a:extLst>
          </p:cNvPr>
          <p:cNvSpPr/>
          <p:nvPr/>
        </p:nvSpPr>
        <p:spPr>
          <a:xfrm>
            <a:off x="7603699" y="4015671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6607C0-396B-8B9A-AA02-B2DA3ADF3EEC}"/>
              </a:ext>
            </a:extLst>
          </p:cNvPr>
          <p:cNvSpPr/>
          <p:nvPr/>
        </p:nvSpPr>
        <p:spPr>
          <a:xfrm>
            <a:off x="6644520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3B151F-3260-CC3D-7B9A-5DAF1BC38C68}"/>
              </a:ext>
            </a:extLst>
          </p:cNvPr>
          <p:cNvSpPr/>
          <p:nvPr/>
        </p:nvSpPr>
        <p:spPr>
          <a:xfrm>
            <a:off x="7603699" y="4775603"/>
            <a:ext cx="614119" cy="490194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980A49-32D0-B876-A628-712B4537CFE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734457" y="3414571"/>
            <a:ext cx="438351" cy="672887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91F70D-F66B-3365-824C-C6C0843260E2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14571"/>
            <a:ext cx="745357" cy="601100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95493E5-CDA1-1B42-8263-6FBBCA3BE808}"/>
              </a:ext>
            </a:extLst>
          </p:cNvPr>
          <p:cNvCxnSpPr>
            <a:cxnSpLocks/>
          </p:cNvCxnSpPr>
          <p:nvPr/>
        </p:nvCxnSpPr>
        <p:spPr>
          <a:xfrm flipV="1">
            <a:off x="6948279" y="3429000"/>
            <a:ext cx="217122" cy="1344756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D8434A9-7BFB-CA80-221F-47FD6C41B371}"/>
              </a:ext>
            </a:extLst>
          </p:cNvPr>
          <p:cNvCxnSpPr>
            <a:cxnSpLocks/>
          </p:cNvCxnSpPr>
          <p:nvPr/>
        </p:nvCxnSpPr>
        <p:spPr>
          <a:xfrm flipH="1" flipV="1">
            <a:off x="7165401" y="3429000"/>
            <a:ext cx="682705" cy="1355882"/>
          </a:xfrm>
          <a:prstGeom prst="line">
            <a:avLst/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ED9973-1D90-7B7A-238A-904A7B1DC837}"/>
              </a:ext>
            </a:extLst>
          </p:cNvPr>
          <p:cNvSpPr txBox="1"/>
          <p:nvPr/>
        </p:nvSpPr>
        <p:spPr>
          <a:xfrm>
            <a:off x="6056158" y="3104947"/>
            <a:ext cx="26755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Each cell contains a weight</a:t>
            </a:r>
          </a:p>
        </p:txBody>
      </p:sp>
    </p:spTree>
    <p:extLst>
      <p:ext uri="{BB962C8B-B14F-4D97-AF65-F5344CB8AC3E}">
        <p14:creationId xmlns:p14="http://schemas.microsoft.com/office/powerpoint/2010/main" val="12544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63307" cy="266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image data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Basics of image data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DNN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Image data with convolutional neural networks (CNN)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39131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38037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88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4263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82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(1X1) + (0X0) + (0X0)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52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32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F81B3FE-27F4-D47E-543F-FC005F33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590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 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13528B-A0B9-513C-EFF0-02A807860D99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877907">
            <a:off x="4458290" y="3983185"/>
            <a:ext cx="1792588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886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959314-E831-2B1C-9144-42AAACC4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108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 X 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layers: Layers that operate with a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sliding window technique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by applying kernel functions to learn local features from input images.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2B666-C812-3DB2-CEA8-CC3102FF0CAC}"/>
              </a:ext>
            </a:extLst>
          </p:cNvPr>
          <p:cNvSpPr txBox="1"/>
          <p:nvPr/>
        </p:nvSpPr>
        <p:spPr>
          <a:xfrm>
            <a:off x="2590603" y="629463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Input images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2F8F276-20E9-A254-3F2F-18854D77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35836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6E448473-67C4-686E-9602-842E741800A2}"/>
              </a:ext>
            </a:extLst>
          </p:cNvPr>
          <p:cNvSpPr/>
          <p:nvPr/>
        </p:nvSpPr>
        <p:spPr>
          <a:xfrm rot="11107559">
            <a:off x="4434635" y="3910015"/>
            <a:ext cx="2879463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84945-BAB4-73ED-8608-1881C81BAF5C}"/>
              </a:ext>
            </a:extLst>
          </p:cNvPr>
          <p:cNvSpPr txBox="1"/>
          <p:nvPr/>
        </p:nvSpPr>
        <p:spPr>
          <a:xfrm>
            <a:off x="1748868" y="27477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(0X1) + (1X0) + (1X0) + (1X1)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10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D236D8-DE55-DFF1-AD5E-1F4AF252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0" y="2298526"/>
            <a:ext cx="7237602" cy="406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Convolutional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41016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layers: Layers that operate with a sliding window technique by applying functions (max, average, min) to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emphasize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local features from input images and </a:t>
            </a:r>
            <a:r>
              <a:rPr lang="en-US" altLang="ko-KR" sz="2000" b="1" i="1" u="sng" dirty="0">
                <a:solidFill>
                  <a:srgbClr val="222222"/>
                </a:solidFill>
                <a:latin typeface="Arial Narrow" panose="020B0606020202030204" pitchFamily="34" charset="0"/>
              </a:rPr>
              <a:t>reduce dimensions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.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3503264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835437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42815"/>
              </p:ext>
            </p:extLst>
          </p:nvPr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51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75145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877907">
            <a:off x="3706704" y="3982526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04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6BC7-AC59-9352-A260-22E007CBAD50}"/>
              </a:ext>
            </a:extLst>
          </p:cNvPr>
          <p:cNvGraphicFramePr>
            <a:graphicFrameLocks noGrp="1"/>
          </p:cNvGraphicFramePr>
          <p:nvPr/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07564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ko-KR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9FC0800E-B167-908F-F8AA-257CE45927D7}"/>
              </a:ext>
            </a:extLst>
          </p:cNvPr>
          <p:cNvSpPr/>
          <p:nvPr/>
        </p:nvSpPr>
        <p:spPr>
          <a:xfrm rot="11107559">
            <a:off x="3499465" y="3911056"/>
            <a:ext cx="2582082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30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DE7782-FCAC-45A6-4F3E-2EF6A314F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9390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C62C68-B9F0-D265-CF30-BA36CE41967C}"/>
              </a:ext>
            </a:extLst>
          </p:cNvPr>
          <p:cNvGraphicFramePr>
            <a:graphicFrameLocks noGrp="1"/>
          </p:cNvGraphicFramePr>
          <p:nvPr/>
        </p:nvGraphicFramePr>
        <p:xfrm>
          <a:off x="6473268" y="3861815"/>
          <a:ext cx="1976486" cy="1518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EE3D4-2D85-FCB4-AC5B-EF446D2F6940}"/>
              </a:ext>
            </a:extLst>
          </p:cNvPr>
          <p:cNvSpPr txBox="1"/>
          <p:nvPr/>
        </p:nvSpPr>
        <p:spPr>
          <a:xfrm>
            <a:off x="6625667" y="5468487"/>
            <a:ext cx="1824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kernel functions </a:t>
            </a:r>
            <a:endParaRPr lang="ko-KR" altLang="en-US" dirty="0"/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CB79D01C-D73A-6FF7-E792-6F5028D29C68}"/>
              </a:ext>
            </a:extLst>
          </p:cNvPr>
          <p:cNvSpPr/>
          <p:nvPr/>
        </p:nvSpPr>
        <p:spPr>
          <a:xfrm rot="20359177">
            <a:off x="4072422" y="4686122"/>
            <a:ext cx="2323226" cy="575338"/>
          </a:xfrm>
          <a:prstGeom prst="leftArrow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19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84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st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rows, 2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nd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columns, 3</a:t>
            </a:r>
            <a:r>
              <a:rPr lang="en-US" altLang="ko-KR" sz="1600" baseline="30000" dirty="0">
                <a:solidFill>
                  <a:srgbClr val="222222"/>
                </a:solidFill>
                <a:latin typeface="Arial Narrow" panose="020B0606020202030204" pitchFamily="34" charset="0"/>
              </a:rPr>
              <a:t>rd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: RGB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60055-754F-EE12-154A-D0FCE151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5" y="3093785"/>
            <a:ext cx="3707245" cy="3421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113D4-FEDD-AD2C-B689-8D4F1AB5747F}"/>
              </a:ext>
            </a:extLst>
          </p:cNvPr>
          <p:cNvSpPr txBox="1"/>
          <p:nvPr/>
        </p:nvSpPr>
        <p:spPr>
          <a:xfrm>
            <a:off x="159905" y="3753434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4369B-19C5-0FD3-6C63-B962D3D11294}"/>
              </a:ext>
            </a:extLst>
          </p:cNvPr>
          <p:cNvSpPr txBox="1"/>
          <p:nvPr/>
        </p:nvSpPr>
        <p:spPr>
          <a:xfrm>
            <a:off x="1625600" y="2639453"/>
            <a:ext cx="6223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Cols</a:t>
            </a:r>
            <a:endParaRPr lang="ko-KR" altLang="en-US" sz="1600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92C52E06-08A1-E654-B887-769BFC5DF049}"/>
              </a:ext>
            </a:extLst>
          </p:cNvPr>
          <p:cNvSpPr/>
          <p:nvPr/>
        </p:nvSpPr>
        <p:spPr>
          <a:xfrm>
            <a:off x="737755" y="328612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80AEE4C1-5841-171F-AFF5-9842574DF32E}"/>
              </a:ext>
            </a:extLst>
          </p:cNvPr>
          <p:cNvSpPr/>
          <p:nvPr/>
        </p:nvSpPr>
        <p:spPr>
          <a:xfrm rot="5400000">
            <a:off x="1803399" y="2394684"/>
            <a:ext cx="177800" cy="1273175"/>
          </a:xfrm>
          <a:prstGeom prst="leftBrace">
            <a:avLst>
              <a:gd name="adj1" fmla="val 65476"/>
              <a:gd name="adj2" fmla="val 50000"/>
            </a:avLst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48AA5-9D7D-FF55-BF2F-343EC4843630}"/>
              </a:ext>
            </a:extLst>
          </p:cNvPr>
          <p:cNvSpPr txBox="1"/>
          <p:nvPr/>
        </p:nvSpPr>
        <p:spPr>
          <a:xfrm>
            <a:off x="4556125" y="366786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B0CF9E-0629-AA0D-ED5A-4678D08D24DA}"/>
              </a:ext>
            </a:extLst>
          </p:cNvPr>
          <p:cNvSpPr txBox="1"/>
          <p:nvPr/>
        </p:nvSpPr>
        <p:spPr>
          <a:xfrm>
            <a:off x="582180" y="5352533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Arial Narrow" panose="020B0606020202030204" pitchFamily="34" charset="0"/>
              </a:rPr>
              <a:t>G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CC55F-DE45-2482-D3C3-A3AC477A004B}"/>
              </a:ext>
            </a:extLst>
          </p:cNvPr>
          <p:cNvSpPr txBox="1"/>
          <p:nvPr/>
        </p:nvSpPr>
        <p:spPr>
          <a:xfrm>
            <a:off x="4587875" y="5309116"/>
            <a:ext cx="31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B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47734-2A3C-6F45-630E-10FF654AA8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31" t="22825"/>
          <a:stretch/>
        </p:blipFill>
        <p:spPr bwMode="auto">
          <a:xfrm>
            <a:off x="5178212" y="3379491"/>
            <a:ext cx="3665949" cy="23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Max pooling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894AF1D-4184-0999-9AF9-42CA4F612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13637"/>
              </p:ext>
            </p:extLst>
          </p:nvPr>
        </p:nvGraphicFramePr>
        <p:xfrm>
          <a:off x="6264585" y="3978006"/>
          <a:ext cx="2623161" cy="231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87">
                  <a:extLst>
                    <a:ext uri="{9D8B030D-6E8A-4147-A177-3AD203B41FA5}">
                      <a16:colId xmlns:a16="http://schemas.microsoft.com/office/drawing/2014/main" val="879666476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2497644194"/>
                    </a:ext>
                  </a:extLst>
                </a:gridCol>
                <a:gridCol w="874387">
                  <a:extLst>
                    <a:ext uri="{9D8B030D-6E8A-4147-A177-3AD203B41FA5}">
                      <a16:colId xmlns:a16="http://schemas.microsoft.com/office/drawing/2014/main" val="37887546"/>
                    </a:ext>
                  </a:extLst>
                </a:gridCol>
              </a:tblGrid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215206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037018"/>
                  </a:ext>
                </a:extLst>
              </a:tr>
              <a:tr h="77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1106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64FC09C-F336-CECC-9E2D-21CBB9B6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4244"/>
              </p:ext>
            </p:extLst>
          </p:nvPr>
        </p:nvGraphicFramePr>
        <p:xfrm>
          <a:off x="1281064" y="3257493"/>
          <a:ext cx="3952972" cy="303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243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988243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ko-KR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759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A2FCD89F-7A3F-30E6-586B-6046851ACDB5}"/>
              </a:ext>
            </a:extLst>
          </p:cNvPr>
          <p:cNvSpPr/>
          <p:nvPr/>
        </p:nvSpPr>
        <p:spPr>
          <a:xfrm rot="11346191">
            <a:off x="5352376" y="5409906"/>
            <a:ext cx="2809946" cy="575338"/>
          </a:xfrm>
          <a:prstGeom prst="leftArrow">
            <a:avLst/>
          </a:prstGeom>
          <a:solidFill>
            <a:schemeClr val="accent6">
              <a:alpha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1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Pooling layers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as</a:t>
            </a: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below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C0B8F-378D-1377-F1F3-A03F86F5155D}"/>
              </a:ext>
            </a:extLst>
          </p:cNvPr>
          <p:cNvSpPr txBox="1"/>
          <p:nvPr/>
        </p:nvSpPr>
        <p:spPr>
          <a:xfrm>
            <a:off x="3212482" y="6510398"/>
            <a:ext cx="58583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https://www.bouvet.no/bouvet-deler/understanding-convolutional-neural-networks-part-1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83CFD-DFE4-D7B3-9B59-225B1E89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026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249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5943600" y="2771775"/>
            <a:ext cx="2038350" cy="2406969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6362700" y="2446170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DNN structures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33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4117E14-DADB-DADD-7AA6-C50081FB0AC4}"/>
              </a:ext>
            </a:extLst>
          </p:cNvPr>
          <p:cNvSpPr/>
          <p:nvPr/>
        </p:nvSpPr>
        <p:spPr>
          <a:xfrm>
            <a:off x="1762126" y="3223967"/>
            <a:ext cx="1019175" cy="123491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D92BB-289F-7609-DF0C-6AC7BB46C3DD}"/>
              </a:ext>
            </a:extLst>
          </p:cNvPr>
          <p:cNvSpPr txBox="1"/>
          <p:nvPr/>
        </p:nvSpPr>
        <p:spPr>
          <a:xfrm>
            <a:off x="1562100" y="2854811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40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1026" name="Picture 2" descr="Introduction to convolutional neural networks - IBM Developer">
            <a:extLst>
              <a:ext uri="{FF2B5EF4-FFF2-40B4-BE49-F238E27FC236}">
                <a16:creationId xmlns:a16="http://schemas.microsoft.com/office/drawing/2014/main" id="{503DA1A2-9A5D-670D-97F7-80424521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832" y="2600264"/>
            <a:ext cx="6457361" cy="359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350AC-8554-571D-C923-16BD66543FC5}"/>
              </a:ext>
            </a:extLst>
          </p:cNvPr>
          <p:cNvSpPr txBox="1"/>
          <p:nvPr/>
        </p:nvSpPr>
        <p:spPr>
          <a:xfrm>
            <a:off x="3572008" y="6510398"/>
            <a:ext cx="5498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https://developer.ibm.com/articles/introduction-to-convolutional-neural-networks/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F7EE9DB-6592-1BCD-B2B2-14FA62B7894A}"/>
              </a:ext>
            </a:extLst>
          </p:cNvPr>
          <p:cNvSpPr/>
          <p:nvPr/>
        </p:nvSpPr>
        <p:spPr>
          <a:xfrm>
            <a:off x="4147795" y="2656798"/>
            <a:ext cx="1706250" cy="3706295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2A3BF-16AF-AB2F-2BC6-287098BF7F09}"/>
              </a:ext>
            </a:extLst>
          </p:cNvPr>
          <p:cNvSpPr txBox="1"/>
          <p:nvPr/>
        </p:nvSpPr>
        <p:spPr>
          <a:xfrm>
            <a:off x="4257675" y="228764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Multiple filters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63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 example of CNN structures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3076" name="Picture 4" descr="Convolutional Neural Network: An Overview">
            <a:extLst>
              <a:ext uri="{FF2B5EF4-FFF2-40B4-BE49-F238E27FC236}">
                <a16:creationId xmlns:a16="http://schemas.microsoft.com/office/drawing/2014/main" id="{A41A1E20-F271-D58A-6315-3A021A0F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2470784"/>
            <a:ext cx="7105650" cy="354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A2D752-D96A-ADF2-0F11-08D35BA6E7B6}"/>
              </a:ext>
            </a:extLst>
          </p:cNvPr>
          <p:cNvSpPr txBox="1"/>
          <p:nvPr/>
        </p:nvSpPr>
        <p:spPr>
          <a:xfrm>
            <a:off x="3057525" y="6510398"/>
            <a:ext cx="5967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https://www.analyticsvidhya.com/blog/2022/01/convolutional-neural-network-an-overview/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E1FC40A-8BB3-E5B6-1BDF-BEA1633883AC}"/>
              </a:ext>
            </a:extLst>
          </p:cNvPr>
          <p:cNvSpPr/>
          <p:nvPr/>
        </p:nvSpPr>
        <p:spPr>
          <a:xfrm>
            <a:off x="800099" y="3429001"/>
            <a:ext cx="1076325" cy="104977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E1CF8-5197-CACB-115C-DB78D6AA8905}"/>
              </a:ext>
            </a:extLst>
          </p:cNvPr>
          <p:cNvSpPr txBox="1"/>
          <p:nvPr/>
        </p:nvSpPr>
        <p:spPr>
          <a:xfrm rot="16200000">
            <a:off x="-308492" y="3670043"/>
            <a:ext cx="1628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C00000"/>
                </a:solidFill>
                <a:latin typeface="Arial Narrow" panose="020B0606020202030204" pitchFamily="34" charset="0"/>
              </a:rPr>
              <a:t>Input 3D images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661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data, whether color or black and white, must be all 4-dimensional.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F6D28-FD57-F1A8-BA6F-F87CE8656BD8}"/>
              </a:ext>
            </a:extLst>
          </p:cNvPr>
          <p:cNvSpPr txBox="1"/>
          <p:nvPr/>
        </p:nvSpPr>
        <p:spPr>
          <a:xfrm>
            <a:off x="3564546" y="3057286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RGB)</a:t>
            </a:r>
          </a:p>
        </p:txBody>
      </p:sp>
      <p:pic>
        <p:nvPicPr>
          <p:cNvPr id="17410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6462BF33-B018-B15A-26A5-64B13DDB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57" y="2578601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Breed Info – Chapin Veterinary Care Center">
            <a:extLst>
              <a:ext uri="{FF2B5EF4-FFF2-40B4-BE49-F238E27FC236}">
                <a16:creationId xmlns:a16="http://schemas.microsoft.com/office/drawing/2014/main" id="{FCB5E1D0-ED5B-9844-40B1-DBF274E1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36" y="2569076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03D8650-9B2C-581C-8C6F-235A8CA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418" y="3522887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Domestic Dogs | Different Types of Dogs | DK Find Out">
            <a:extLst>
              <a:ext uri="{FF2B5EF4-FFF2-40B4-BE49-F238E27FC236}">
                <a16:creationId xmlns:a16="http://schemas.microsoft.com/office/drawing/2014/main" id="{BBC49772-BB34-DFBA-BCE7-0C17FAFB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746" y="3522721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ts Recognize Their Own Names--Even If They Choose to Ignore Them -  Scientific American">
            <a:extLst>
              <a:ext uri="{FF2B5EF4-FFF2-40B4-BE49-F238E27FC236}">
                <a16:creationId xmlns:a16="http://schemas.microsoft.com/office/drawing/2014/main" id="{99B384CB-D672-8273-12ED-4F873A5FF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687" y="4741993"/>
            <a:ext cx="915484" cy="72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reed Info – Chapin Veterinary Care Center">
            <a:extLst>
              <a:ext uri="{FF2B5EF4-FFF2-40B4-BE49-F238E27FC236}">
                <a16:creationId xmlns:a16="http://schemas.microsoft.com/office/drawing/2014/main" id="{E144F3DD-69B8-5BDB-D828-153C1A8A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16" y="4720204"/>
            <a:ext cx="660889" cy="74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How canines capture your heart: scientists explain puppy dog eyes | Animal  behaviour | The Guardian">
            <a:extLst>
              <a:ext uri="{FF2B5EF4-FFF2-40B4-BE49-F238E27FC236}">
                <a16:creationId xmlns:a16="http://schemas.microsoft.com/office/drawing/2014/main" id="{E515B3D2-56B2-5CA5-EBB6-BF5A693C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17" y="5829300"/>
            <a:ext cx="78882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mestic Dogs | Different Types of Dogs | DK Find Out">
            <a:extLst>
              <a:ext uri="{FF2B5EF4-FFF2-40B4-BE49-F238E27FC236}">
                <a16:creationId xmlns:a16="http://schemas.microsoft.com/office/drawing/2014/main" id="{27199905-F168-BDA9-1E78-DF0472F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92" y="5829300"/>
            <a:ext cx="824913" cy="59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6B6C931-C5CD-C999-316C-B8A3595E1792}"/>
              </a:ext>
            </a:extLst>
          </p:cNvPr>
          <p:cNvSpPr txBox="1"/>
          <p:nvPr/>
        </p:nvSpPr>
        <p:spPr>
          <a:xfrm>
            <a:off x="3550914" y="5105280"/>
            <a:ext cx="4748992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Shape: (Batches, Rows,  Columns,  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F6FAAA-A1D3-0B8C-F59A-A41DF1942347}"/>
              </a:ext>
            </a:extLst>
          </p:cNvPr>
          <p:cNvSpPr txBox="1"/>
          <p:nvPr/>
        </p:nvSpPr>
        <p:spPr>
          <a:xfrm>
            <a:off x="672775" y="3198167"/>
            <a:ext cx="8965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Color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447F1-F6EB-B838-DA65-5A56027074EE}"/>
              </a:ext>
            </a:extLst>
          </p:cNvPr>
          <p:cNvSpPr txBox="1"/>
          <p:nvPr/>
        </p:nvSpPr>
        <p:spPr>
          <a:xfrm>
            <a:off x="557717" y="5092933"/>
            <a:ext cx="11267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Black &amp; white</a:t>
            </a:r>
            <a:endParaRPr lang="ko-KR" altLang="en-US" sz="24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2F6701-5419-CF28-CEF8-AAAEB66CD201}"/>
              </a:ext>
            </a:extLst>
          </p:cNvPr>
          <p:cNvCxnSpPr/>
          <p:nvPr/>
        </p:nvCxnSpPr>
        <p:spPr>
          <a:xfrm>
            <a:off x="328771" y="4505325"/>
            <a:ext cx="831992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A7ACB66-2EB0-E21A-20E1-207EF0BF3210}"/>
              </a:ext>
            </a:extLst>
          </p:cNvPr>
          <p:cNvSpPr/>
          <p:nvPr/>
        </p:nvSpPr>
        <p:spPr>
          <a:xfrm>
            <a:off x="5770677" y="3057286"/>
            <a:ext cx="2238375" cy="60253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F52F9-25BA-CB43-B16B-FEF1DF1A5F24}"/>
              </a:ext>
            </a:extLst>
          </p:cNvPr>
          <p:cNvSpPr txBox="1"/>
          <p:nvPr/>
        </p:nvSpPr>
        <p:spPr>
          <a:xfrm>
            <a:off x="5953125" y="2687954"/>
            <a:ext cx="1937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5"/>
                </a:solidFill>
                <a:latin typeface="Arial Narrow" panose="020B0606020202030204" pitchFamily="34" charset="0"/>
              </a:rPr>
              <a:t>Image dimensions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09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 (or filters): integer/2D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 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</p:spTree>
    <p:extLst>
      <p:ext uri="{BB962C8B-B14F-4D97-AF65-F5344CB8AC3E}">
        <p14:creationId xmlns:p14="http://schemas.microsoft.com/office/powerpoint/2010/main" val="18888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input dimension size: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kernels : 2D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16513"/>
              </p:ext>
            </p:extLst>
          </p:nvPr>
        </p:nvGraphicFramePr>
        <p:xfrm>
          <a:off x="1479025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30C0D3-B4F4-45F0-B35E-2B809E4BB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80913"/>
              </p:ext>
            </p:extLst>
          </p:nvPr>
        </p:nvGraphicFramePr>
        <p:xfrm>
          <a:off x="4812482" y="3523647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 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 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6855-1F61-CA40-5222-FABEC2358923}"/>
              </a:ext>
            </a:extLst>
          </p:cNvPr>
          <p:cNvSpPr txBox="1"/>
          <p:nvPr/>
        </p:nvSpPr>
        <p:spPr>
          <a:xfrm>
            <a:off x="5034966" y="5740831"/>
            <a:ext cx="1761758" cy="878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733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number of feature maps(or filters): integer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890269"/>
              </p:ext>
            </p:extLst>
          </p:nvPr>
        </p:nvGraphicFramePr>
        <p:xfrm>
          <a:off x="1556268" y="3307616"/>
          <a:ext cx="2610588" cy="2185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A914B8-5E06-55BA-401E-C82E648E0A60}"/>
              </a:ext>
            </a:extLst>
          </p:cNvPr>
          <p:cNvSpPr txBox="1"/>
          <p:nvPr/>
        </p:nvSpPr>
        <p:spPr>
          <a:xfrm>
            <a:off x="1980683" y="5715670"/>
            <a:ext cx="1761758" cy="45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C81795-C9A2-8953-AE10-1E5E372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784248"/>
              </p:ext>
            </p:extLst>
          </p:nvPr>
        </p:nvGraphicFramePr>
        <p:xfrm>
          <a:off x="5530588" y="3307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97133A-0488-F65E-458A-2A8E6A5E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682988" y="34600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1CCE8E6-2C59-A859-0982-26DF855B2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835388" y="36124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ABE4F87-ABCE-F19F-4B30-41F72D0C6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5987788" y="37648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97D19E-0C40-B88D-C4FA-AD042DA4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140188" y="39172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2324B48-1BD6-AF10-B719-7A124D98B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50017"/>
              </p:ext>
            </p:extLst>
          </p:nvPr>
        </p:nvGraphicFramePr>
        <p:xfrm>
          <a:off x="6292588" y="4069616"/>
          <a:ext cx="1305294" cy="1092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2647">
                  <a:extLst>
                    <a:ext uri="{9D8B030D-6E8A-4147-A177-3AD203B41FA5}">
                      <a16:colId xmlns:a16="http://schemas.microsoft.com/office/drawing/2014/main" val="3703807575"/>
                    </a:ext>
                  </a:extLst>
                </a:gridCol>
                <a:gridCol w="652647">
                  <a:extLst>
                    <a:ext uri="{9D8B030D-6E8A-4147-A177-3AD203B41FA5}">
                      <a16:colId xmlns:a16="http://schemas.microsoft.com/office/drawing/2014/main" val="1266276215"/>
                    </a:ext>
                  </a:extLst>
                </a:gridCol>
              </a:tblGrid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85926"/>
                  </a:ext>
                </a:extLst>
              </a:tr>
              <a:tr h="5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0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X 1</a:t>
                      </a:r>
                      <a:endParaRPr lang="ko-KR" altLang="en-US" sz="18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1022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15DC08-2FC0-8149-3BC7-D8B66FAD73C3}"/>
              </a:ext>
            </a:extLst>
          </p:cNvPr>
          <p:cNvSpPr txBox="1"/>
          <p:nvPr/>
        </p:nvSpPr>
        <p:spPr>
          <a:xfrm>
            <a:off x="5987788" y="5212599"/>
            <a:ext cx="2033256" cy="46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  <a:endParaRPr lang="ko-KR" altLang="en-US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A0796ED0-8855-192C-F0E6-8F51F1CFE853}"/>
              </a:ext>
            </a:extLst>
          </p:cNvPr>
          <p:cNvSpPr/>
          <p:nvPr/>
        </p:nvSpPr>
        <p:spPr>
          <a:xfrm rot="19386018">
            <a:off x="5428400" y="3798436"/>
            <a:ext cx="550921" cy="1203453"/>
          </a:xfrm>
          <a:prstGeom prst="leftBrace">
            <a:avLst>
              <a:gd name="adj1" fmla="val 50859"/>
              <a:gd name="adj2" fmla="val 50000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C204-C248-5F9A-A5FD-191FCF4CA908}"/>
              </a:ext>
            </a:extLst>
          </p:cNvPr>
          <p:cNvSpPr txBox="1"/>
          <p:nvPr/>
        </p:nvSpPr>
        <p:spPr>
          <a:xfrm rot="2585295">
            <a:off x="4281594" y="4518140"/>
            <a:ext cx="2090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 maps: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2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colorful figure consists of 3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6F600-95E6-7B39-23BE-B1BC7EF1C221}"/>
              </a:ext>
            </a:extLst>
          </p:cNvPr>
          <p:cNvSpPr txBox="1"/>
          <p:nvPr/>
        </p:nvSpPr>
        <p:spPr>
          <a:xfrm>
            <a:off x="7640151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RGB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300,         3)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2667EF-3357-851B-A6DD-1FF00EBF7D79}"/>
              </a:ext>
            </a:extLst>
          </p:cNvPr>
          <p:cNvCxnSpPr/>
          <p:nvPr/>
        </p:nvCxnSpPr>
        <p:spPr>
          <a:xfrm>
            <a:off x="780669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B1DB1B70-9001-0696-A1AC-378B4A16B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71" b="51411"/>
          <a:stretch/>
        </p:blipFill>
        <p:spPr>
          <a:xfrm>
            <a:off x="1820091" y="2896505"/>
            <a:ext cx="2811255" cy="25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5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714067E-07CD-1AD6-F21D-1994308D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04100"/>
              </p:ext>
            </p:extLst>
          </p:nvPr>
        </p:nvGraphicFramePr>
        <p:xfrm>
          <a:off x="3366214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57E57F-F0D8-5AD4-E4BF-757C9D8CF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46117"/>
              </p:ext>
            </p:extLst>
          </p:nvPr>
        </p:nvGraphicFramePr>
        <p:xfrm>
          <a:off x="4982488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F3BA02F-3E51-4121-406B-AA65383EA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51685"/>
              </p:ext>
            </p:extLst>
          </p:nvPr>
        </p:nvGraphicFramePr>
        <p:xfrm>
          <a:off x="6582656" y="2515764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D99B5FB8-00D5-20A7-3C59-895D44CA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6935"/>
              </p:ext>
            </p:extLst>
          </p:nvPr>
        </p:nvGraphicFramePr>
        <p:xfrm>
          <a:off x="3366214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1F654C52-D070-7958-E313-9ADD9103B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5075"/>
              </p:ext>
            </p:extLst>
          </p:nvPr>
        </p:nvGraphicFramePr>
        <p:xfrm>
          <a:off x="4982488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6" name="표 2">
            <a:extLst>
              <a:ext uri="{FF2B5EF4-FFF2-40B4-BE49-F238E27FC236}">
                <a16:creationId xmlns:a16="http://schemas.microsoft.com/office/drawing/2014/main" id="{B0AEB8C2-B5CE-9B40-906F-F70E9F31A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78871"/>
              </p:ext>
            </p:extLst>
          </p:nvPr>
        </p:nvGraphicFramePr>
        <p:xfrm>
          <a:off x="6582656" y="3989698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C4B0932D-84A7-9DEB-89D6-CFAA77A9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66842"/>
              </p:ext>
            </p:extLst>
          </p:nvPr>
        </p:nvGraphicFramePr>
        <p:xfrm>
          <a:off x="3366214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C055B541-568C-D236-1296-A6CB0D353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03352"/>
              </p:ext>
            </p:extLst>
          </p:nvPr>
        </p:nvGraphicFramePr>
        <p:xfrm>
          <a:off x="4982488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graphicFrame>
        <p:nvGraphicFramePr>
          <p:cNvPr id="22" name="표 2">
            <a:extLst>
              <a:ext uri="{FF2B5EF4-FFF2-40B4-BE49-F238E27FC236}">
                <a16:creationId xmlns:a16="http://schemas.microsoft.com/office/drawing/2014/main" id="{8599D3FC-5D67-42D4-A5E3-15E38D69D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375500"/>
              </p:ext>
            </p:extLst>
          </p:nvPr>
        </p:nvGraphicFramePr>
        <p:xfrm>
          <a:off x="6582656" y="5463632"/>
          <a:ext cx="128872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181">
                  <a:extLst>
                    <a:ext uri="{9D8B030D-6E8A-4147-A177-3AD203B41FA5}">
                      <a16:colId xmlns:a16="http://schemas.microsoft.com/office/drawing/2014/main" val="36882218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4223354671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274020529"/>
                    </a:ext>
                  </a:extLst>
                </a:gridCol>
                <a:gridCol w="322181">
                  <a:extLst>
                    <a:ext uri="{9D8B030D-6E8A-4147-A177-3AD203B41FA5}">
                      <a16:colId xmlns:a16="http://schemas.microsoft.com/office/drawing/2014/main" val="3330233377"/>
                    </a:ext>
                  </a:extLst>
                </a:gridCol>
              </a:tblGrid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351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4021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09443"/>
                  </a:ext>
                </a:extLst>
              </a:tr>
              <a:tr h="28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2179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E0B182D-FD61-87B8-CE1D-C426A4655112}"/>
              </a:ext>
            </a:extLst>
          </p:cNvPr>
          <p:cNvSpPr txBox="1"/>
          <p:nvPr/>
        </p:nvSpPr>
        <p:spPr>
          <a:xfrm>
            <a:off x="966614" y="3734964"/>
            <a:ext cx="176175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(4 X 4)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(2 X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71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7EDF55D6-F307-06E7-31B9-6640B2F08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21" y="3296155"/>
            <a:ext cx="2721716" cy="309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to consider when developing CNN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the padding defines how the border of a sample is handled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Valid padding: the filter window stays inside the image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Same padding: the output is the same size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pic>
        <p:nvPicPr>
          <p:cNvPr id="2052" name="Picture 4" descr="An Introduction to different Types of Convolutions in Deep Learning | by  Paul-Louis Pröve | Towards Data Science">
            <a:extLst>
              <a:ext uri="{FF2B5EF4-FFF2-40B4-BE49-F238E27FC236}">
                <a16:creationId xmlns:a16="http://schemas.microsoft.com/office/drawing/2014/main" id="{01D2B3A7-4F03-7471-F455-F7FB3C2E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64" y="3662605"/>
            <a:ext cx="2563133" cy="251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A55931-18F0-8534-4402-8AF580D7F2EF}"/>
              </a:ext>
            </a:extLst>
          </p:cNvPr>
          <p:cNvSpPr txBox="1"/>
          <p:nvPr/>
        </p:nvSpPr>
        <p:spPr>
          <a:xfrm>
            <a:off x="2475788" y="6400690"/>
            <a:ext cx="6554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/>
              <a:t>https://towardsdatascience.com/types-of-convolutions-in-deep-learning-717013397f4d</a:t>
            </a:r>
          </a:p>
          <a:p>
            <a:pPr algn="r"/>
            <a:r>
              <a:rPr lang="en-US" altLang="ko-KR" sz="1200" dirty="0"/>
              <a:t>https://commons.wikimedia.org/wiki/File:Convolution_arithmetic_-_Same_padding_no_strides.gif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C00D4B-231A-AC7F-CFE8-A79CF91A71C6}"/>
              </a:ext>
            </a:extLst>
          </p:cNvPr>
          <p:cNvSpPr txBox="1"/>
          <p:nvPr/>
        </p:nvSpPr>
        <p:spPr>
          <a:xfrm>
            <a:off x="127628" y="4187455"/>
            <a:ext cx="1761758" cy="170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(2, 2)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‘valid’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259EA-7B46-8D1D-15C4-D05E9E234319}"/>
              </a:ext>
            </a:extLst>
          </p:cNvPr>
          <p:cNvSpPr txBox="1"/>
          <p:nvPr/>
        </p:nvSpPr>
        <p:spPr>
          <a:xfrm>
            <a:off x="4608513" y="4042893"/>
            <a:ext cx="1761758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dim.: (5 X 5) 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Kernel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size: (3 X 3)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Strides: (1, 1)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Padding: ‘same’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424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457200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 is the kernel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5102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convolutional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−K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−K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2231890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</a:t>
            </a:r>
            <a:endParaRPr lang="en-US" altLang="ko-KR" sz="1600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(100, </a:t>
            </a:r>
            <a:r>
              <a:rPr lang="en-US" altLang="ko-KR" sz="16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28, 28</a:t>
            </a:r>
            <a:r>
              <a:rPr lang="en-US" altLang="ko-KR" sz="1600" dirty="0">
                <a:latin typeface="Arial Narrow" panose="020B0606020202030204" pitchFamily="34" charset="0"/>
              </a:rPr>
              <a:t>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K: (4, 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(2,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47C6C4D7-F78C-6538-A063-F3AC633569F7}"/>
              </a:ext>
            </a:extLst>
          </p:cNvPr>
          <p:cNvSpPr/>
          <p:nvPr/>
        </p:nvSpPr>
        <p:spPr>
          <a:xfrm rot="5400000">
            <a:off x="3417678" y="1087345"/>
            <a:ext cx="281880" cy="3176833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83D12-A221-B92C-BE9D-A65CF1DD046E}"/>
              </a:ext>
            </a:extLst>
          </p:cNvPr>
          <p:cNvSpPr txBox="1"/>
          <p:nvPr/>
        </p:nvSpPr>
        <p:spPr>
          <a:xfrm>
            <a:off x="2467919" y="2803008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8D7BD-9728-A6E5-144C-56B9AD796780}"/>
              </a:ext>
            </a:extLst>
          </p:cNvPr>
          <p:cNvSpPr txBox="1"/>
          <p:nvPr/>
        </p:nvSpPr>
        <p:spPr>
          <a:xfrm>
            <a:off x="4076700" y="3887826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[(28−4+2*0)/2]+1 = 13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−K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[(28−3+2*0)/1]+1 = 26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087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 is the batch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 is the number of feature maps(or filters)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 is the input volume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 is the pooling size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 is the padding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 is the stride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502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71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convolutional neural networks (CNN)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output dimensions in pooling layers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(B, </a:t>
            </a:r>
            <a:r>
              <a:rPr lang="en-US" altLang="ko-KR" dirty="0"/>
              <a:t>[(W</a:t>
            </a:r>
            <a:r>
              <a:rPr lang="en-US" altLang="ko-KR" baseline="-25000" dirty="0"/>
              <a:t>1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1</a:t>
            </a:r>
            <a:r>
              <a:rPr lang="en-US" altLang="ko-KR" dirty="0"/>
              <a:t>+2P)/S</a:t>
            </a:r>
            <a:r>
              <a:rPr lang="en-US" altLang="ko-KR" baseline="-25000" dirty="0"/>
              <a:t>1</a:t>
            </a:r>
            <a:r>
              <a:rPr lang="en-US" altLang="ko-KR" dirty="0"/>
              <a:t>]+1, [(W</a:t>
            </a:r>
            <a:r>
              <a:rPr lang="en-US" altLang="ko-KR" baseline="-25000" dirty="0"/>
              <a:t>2</a:t>
            </a:r>
            <a:r>
              <a:rPr lang="en-US" altLang="ko-KR" dirty="0"/>
              <a:t>−</a:t>
            </a:r>
            <a:r>
              <a:rPr lang="en-US" altLang="ko-KR" sz="1800" dirty="0">
                <a:latin typeface="Arial Narrow" panose="020B0606020202030204" pitchFamily="34" charset="0"/>
              </a:rPr>
              <a:t> PL</a:t>
            </a:r>
            <a:r>
              <a:rPr lang="en-US" altLang="ko-KR" baseline="-25000" dirty="0"/>
              <a:t>2</a:t>
            </a:r>
            <a:r>
              <a:rPr lang="en-US" altLang="ko-KR" dirty="0"/>
              <a:t>+2P)/S</a:t>
            </a:r>
            <a:r>
              <a:rPr lang="en-US" altLang="ko-KR" baseline="-25000" dirty="0"/>
              <a:t>2</a:t>
            </a:r>
            <a:r>
              <a:rPr lang="en-US" altLang="ko-KR" dirty="0"/>
              <a:t>]+1, 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convolutional neural networks (CNN)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5068E-1BCA-CA9E-3C02-82E70F325D08}"/>
              </a:ext>
            </a:extLst>
          </p:cNvPr>
          <p:cNvSpPr txBox="1"/>
          <p:nvPr/>
        </p:nvSpPr>
        <p:spPr>
          <a:xfrm>
            <a:off x="1503575" y="3363732"/>
            <a:ext cx="6009588" cy="226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B: 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D: 30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W: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13, 26, 30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 from </a:t>
            </a:r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the previous layer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PL: (2, 2)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P: ‘valid’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S: (1,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95200-C462-1477-DB90-E33A4AEBFBF3}"/>
              </a:ext>
            </a:extLst>
          </p:cNvPr>
          <p:cNvSpPr txBox="1"/>
          <p:nvPr/>
        </p:nvSpPr>
        <p:spPr>
          <a:xfrm>
            <a:off x="4572000" y="6325732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https://kvirajdatt.medium.com/calculating-output-dimensions-in-a-cnn-for-convolution-and-pooling-layers-with-keras-682960c73870</a:t>
            </a:r>
            <a:endParaRPr lang="ko-KR" altLang="en-US" sz="12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9EDD64D2-7A11-1957-F195-F4E8FFFFED65}"/>
              </a:ext>
            </a:extLst>
          </p:cNvPr>
          <p:cNvSpPr/>
          <p:nvPr/>
        </p:nvSpPr>
        <p:spPr>
          <a:xfrm rot="5400000">
            <a:off x="3851311" y="653712"/>
            <a:ext cx="281880" cy="4044100"/>
          </a:xfrm>
          <a:prstGeom prst="rightBrace">
            <a:avLst>
              <a:gd name="adj1" fmla="val 5735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37619-A169-871C-3B6E-605E8F3375A8}"/>
              </a:ext>
            </a:extLst>
          </p:cNvPr>
          <p:cNvSpPr txBox="1"/>
          <p:nvPr/>
        </p:nvSpPr>
        <p:spPr>
          <a:xfrm>
            <a:off x="2769576" y="2799820"/>
            <a:ext cx="2231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‘Automatically calculated’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8F18-8A6D-1905-48C6-E51EA967E524}"/>
              </a:ext>
            </a:extLst>
          </p:cNvPr>
          <p:cNvSpPr txBox="1"/>
          <p:nvPr/>
        </p:nvSpPr>
        <p:spPr>
          <a:xfrm>
            <a:off x="4076700" y="4708042"/>
            <a:ext cx="4572000" cy="115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1</a:t>
            </a:r>
            <a:r>
              <a:rPr lang="en-US" altLang="ko-KR" sz="1600" dirty="0">
                <a:latin typeface="Arial Narrow" panose="020B0606020202030204" pitchFamily="34" charset="0"/>
              </a:rPr>
              <a:t>]+1 = [(13−2+2*0)/1]+1 = 12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[(W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−PL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+2P)/S</a:t>
            </a:r>
            <a:r>
              <a:rPr lang="en-US" altLang="ko-KR" sz="1600" baseline="-25000" dirty="0">
                <a:latin typeface="Arial Narrow" panose="020B0606020202030204" pitchFamily="34" charset="0"/>
              </a:rPr>
              <a:t>2</a:t>
            </a:r>
            <a:r>
              <a:rPr lang="en-US" altLang="ko-KR" sz="1600" dirty="0">
                <a:latin typeface="Arial Narrow" panose="020B0606020202030204" pitchFamily="34" charset="0"/>
              </a:rPr>
              <a:t>]+1 = [(26−2+2*0)/2]+1 = 13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(100, </a:t>
            </a:r>
            <a:r>
              <a:rPr lang="en-US" altLang="ko-KR" sz="1600" dirty="0">
                <a:latin typeface="Arial Narrow" panose="020B0606020202030204" pitchFamily="34" charset="0"/>
              </a:rPr>
              <a:t>12, 13, 30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943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</p:spTree>
    <p:extLst>
      <p:ext uri="{BB962C8B-B14F-4D97-AF65-F5344CB8AC3E}">
        <p14:creationId xmlns:p14="http://schemas.microsoft.com/office/powerpoint/2010/main" val="3873693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55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.keras.layers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Conv2D, MaxPool2D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Conv2D(filters=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kernel_size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activation=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</a:t>
            </a:r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’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MaxPool2D(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pool_size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strides=(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), padding=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'valid'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prev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329937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546826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410419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329937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410419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329937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410419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410419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329937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546826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546826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329937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410419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548702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93367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To use GPU as your hardware accelerator in </a:t>
            </a:r>
            <a:r>
              <a:rPr lang="en-US" altLang="ko-KR" dirty="0" err="1">
                <a:latin typeface="Arial Narrow" panose="020B0606020202030204" pitchFamily="34" charset="0"/>
              </a:rPr>
              <a:t>colab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01038E-2261-3B1B-FEB4-E5F0870E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7" y="2845951"/>
            <a:ext cx="3440023" cy="25650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E2556B2-F672-5029-82D7-E4F5E3841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70" y="2298532"/>
            <a:ext cx="2881353" cy="399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03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Implementation of a CNN model using TensorFlow 2.x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2343918" y="525505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ImageCNN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855DDFC-E992-DA99-514C-766045668F5A}"/>
              </a:ext>
            </a:extLst>
          </p:cNvPr>
          <p:cNvSpPr/>
          <p:nvPr/>
        </p:nvSpPr>
        <p:spPr>
          <a:xfrm>
            <a:off x="718962" y="2271858"/>
            <a:ext cx="534804" cy="20550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0A50F00-98D3-BD36-5BB7-DEC41D818D5E}"/>
              </a:ext>
            </a:extLst>
          </p:cNvPr>
          <p:cNvSpPr/>
          <p:nvPr/>
        </p:nvSpPr>
        <p:spPr>
          <a:xfrm>
            <a:off x="1751788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8F8BE-0308-EF77-EB0D-8287F7A56D70}"/>
              </a:ext>
            </a:extLst>
          </p:cNvPr>
          <p:cNvSpPr txBox="1"/>
          <p:nvPr/>
        </p:nvSpPr>
        <p:spPr>
          <a:xfrm>
            <a:off x="668258" y="4440743"/>
            <a:ext cx="6362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sz="16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1EC85D3-1BEF-8915-5422-EB34FE20737D}"/>
              </a:ext>
            </a:extLst>
          </p:cNvPr>
          <p:cNvSpPr/>
          <p:nvPr/>
        </p:nvSpPr>
        <p:spPr>
          <a:xfrm>
            <a:off x="1334923" y="3076671"/>
            <a:ext cx="343531" cy="44541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4E14D0-1BC2-7844-1DFD-6B1D11762610}"/>
              </a:ext>
            </a:extLst>
          </p:cNvPr>
          <p:cNvSpPr/>
          <p:nvPr/>
        </p:nvSpPr>
        <p:spPr>
          <a:xfrm>
            <a:off x="2784614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A69A0F6-2DC0-A1AA-8900-530BB14521EB}"/>
              </a:ext>
            </a:extLst>
          </p:cNvPr>
          <p:cNvSpPr/>
          <p:nvPr/>
        </p:nvSpPr>
        <p:spPr>
          <a:xfrm>
            <a:off x="2367749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9A5A47-F52B-D778-36EC-B9E97D77AFED}"/>
              </a:ext>
            </a:extLst>
          </p:cNvPr>
          <p:cNvSpPr/>
          <p:nvPr/>
        </p:nvSpPr>
        <p:spPr>
          <a:xfrm>
            <a:off x="3817440" y="2271858"/>
            <a:ext cx="534804" cy="2055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FF4D361-62F2-4C22-16E9-1041CB0EDA41}"/>
              </a:ext>
            </a:extLst>
          </p:cNvPr>
          <p:cNvSpPr/>
          <p:nvPr/>
        </p:nvSpPr>
        <p:spPr>
          <a:xfrm>
            <a:off x="3400575" y="3076671"/>
            <a:ext cx="343531" cy="445416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64DB094-01A2-7F0B-899A-A5606F172053}"/>
              </a:ext>
            </a:extLst>
          </p:cNvPr>
          <p:cNvSpPr/>
          <p:nvPr/>
        </p:nvSpPr>
        <p:spPr>
          <a:xfrm>
            <a:off x="4850266" y="2271858"/>
            <a:ext cx="534804" cy="20550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865CCC70-F535-C2B5-0C35-B4306D4B66BF}"/>
              </a:ext>
            </a:extLst>
          </p:cNvPr>
          <p:cNvSpPr/>
          <p:nvPr/>
        </p:nvSpPr>
        <p:spPr>
          <a:xfrm>
            <a:off x="4433401" y="3076671"/>
            <a:ext cx="343531" cy="445416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2C39537-8754-8B50-14D7-74E1A13326AD}"/>
              </a:ext>
            </a:extLst>
          </p:cNvPr>
          <p:cNvSpPr/>
          <p:nvPr/>
        </p:nvSpPr>
        <p:spPr>
          <a:xfrm>
            <a:off x="5883092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B59FC3F-DEB6-4B27-64AA-8F84D16B7F7E}"/>
              </a:ext>
            </a:extLst>
          </p:cNvPr>
          <p:cNvSpPr/>
          <p:nvPr/>
        </p:nvSpPr>
        <p:spPr>
          <a:xfrm>
            <a:off x="5466227" y="3076671"/>
            <a:ext cx="343531" cy="44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F5B8E40-9FCC-52F7-0D5D-685869E24AB9}"/>
              </a:ext>
            </a:extLst>
          </p:cNvPr>
          <p:cNvSpPr/>
          <p:nvPr/>
        </p:nvSpPr>
        <p:spPr>
          <a:xfrm>
            <a:off x="6915918" y="2271858"/>
            <a:ext cx="534804" cy="2055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849FB2-8356-85BF-261F-D171892B86F4}"/>
              </a:ext>
            </a:extLst>
          </p:cNvPr>
          <p:cNvSpPr/>
          <p:nvPr/>
        </p:nvSpPr>
        <p:spPr>
          <a:xfrm>
            <a:off x="6499053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F3990-5D07-DF54-930B-E00CE13C0DFD}"/>
              </a:ext>
            </a:extLst>
          </p:cNvPr>
          <p:cNvSpPr txBox="1"/>
          <p:nvPr/>
        </p:nvSpPr>
        <p:spPr>
          <a:xfrm>
            <a:off x="1559405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6559B0-8284-774A-7691-71F9D9D09B05}"/>
              </a:ext>
            </a:extLst>
          </p:cNvPr>
          <p:cNvSpPr txBox="1"/>
          <p:nvPr/>
        </p:nvSpPr>
        <p:spPr>
          <a:xfrm>
            <a:off x="2539514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9292B4-7B9C-3F43-A552-EB30AC97F507}"/>
              </a:ext>
            </a:extLst>
          </p:cNvPr>
          <p:cNvSpPr txBox="1"/>
          <p:nvPr/>
        </p:nvSpPr>
        <p:spPr>
          <a:xfrm>
            <a:off x="3697860" y="4440743"/>
            <a:ext cx="9195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Conv2D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09850E-4C0D-B3F3-E8D0-E1457FB39572}"/>
              </a:ext>
            </a:extLst>
          </p:cNvPr>
          <p:cNvSpPr txBox="1"/>
          <p:nvPr/>
        </p:nvSpPr>
        <p:spPr>
          <a:xfrm>
            <a:off x="4652688" y="4440743"/>
            <a:ext cx="11570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MaxPool2D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DD629A-C5E2-E1CD-CC9A-53F87EBF6858}"/>
              </a:ext>
            </a:extLst>
          </p:cNvPr>
          <p:cNvSpPr txBox="1"/>
          <p:nvPr/>
        </p:nvSpPr>
        <p:spPr>
          <a:xfrm>
            <a:off x="5845017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C0D364-7091-FFBA-369B-19BE391FF0E3}"/>
              </a:ext>
            </a:extLst>
          </p:cNvPr>
          <p:cNvSpPr txBox="1"/>
          <p:nvPr/>
        </p:nvSpPr>
        <p:spPr>
          <a:xfrm>
            <a:off x="6915918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DNN</a:t>
            </a:r>
            <a:endParaRPr lang="ko-KR" altLang="en-US" sz="16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0438C33-A560-56D0-18F8-22FA9B050D05}"/>
              </a:ext>
            </a:extLst>
          </p:cNvPr>
          <p:cNvSpPr/>
          <p:nvPr/>
        </p:nvSpPr>
        <p:spPr>
          <a:xfrm>
            <a:off x="7949470" y="2271858"/>
            <a:ext cx="534804" cy="205504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205E1E4-BE08-210E-6369-1C779909CEEA}"/>
              </a:ext>
            </a:extLst>
          </p:cNvPr>
          <p:cNvSpPr/>
          <p:nvPr/>
        </p:nvSpPr>
        <p:spPr>
          <a:xfrm>
            <a:off x="7532605" y="3076671"/>
            <a:ext cx="343531" cy="44541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42FF0-3420-52C4-19BB-E0A77A358E1B}"/>
              </a:ext>
            </a:extLst>
          </p:cNvPr>
          <p:cNvSpPr txBox="1"/>
          <p:nvPr/>
        </p:nvSpPr>
        <p:spPr>
          <a:xfrm>
            <a:off x="7915446" y="4459506"/>
            <a:ext cx="759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0289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dimensions of image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grey figure consists of 2 dimensions, how?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ED16-E2CD-56AF-473F-E6F992BA1724}"/>
              </a:ext>
            </a:extLst>
          </p:cNvPr>
          <p:cNvSpPr txBox="1"/>
          <p:nvPr/>
        </p:nvSpPr>
        <p:spPr>
          <a:xfrm>
            <a:off x="5581016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Row size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71071-5545-6768-B16C-4AF455CDBCF6}"/>
              </a:ext>
            </a:extLst>
          </p:cNvPr>
          <p:cNvSpPr txBox="1"/>
          <p:nvPr/>
        </p:nvSpPr>
        <p:spPr>
          <a:xfrm>
            <a:off x="6451544" y="4091226"/>
            <a:ext cx="109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Column size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819C1-C123-2882-C299-A63D3F66E17B}"/>
              </a:ext>
            </a:extLst>
          </p:cNvPr>
          <p:cNvSpPr txBox="1"/>
          <p:nvPr/>
        </p:nvSpPr>
        <p:spPr>
          <a:xfrm>
            <a:off x="4699809" y="3308111"/>
            <a:ext cx="3600450" cy="495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Shae: (300,         300)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18E674-83C0-8E3F-26CD-C635B0A6A530}"/>
              </a:ext>
            </a:extLst>
          </p:cNvPr>
          <p:cNvCxnSpPr/>
          <p:nvPr/>
        </p:nvCxnSpPr>
        <p:spPr>
          <a:xfrm>
            <a:off x="6043989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F97C9B-D4E2-26BA-8B92-D14557AF87B0}"/>
              </a:ext>
            </a:extLst>
          </p:cNvPr>
          <p:cNvCxnSpPr/>
          <p:nvPr/>
        </p:nvCxnSpPr>
        <p:spPr>
          <a:xfrm>
            <a:off x="7000241" y="3765550"/>
            <a:ext cx="0" cy="363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2E7D36E-2CD3-006D-17FF-71434021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76" y="3018076"/>
            <a:ext cx="2386121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8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Developing your CNN model using CIFAR 10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CIFAR-10 dataset consists of 60000 32x32 </a:t>
            </a:r>
            <a:r>
              <a:rPr lang="en-US" altLang="ko-KR" dirty="0" err="1">
                <a:latin typeface="Arial Narrow" panose="020B0606020202030204" pitchFamily="34" charset="0"/>
              </a:rPr>
              <a:t>colour</a:t>
            </a:r>
            <a:r>
              <a:rPr lang="en-US" altLang="ko-KR" dirty="0">
                <a:latin typeface="Arial Narrow" panose="020B0606020202030204" pitchFamily="34" charset="0"/>
              </a:rPr>
              <a:t> images in 10 classes, with 6000 images per class. There are 50000 training images and 10000 test images.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keras.datasets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cifar10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D9E1A-BDBE-676D-64C6-559465A59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/>
          <a:stretch/>
        </p:blipFill>
        <p:spPr bwMode="auto">
          <a:xfrm>
            <a:off x="2378998" y="3609990"/>
            <a:ext cx="4210337" cy="300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156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CNN development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5A2A7-C7AF-1541-767D-F504FA1C0134}"/>
              </a:ext>
            </a:extLst>
          </p:cNvPr>
          <p:cNvSpPr/>
          <p:nvPr/>
        </p:nvSpPr>
        <p:spPr>
          <a:xfrm>
            <a:off x="328771" y="1082568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B167C-193F-DC17-F66C-3E7E7F853512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https://colab.research.google.com/github/JunetaeKim/DeepLearningClass/blob/main/Week12/Exercise.ipynb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2975B-2B7C-7CAF-8BA1-CD0EBC88D9D7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7E0D3-8915-D44F-8D88-C73C05F2FE22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https://colab.research.google.com/github/JunetaeKim/DeepLearningClass/blob/main/Week12/ExerciseSolution.ipynb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6AD90E-5A63-F944-7F44-85F0D1B793DD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83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0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pixel values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pixel consists of values ​​ranging from 0 to 255 depending on the brightness level.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365120-3765-F357-162E-75D67A2B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2" y="3089016"/>
            <a:ext cx="1775579" cy="1836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32AA7C-B7F2-A2C5-21E0-D3368D192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19" y="3006465"/>
            <a:ext cx="2044111" cy="20695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7EE243-39FF-94D5-2E3D-AE1428910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56" y="2991734"/>
            <a:ext cx="2044110" cy="20809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9BE8-40ED-C045-F13F-9D6122F24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93" y="3009804"/>
            <a:ext cx="2044109" cy="2062865"/>
          </a:xfrm>
          <a:prstGeom prst="rect">
            <a:avLst/>
          </a:prstGeom>
        </p:spPr>
      </p:pic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69DCE96A-A18A-1611-138C-DD0C106E3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393691"/>
              </p:ext>
            </p:extLst>
          </p:nvPr>
        </p:nvGraphicFramePr>
        <p:xfrm>
          <a:off x="299839" y="2841596"/>
          <a:ext cx="8729861" cy="2732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411">
                  <a:extLst>
                    <a:ext uri="{9D8B030D-6E8A-4147-A177-3AD203B41FA5}">
                      <a16:colId xmlns:a16="http://schemas.microsoft.com/office/drawing/2014/main" val="3054236979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832701480"/>
                    </a:ext>
                  </a:extLst>
                </a:gridCol>
                <a:gridCol w="2366591">
                  <a:extLst>
                    <a:ext uri="{9D8B030D-6E8A-4147-A177-3AD203B41FA5}">
                      <a16:colId xmlns:a16="http://schemas.microsoft.com/office/drawing/2014/main" val="2934103303"/>
                    </a:ext>
                  </a:extLst>
                </a:gridCol>
                <a:gridCol w="2313359">
                  <a:extLst>
                    <a:ext uri="{9D8B030D-6E8A-4147-A177-3AD203B41FA5}">
                      <a16:colId xmlns:a16="http://schemas.microsoft.com/office/drawing/2014/main" val="618219667"/>
                    </a:ext>
                  </a:extLst>
                </a:gridCol>
              </a:tblGrid>
              <a:tr h="236690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28772"/>
                  </a:ext>
                </a:extLst>
              </a:tr>
              <a:tr h="3286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Original</a:t>
                      </a:r>
                      <a:endParaRPr lang="ko-KR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rgbClr val="C00000"/>
                          </a:solidFill>
                        </a:rPr>
                        <a:t>Red</a:t>
                      </a:r>
                      <a:endParaRPr lang="ko-KR" altLang="en-US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6"/>
                          </a:solidFill>
                        </a:rPr>
                        <a:t>Green</a:t>
                      </a:r>
                      <a:endParaRPr lang="ko-KR" altLang="en-US" i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>
                          <a:solidFill>
                            <a:schemeClr val="accent5"/>
                          </a:solidFill>
                        </a:rPr>
                        <a:t>Blue</a:t>
                      </a:r>
                      <a:endParaRPr lang="ko-KR" altLang="en-US" i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28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0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image data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image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https://colab.research.google.com/github/JunetaeKim/DeepLearningClass/blob/main/Week12/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ImageProcessing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20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70,000 text images each labeled 0 to 9.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One of the most popular data used to compare the performance of algorithms.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595D97-67FF-5335-09DD-548E43F5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1203" y="3554581"/>
            <a:ext cx="5369697" cy="303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02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3277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MNIST data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MNIST data set consists of handwritten data created at the National Institute of Standards and Technology (NIST) by high school students and Census Bureau staff.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MNIST data can be easily imported using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Load the data via the function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mnist.load_data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tensorflow.keras.datasets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mnist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Image data with DNN</a:t>
            </a:r>
          </a:p>
        </p:txBody>
      </p:sp>
    </p:spTree>
    <p:extLst>
      <p:ext uri="{BB962C8B-B14F-4D97-AF65-F5344CB8AC3E}">
        <p14:creationId xmlns:p14="http://schemas.microsoft.com/office/powerpoint/2010/main" val="167105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24887</TotalTime>
  <Words>3419</Words>
  <Application>Microsoft Office PowerPoint</Application>
  <PresentationFormat>화면 슬라이드 쇼(4:3)</PresentationFormat>
  <Paragraphs>837</Paragraphs>
  <Slides>51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-apple-system</vt:lpstr>
      <vt:lpstr>맑은 고딕</vt:lpstr>
      <vt:lpstr>Arial</vt:lpstr>
      <vt:lpstr>Arial Narrow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2570</cp:revision>
  <cp:lastPrinted>2017-04-16T10:58:23Z</cp:lastPrinted>
  <dcterms:created xsi:type="dcterms:W3CDTF">2017-03-22T07:59:28Z</dcterms:created>
  <dcterms:modified xsi:type="dcterms:W3CDTF">2023-01-03T06:00:22Z</dcterms:modified>
</cp:coreProperties>
</file>