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65" r:id="rId2"/>
    <p:sldId id="509" r:id="rId3"/>
    <p:sldId id="599" r:id="rId4"/>
    <p:sldId id="600" r:id="rId5"/>
    <p:sldId id="602" r:id="rId6"/>
    <p:sldId id="603" r:id="rId7"/>
    <p:sldId id="604" r:id="rId8"/>
    <p:sldId id="605" r:id="rId9"/>
    <p:sldId id="607" r:id="rId10"/>
    <p:sldId id="606" r:id="rId11"/>
    <p:sldId id="658" r:id="rId12"/>
    <p:sldId id="643" r:id="rId13"/>
    <p:sldId id="644" r:id="rId14"/>
    <p:sldId id="646" r:id="rId15"/>
    <p:sldId id="647" r:id="rId16"/>
    <p:sldId id="652" r:id="rId17"/>
    <p:sldId id="654" r:id="rId18"/>
    <p:sldId id="653" r:id="rId19"/>
    <p:sldId id="648" r:id="rId20"/>
    <p:sldId id="649" r:id="rId21"/>
    <p:sldId id="650" r:id="rId22"/>
    <p:sldId id="656" r:id="rId23"/>
    <p:sldId id="657" r:id="rId24"/>
    <p:sldId id="651" r:id="rId25"/>
    <p:sldId id="609" r:id="rId26"/>
    <p:sldId id="610" r:id="rId27"/>
    <p:sldId id="611" r:id="rId28"/>
    <p:sldId id="612" r:id="rId29"/>
    <p:sldId id="614" r:id="rId30"/>
    <p:sldId id="615" r:id="rId31"/>
    <p:sldId id="619" r:id="rId32"/>
    <p:sldId id="620" r:id="rId33"/>
    <p:sldId id="621" r:id="rId34"/>
    <p:sldId id="655" r:id="rId35"/>
    <p:sldId id="617" r:id="rId36"/>
    <p:sldId id="616" r:id="rId37"/>
    <p:sldId id="624" r:id="rId38"/>
    <p:sldId id="623" r:id="rId39"/>
    <p:sldId id="625" r:id="rId40"/>
    <p:sldId id="626" r:id="rId41"/>
    <p:sldId id="627" r:id="rId42"/>
    <p:sldId id="629" r:id="rId43"/>
    <p:sldId id="630" r:id="rId44"/>
    <p:sldId id="631" r:id="rId45"/>
    <p:sldId id="632" r:id="rId46"/>
    <p:sldId id="633" r:id="rId47"/>
    <p:sldId id="635" r:id="rId48"/>
    <p:sldId id="634" r:id="rId49"/>
    <p:sldId id="613" r:id="rId50"/>
    <p:sldId id="637" r:id="rId51"/>
    <p:sldId id="638" r:id="rId52"/>
    <p:sldId id="636" r:id="rId53"/>
    <p:sldId id="640" r:id="rId54"/>
    <p:sldId id="639" r:id="rId55"/>
    <p:sldId id="642" r:id="rId56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  <p:cmAuthor id="2" name="Kim Junetae" initials="KJ" lastIdx="1" clrIdx="1">
    <p:extLst>
      <p:ext uri="{19B8F6BF-5375-455C-9EA6-DF929625EA0E}">
        <p15:presenceInfo xmlns:p15="http://schemas.microsoft.com/office/powerpoint/2012/main" userId="fa6929ba4052f7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330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5320" autoAdjust="0"/>
  </p:normalViewPr>
  <p:slideViewPr>
    <p:cSldViewPr snapToGrid="0" showGuides="1">
      <p:cViewPr varScale="1">
        <p:scale>
          <a:sx n="109" d="100"/>
          <a:sy n="109" d="100"/>
        </p:scale>
        <p:origin x="1812" y="102"/>
      </p:cViewPr>
      <p:guideLst>
        <p:guide orient="horz" pos="365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94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77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69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6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16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62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29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96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56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4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98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468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02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72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10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7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4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255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67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6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45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90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73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165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40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591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99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498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8363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63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62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898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086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94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597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998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246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551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922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196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020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87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022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438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48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152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263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04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7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2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4/W4_OLS.ipynb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9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2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4/W4_MSE.ipynb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164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  <a:p>
            <a:pPr algn="ctr">
              <a:lnSpc>
                <a:spcPct val="150000"/>
              </a:lnSpc>
            </a:pPr>
            <a:endParaRPr lang="en-US" altLang="ko-KR" sz="36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1378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61D67F-82B6-5302-269C-1983EF23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66" y="1502074"/>
            <a:ext cx="3466894" cy="21703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8650EA-0D90-BA1C-7AD4-669233F065A1}"/>
              </a:ext>
            </a:extLst>
          </p:cNvPr>
          <p:cNvSpPr txBox="1"/>
          <p:nvPr/>
        </p:nvSpPr>
        <p:spPr>
          <a:xfrm>
            <a:off x="126698" y="2008556"/>
            <a:ext cx="45720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Linear regression analysis is the process of finding the line that best represents these points.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DB4F0F-0799-75A3-C97B-A6ABD3506A19}"/>
                  </a:ext>
                </a:extLst>
              </p:cNvPr>
              <p:cNvSpPr txBox="1"/>
              <p:nvPr/>
            </p:nvSpPr>
            <p:spPr>
              <a:xfrm>
                <a:off x="0" y="3778976"/>
                <a:ext cx="8476488" cy="2542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Here, the line is a straight line, so it is a linear function as specified below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, where y is the dependent variable, x is the independent variable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That is, the value of y depends on x.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To compute y, we require two parameters: 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 constant, b, which represents the y-intercept, 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 slope, a, which represents the rate of change of y with respect to x.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DB4F0F-0799-75A3-C97B-A6ABD3506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78976"/>
                <a:ext cx="8476488" cy="2542363"/>
              </a:xfrm>
              <a:prstGeom prst="rect">
                <a:avLst/>
              </a:prstGeom>
              <a:blipFill>
                <a:blip r:embed="rId4"/>
                <a:stretch>
                  <a:fillRect b="-2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52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5237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estimate constant  b and slop a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By applying the method of </a:t>
                </a:r>
                <a:r>
                  <a:rPr lang="en-US" altLang="ko-KR" b="1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slope a and constant b of the function can be estimated</a:t>
                </a:r>
                <a:endParaRPr lang="en-US" altLang="ko-KR" b="1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Ordinary Least Squares (OLS)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Estimation using the formula below is called Ordinary Least Squares estimation, and the formula is derived from normal equation.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normal equations are equations obtained by setting equal to zero the partial derivatives of the sum of squared errors (least squares)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5237524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45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5063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To derive the normal equation for the linear regression model y = b + ax, where y is the dependent variable, b is the y-intercept, a is the slope, and x is the independent variable, we can follow these steps: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Define the objective: Finding the values of a and b that minimize the sum of squared errors (SSE) between the predicted values and the actual values. 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where y and x are the actual data points, and (b + ax) are the predicted values.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5063309"/>
              </a:xfrm>
              <a:prstGeom prst="rect">
                <a:avLst/>
              </a:prstGeom>
              <a:blipFill>
                <a:blip r:embed="rId3"/>
                <a:stretch>
                  <a:fillRect l="-666" r="-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7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587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Compute the partial derivatives: To minimize the SSE, we need to compute the partial derivatives with respect to a and b, and then set them equal to zero. 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b="0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b="0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,    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b="0" dirty="0">
                  <a:solidFill>
                    <a:srgbClr val="222222"/>
                  </a:solidFill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ko-KR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altLang="ko-KR" sz="1800" i="1" dirty="0"/>
                  <a:t> </a:t>
                </a:r>
                <a:r>
                  <a:rPr lang="en-US" altLang="ko-KR" sz="1800" i="1" dirty="0">
                    <a:latin typeface="Arial Narrow" panose="020B0606020202030204" pitchFamily="34" charset="0"/>
                  </a:rPr>
                  <a:t>  and   </a:t>
                </a:r>
                <a:r>
                  <a:rPr lang="en-US" altLang="ko-KR" sz="1800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587603"/>
              </a:xfrm>
              <a:prstGeom prst="rect">
                <a:avLst/>
              </a:prstGeom>
              <a:blipFill>
                <a:blip r:embed="rId3"/>
                <a:stretch>
                  <a:fillRect l="-666" r="-666" b="-3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81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779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Set the partial derivatives equal to zero:</a:t>
                </a: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3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Simplify the equations:</a:t>
                </a: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779129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898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Expand the equations:</a:t>
                </a: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Rearrange the equations:</a:t>
                </a: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 startAt="2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898136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82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9523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Solve the linear system of equations for a and b:</a:t>
                </a: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Substitute the expression for 'b' into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952394"/>
              </a:xfrm>
              <a:prstGeom prst="rect">
                <a:avLst/>
              </a:prstGeom>
              <a:blipFill>
                <a:blip r:embed="rId3"/>
                <a:stretch>
                  <a:fillRect l="-666" b="-31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40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3198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Solve the linear system of equations for a and b:</a:t>
                </a: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Substitute the expression for 'b' into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Multiply both sides by 'n' to eliminate the fraction: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3198055"/>
              </a:xfrm>
              <a:prstGeom prst="rect">
                <a:avLst/>
              </a:prstGeom>
              <a:blipFill>
                <a:blip r:embed="rId3"/>
                <a:stretch>
                  <a:fillRect l="-666" b="-8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91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283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Solve the linear system of equations for a and b:</a:t>
                </a: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Substitute the expression for 'b' into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Multiply both sides by 'n' to eliminate the fraction: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Expand and rearrange the terms: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283865"/>
              </a:xfrm>
              <a:prstGeom prst="rect">
                <a:avLst/>
              </a:prstGeom>
              <a:blipFill>
                <a:blip r:embed="rId3"/>
                <a:stretch>
                  <a:fillRect l="-666" b="-1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17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3077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 summary, we can obtain the following normal equations for a and b: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subHide m:val="on"/>
                                <m:supHide m:val="on"/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3077702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24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Start from linear regression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867A4C-B83A-8BEB-28AB-796C835F119A}"/>
              </a:ext>
            </a:extLst>
          </p:cNvPr>
          <p:cNvSpPr/>
          <p:nvPr/>
        </p:nvSpPr>
        <p:spPr>
          <a:xfrm>
            <a:off x="3509772" y="4223636"/>
            <a:ext cx="2243328" cy="145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OLS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108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8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Introduce the sample means for both x and y: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normal equation in terms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subHide m:val="on"/>
                                <m:supHide m:val="on"/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b="0" dirty="0"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108241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601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0" y="1139130"/>
                <a:ext cx="8815229" cy="46747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9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numerator to be in the form of sums involving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𝑦𝑥</m:t>
                            </m:r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𝑦𝑥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𝑦𝑥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𝑦𝑥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Numerator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0" y="1139130"/>
                <a:ext cx="8815229" cy="4674741"/>
              </a:xfrm>
              <a:prstGeom prst="rect">
                <a:avLst/>
              </a:prstGeom>
              <a:blipFill>
                <a:blip r:embed="rId3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685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4944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9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numerator to be in the form of sums involving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Numerator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1828800" lvl="3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286000" lvl="4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                       =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Likewise,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4944302"/>
              </a:xfrm>
              <a:prstGeom prst="rect">
                <a:avLst/>
              </a:prstGeom>
              <a:blipFill>
                <a:blip r:embed="rId3"/>
                <a:stretch>
                  <a:fillRect l="-644" b="-1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26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3962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9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numerator to be in the form of sums involving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equation simplifies to: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3962239"/>
              </a:xfrm>
              <a:prstGeom prst="rect">
                <a:avLst/>
              </a:prstGeom>
              <a:blipFill>
                <a:blip r:embed="rId3"/>
                <a:stretch>
                  <a:fillRect l="-644" b="-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222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3827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10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Recall 'b'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Simplify the equation by canceling out the 'n' terms: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3827330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871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867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estimate constant  b and slop a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baseline="-25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867371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2690F-1318-2F75-B1A9-CE4BD2037B8D}"/>
                  </a:ext>
                </a:extLst>
              </p:cNvPr>
              <p:cNvSpPr txBox="1"/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Arial Narrow" panose="020B0606020202030204" pitchFamily="34" charset="0"/>
                  </a:rPr>
                  <a:t>When data is given as below</a:t>
                </a:r>
                <a:endParaRPr lang="en-US" altLang="ko-KR" sz="1600" b="0" i="1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2,4,6,8</m:t>
                        </m:r>
                      </m:e>
                    </m:d>
                  </m:oMath>
                </a14:m>
                <a:r>
                  <a:rPr lang="en-US" altLang="ko-KR" sz="1600" b="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81, 93, 91, 97</m:t>
                        </m:r>
                      </m:e>
                    </m:d>
                  </m:oMath>
                </a14:m>
                <a:endParaRPr lang="en-US" altLang="ko-KR" sz="16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2690F-1318-2F75-B1A9-CE4BD203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blipFill>
                <a:blip r:embed="rId4"/>
                <a:stretch>
                  <a:fillRect l="-1081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AD46B-9F90-AC69-AC37-EF2BE9F75E31}"/>
                  </a:ext>
                </a:extLst>
              </p:cNvPr>
              <p:cNvSpPr txBox="1"/>
              <p:nvPr/>
            </p:nvSpPr>
            <p:spPr>
              <a:xfrm>
                <a:off x="911542" y="3783183"/>
                <a:ext cx="4692015" cy="451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(2+4+6+8)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1600" b="0" dirty="0">
                    <a:solidFill>
                      <a:srgbClr val="222222"/>
                    </a:solidFill>
                  </a:rPr>
                  <a:t> 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(81+93+91+97)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=90.5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AD46B-9F90-AC69-AC37-EF2BE9F7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42" y="3783183"/>
                <a:ext cx="4692015" cy="451470"/>
              </a:xfrm>
              <a:prstGeom prst="rect">
                <a:avLst/>
              </a:prstGeom>
              <a:blipFill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0F4F51-9479-C1D5-D046-0AD6822B0B27}"/>
                  </a:ext>
                </a:extLst>
              </p:cNvPr>
              <p:cNvSpPr txBox="1"/>
              <p:nvPr/>
            </p:nvSpPr>
            <p:spPr>
              <a:xfrm>
                <a:off x="868680" y="4508518"/>
                <a:ext cx="7002780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91−90.5</m:t>
                              </m:r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93−90.5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6−5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91−90.5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8−5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97−90.5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2−5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4−5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6−5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8−5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0F4F51-9479-C1D5-D046-0AD6822B0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4508518"/>
                <a:ext cx="7002780" cy="540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E073EA-0AE3-E6F1-35FC-525812161757}"/>
                  </a:ext>
                </a:extLst>
              </p:cNvPr>
              <p:cNvSpPr txBox="1"/>
              <p:nvPr/>
            </p:nvSpPr>
            <p:spPr>
              <a:xfrm>
                <a:off x="911542" y="5356518"/>
                <a:ext cx="1260158" cy="514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=2.3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E073EA-0AE3-E6F1-35FC-525812161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42" y="5356518"/>
                <a:ext cx="1260158" cy="5142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643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estimate constant  b and slop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813CC7-C812-D20D-D41C-0BE495100F86}"/>
                  </a:ext>
                </a:extLst>
              </p:cNvPr>
              <p:cNvSpPr txBox="1"/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Arial Narrow" panose="020B0606020202030204" pitchFamily="34" charset="0"/>
                  </a:rPr>
                  <a:t>When parameters are given as below</a:t>
                </a:r>
                <a:endParaRPr lang="en-US" altLang="ko-KR" sz="1600" b="0" i="1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1600" dirty="0">
                    <a:solidFill>
                      <a:srgbClr val="222222"/>
                    </a:solidFill>
                  </a:rPr>
                  <a:t> 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=90.5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813CC7-C812-D20D-D41C-0BE495100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blipFill>
                <a:blip r:embed="rId3"/>
                <a:stretch>
                  <a:fillRect l="-1081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C575E8-2B08-7DDF-D96C-A0FE981FDD94}"/>
                  </a:ext>
                </a:extLst>
              </p:cNvPr>
              <p:cNvSpPr txBox="1"/>
              <p:nvPr/>
            </p:nvSpPr>
            <p:spPr>
              <a:xfrm>
                <a:off x="971550" y="3688838"/>
                <a:ext cx="4572000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=90.5−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2.3</m:t>
                          </m:r>
                          <m:r>
                            <a:rPr lang="en-US" altLang="ko-KR" sz="160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altLang="ko-KR" sz="1600" baseline="-25000" dirty="0">
                              <a:solidFill>
                                <a:srgbClr val="222222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600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en-US" altLang="ko-KR" sz="1600" baseline="-25000" dirty="0">
                  <a:solidFill>
                    <a:srgbClr val="222222"/>
                  </a:solidFill>
                </a:endParaRPr>
              </a:p>
              <a:p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C575E8-2B08-7DDF-D96C-A0FE981FD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688838"/>
                <a:ext cx="4572000" cy="5791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/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656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Estimated linear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/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7750D-3205-9E5A-BC57-8E09C6183957}"/>
                  </a:ext>
                </a:extLst>
              </p:cNvPr>
              <p:cNvSpPr txBox="1"/>
              <p:nvPr/>
            </p:nvSpPr>
            <p:spPr>
              <a:xfrm>
                <a:off x="915327" y="2439856"/>
                <a:ext cx="3533022" cy="1313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</m:oMath>
                </a14:m>
                <a:r>
                  <a:rPr lang="en-US" altLang="ko-KR" sz="1600" dirty="0"/>
                  <a:t> ,</a:t>
                </a:r>
                <a:r>
                  <a:rPr lang="en-US" altLang="ko-KR" sz="1600" dirty="0">
                    <a:solidFill>
                      <a:srgbClr val="222222"/>
                    </a:solidFill>
                  </a:rPr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sz="1600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160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=79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7750D-3205-9E5A-BC57-8E09C618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27" y="2439856"/>
                <a:ext cx="3533022" cy="1313180"/>
              </a:xfrm>
              <a:prstGeom prst="rect">
                <a:avLst/>
              </a:prstGeom>
              <a:blipFill>
                <a:blip r:embed="rId4"/>
                <a:stretch>
                  <a:fillRect b="-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922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6315101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6315101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455" r="-2912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3571" r="-2912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207273" r="-2912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307273" r="-2912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0942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1816630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1816630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455" r="-2912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3571" r="-2912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207273" r="-2912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307273" r="-2912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0140D84-8C12-4251-AEE3-930FDAF8F4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860"/>
          <a:stretch/>
        </p:blipFill>
        <p:spPr>
          <a:xfrm>
            <a:off x="950784" y="4005072"/>
            <a:ext cx="4480948" cy="26114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C11EE1-79E0-9565-031E-BDF708801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3743" y="4975340"/>
            <a:ext cx="9620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2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linear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linear approach for modelling the relationship between a scalar response and one or more explanatory variables (also known as dependent and independent variables)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relationships are modeled using linear predictor functions whose unknown model parameters are estimated from the data.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8FE337-67AA-D936-96D7-786FEAE32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491" y="3584615"/>
            <a:ext cx="4683061" cy="28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174705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174705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455" r="-2912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3571" r="-2912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207273" r="-2912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307273" r="-2912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6E4696AE-EAFC-F20D-0ED9-F909D3887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65" y="3986784"/>
            <a:ext cx="5511262" cy="25910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9E68D8-A997-B58E-1F87-446121E378FB}"/>
              </a:ext>
            </a:extLst>
          </p:cNvPr>
          <p:cNvSpPr txBox="1"/>
          <p:nvPr/>
        </p:nvSpPr>
        <p:spPr>
          <a:xfrm>
            <a:off x="5349620" y="4329018"/>
            <a:ext cx="16181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The linear line with the lowest error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0B23A93-9DC3-6647-883E-CF1115299E8C}"/>
              </a:ext>
            </a:extLst>
          </p:cNvPr>
          <p:cNvCxnSpPr/>
          <p:nvPr/>
        </p:nvCxnSpPr>
        <p:spPr>
          <a:xfrm flipH="1">
            <a:off x="4087368" y="4617720"/>
            <a:ext cx="1280160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928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4BC851-DBA1-306A-A34F-973DF130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13" y="2378451"/>
            <a:ext cx="3316387" cy="638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9EEAE5-EBEB-C50D-CF6F-00B1CA7810AC}"/>
              </a:ext>
            </a:extLst>
          </p:cNvPr>
          <p:cNvSpPr txBox="1"/>
          <p:nvPr/>
        </p:nvSpPr>
        <p:spPr>
          <a:xfrm>
            <a:off x="585216" y="1861600"/>
            <a:ext cx="579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(1) Assigning values into vectors x and y, using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numpy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73CAC-B2D9-1F3D-2694-AEF3E6669D8F}"/>
              </a:ext>
            </a:extLst>
          </p:cNvPr>
          <p:cNvSpPr txBox="1"/>
          <p:nvPr/>
        </p:nvSpPr>
        <p:spPr>
          <a:xfrm>
            <a:off x="585216" y="3655947"/>
            <a:ext cx="579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(2) Calculating mean of x and y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114C37A-15E5-8E1B-8424-EA0A510E2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613" y="4261428"/>
            <a:ext cx="2319691" cy="6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16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/>
              <p:nvPr/>
            </p:nvSpPr>
            <p:spPr>
              <a:xfrm>
                <a:off x="585216" y="1861600"/>
                <a:ext cx="57972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(3) Calculating divisor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(denominator)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which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You need to complete it</a:t>
                </a:r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1861600"/>
                <a:ext cx="5797296" cy="646331"/>
              </a:xfrm>
              <a:prstGeom prst="rect">
                <a:avLst/>
              </a:prstGeom>
              <a:blipFill>
                <a:blip r:embed="rId3"/>
                <a:stretch>
                  <a:fillRect l="-841" t="-66981" b="-6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/>
              <p:nvPr/>
            </p:nvSpPr>
            <p:spPr>
              <a:xfrm>
                <a:off x="585215" y="3655947"/>
                <a:ext cx="678654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(4) Calculating dividend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(numerator)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which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You need to complete it</a:t>
                </a:r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5" y="3655947"/>
                <a:ext cx="6786545" cy="923330"/>
              </a:xfrm>
              <a:prstGeom prst="rect">
                <a:avLst/>
              </a:prstGeom>
              <a:blipFill>
                <a:blip r:embed="rId4"/>
                <a:stretch>
                  <a:fillRect l="-719" t="-47020" b="-15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798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/>
              <p:nvPr/>
            </p:nvSpPr>
            <p:spPr>
              <a:xfrm>
                <a:off x="585216" y="1861600"/>
                <a:ext cx="5797296" cy="541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(5) Calculating slop a, which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1861600"/>
                <a:ext cx="5797296" cy="541174"/>
              </a:xfrm>
              <a:prstGeom prst="rect">
                <a:avLst/>
              </a:prstGeom>
              <a:blipFill>
                <a:blip r:embed="rId3"/>
                <a:stretch>
                  <a:fillRect l="-841" t="-59551" b="-92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/>
              <p:nvPr/>
            </p:nvSpPr>
            <p:spPr>
              <a:xfrm>
                <a:off x="585216" y="3655947"/>
                <a:ext cx="579729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(6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) Calculating constant b, </a:t>
                </a: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which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baseline="-25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You need to complete it</a:t>
                </a:r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3655947"/>
                <a:ext cx="5797296" cy="923330"/>
              </a:xfrm>
              <a:prstGeom prst="rect">
                <a:avLst/>
              </a:prstGeom>
              <a:blipFill>
                <a:blip r:embed="rId4"/>
                <a:stretch>
                  <a:fillRect l="-841" t="-3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F697B8A1-F0A5-0929-4AD2-861A742644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462"/>
          <a:stretch/>
        </p:blipFill>
        <p:spPr>
          <a:xfrm>
            <a:off x="1255613" y="2463009"/>
            <a:ext cx="2420275" cy="23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78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A8AF6-85EA-1AD4-C0C9-907572CBB176}"/>
              </a:ext>
            </a:extLst>
          </p:cNvPr>
          <p:cNvSpPr txBox="1"/>
          <p:nvPr/>
        </p:nvSpPr>
        <p:spPr>
          <a:xfrm>
            <a:off x="2017315" y="303906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https://colab.research.google.com/github/JunetaeKim/DeepLearningClass/blob/main/Week4/W4_OLS.ipynb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95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357" r="-29128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7273" r="-291282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4548474"/>
              <a:ext cx="46332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1023895"/>
                  </p:ext>
                </p:extLst>
              </p:nvPr>
            </p:nvGraphicFramePr>
            <p:xfrm>
              <a:off x="873253" y="4548474"/>
              <a:ext cx="46332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5357" r="-289286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107273" r="-289286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02B8510-30DB-1163-27C7-E6290032C2DC}"/>
              </a:ext>
            </a:extLst>
          </p:cNvPr>
          <p:cNvSpPr/>
          <p:nvPr/>
        </p:nvSpPr>
        <p:spPr>
          <a:xfrm>
            <a:off x="3257550" y="3380567"/>
            <a:ext cx="317754" cy="75738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A98F4-C492-86ED-9E5E-471A66721CA1}"/>
              </a:ext>
            </a:extLst>
          </p:cNvPr>
          <p:cNvSpPr txBox="1"/>
          <p:nvPr/>
        </p:nvSpPr>
        <p:spPr>
          <a:xfrm>
            <a:off x="3667125" y="3574592"/>
            <a:ext cx="1682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Generalization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52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53103"/>
                  </p:ext>
                </p:extLst>
              </p:nvPr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357" r="-29128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7273" r="-291282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4548474"/>
              <a:ext cx="54936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914838413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10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102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307934"/>
                  </p:ext>
                </p:extLst>
              </p:nvPr>
            </p:nvGraphicFramePr>
            <p:xfrm>
              <a:off x="873253" y="4548474"/>
              <a:ext cx="54936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91483841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5357" r="-361224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10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107273" r="-361224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102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84895E5-FDCF-A98A-F770-673214E767AD}"/>
              </a:ext>
            </a:extLst>
          </p:cNvPr>
          <p:cNvSpPr/>
          <p:nvPr/>
        </p:nvSpPr>
        <p:spPr>
          <a:xfrm>
            <a:off x="3257550" y="3380567"/>
            <a:ext cx="317754" cy="75738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6BED3-8B1F-75E0-BB50-3008594A2DB3}"/>
              </a:ext>
            </a:extLst>
          </p:cNvPr>
          <p:cNvSpPr txBox="1"/>
          <p:nvPr/>
        </p:nvSpPr>
        <p:spPr>
          <a:xfrm>
            <a:off x="3667125" y="3574592"/>
            <a:ext cx="1682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Generalization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5208FB-3710-B273-AFC0-C7F0D663E2F3}"/>
              </a:ext>
            </a:extLst>
          </p:cNvPr>
          <p:cNvSpPr txBox="1"/>
          <p:nvPr/>
        </p:nvSpPr>
        <p:spPr>
          <a:xfrm>
            <a:off x="6455666" y="4572703"/>
            <a:ext cx="1682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linear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164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3081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OLS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OLS only works in solving the problem of the linear functional relationship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	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Recent machine learning and deep learning algorithms solve nonlinear problems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91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2619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OLS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OLS works when the data is relatively small.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All matrices with data must be loaded into RAM memory to do OLS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Since the size of data used in recent machine learning and deep learning is large, the parameters (a, b) are iteratively estimated after partitioning the data.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9023B4C-BDD5-CE91-C45B-1B0162DE6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47320"/>
              </p:ext>
            </p:extLst>
          </p:nvPr>
        </p:nvGraphicFramePr>
        <p:xfrm>
          <a:off x="2127504" y="3662934"/>
          <a:ext cx="411708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2362">
                  <a:extLst>
                    <a:ext uri="{9D8B030D-6E8A-4147-A177-3AD203B41FA5}">
                      <a16:colId xmlns:a16="http://schemas.microsoft.com/office/drawing/2014/main" val="336706955"/>
                    </a:ext>
                  </a:extLst>
                </a:gridCol>
                <a:gridCol w="1372362">
                  <a:extLst>
                    <a:ext uri="{9D8B030D-6E8A-4147-A177-3AD203B41FA5}">
                      <a16:colId xmlns:a16="http://schemas.microsoft.com/office/drawing/2014/main" val="854083231"/>
                    </a:ext>
                  </a:extLst>
                </a:gridCol>
                <a:gridCol w="1372362">
                  <a:extLst>
                    <a:ext uri="{9D8B030D-6E8A-4147-A177-3AD203B41FA5}">
                      <a16:colId xmlns:a16="http://schemas.microsoft.com/office/drawing/2014/main" val="2068285524"/>
                    </a:ext>
                  </a:extLst>
                </a:gridCol>
              </a:tblGrid>
              <a:tr h="285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Score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Study hours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82493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54550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7002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94889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380063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37368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764640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00258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245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CD1CB6E-7581-2448-CD1E-1A1FA23E22C1}"/>
              </a:ext>
            </a:extLst>
          </p:cNvPr>
          <p:cNvSpPr txBox="1"/>
          <p:nvPr/>
        </p:nvSpPr>
        <p:spPr>
          <a:xfrm>
            <a:off x="742950" y="4433054"/>
            <a:ext cx="1155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Iteration #1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E5642-95A9-4D76-F5E6-F5BCDB3FB16B}"/>
              </a:ext>
            </a:extLst>
          </p:cNvPr>
          <p:cNvSpPr txBox="1"/>
          <p:nvPr/>
        </p:nvSpPr>
        <p:spPr>
          <a:xfrm>
            <a:off x="742950" y="5627204"/>
            <a:ext cx="1155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6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Iteration #2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88A222F7-0668-3A0F-F9D4-1463649E69FF}"/>
              </a:ext>
            </a:extLst>
          </p:cNvPr>
          <p:cNvSpPr/>
          <p:nvPr/>
        </p:nvSpPr>
        <p:spPr>
          <a:xfrm>
            <a:off x="1819656" y="4023360"/>
            <a:ext cx="192024" cy="1133856"/>
          </a:xfrm>
          <a:prstGeom prst="leftBrace">
            <a:avLst>
              <a:gd name="adj1" fmla="val 57936"/>
              <a:gd name="adj2" fmla="val 50000"/>
            </a:avLst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6242FEEF-0E87-6632-231F-8CC6A6AD7955}"/>
              </a:ext>
            </a:extLst>
          </p:cNvPr>
          <p:cNvSpPr/>
          <p:nvPr/>
        </p:nvSpPr>
        <p:spPr>
          <a:xfrm>
            <a:off x="1839468" y="5229553"/>
            <a:ext cx="192024" cy="1133856"/>
          </a:xfrm>
          <a:prstGeom prst="leftBrace">
            <a:avLst>
              <a:gd name="adj1" fmla="val 57936"/>
              <a:gd name="adj2" fmla="val 50000"/>
            </a:avLst>
          </a:prstGeom>
          <a:ln w="9525">
            <a:solidFill>
              <a:schemeClr val="accent6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07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88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first-order iterative optimization algorithm for finding a local minimum of a differentiable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8" name="Picture 4" descr="머신 러닝 - epoch, batch size, iteration의 의미 : 네이버 블로그">
            <a:extLst>
              <a:ext uri="{FF2B5EF4-FFF2-40B4-BE49-F238E27FC236}">
                <a16:creationId xmlns:a16="http://schemas.microsoft.com/office/drawing/2014/main" id="{656C347C-E3EB-DDBA-A142-97F1697A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12937"/>
            <a:ext cx="7235109" cy="30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9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7781957" cy="4656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Terminologies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Independent variable: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By the definition of ‘as the value of x changes, the value of y also changes’, the value of x that can change independently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Dependent variable: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Values ​​that change dependently on the independent variable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Linear regression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predicting or explaining changes in the dependent variable y based on the independent variable x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567736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88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first-order iterative optimization algorithm for finding a local minimum of a differentiable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8" name="Picture 4" descr="머신 러닝 - epoch, batch size, iteration의 의미 : 네이버 블로그">
            <a:extLst>
              <a:ext uri="{FF2B5EF4-FFF2-40B4-BE49-F238E27FC236}">
                <a16:creationId xmlns:a16="http://schemas.microsoft.com/office/drawing/2014/main" id="{656C347C-E3EB-DDBA-A142-97F1697A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12937"/>
            <a:ext cx="7235109" cy="30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8B202C-1A13-0CD1-59F0-B5138716C7A9}"/>
              </a:ext>
            </a:extLst>
          </p:cNvPr>
          <p:cNvSpPr txBox="1"/>
          <p:nvPr/>
        </p:nvSpPr>
        <p:spPr>
          <a:xfrm>
            <a:off x="3057525" y="6179558"/>
            <a:ext cx="2695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Details to be learned later</a:t>
            </a:r>
          </a:p>
        </p:txBody>
      </p:sp>
    </p:spTree>
    <p:extLst>
      <p:ext uri="{BB962C8B-B14F-4D97-AF65-F5344CB8AC3E}">
        <p14:creationId xmlns:p14="http://schemas.microsoft.com/office/powerpoint/2010/main" val="1162478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88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Errors(Losses) required for applying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When the error of each linear line can be calculated, the parameter set (a, b) can be updated so that the error becomes smaller.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4" descr="머신 러닝 - epoch, batch size, iteration의 의미 : 네이버 블로그">
            <a:extLst>
              <a:ext uri="{FF2B5EF4-FFF2-40B4-BE49-F238E27FC236}">
                <a16:creationId xmlns:a16="http://schemas.microsoft.com/office/drawing/2014/main" id="{F54F599A-77D1-9ACE-3CD5-94EB60D0B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" r="49615"/>
          <a:stretch/>
        </p:blipFill>
        <p:spPr bwMode="auto">
          <a:xfrm>
            <a:off x="2075687" y="2793874"/>
            <a:ext cx="3255645" cy="30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21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Let's estimate the values ​​of a and b by minimizing the error when given an arbitrary value.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Assuming that the slope a and the intercept y are arbitrary numbers 3 and 76, the following line is plotted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F3BFD2-AC3D-CF12-7D7E-3F0573578D4E}"/>
              </a:ext>
            </a:extLst>
          </p:cNvPr>
          <p:cNvGrpSpPr/>
          <p:nvPr/>
        </p:nvGrpSpPr>
        <p:grpSpPr>
          <a:xfrm>
            <a:off x="1328242" y="3298596"/>
            <a:ext cx="4556118" cy="2731704"/>
            <a:chOff x="724738" y="3546045"/>
            <a:chExt cx="4556118" cy="27317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68292A-9B6E-70F6-8BF7-D8EADC7CD0B7}"/>
                </a:ext>
              </a:extLst>
            </p:cNvPr>
            <p:cNvSpPr txBox="1"/>
            <p:nvPr/>
          </p:nvSpPr>
          <p:spPr>
            <a:xfrm>
              <a:off x="1536295" y="6000750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2 Hours</a:t>
              </a:r>
              <a:endParaRPr lang="ko-KR" alt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86D1B6-2A38-A971-69AC-675CC31E705A}"/>
                </a:ext>
              </a:extLst>
            </p:cNvPr>
            <p:cNvSpPr txBox="1"/>
            <p:nvPr/>
          </p:nvSpPr>
          <p:spPr>
            <a:xfrm>
              <a:off x="2411833" y="6000749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4 Hours</a:t>
              </a:r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70EF5-CDD6-1A82-A371-E6A0AEA1C647}"/>
                </a:ext>
              </a:extLst>
            </p:cNvPr>
            <p:cNvSpPr txBox="1"/>
            <p:nvPr/>
          </p:nvSpPr>
          <p:spPr>
            <a:xfrm>
              <a:off x="3384334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6 Hours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542445-2911-2722-9BFB-53A28BD6F753}"/>
                </a:ext>
              </a:extLst>
            </p:cNvPr>
            <p:cNvSpPr txBox="1"/>
            <p:nvPr/>
          </p:nvSpPr>
          <p:spPr>
            <a:xfrm>
              <a:off x="4405318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8 Hours</a:t>
              </a:r>
              <a:endParaRPr lang="ko-KR" altLang="en-US" sz="1200" dirty="0"/>
            </a:p>
          </p:txBody>
        </p:sp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3F6E4758-4D9B-5A97-B670-05DFA375BE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b="8105"/>
            <a:stretch/>
          </p:blipFill>
          <p:spPr bwMode="auto">
            <a:xfrm>
              <a:off x="724738" y="3546045"/>
              <a:ext cx="4507636" cy="2454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79561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distance between each point and the graph is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smaller the sum of these vertical lines, the more accurate the linear line..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F3BFD2-AC3D-CF12-7D7E-3F0573578D4E}"/>
              </a:ext>
            </a:extLst>
          </p:cNvPr>
          <p:cNvGrpSpPr/>
          <p:nvPr/>
        </p:nvGrpSpPr>
        <p:grpSpPr>
          <a:xfrm>
            <a:off x="1328242" y="3298596"/>
            <a:ext cx="4556118" cy="2731704"/>
            <a:chOff x="724738" y="3546045"/>
            <a:chExt cx="4556118" cy="27317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68292A-9B6E-70F6-8BF7-D8EADC7CD0B7}"/>
                </a:ext>
              </a:extLst>
            </p:cNvPr>
            <p:cNvSpPr txBox="1"/>
            <p:nvPr/>
          </p:nvSpPr>
          <p:spPr>
            <a:xfrm>
              <a:off x="1536295" y="6000750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2 Hours</a:t>
              </a:r>
              <a:endParaRPr lang="ko-KR" alt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86D1B6-2A38-A971-69AC-675CC31E705A}"/>
                </a:ext>
              </a:extLst>
            </p:cNvPr>
            <p:cNvSpPr txBox="1"/>
            <p:nvPr/>
          </p:nvSpPr>
          <p:spPr>
            <a:xfrm>
              <a:off x="2411833" y="6000749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4 Hours</a:t>
              </a:r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70EF5-CDD6-1A82-A371-E6A0AEA1C647}"/>
                </a:ext>
              </a:extLst>
            </p:cNvPr>
            <p:cNvSpPr txBox="1"/>
            <p:nvPr/>
          </p:nvSpPr>
          <p:spPr>
            <a:xfrm>
              <a:off x="3384334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6 Hours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542445-2911-2722-9BFB-53A28BD6F753}"/>
                </a:ext>
              </a:extLst>
            </p:cNvPr>
            <p:cNvSpPr txBox="1"/>
            <p:nvPr/>
          </p:nvSpPr>
          <p:spPr>
            <a:xfrm>
              <a:off x="4405318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8 Hours</a:t>
              </a:r>
              <a:endParaRPr lang="ko-KR" altLang="en-US" sz="1200" dirty="0"/>
            </a:p>
          </p:txBody>
        </p:sp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3F6E4758-4D9B-5A97-B670-05DFA375BE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b="8105"/>
            <a:stretch/>
          </p:blipFill>
          <p:spPr bwMode="auto">
            <a:xfrm>
              <a:off x="724738" y="3546045"/>
              <a:ext cx="4507636" cy="2454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CF8252C-67D6-96D4-EBF0-903EBF3590C7}"/>
              </a:ext>
            </a:extLst>
          </p:cNvPr>
          <p:cNvCxnSpPr/>
          <p:nvPr/>
        </p:nvCxnSpPr>
        <p:spPr>
          <a:xfrm>
            <a:off x="3447288" y="4160520"/>
            <a:ext cx="0" cy="3474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5F39A24-3ACA-7881-9B81-C9586C31F226}"/>
              </a:ext>
            </a:extLst>
          </p:cNvPr>
          <p:cNvCxnSpPr/>
          <p:nvPr/>
        </p:nvCxnSpPr>
        <p:spPr>
          <a:xfrm>
            <a:off x="4401694" y="3979889"/>
            <a:ext cx="0" cy="26106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DE94FD3-AC7B-EBA6-87E0-66BAB21FE857}"/>
              </a:ext>
            </a:extLst>
          </p:cNvPr>
          <p:cNvCxnSpPr/>
          <p:nvPr/>
        </p:nvCxnSpPr>
        <p:spPr>
          <a:xfrm>
            <a:off x="5359908" y="3435350"/>
            <a:ext cx="0" cy="28716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DF909F4-2DD4-BDD5-3B79-0C76F7B57165}"/>
              </a:ext>
            </a:extLst>
          </p:cNvPr>
          <p:cNvCxnSpPr/>
          <p:nvPr/>
        </p:nvCxnSpPr>
        <p:spPr>
          <a:xfrm>
            <a:off x="2510028" y="5045746"/>
            <a:ext cx="0" cy="756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59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the slope is too large, the two high score may be overpredicted, as shown in the figure below. 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3CE0728-14C1-3C46-D7C7-89FC32645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7278" b="10301"/>
          <a:stretch/>
        </p:blipFill>
        <p:spPr bwMode="auto">
          <a:xfrm>
            <a:off x="1289304" y="2918987"/>
            <a:ext cx="5506002" cy="312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4148A19-6CB8-7CB2-2916-3C9A4DC116BC}"/>
              </a:ext>
            </a:extLst>
          </p:cNvPr>
          <p:cNvCxnSpPr>
            <a:cxnSpLocks/>
          </p:cNvCxnSpPr>
          <p:nvPr/>
        </p:nvCxnSpPr>
        <p:spPr>
          <a:xfrm flipV="1">
            <a:off x="1829266" y="2120900"/>
            <a:ext cx="4266018" cy="3135371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EDE17B3-53BE-2871-5D31-E8DD1C7A870C}"/>
              </a:ext>
            </a:extLst>
          </p:cNvPr>
          <p:cNvCxnSpPr/>
          <p:nvPr/>
        </p:nvCxnSpPr>
        <p:spPr>
          <a:xfrm>
            <a:off x="3319272" y="3951199"/>
            <a:ext cx="0" cy="19613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E158AFC-C513-686C-E042-C4B0A2725CB5}"/>
              </a:ext>
            </a:extLst>
          </p:cNvPr>
          <p:cNvCxnSpPr/>
          <p:nvPr/>
        </p:nvCxnSpPr>
        <p:spPr>
          <a:xfrm>
            <a:off x="1970532" y="5142656"/>
            <a:ext cx="0" cy="6874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4FC20D6-9499-1940-D03A-6D07362041E2}"/>
              </a:ext>
            </a:extLst>
          </p:cNvPr>
          <p:cNvCxnSpPr>
            <a:cxnSpLocks/>
          </p:cNvCxnSpPr>
          <p:nvPr/>
        </p:nvCxnSpPr>
        <p:spPr>
          <a:xfrm>
            <a:off x="4659122" y="3194050"/>
            <a:ext cx="0" cy="87508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425E24-FF92-2B8F-FA01-48845A25E0D0}"/>
              </a:ext>
            </a:extLst>
          </p:cNvPr>
          <p:cNvCxnSpPr>
            <a:cxnSpLocks/>
          </p:cNvCxnSpPr>
          <p:nvPr/>
        </p:nvCxnSpPr>
        <p:spPr>
          <a:xfrm>
            <a:off x="5992622" y="2222500"/>
            <a:ext cx="0" cy="116205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1231CAD-63EF-3C83-20BF-63CA2EC86FB7}"/>
              </a:ext>
            </a:extLst>
          </p:cNvPr>
          <p:cNvSpPr/>
          <p:nvPr/>
        </p:nvSpPr>
        <p:spPr>
          <a:xfrm>
            <a:off x="4296458" y="2067244"/>
            <a:ext cx="2148837" cy="2367280"/>
          </a:xfrm>
          <a:prstGeom prst="roundRect">
            <a:avLst>
              <a:gd name="adj" fmla="val 7447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46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the slope is too small, the three high score may be underpredicted, as shown in the figure below. 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3CE0728-14C1-3C46-D7C7-89FC32645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7278" b="10301"/>
          <a:stretch/>
        </p:blipFill>
        <p:spPr bwMode="auto">
          <a:xfrm>
            <a:off x="1289304" y="2918987"/>
            <a:ext cx="5506002" cy="312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4148A19-6CB8-7CB2-2916-3C9A4DC116BC}"/>
              </a:ext>
            </a:extLst>
          </p:cNvPr>
          <p:cNvCxnSpPr>
            <a:cxnSpLocks/>
          </p:cNvCxnSpPr>
          <p:nvPr/>
        </p:nvCxnSpPr>
        <p:spPr>
          <a:xfrm flipV="1">
            <a:off x="1829266" y="4229100"/>
            <a:ext cx="4762034" cy="1027171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EDE17B3-53BE-2871-5D31-E8DD1C7A870C}"/>
              </a:ext>
            </a:extLst>
          </p:cNvPr>
          <p:cNvCxnSpPr>
            <a:cxnSpLocks/>
          </p:cNvCxnSpPr>
          <p:nvPr/>
        </p:nvCxnSpPr>
        <p:spPr>
          <a:xfrm>
            <a:off x="3319272" y="3951199"/>
            <a:ext cx="0" cy="97132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4FC20D6-9499-1940-D03A-6D07362041E2}"/>
              </a:ext>
            </a:extLst>
          </p:cNvPr>
          <p:cNvCxnSpPr>
            <a:cxnSpLocks/>
          </p:cNvCxnSpPr>
          <p:nvPr/>
        </p:nvCxnSpPr>
        <p:spPr>
          <a:xfrm>
            <a:off x="4659122" y="4176685"/>
            <a:ext cx="0" cy="44905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425E24-FF92-2B8F-FA01-48845A25E0D0}"/>
              </a:ext>
            </a:extLst>
          </p:cNvPr>
          <p:cNvCxnSpPr>
            <a:cxnSpLocks/>
          </p:cNvCxnSpPr>
          <p:nvPr/>
        </p:nvCxnSpPr>
        <p:spPr>
          <a:xfrm>
            <a:off x="6000242" y="3485636"/>
            <a:ext cx="0" cy="8653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F3B49E5-FE22-1099-F517-489732B19ECD}"/>
              </a:ext>
            </a:extLst>
          </p:cNvPr>
          <p:cNvSpPr/>
          <p:nvPr/>
        </p:nvSpPr>
        <p:spPr>
          <a:xfrm>
            <a:off x="3057525" y="3207213"/>
            <a:ext cx="3425294" cy="1991360"/>
          </a:xfrm>
          <a:prstGeom prst="roundRect">
            <a:avLst>
              <a:gd name="adj" fmla="val 7447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825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4344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Error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the slope of the linear line is not appropriate, the sum of the distances of the red lines, which is the sum of the errors, increases.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the slope increases to infinity, the error also increases to infinity.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error (distance) is calculated by subtracting the true value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from the predicted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as shown in the formula below.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4344779"/>
              </a:xfrm>
              <a:prstGeom prst="rect">
                <a:avLst/>
              </a:prstGeom>
              <a:blipFill>
                <a:blip r:embed="rId3"/>
                <a:stretch>
                  <a:fillRect l="-644" r="-429" b="-2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667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Limitation of sum of errors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직사각형 13"/>
          <p:cNvSpPr/>
          <p:nvPr/>
        </p:nvSpPr>
        <p:spPr>
          <a:xfrm>
            <a:off x="786164" y="4039873"/>
            <a:ext cx="7373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we add up all the errors obtained, 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	we get = 0 since -2.6 + 4.8  -1.8 – 0.4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Since positive and negative numbers are together, simply adding the error may result in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Therefore, the simple sum is not appropriate.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654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Squared Error, SSE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83625"/>
                  </p:ext>
                </p:extLst>
              </p:nvPr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83625"/>
                  </p:ext>
                </p:extLst>
              </p:nvPr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직사각형 4"/>
          <p:cNvSpPr/>
          <p:nvPr/>
        </p:nvSpPr>
        <p:spPr>
          <a:xfrm>
            <a:off x="873253" y="4552294"/>
            <a:ext cx="3820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errors must belong to the set of positive real numbers that are at least zero.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895" y="4299746"/>
            <a:ext cx="3091990" cy="18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20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Squared Error, SSE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358527"/>
                  </p:ext>
                </p:extLst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358527"/>
                  </p:ext>
                </p:extLst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66575" y="4624644"/>
                <a:ext cx="4181899" cy="1072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1072922"/>
              </a:xfrm>
              <a:prstGeom prst="rect">
                <a:avLst/>
              </a:prstGeom>
              <a:blipFill>
                <a:blip r:embed="rId5"/>
                <a:stretch>
                  <a:fillRect b="-2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91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3687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Terminologies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Simple linear regression: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form in which the value of y is fitted by one independent variable x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Ex) Predicting a test score based on study hours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Multiple linear regression: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form in which the value of y is fitted by two or more independent variables</a:t>
            </a:r>
            <a:endParaRPr lang="en-US" altLang="ko-KR" baseline="-25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Ex) Predicting a test score based on study hours, IQ, and gender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aseline="-25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4122082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Squared Error, SSE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66575" y="4624644"/>
                <a:ext cx="4181899" cy="822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=9.6  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822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966575" y="5446920"/>
            <a:ext cx="410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we add up all the squared errors, we get 9.6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176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Weakness of SSE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</a:rPr>
              <a:t>Since it adds up all squared errors, 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solidFill>
                  <a:srgbClr val="222222"/>
                </a:solidFill>
              </a:rPr>
              <a:t>it is susceptible to outlier effects.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57275" y="3078122"/>
            <a:ext cx="3171825" cy="245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114925" y="3078122"/>
            <a:ext cx="3171825" cy="245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390741" y="4076014"/>
            <a:ext cx="443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222222"/>
                </a:solidFill>
              </a:rPr>
              <a:t>vs</a:t>
            </a:r>
            <a:endParaRPr lang="ko-KR" altLang="en-US" sz="2400" dirty="0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66825" y="3619500"/>
            <a:ext cx="2514600" cy="15430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381125" y="481012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341245" y="4537679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859405" y="396801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590925" y="4739684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5381625" y="4274820"/>
            <a:ext cx="2634615" cy="8953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5495925" y="481774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456045" y="4545299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974205" y="397563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7705725" y="4747304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960245" y="476374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524125" y="4142942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685597" y="4142942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092190" y="468700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92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Mean Squared Error, MSE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966575" y="4624644"/>
                <a:ext cx="4181899" cy="1329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1600" dirty="0"/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1329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318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Mean Squared Error, MSE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966575" y="4624644"/>
                <a:ext cx="4181899" cy="832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832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966575" y="5446920"/>
            <a:ext cx="339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we take the mean of SE, we get 2.4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402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Mean Squared Error, MSE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457E99-829F-421A-614C-CDF920C903E8}"/>
                  </a:ext>
                </a:extLst>
              </p:cNvPr>
              <p:cNvSpPr txBox="1"/>
              <p:nvPr/>
            </p:nvSpPr>
            <p:spPr>
              <a:xfrm>
                <a:off x="1135380" y="5220955"/>
                <a:ext cx="4572000" cy="343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6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6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457E99-829F-421A-614C-CDF920C90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80" y="5220955"/>
                <a:ext cx="4572000" cy="343684"/>
              </a:xfrm>
              <a:prstGeom prst="rect">
                <a:avLst/>
              </a:prstGeom>
              <a:blipFill>
                <a:blip r:embed="rId5"/>
                <a:stretch>
                  <a:fillRect t="-105263" b="-1649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D253BC-0B9E-52A4-BF05-CE05B86E93A5}"/>
                  </a:ext>
                </a:extLst>
              </p:cNvPr>
              <p:cNvSpPr txBox="1"/>
              <p:nvPr/>
            </p:nvSpPr>
            <p:spPr>
              <a:xfrm>
                <a:off x="1505331" y="5836157"/>
                <a:ext cx="35463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={2.3, 79}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D253BC-0B9E-52A4-BF05-CE05B86E9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31" y="5836157"/>
                <a:ext cx="3546348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964310" y="4625588"/>
            <a:ext cx="620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Finally, the objective function for minimizing MSE can be expressed as: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4115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MSE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473B6-1C88-3239-F28C-8D6E885A6CCD}"/>
              </a:ext>
            </a:extLst>
          </p:cNvPr>
          <p:cNvSpPr txBox="1"/>
          <p:nvPr/>
        </p:nvSpPr>
        <p:spPr>
          <a:xfrm>
            <a:off x="1923669" y="2792177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https://colab.research.google.com/github/JunetaeKim/DeepLearningClass/blob/main/Week4/W4_MSE.ipynb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27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simple linear regression with only one independent variable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55224"/>
              </p:ext>
            </p:extLst>
          </p:nvPr>
        </p:nvGraphicFramePr>
        <p:xfrm>
          <a:off x="941832" y="2069681"/>
          <a:ext cx="63855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744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Study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9A6C4F-0DBC-2E81-B551-AC2EAF050629}"/>
              </a:ext>
            </a:extLst>
          </p:cNvPr>
          <p:cNvSpPr txBox="1"/>
          <p:nvPr/>
        </p:nvSpPr>
        <p:spPr>
          <a:xfrm>
            <a:off x="2286000" y="2829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Exam scores according to study hours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8BA263-4070-8AAE-E61B-3F8424FEEDD6}"/>
                  </a:ext>
                </a:extLst>
              </p:cNvPr>
              <p:cNvSpPr txBox="1"/>
              <p:nvPr/>
            </p:nvSpPr>
            <p:spPr>
              <a:xfrm>
                <a:off x="1007364" y="3717456"/>
                <a:ext cx="5850636" cy="2126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Let x be study hours and y be scores,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then sets X and Y can be expressed as: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2,4,6,8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81, 93, 91, 97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8BA263-4070-8AAE-E61B-3F8424FEE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" y="3717456"/>
                <a:ext cx="5850636" cy="2126864"/>
              </a:xfrm>
              <a:prstGeom prst="rect">
                <a:avLst/>
              </a:prstGeom>
              <a:blipFill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81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DAAC446-18F5-FD74-ACE4-4ADD0ED09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10301"/>
          <a:stretch/>
        </p:blipFill>
        <p:spPr bwMode="auto">
          <a:xfrm>
            <a:off x="1184773" y="2302781"/>
            <a:ext cx="6486168" cy="341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64E3F9-FD06-5F12-2CDC-1845C1222731}"/>
              </a:ext>
            </a:extLst>
          </p:cNvPr>
          <p:cNvSpPr txBox="1"/>
          <p:nvPr/>
        </p:nvSpPr>
        <p:spPr>
          <a:xfrm>
            <a:off x="1700784" y="5739913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2 hours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378D7-D0D6-4DE3-88DE-6A2BC64181EE}"/>
              </a:ext>
            </a:extLst>
          </p:cNvPr>
          <p:cNvSpPr txBox="1"/>
          <p:nvPr/>
        </p:nvSpPr>
        <p:spPr>
          <a:xfrm>
            <a:off x="3125027" y="5743021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4 hours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2450-D659-E8CD-53AA-22E75076FA01}"/>
              </a:ext>
            </a:extLst>
          </p:cNvPr>
          <p:cNvSpPr txBox="1"/>
          <p:nvPr/>
        </p:nvSpPr>
        <p:spPr>
          <a:xfrm>
            <a:off x="4566245" y="5724606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6 hours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68AA8-BE6C-253C-12C2-98BD357E49AB}"/>
              </a:ext>
            </a:extLst>
          </p:cNvPr>
          <p:cNvSpPr txBox="1"/>
          <p:nvPr/>
        </p:nvSpPr>
        <p:spPr>
          <a:xfrm>
            <a:off x="6062853" y="5722514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8 hours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74650-01AC-8551-3C02-E0B116E414C1}"/>
              </a:ext>
            </a:extLst>
          </p:cNvPr>
          <p:cNvSpPr txBox="1"/>
          <p:nvPr/>
        </p:nvSpPr>
        <p:spPr>
          <a:xfrm>
            <a:off x="1020431" y="1994845"/>
            <a:ext cx="90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Scores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AA9DDB1-C11B-526E-FA2C-02C0BB97C8A7}"/>
              </a:ext>
            </a:extLst>
          </p:cNvPr>
          <p:cNvCxnSpPr/>
          <p:nvPr/>
        </p:nvCxnSpPr>
        <p:spPr>
          <a:xfrm flipV="1">
            <a:off x="2203704" y="2458229"/>
            <a:ext cx="1883664" cy="2506963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875993-24D2-9EA6-AF41-263E12DC1CE5}"/>
              </a:ext>
            </a:extLst>
          </p:cNvPr>
          <p:cNvCxnSpPr>
            <a:cxnSpLocks/>
          </p:cNvCxnSpPr>
          <p:nvPr/>
        </p:nvCxnSpPr>
        <p:spPr>
          <a:xfrm flipV="1">
            <a:off x="2075688" y="4248638"/>
            <a:ext cx="5138928" cy="905256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68E2E4F-3FEF-BD27-30D4-B42E0D7243BE}"/>
              </a:ext>
            </a:extLst>
          </p:cNvPr>
          <p:cNvCxnSpPr>
            <a:cxnSpLocks/>
          </p:cNvCxnSpPr>
          <p:nvPr/>
        </p:nvCxnSpPr>
        <p:spPr>
          <a:xfrm flipV="1">
            <a:off x="2331720" y="2518180"/>
            <a:ext cx="4426077" cy="233728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D69AE3-C5CF-2A5A-DB04-DEE18C906B57}"/>
              </a:ext>
            </a:extLst>
          </p:cNvPr>
          <p:cNvSpPr txBox="1"/>
          <p:nvPr/>
        </p:nvSpPr>
        <p:spPr>
          <a:xfrm>
            <a:off x="3747897" y="2080392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5"/>
                </a:solidFill>
              </a:rPr>
              <a:t>(A)</a:t>
            </a:r>
            <a:endParaRPr lang="ko-KR" altLang="en-US" sz="1600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DB2549-0D48-918A-8D70-FB31558E100B}"/>
              </a:ext>
            </a:extLst>
          </p:cNvPr>
          <p:cNvSpPr txBox="1"/>
          <p:nvPr/>
        </p:nvSpPr>
        <p:spPr>
          <a:xfrm>
            <a:off x="6526661" y="2194900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(B)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1F5801-21F8-28D3-820D-3E7C8752B9C1}"/>
              </a:ext>
            </a:extLst>
          </p:cNvPr>
          <p:cNvSpPr txBox="1"/>
          <p:nvPr/>
        </p:nvSpPr>
        <p:spPr>
          <a:xfrm>
            <a:off x="7052453" y="4025421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(C)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2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DAAC446-18F5-FD74-ACE4-4ADD0ED09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10301"/>
          <a:stretch/>
        </p:blipFill>
        <p:spPr bwMode="auto">
          <a:xfrm>
            <a:off x="1184773" y="2302781"/>
            <a:ext cx="6486168" cy="341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64E3F9-FD06-5F12-2CDC-1845C1222731}"/>
              </a:ext>
            </a:extLst>
          </p:cNvPr>
          <p:cNvSpPr txBox="1"/>
          <p:nvPr/>
        </p:nvSpPr>
        <p:spPr>
          <a:xfrm>
            <a:off x="1700784" y="5739913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2 hours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378D7-D0D6-4DE3-88DE-6A2BC64181EE}"/>
              </a:ext>
            </a:extLst>
          </p:cNvPr>
          <p:cNvSpPr txBox="1"/>
          <p:nvPr/>
        </p:nvSpPr>
        <p:spPr>
          <a:xfrm>
            <a:off x="3125027" y="5743021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4 hours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2450-D659-E8CD-53AA-22E75076FA01}"/>
              </a:ext>
            </a:extLst>
          </p:cNvPr>
          <p:cNvSpPr txBox="1"/>
          <p:nvPr/>
        </p:nvSpPr>
        <p:spPr>
          <a:xfrm>
            <a:off x="4566245" y="5724606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6 hours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68AA8-BE6C-253C-12C2-98BD357E49AB}"/>
              </a:ext>
            </a:extLst>
          </p:cNvPr>
          <p:cNvSpPr txBox="1"/>
          <p:nvPr/>
        </p:nvSpPr>
        <p:spPr>
          <a:xfrm>
            <a:off x="6062853" y="5722514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8 hours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74650-01AC-8551-3C02-E0B116E414C1}"/>
              </a:ext>
            </a:extLst>
          </p:cNvPr>
          <p:cNvSpPr txBox="1"/>
          <p:nvPr/>
        </p:nvSpPr>
        <p:spPr>
          <a:xfrm>
            <a:off x="1020431" y="1994845"/>
            <a:ext cx="90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Scores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68E2E4F-3FEF-BD27-30D4-B42E0D7243BE}"/>
              </a:ext>
            </a:extLst>
          </p:cNvPr>
          <p:cNvCxnSpPr>
            <a:cxnSpLocks/>
          </p:cNvCxnSpPr>
          <p:nvPr/>
        </p:nvCxnSpPr>
        <p:spPr>
          <a:xfrm flipV="1">
            <a:off x="2331720" y="2518180"/>
            <a:ext cx="4426077" cy="233728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DB2549-0D48-918A-8D70-FB31558E100B}"/>
              </a:ext>
            </a:extLst>
          </p:cNvPr>
          <p:cNvSpPr txBox="1"/>
          <p:nvPr/>
        </p:nvSpPr>
        <p:spPr>
          <a:xfrm>
            <a:off x="6526661" y="2194900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(B)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9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1378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61D67F-82B6-5302-269C-1983EF23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66" y="1502074"/>
            <a:ext cx="3466894" cy="21703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8650EA-0D90-BA1C-7AD4-669233F065A1}"/>
              </a:ext>
            </a:extLst>
          </p:cNvPr>
          <p:cNvSpPr txBox="1"/>
          <p:nvPr/>
        </p:nvSpPr>
        <p:spPr>
          <a:xfrm>
            <a:off x="126698" y="2008556"/>
            <a:ext cx="45720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Linear regression analysis is the process of finding the line that best represents these points.</a:t>
            </a:r>
          </a:p>
        </p:txBody>
      </p:sp>
    </p:spTree>
    <p:extLst>
      <p:ext uri="{BB962C8B-B14F-4D97-AF65-F5344CB8AC3E}">
        <p14:creationId xmlns:p14="http://schemas.microsoft.com/office/powerpoint/2010/main" val="222304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19927</TotalTime>
  <Words>2849</Words>
  <Application>Microsoft Office PowerPoint</Application>
  <PresentationFormat>화면 슬라이드 쇼(4:3)</PresentationFormat>
  <Paragraphs>674</Paragraphs>
  <Slides>55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Arial Narrow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Junetae Kim</cp:lastModifiedBy>
  <cp:revision>1986</cp:revision>
  <cp:lastPrinted>2017-04-16T10:58:23Z</cp:lastPrinted>
  <dcterms:created xsi:type="dcterms:W3CDTF">2017-03-22T07:59:28Z</dcterms:created>
  <dcterms:modified xsi:type="dcterms:W3CDTF">2024-03-27T04:22:54Z</dcterms:modified>
</cp:coreProperties>
</file>