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65" r:id="rId2"/>
    <p:sldId id="625" r:id="rId3"/>
    <p:sldId id="626" r:id="rId4"/>
    <p:sldId id="631" r:id="rId5"/>
    <p:sldId id="632" r:id="rId6"/>
    <p:sldId id="633" r:id="rId7"/>
    <p:sldId id="634" r:id="rId8"/>
    <p:sldId id="635" r:id="rId9"/>
    <p:sldId id="637" r:id="rId10"/>
    <p:sldId id="638" r:id="rId11"/>
    <p:sldId id="639" r:id="rId12"/>
    <p:sldId id="640" r:id="rId13"/>
    <p:sldId id="642" r:id="rId14"/>
    <p:sldId id="643" r:id="rId15"/>
    <p:sldId id="646" r:id="rId16"/>
    <p:sldId id="647" r:id="rId17"/>
    <p:sldId id="648" r:id="rId18"/>
    <p:sldId id="649" r:id="rId19"/>
    <p:sldId id="652" r:id="rId20"/>
    <p:sldId id="650" r:id="rId21"/>
    <p:sldId id="651" r:id="rId22"/>
    <p:sldId id="653" r:id="rId23"/>
    <p:sldId id="654" r:id="rId24"/>
    <p:sldId id="655" r:id="rId25"/>
    <p:sldId id="656" r:id="rId26"/>
    <p:sldId id="657" r:id="rId27"/>
    <p:sldId id="662" r:id="rId28"/>
    <p:sldId id="663" r:id="rId29"/>
    <p:sldId id="665" r:id="rId30"/>
    <p:sldId id="660" r:id="rId31"/>
    <p:sldId id="666" r:id="rId32"/>
    <p:sldId id="658" r:id="rId33"/>
    <p:sldId id="661" r:id="rId34"/>
    <p:sldId id="659" r:id="rId35"/>
    <p:sldId id="664" r:id="rId36"/>
    <p:sldId id="667" r:id="rId37"/>
    <p:sldId id="668" r:id="rId38"/>
    <p:sldId id="669" r:id="rId39"/>
    <p:sldId id="670" r:id="rId40"/>
    <p:sldId id="671" r:id="rId41"/>
    <p:sldId id="672" r:id="rId42"/>
    <p:sldId id="673" r:id="rId43"/>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D3C2B1"/>
    <a:srgbClr val="FF7C8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6" autoAdjust="0"/>
    <p:restoredTop sz="92740" autoAdjust="0"/>
  </p:normalViewPr>
  <p:slideViewPr>
    <p:cSldViewPr snapToGrid="0" showGuides="1">
      <p:cViewPr varScale="1">
        <p:scale>
          <a:sx n="113" d="100"/>
          <a:sy n="113" d="100"/>
        </p:scale>
        <p:origin x="1632" y="96"/>
      </p:cViewPr>
      <p:guideLst>
        <p:guide orient="horz" pos="3680"/>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2022-12-20</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2022-12-20</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64304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426385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993222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1773711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1254759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1438782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3621208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3416601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3872509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278303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1672093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356881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1476772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4155170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185024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1225569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300968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3054171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1973389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1027110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1954162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1210835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2369343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3902012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6332198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26614845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24615419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21633734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4095906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19809881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2322443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9057153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4835049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42</a:t>
            </a:fld>
            <a:endParaRPr lang="ko-KR" altLang="en-US"/>
          </a:p>
        </p:txBody>
      </p:sp>
    </p:spTree>
    <p:extLst>
      <p:ext uri="{BB962C8B-B14F-4D97-AF65-F5344CB8AC3E}">
        <p14:creationId xmlns:p14="http://schemas.microsoft.com/office/powerpoint/2010/main" val="1373080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88711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181809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274744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455648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2184431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risOneHot.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risMultiClassification.ipynb"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ntroOverfit.ipynb"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ExpOverfitComplex.ipynb"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ExpOverfitTrSize.ipynb"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KfoldValidation.ipynb"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Exercise.ipynb"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s://colab.research.google.com/github/JunetaeKim/DeepLearningClass/blob/main/Week10/ExerciseSolution.ipynb"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risPairPlot.ipynb"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9" y="1441108"/>
            <a:ext cx="8544322" cy="818494"/>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Drill with TensorFlow 2.x</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10</a:t>
            </a:r>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492775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marL="741600" lvl="1"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predict classes with more than 2 classes?</a:t>
            </a:r>
          </a:p>
          <a:p>
            <a:pPr marL="741600" lvl="1"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this, a one-hot encoding scheme is required.</a:t>
            </a:r>
          </a:p>
          <a:p>
            <a:pPr marL="741600" lvl="1" indent="-284400">
              <a:lnSpc>
                <a:spcPct val="150000"/>
              </a:lnSpc>
              <a:buFont typeface="Arial" panose="020B0604020202020204" pitchFamily="34" charset="0"/>
              <a:buChar char="•"/>
            </a:pPr>
            <a:r>
              <a:rPr lang="en-US" altLang="ko-KR" sz="2400" dirty="0">
                <a:solidFill>
                  <a:schemeClr val="accent6"/>
                </a:solidFill>
                <a:latin typeface="Arial Narrow" panose="020B0606020202030204" pitchFamily="34" charset="0"/>
              </a:rPr>
              <a:t>from</a:t>
            </a:r>
            <a:r>
              <a:rPr lang="en-US" altLang="ko-KR" sz="2400" dirty="0">
                <a:solidFill>
                  <a:srgbClr val="222222"/>
                </a:solidFill>
                <a:latin typeface="Arial Narrow" panose="020B0606020202030204" pitchFamily="34" charset="0"/>
              </a:rPr>
              <a:t> </a:t>
            </a:r>
            <a:r>
              <a:rPr lang="en-US" altLang="ko-KR" sz="2400" dirty="0" err="1">
                <a:solidFill>
                  <a:srgbClr val="222222"/>
                </a:solidFill>
                <a:latin typeface="Arial Narrow" panose="020B0606020202030204" pitchFamily="34" charset="0"/>
              </a:rPr>
              <a:t>sklearn.</a:t>
            </a:r>
            <a:r>
              <a:rPr lang="en-US" altLang="ko-KR" sz="2400" dirty="0" err="1">
                <a:solidFill>
                  <a:schemeClr val="accent5"/>
                </a:solidFill>
                <a:latin typeface="Arial Narrow" panose="020B0606020202030204" pitchFamily="34" charset="0"/>
              </a:rPr>
              <a:t>preprocessing</a:t>
            </a:r>
            <a:r>
              <a:rPr lang="en-US" altLang="ko-KR" sz="2400" dirty="0">
                <a:solidFill>
                  <a:srgbClr val="222222"/>
                </a:solidFill>
                <a:latin typeface="Arial Narrow" panose="020B0606020202030204" pitchFamily="34" charset="0"/>
              </a:rPr>
              <a:t> </a:t>
            </a:r>
            <a:r>
              <a:rPr lang="en-US" altLang="ko-KR" sz="2400" dirty="0">
                <a:solidFill>
                  <a:schemeClr val="accent6"/>
                </a:solidFill>
                <a:latin typeface="Arial Narrow" panose="020B0606020202030204" pitchFamily="34" charset="0"/>
              </a:rPr>
              <a:t>import</a:t>
            </a:r>
            <a:r>
              <a:rPr lang="en-US" altLang="ko-KR" sz="2400" dirty="0">
                <a:solidFill>
                  <a:srgbClr val="222222"/>
                </a:solidFill>
                <a:latin typeface="Arial Narrow" panose="020B0606020202030204" pitchFamily="34" charset="0"/>
              </a:rPr>
              <a:t> </a:t>
            </a:r>
            <a:r>
              <a:rPr lang="en-US" altLang="ko-KR" sz="2400" dirty="0" err="1">
                <a:solidFill>
                  <a:srgbClr val="222222"/>
                </a:solidFill>
                <a:latin typeface="Arial Narrow" panose="020B0606020202030204" pitchFamily="34" charset="0"/>
              </a:rPr>
              <a:t>LabelEncoder</a:t>
            </a: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265841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What is one-hot encoding?</a:t>
            </a:r>
          </a:p>
        </p:txBody>
      </p:sp>
      <p:graphicFrame>
        <p:nvGraphicFramePr>
          <p:cNvPr id="3" name="표 6">
            <a:extLst>
              <a:ext uri="{FF2B5EF4-FFF2-40B4-BE49-F238E27FC236}">
                <a16:creationId xmlns:a16="http://schemas.microsoft.com/office/drawing/2014/main" id="{0A25F540-33EE-74E9-7076-B9E13AB6CE08}"/>
              </a:ext>
            </a:extLst>
          </p:cNvPr>
          <p:cNvGraphicFramePr>
            <a:graphicFrameLocks noGrp="1"/>
          </p:cNvGraphicFramePr>
          <p:nvPr>
            <p:extLst>
              <p:ext uri="{D42A27DB-BD31-4B8C-83A1-F6EECF244321}">
                <p14:modId xmlns:p14="http://schemas.microsoft.com/office/powerpoint/2010/main" val="608189602"/>
              </p:ext>
            </p:extLst>
          </p:nvPr>
        </p:nvGraphicFramePr>
        <p:xfrm>
          <a:off x="715535" y="2650569"/>
          <a:ext cx="2187685"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86006579"/>
                    </a:ext>
                  </a:extLst>
                </a:gridCol>
                <a:gridCol w="1475022">
                  <a:extLst>
                    <a:ext uri="{9D8B030D-6E8A-4147-A177-3AD203B41FA5}">
                      <a16:colId xmlns:a16="http://schemas.microsoft.com/office/drawing/2014/main" val="3663267528"/>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a:latin typeface="+mn-lt"/>
                        </a:rPr>
                        <a:t>species</a:t>
                      </a:r>
                      <a:endParaRPr lang="ko-KR" altLang="en-US"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latin typeface="+mn-lt"/>
                        </a:rPr>
                        <a:t>Iris-</a:t>
                      </a:r>
                      <a:r>
                        <a:rPr lang="en-US" altLang="ko-KR" dirty="0" err="1">
                          <a:latin typeface="+mn-lt"/>
                        </a:rPr>
                        <a:t>setosa</a:t>
                      </a:r>
                      <a:endParaRPr lang="ko-KR" altLang="en-US"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sz="1800" dirty="0">
                          <a:solidFill>
                            <a:srgbClr val="222222"/>
                          </a:solidFill>
                          <a:latin typeface="+mn-lt"/>
                        </a:rPr>
                        <a:t>Iris-versicolor</a:t>
                      </a:r>
                      <a:endParaRPr lang="ko-KR" altLang="en-US"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latin typeface="+mn-lt"/>
                        </a:rPr>
                        <a:t>Iris-</a:t>
                      </a:r>
                      <a:r>
                        <a:rPr lang="en-US" altLang="ko-KR" dirty="0" err="1">
                          <a:latin typeface="+mn-lt"/>
                        </a:rPr>
                        <a:t>setosa</a:t>
                      </a:r>
                      <a:endParaRPr lang="ko-KR" altLang="en-US"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dirty="0"/>
                        <a:t>4</a:t>
                      </a:r>
                      <a:endParaRPr lang="ko-KR" altLang="en-US" dirty="0"/>
                    </a:p>
                  </a:txBody>
                  <a:tcPr/>
                </a:tc>
                <a:tc>
                  <a:txBody>
                    <a:bodyPr/>
                    <a:lstStyle/>
                    <a:p>
                      <a:pPr algn="ctr" latinLnBrk="1"/>
                      <a:r>
                        <a:rPr lang="en-US" altLang="ko-KR" sz="1800" dirty="0">
                          <a:solidFill>
                            <a:srgbClr val="222222"/>
                          </a:solidFill>
                          <a:latin typeface="+mn-lt"/>
                        </a:rPr>
                        <a:t>Iris-virginica</a:t>
                      </a:r>
                      <a:endParaRPr lang="ko-KR" altLang="en-US"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dirty="0"/>
                        <a:t>5</a:t>
                      </a:r>
                      <a:endParaRPr lang="ko-KR" altLang="en-US" dirty="0"/>
                    </a:p>
                  </a:txBody>
                  <a:tcPr/>
                </a:tc>
                <a:tc>
                  <a:txBody>
                    <a:bodyPr/>
                    <a:lstStyle/>
                    <a:p>
                      <a:pPr algn="ctr" latinLnBrk="1"/>
                      <a:r>
                        <a:rPr lang="en-US" altLang="ko-KR" dirty="0">
                          <a:latin typeface="+mn-lt"/>
                        </a:rPr>
                        <a:t>Iris-virginica</a:t>
                      </a:r>
                      <a:endParaRPr lang="ko-KR" altLang="en-US" dirty="0">
                        <a:latin typeface="+mn-lt"/>
                      </a:endParaRPr>
                    </a:p>
                  </a:txBody>
                  <a:tcPr/>
                </a:tc>
                <a:extLst>
                  <a:ext uri="{0D108BD9-81ED-4DB2-BD59-A6C34878D82A}">
                    <a16:rowId xmlns:a16="http://schemas.microsoft.com/office/drawing/2014/main" val="1825773252"/>
                  </a:ext>
                </a:extLst>
              </a:tr>
            </a:tbl>
          </a:graphicData>
        </a:graphic>
      </p:graphicFrame>
      <p:graphicFrame>
        <p:nvGraphicFramePr>
          <p:cNvPr id="8" name="표 6">
            <a:extLst>
              <a:ext uri="{FF2B5EF4-FFF2-40B4-BE49-F238E27FC236}">
                <a16:creationId xmlns:a16="http://schemas.microsoft.com/office/drawing/2014/main" id="{3D5D9D3D-E17D-73B8-42AB-4F4905111C9B}"/>
              </a:ext>
            </a:extLst>
          </p:cNvPr>
          <p:cNvGraphicFramePr>
            <a:graphicFrameLocks noGrp="1"/>
          </p:cNvGraphicFramePr>
          <p:nvPr>
            <p:extLst>
              <p:ext uri="{D42A27DB-BD31-4B8C-83A1-F6EECF244321}">
                <p14:modId xmlns:p14="http://schemas.microsoft.com/office/powerpoint/2010/main" val="1839950729"/>
              </p:ext>
            </p:extLst>
          </p:nvPr>
        </p:nvGraphicFramePr>
        <p:xfrm>
          <a:off x="4994770" y="2650569"/>
          <a:ext cx="3684409" cy="2225040"/>
        </p:xfrm>
        <a:graphic>
          <a:graphicData uri="http://schemas.openxmlformats.org/drawingml/2006/table">
            <a:tbl>
              <a:tblPr firstRow="1" bandRow="1">
                <a:tableStyleId>{5940675A-B579-460E-94D1-54222C63F5DA}</a:tableStyleId>
              </a:tblPr>
              <a:tblGrid>
                <a:gridCol w="546364">
                  <a:extLst>
                    <a:ext uri="{9D8B030D-6E8A-4147-A177-3AD203B41FA5}">
                      <a16:colId xmlns:a16="http://schemas.microsoft.com/office/drawing/2014/main" val="486006579"/>
                    </a:ext>
                  </a:extLst>
                </a:gridCol>
                <a:gridCol w="958726">
                  <a:extLst>
                    <a:ext uri="{9D8B030D-6E8A-4147-A177-3AD203B41FA5}">
                      <a16:colId xmlns:a16="http://schemas.microsoft.com/office/drawing/2014/main" val="3663267528"/>
                    </a:ext>
                  </a:extLst>
                </a:gridCol>
                <a:gridCol w="1133304">
                  <a:extLst>
                    <a:ext uri="{9D8B030D-6E8A-4147-A177-3AD203B41FA5}">
                      <a16:colId xmlns:a16="http://schemas.microsoft.com/office/drawing/2014/main" val="3075120515"/>
                    </a:ext>
                  </a:extLst>
                </a:gridCol>
                <a:gridCol w="1046015">
                  <a:extLst>
                    <a:ext uri="{9D8B030D-6E8A-4147-A177-3AD203B41FA5}">
                      <a16:colId xmlns:a16="http://schemas.microsoft.com/office/drawing/2014/main" val="4133712761"/>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err="1">
                          <a:latin typeface="+mn-lt"/>
                        </a:rPr>
                        <a:t>setosa</a:t>
                      </a:r>
                      <a:endParaRPr lang="ko-KR" altLang="en-US" dirty="0">
                        <a:latin typeface="+mn-lt"/>
                      </a:endParaRPr>
                    </a:p>
                  </a:txBody>
                  <a:tcPr/>
                </a:tc>
                <a:tc>
                  <a:txBody>
                    <a:bodyPr/>
                    <a:lstStyle/>
                    <a:p>
                      <a:pPr algn="ctr" latinLnBrk="1"/>
                      <a:r>
                        <a:rPr lang="en-US" altLang="ko-KR" sz="1800" dirty="0">
                          <a:solidFill>
                            <a:srgbClr val="222222"/>
                          </a:solidFill>
                          <a:latin typeface="+mn-lt"/>
                        </a:rPr>
                        <a:t>versicolor</a:t>
                      </a:r>
                      <a:endParaRPr lang="ko-KR" altLang="en-US" dirty="0">
                        <a:latin typeface="+mn-lt"/>
                      </a:endParaRPr>
                    </a:p>
                  </a:txBody>
                  <a:tcPr/>
                </a:tc>
                <a:tc>
                  <a:txBody>
                    <a:bodyPr/>
                    <a:lstStyle/>
                    <a:p>
                      <a:pPr algn="ctr" latinLnBrk="1"/>
                      <a:r>
                        <a:rPr lang="en-US" altLang="ko-KR" dirty="0">
                          <a:latin typeface="+mn-lt"/>
                        </a:rPr>
                        <a:t>virginica</a:t>
                      </a:r>
                      <a:endParaRPr lang="ko-KR" altLang="en-US"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dirty="0"/>
                        <a:t>4</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dirty="0"/>
                        <a:t>5</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extLst>
                  <a:ext uri="{0D108BD9-81ED-4DB2-BD59-A6C34878D82A}">
                    <a16:rowId xmlns:a16="http://schemas.microsoft.com/office/drawing/2014/main" val="1825773252"/>
                  </a:ext>
                </a:extLst>
              </a:tr>
            </a:tbl>
          </a:graphicData>
        </a:graphic>
      </p:graphicFrame>
      <p:sp>
        <p:nvSpPr>
          <p:cNvPr id="16" name="화살표: 오른쪽 15">
            <a:extLst>
              <a:ext uri="{FF2B5EF4-FFF2-40B4-BE49-F238E27FC236}">
                <a16:creationId xmlns:a16="http://schemas.microsoft.com/office/drawing/2014/main" id="{FF9775FA-EFCC-E5DD-1D73-D4E08D23AB54}"/>
              </a:ext>
            </a:extLst>
          </p:cNvPr>
          <p:cNvSpPr/>
          <p:nvPr/>
        </p:nvSpPr>
        <p:spPr>
          <a:xfrm>
            <a:off x="3383280" y="3429000"/>
            <a:ext cx="1289615" cy="5334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93D8C366-8BDD-0291-4EDF-B24AE786BEA4}"/>
              </a:ext>
            </a:extLst>
          </p:cNvPr>
          <p:cNvSpPr txBox="1"/>
          <p:nvPr/>
        </p:nvSpPr>
        <p:spPr>
          <a:xfrm>
            <a:off x="3180293" y="4153792"/>
            <a:ext cx="16954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one-hot encoding</a:t>
            </a:r>
            <a:endParaRPr lang="ko-KR" altLang="en-US" dirty="0"/>
          </a:p>
        </p:txBody>
      </p:sp>
    </p:spTree>
    <p:extLst>
      <p:ext uri="{BB962C8B-B14F-4D97-AF65-F5344CB8AC3E}">
        <p14:creationId xmlns:p14="http://schemas.microsoft.com/office/powerpoint/2010/main" val="1504374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lvl="1">
              <a:lnSpc>
                <a:spcPct val="150000"/>
              </a:lnSpc>
            </a:pPr>
            <a:r>
              <a:rPr lang="ko-KR" altLang="en-US" sz="2000" dirty="0">
                <a:solidFill>
                  <a:srgbClr val="222222"/>
                </a:solidFill>
                <a:latin typeface="Arial Narrow" panose="020B0606020202030204" pitchFamily="34" charset="0"/>
              </a:rPr>
              <a:t>①</a:t>
            </a:r>
            <a:r>
              <a:rPr lang="en-US" altLang="ko-KR" sz="2000" dirty="0">
                <a:solidFill>
                  <a:srgbClr val="222222"/>
                </a:solidFill>
                <a:latin typeface="Arial Narrow" panose="020B0606020202030204" pitchFamily="34" charset="0"/>
              </a:rPr>
              <a:t> numeric encoding</a:t>
            </a:r>
          </a:p>
        </p:txBody>
      </p:sp>
      <p:sp>
        <p:nvSpPr>
          <p:cNvPr id="20" name="TextBox 19">
            <a:extLst>
              <a:ext uri="{FF2B5EF4-FFF2-40B4-BE49-F238E27FC236}">
                <a16:creationId xmlns:a16="http://schemas.microsoft.com/office/drawing/2014/main" id="{F39570AF-2BAC-8D64-0D1A-9A5A46EF040F}"/>
              </a:ext>
            </a:extLst>
          </p:cNvPr>
          <p:cNvSpPr txBox="1"/>
          <p:nvPr/>
        </p:nvSpPr>
        <p:spPr>
          <a:xfrm>
            <a:off x="1028700" y="5584208"/>
            <a:ext cx="5410200" cy="369332"/>
          </a:xfrm>
          <a:prstGeom prst="rect">
            <a:avLst/>
          </a:prstGeom>
          <a:noFill/>
        </p:spPr>
        <p:txBody>
          <a:bodyPr wrap="square">
            <a:spAutoFit/>
          </a:bodyPr>
          <a:lstStyle/>
          <a:p>
            <a:r>
              <a:rPr lang="en-US" altLang="ko-KR" dirty="0"/>
              <a:t>from </a:t>
            </a:r>
            <a:r>
              <a:rPr lang="en-US" altLang="ko-KR" dirty="0" err="1"/>
              <a:t>sklearn.preprocessing</a:t>
            </a:r>
            <a:r>
              <a:rPr lang="en-US" altLang="ko-KR" dirty="0"/>
              <a:t> import </a:t>
            </a:r>
            <a:r>
              <a:rPr lang="en-US" altLang="ko-KR" dirty="0" err="1"/>
              <a:t>LabelEncoder</a:t>
            </a:r>
            <a:endParaRPr lang="ko-KR" altLang="en-US" dirty="0"/>
          </a:p>
        </p:txBody>
      </p:sp>
      <p:graphicFrame>
        <p:nvGraphicFramePr>
          <p:cNvPr id="22" name="표 6">
            <a:extLst>
              <a:ext uri="{FF2B5EF4-FFF2-40B4-BE49-F238E27FC236}">
                <a16:creationId xmlns:a16="http://schemas.microsoft.com/office/drawing/2014/main" id="{26E8EF6E-B3C8-6366-0F44-5E6584039DDD}"/>
              </a:ext>
            </a:extLst>
          </p:cNvPr>
          <p:cNvGraphicFramePr>
            <a:graphicFrameLocks noGrp="1"/>
          </p:cNvGraphicFramePr>
          <p:nvPr>
            <p:extLst>
              <p:ext uri="{D42A27DB-BD31-4B8C-83A1-F6EECF244321}">
                <p14:modId xmlns:p14="http://schemas.microsoft.com/office/powerpoint/2010/main" val="513004459"/>
              </p:ext>
            </p:extLst>
          </p:nvPr>
        </p:nvGraphicFramePr>
        <p:xfrm>
          <a:off x="5287535" y="2650569"/>
          <a:ext cx="2248645" cy="2194560"/>
        </p:xfrm>
        <a:graphic>
          <a:graphicData uri="http://schemas.openxmlformats.org/drawingml/2006/table">
            <a:tbl>
              <a:tblPr firstRow="1" bandRow="1">
                <a:tableStyleId>{5940675A-B579-460E-94D1-54222C63F5DA}</a:tableStyleId>
              </a:tblPr>
              <a:tblGrid>
                <a:gridCol w="732521">
                  <a:extLst>
                    <a:ext uri="{9D8B030D-6E8A-4147-A177-3AD203B41FA5}">
                      <a16:colId xmlns:a16="http://schemas.microsoft.com/office/drawing/2014/main" val="486006579"/>
                    </a:ext>
                  </a:extLst>
                </a:gridCol>
                <a:gridCol w="1516124">
                  <a:extLst>
                    <a:ext uri="{9D8B030D-6E8A-4147-A177-3AD203B41FA5}">
                      <a16:colId xmlns:a16="http://schemas.microsoft.com/office/drawing/2014/main" val="3663267528"/>
                    </a:ext>
                  </a:extLst>
                </a:gridCol>
              </a:tblGrid>
              <a:tr h="252413">
                <a:tc>
                  <a:txBody>
                    <a:bodyPr/>
                    <a:lstStyle/>
                    <a:p>
                      <a:pPr algn="ctr" latinLnBrk="1"/>
                      <a:r>
                        <a:rPr lang="en-US" altLang="ko-KR" sz="1800" dirty="0"/>
                        <a:t>ID</a:t>
                      </a:r>
                      <a:endParaRPr lang="ko-KR" altLang="en-US" sz="1800" dirty="0"/>
                    </a:p>
                  </a:txBody>
                  <a:tcPr/>
                </a:tc>
                <a:tc>
                  <a:txBody>
                    <a:bodyPr/>
                    <a:lstStyle/>
                    <a:p>
                      <a:pPr algn="ctr" latinLnBrk="1"/>
                      <a:r>
                        <a:rPr lang="en-US" altLang="ko-KR" sz="1800" dirty="0">
                          <a:latin typeface="+mn-lt"/>
                        </a:rPr>
                        <a:t>species</a:t>
                      </a:r>
                      <a:endParaRPr lang="ko-KR" altLang="en-US" sz="1800" dirty="0">
                        <a:latin typeface="+mn-lt"/>
                      </a:endParaRPr>
                    </a:p>
                  </a:txBody>
                  <a:tcPr/>
                </a:tc>
                <a:extLst>
                  <a:ext uri="{0D108BD9-81ED-4DB2-BD59-A6C34878D82A}">
                    <a16:rowId xmlns:a16="http://schemas.microsoft.com/office/drawing/2014/main" val="2449516801"/>
                  </a:ext>
                </a:extLst>
              </a:tr>
              <a:tr h="252413">
                <a:tc>
                  <a:txBody>
                    <a:bodyPr/>
                    <a:lstStyle/>
                    <a:p>
                      <a:pPr algn="ctr" latinLnBrk="1"/>
                      <a:r>
                        <a:rPr lang="en-US" altLang="ko-KR" sz="1800" dirty="0"/>
                        <a:t>1</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298151330"/>
                  </a:ext>
                </a:extLst>
              </a:tr>
              <a:tr h="252413">
                <a:tc>
                  <a:txBody>
                    <a:bodyPr/>
                    <a:lstStyle/>
                    <a:p>
                      <a:pPr algn="ctr" latinLnBrk="1"/>
                      <a:r>
                        <a:rPr lang="en-US" altLang="ko-KR" sz="1800" dirty="0"/>
                        <a:t>2</a:t>
                      </a:r>
                      <a:endParaRPr lang="ko-KR" altLang="en-US" sz="1800" dirty="0"/>
                    </a:p>
                  </a:txBody>
                  <a:tcPr/>
                </a:tc>
                <a:tc>
                  <a:txBody>
                    <a:bodyPr/>
                    <a:lstStyle/>
                    <a:p>
                      <a:pPr algn="ctr" latinLnBrk="1"/>
                      <a:r>
                        <a:rPr lang="en-US" altLang="ko-KR" sz="1800" dirty="0">
                          <a:solidFill>
                            <a:srgbClr val="222222"/>
                          </a:solidFill>
                          <a:latin typeface="+mn-lt"/>
                        </a:rPr>
                        <a:t>1</a:t>
                      </a:r>
                      <a:endParaRPr lang="ko-KR" altLang="en-US" sz="1800" dirty="0">
                        <a:latin typeface="+mn-lt"/>
                      </a:endParaRPr>
                    </a:p>
                  </a:txBody>
                  <a:tcPr/>
                </a:tc>
                <a:extLst>
                  <a:ext uri="{0D108BD9-81ED-4DB2-BD59-A6C34878D82A}">
                    <a16:rowId xmlns:a16="http://schemas.microsoft.com/office/drawing/2014/main" val="3784299794"/>
                  </a:ext>
                </a:extLst>
              </a:tr>
              <a:tr h="252413">
                <a:tc>
                  <a:txBody>
                    <a:bodyPr/>
                    <a:lstStyle/>
                    <a:p>
                      <a:pPr algn="ctr" latinLnBrk="1"/>
                      <a:r>
                        <a:rPr lang="en-US" altLang="ko-KR" sz="1800" dirty="0"/>
                        <a:t>3</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3576833177"/>
                  </a:ext>
                </a:extLst>
              </a:tr>
              <a:tr h="252413">
                <a:tc>
                  <a:txBody>
                    <a:bodyPr/>
                    <a:lstStyle/>
                    <a:p>
                      <a:pPr algn="ctr" latinLnBrk="1"/>
                      <a:r>
                        <a:rPr lang="en-US" altLang="ko-KR" sz="1800" dirty="0"/>
                        <a:t>4</a:t>
                      </a:r>
                      <a:endParaRPr lang="ko-KR" altLang="en-US" sz="1800" dirty="0"/>
                    </a:p>
                  </a:txBody>
                  <a:tcPr/>
                </a:tc>
                <a:tc>
                  <a:txBody>
                    <a:bodyPr/>
                    <a:lstStyle/>
                    <a:p>
                      <a:pPr algn="ctr" latinLnBrk="1"/>
                      <a:r>
                        <a:rPr lang="en-US" altLang="ko-KR" sz="1800" dirty="0">
                          <a:solidFill>
                            <a:srgbClr val="222222"/>
                          </a:solidFill>
                          <a:latin typeface="+mn-lt"/>
                        </a:rPr>
                        <a:t>2</a:t>
                      </a:r>
                      <a:endParaRPr lang="ko-KR" altLang="en-US" sz="1800" dirty="0">
                        <a:latin typeface="+mn-lt"/>
                      </a:endParaRPr>
                    </a:p>
                  </a:txBody>
                  <a:tcPr/>
                </a:tc>
                <a:extLst>
                  <a:ext uri="{0D108BD9-81ED-4DB2-BD59-A6C34878D82A}">
                    <a16:rowId xmlns:a16="http://schemas.microsoft.com/office/drawing/2014/main" val="721128540"/>
                  </a:ext>
                </a:extLst>
              </a:tr>
              <a:tr h="252413">
                <a:tc>
                  <a:txBody>
                    <a:bodyPr/>
                    <a:lstStyle/>
                    <a:p>
                      <a:pPr algn="ctr" latinLnBrk="1"/>
                      <a:r>
                        <a:rPr lang="en-US" altLang="ko-KR" sz="1800" dirty="0"/>
                        <a:t>5</a:t>
                      </a:r>
                      <a:endParaRPr lang="ko-KR" altLang="en-US" sz="1800" dirty="0"/>
                    </a:p>
                  </a:txBody>
                  <a:tcPr/>
                </a:tc>
                <a:tc>
                  <a:txBody>
                    <a:bodyPr/>
                    <a:lstStyle/>
                    <a:p>
                      <a:pPr algn="ctr" latinLnBrk="1"/>
                      <a:r>
                        <a:rPr lang="en-US" altLang="ko-KR" sz="1800" dirty="0">
                          <a:latin typeface="+mn-lt"/>
                        </a:rPr>
                        <a:t>2</a:t>
                      </a:r>
                      <a:endParaRPr lang="ko-KR" altLang="en-US" sz="1800" dirty="0">
                        <a:latin typeface="+mn-lt"/>
                      </a:endParaRPr>
                    </a:p>
                  </a:txBody>
                  <a:tcPr/>
                </a:tc>
                <a:extLst>
                  <a:ext uri="{0D108BD9-81ED-4DB2-BD59-A6C34878D82A}">
                    <a16:rowId xmlns:a16="http://schemas.microsoft.com/office/drawing/2014/main" val="1825773252"/>
                  </a:ext>
                </a:extLst>
              </a:tr>
            </a:tbl>
          </a:graphicData>
        </a:graphic>
      </p:graphicFrame>
      <p:graphicFrame>
        <p:nvGraphicFramePr>
          <p:cNvPr id="23" name="표 6">
            <a:extLst>
              <a:ext uri="{FF2B5EF4-FFF2-40B4-BE49-F238E27FC236}">
                <a16:creationId xmlns:a16="http://schemas.microsoft.com/office/drawing/2014/main" id="{6890780B-B9FF-2ABB-E4CC-4AB1B62205D6}"/>
              </a:ext>
            </a:extLst>
          </p:cNvPr>
          <p:cNvGraphicFramePr>
            <a:graphicFrameLocks noGrp="1"/>
          </p:cNvGraphicFramePr>
          <p:nvPr>
            <p:extLst>
              <p:ext uri="{D42A27DB-BD31-4B8C-83A1-F6EECF244321}">
                <p14:modId xmlns:p14="http://schemas.microsoft.com/office/powerpoint/2010/main" val="1694428275"/>
              </p:ext>
            </p:extLst>
          </p:nvPr>
        </p:nvGraphicFramePr>
        <p:xfrm>
          <a:off x="715535" y="2650569"/>
          <a:ext cx="2187685"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86006579"/>
                    </a:ext>
                  </a:extLst>
                </a:gridCol>
                <a:gridCol w="1475022">
                  <a:extLst>
                    <a:ext uri="{9D8B030D-6E8A-4147-A177-3AD203B41FA5}">
                      <a16:colId xmlns:a16="http://schemas.microsoft.com/office/drawing/2014/main" val="3663267528"/>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a:latin typeface="+mn-lt"/>
                        </a:rPr>
                        <a:t>species</a:t>
                      </a:r>
                      <a:endParaRPr lang="ko-KR" altLang="en-US"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latin typeface="+mn-lt"/>
                        </a:rPr>
                        <a:t>Iris-</a:t>
                      </a:r>
                      <a:r>
                        <a:rPr lang="en-US" altLang="ko-KR" dirty="0" err="1">
                          <a:latin typeface="+mn-lt"/>
                        </a:rPr>
                        <a:t>setosa</a:t>
                      </a:r>
                      <a:endParaRPr lang="ko-KR" altLang="en-US"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sz="1800" dirty="0">
                          <a:solidFill>
                            <a:srgbClr val="222222"/>
                          </a:solidFill>
                          <a:latin typeface="+mn-lt"/>
                        </a:rPr>
                        <a:t>Iris-versicolor</a:t>
                      </a:r>
                      <a:endParaRPr lang="ko-KR" altLang="en-US"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latin typeface="+mn-lt"/>
                        </a:rPr>
                        <a:t>Iris-</a:t>
                      </a:r>
                      <a:r>
                        <a:rPr lang="en-US" altLang="ko-KR" dirty="0" err="1">
                          <a:latin typeface="+mn-lt"/>
                        </a:rPr>
                        <a:t>setosa</a:t>
                      </a:r>
                      <a:endParaRPr lang="ko-KR" altLang="en-US"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dirty="0"/>
                        <a:t>4</a:t>
                      </a:r>
                      <a:endParaRPr lang="ko-KR" altLang="en-US" dirty="0"/>
                    </a:p>
                  </a:txBody>
                  <a:tcPr/>
                </a:tc>
                <a:tc>
                  <a:txBody>
                    <a:bodyPr/>
                    <a:lstStyle/>
                    <a:p>
                      <a:pPr algn="ctr" latinLnBrk="1"/>
                      <a:r>
                        <a:rPr lang="en-US" altLang="ko-KR" sz="1800" dirty="0">
                          <a:solidFill>
                            <a:srgbClr val="222222"/>
                          </a:solidFill>
                          <a:latin typeface="+mn-lt"/>
                        </a:rPr>
                        <a:t>Iris-virginica</a:t>
                      </a:r>
                      <a:endParaRPr lang="ko-KR" altLang="en-US"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dirty="0"/>
                        <a:t>5</a:t>
                      </a:r>
                      <a:endParaRPr lang="ko-KR" altLang="en-US" dirty="0"/>
                    </a:p>
                  </a:txBody>
                  <a:tcPr/>
                </a:tc>
                <a:tc>
                  <a:txBody>
                    <a:bodyPr/>
                    <a:lstStyle/>
                    <a:p>
                      <a:pPr algn="ctr" latinLnBrk="1"/>
                      <a:r>
                        <a:rPr lang="en-US" altLang="ko-KR" dirty="0">
                          <a:latin typeface="+mn-lt"/>
                        </a:rPr>
                        <a:t>Iris-virginica</a:t>
                      </a:r>
                      <a:endParaRPr lang="ko-KR" altLang="en-US" dirty="0">
                        <a:latin typeface="+mn-lt"/>
                      </a:endParaRPr>
                    </a:p>
                  </a:txBody>
                  <a:tcPr/>
                </a:tc>
                <a:extLst>
                  <a:ext uri="{0D108BD9-81ED-4DB2-BD59-A6C34878D82A}">
                    <a16:rowId xmlns:a16="http://schemas.microsoft.com/office/drawing/2014/main" val="1825773252"/>
                  </a:ext>
                </a:extLst>
              </a:tr>
            </a:tbl>
          </a:graphicData>
        </a:graphic>
      </p:graphicFrame>
      <p:sp>
        <p:nvSpPr>
          <p:cNvPr id="24" name="화살표: 오른쪽 23">
            <a:extLst>
              <a:ext uri="{FF2B5EF4-FFF2-40B4-BE49-F238E27FC236}">
                <a16:creationId xmlns:a16="http://schemas.microsoft.com/office/drawing/2014/main" id="{B2F2BC7E-4937-2FE2-57A5-A397C64D9891}"/>
              </a:ext>
            </a:extLst>
          </p:cNvPr>
          <p:cNvSpPr/>
          <p:nvPr/>
        </p:nvSpPr>
        <p:spPr>
          <a:xfrm>
            <a:off x="3380388" y="3427809"/>
            <a:ext cx="1289615" cy="5334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0AD63A05-6244-870E-659F-11775ED6A756}"/>
              </a:ext>
            </a:extLst>
          </p:cNvPr>
          <p:cNvSpPr txBox="1"/>
          <p:nvPr/>
        </p:nvSpPr>
        <p:spPr>
          <a:xfrm>
            <a:off x="3177470" y="3058477"/>
            <a:ext cx="16954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numeric encoding</a:t>
            </a:r>
            <a:endParaRPr lang="ko-KR" altLang="en-US" dirty="0"/>
          </a:p>
        </p:txBody>
      </p:sp>
      <p:sp>
        <p:nvSpPr>
          <p:cNvPr id="26" name="TextBox 25">
            <a:extLst>
              <a:ext uri="{FF2B5EF4-FFF2-40B4-BE49-F238E27FC236}">
                <a16:creationId xmlns:a16="http://schemas.microsoft.com/office/drawing/2014/main" id="{BEAAC5E0-FC8E-E006-E199-E128FF769A5C}"/>
              </a:ext>
            </a:extLst>
          </p:cNvPr>
          <p:cNvSpPr txBox="1"/>
          <p:nvPr/>
        </p:nvSpPr>
        <p:spPr>
          <a:xfrm>
            <a:off x="3336478" y="4145875"/>
            <a:ext cx="1695450"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LabelEncoder</a:t>
            </a:r>
            <a:r>
              <a:rPr lang="en-US" altLang="ko-KR" sz="1800" dirty="0">
                <a:solidFill>
                  <a:srgbClr val="222222"/>
                </a:solidFill>
                <a:latin typeface="Arial Narrow" panose="020B0606020202030204" pitchFamily="34" charset="0"/>
              </a:rPr>
              <a:t>( )</a:t>
            </a:r>
            <a:endParaRPr lang="ko-KR" altLang="en-US" dirty="0"/>
          </a:p>
        </p:txBody>
      </p:sp>
    </p:spTree>
    <p:extLst>
      <p:ext uri="{BB962C8B-B14F-4D97-AF65-F5344CB8AC3E}">
        <p14:creationId xmlns:p14="http://schemas.microsoft.com/office/powerpoint/2010/main" val="293893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lvl="1">
              <a:lnSpc>
                <a:spcPct val="150000"/>
              </a:lnSpc>
            </a:pPr>
            <a:r>
              <a:rPr lang="ko-KR" altLang="en-US" sz="2000" dirty="0">
                <a:solidFill>
                  <a:srgbClr val="222222"/>
                </a:solidFill>
                <a:latin typeface="Arial Narrow" panose="020B0606020202030204" pitchFamily="34" charset="0"/>
              </a:rPr>
              <a:t>②</a:t>
            </a:r>
            <a:r>
              <a:rPr lang="en-US" altLang="ko-KR" sz="2000" dirty="0">
                <a:solidFill>
                  <a:srgbClr val="222222"/>
                </a:solidFill>
                <a:latin typeface="Arial Narrow" panose="020B0606020202030204" pitchFamily="34" charset="0"/>
              </a:rPr>
              <a:t> one-hot encoding</a:t>
            </a:r>
          </a:p>
        </p:txBody>
      </p:sp>
      <p:sp>
        <p:nvSpPr>
          <p:cNvPr id="20" name="TextBox 19">
            <a:extLst>
              <a:ext uri="{FF2B5EF4-FFF2-40B4-BE49-F238E27FC236}">
                <a16:creationId xmlns:a16="http://schemas.microsoft.com/office/drawing/2014/main" id="{F39570AF-2BAC-8D64-0D1A-9A5A46EF040F}"/>
              </a:ext>
            </a:extLst>
          </p:cNvPr>
          <p:cNvSpPr txBox="1"/>
          <p:nvPr/>
        </p:nvSpPr>
        <p:spPr>
          <a:xfrm>
            <a:off x="1028700" y="5584208"/>
            <a:ext cx="5410200" cy="369332"/>
          </a:xfrm>
          <a:prstGeom prst="rect">
            <a:avLst/>
          </a:prstGeom>
          <a:noFill/>
        </p:spPr>
        <p:txBody>
          <a:bodyPr wrap="square">
            <a:spAutoFit/>
          </a:bodyPr>
          <a:lstStyle/>
          <a:p>
            <a:r>
              <a:rPr lang="en-US" altLang="ko-KR" dirty="0"/>
              <a:t>from </a:t>
            </a:r>
            <a:r>
              <a:rPr lang="en-US" altLang="ko-KR" dirty="0" err="1"/>
              <a:t>tensorflow.keras.utils</a:t>
            </a:r>
            <a:r>
              <a:rPr lang="en-US" altLang="ko-KR" dirty="0"/>
              <a:t> import </a:t>
            </a:r>
            <a:r>
              <a:rPr lang="en-US" altLang="ko-KR" dirty="0" err="1"/>
              <a:t>to_categorical</a:t>
            </a:r>
            <a:endParaRPr lang="ko-KR" altLang="en-US" dirty="0"/>
          </a:p>
        </p:txBody>
      </p:sp>
      <p:graphicFrame>
        <p:nvGraphicFramePr>
          <p:cNvPr id="23" name="표 6">
            <a:extLst>
              <a:ext uri="{FF2B5EF4-FFF2-40B4-BE49-F238E27FC236}">
                <a16:creationId xmlns:a16="http://schemas.microsoft.com/office/drawing/2014/main" id="{6890780B-B9FF-2ABB-E4CC-4AB1B62205D6}"/>
              </a:ext>
            </a:extLst>
          </p:cNvPr>
          <p:cNvGraphicFramePr>
            <a:graphicFrameLocks noGrp="1"/>
          </p:cNvGraphicFramePr>
          <p:nvPr>
            <p:extLst>
              <p:ext uri="{D42A27DB-BD31-4B8C-83A1-F6EECF244321}">
                <p14:modId xmlns:p14="http://schemas.microsoft.com/office/powerpoint/2010/main" val="3437054640"/>
              </p:ext>
            </p:extLst>
          </p:nvPr>
        </p:nvGraphicFramePr>
        <p:xfrm>
          <a:off x="715535" y="2650569"/>
          <a:ext cx="2187685"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86006579"/>
                    </a:ext>
                  </a:extLst>
                </a:gridCol>
                <a:gridCol w="1475022">
                  <a:extLst>
                    <a:ext uri="{9D8B030D-6E8A-4147-A177-3AD203B41FA5}">
                      <a16:colId xmlns:a16="http://schemas.microsoft.com/office/drawing/2014/main" val="3663267528"/>
                    </a:ext>
                  </a:extLst>
                </a:gridCol>
              </a:tblGrid>
              <a:tr h="370840">
                <a:tc>
                  <a:txBody>
                    <a:bodyPr/>
                    <a:lstStyle/>
                    <a:p>
                      <a:pPr algn="ctr" latinLnBrk="1"/>
                      <a:r>
                        <a:rPr lang="en-US" altLang="ko-KR" sz="1800" dirty="0"/>
                        <a:t>ID</a:t>
                      </a:r>
                      <a:endParaRPr lang="ko-KR" altLang="en-US" sz="1800" dirty="0"/>
                    </a:p>
                  </a:txBody>
                  <a:tcPr/>
                </a:tc>
                <a:tc>
                  <a:txBody>
                    <a:bodyPr/>
                    <a:lstStyle/>
                    <a:p>
                      <a:pPr algn="ctr" latinLnBrk="1"/>
                      <a:r>
                        <a:rPr lang="en-US" altLang="ko-KR" sz="1800" dirty="0">
                          <a:latin typeface="+mn-lt"/>
                        </a:rPr>
                        <a:t>species</a:t>
                      </a:r>
                      <a:endParaRPr lang="ko-KR" altLang="en-US" sz="1800"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sz="1800" dirty="0"/>
                        <a:t>1</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sz="1800" dirty="0"/>
                        <a:t>2</a:t>
                      </a:r>
                      <a:endParaRPr lang="ko-KR" altLang="en-US" sz="1800" dirty="0"/>
                    </a:p>
                  </a:txBody>
                  <a:tcPr/>
                </a:tc>
                <a:tc>
                  <a:txBody>
                    <a:bodyPr/>
                    <a:lstStyle/>
                    <a:p>
                      <a:pPr algn="ctr" latinLnBrk="1"/>
                      <a:r>
                        <a:rPr lang="en-US" altLang="ko-KR" sz="1800" dirty="0">
                          <a:solidFill>
                            <a:srgbClr val="222222"/>
                          </a:solidFill>
                          <a:latin typeface="+mn-lt"/>
                        </a:rPr>
                        <a:t>1</a:t>
                      </a:r>
                      <a:endParaRPr lang="ko-KR" altLang="en-US" sz="1800"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sz="1800" dirty="0"/>
                        <a:t>3</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sz="1800" dirty="0"/>
                        <a:t>4</a:t>
                      </a:r>
                      <a:endParaRPr lang="ko-KR" altLang="en-US" sz="1800" dirty="0"/>
                    </a:p>
                  </a:txBody>
                  <a:tcPr/>
                </a:tc>
                <a:tc>
                  <a:txBody>
                    <a:bodyPr/>
                    <a:lstStyle/>
                    <a:p>
                      <a:pPr algn="ctr" latinLnBrk="1"/>
                      <a:r>
                        <a:rPr lang="en-US" altLang="ko-KR" sz="1800" dirty="0">
                          <a:solidFill>
                            <a:srgbClr val="222222"/>
                          </a:solidFill>
                          <a:latin typeface="+mn-lt"/>
                        </a:rPr>
                        <a:t>2</a:t>
                      </a:r>
                      <a:endParaRPr lang="ko-KR" altLang="en-US" sz="1800"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sz="1800" dirty="0"/>
                        <a:t>5</a:t>
                      </a:r>
                      <a:endParaRPr lang="ko-KR" altLang="en-US" sz="1800" dirty="0"/>
                    </a:p>
                  </a:txBody>
                  <a:tcPr/>
                </a:tc>
                <a:tc>
                  <a:txBody>
                    <a:bodyPr/>
                    <a:lstStyle/>
                    <a:p>
                      <a:pPr algn="ctr" latinLnBrk="1"/>
                      <a:r>
                        <a:rPr lang="en-US" altLang="ko-KR" sz="1800" dirty="0">
                          <a:latin typeface="+mn-lt"/>
                        </a:rPr>
                        <a:t>2</a:t>
                      </a:r>
                      <a:endParaRPr lang="ko-KR" altLang="en-US" sz="1800" dirty="0">
                        <a:latin typeface="+mn-lt"/>
                      </a:endParaRPr>
                    </a:p>
                  </a:txBody>
                  <a:tcPr/>
                </a:tc>
                <a:extLst>
                  <a:ext uri="{0D108BD9-81ED-4DB2-BD59-A6C34878D82A}">
                    <a16:rowId xmlns:a16="http://schemas.microsoft.com/office/drawing/2014/main" val="1825773252"/>
                  </a:ext>
                </a:extLst>
              </a:tr>
            </a:tbl>
          </a:graphicData>
        </a:graphic>
      </p:graphicFrame>
      <p:sp>
        <p:nvSpPr>
          <p:cNvPr id="24" name="화살표: 오른쪽 23">
            <a:extLst>
              <a:ext uri="{FF2B5EF4-FFF2-40B4-BE49-F238E27FC236}">
                <a16:creationId xmlns:a16="http://schemas.microsoft.com/office/drawing/2014/main" id="{B2F2BC7E-4937-2FE2-57A5-A397C64D9891}"/>
              </a:ext>
            </a:extLst>
          </p:cNvPr>
          <p:cNvSpPr/>
          <p:nvPr/>
        </p:nvSpPr>
        <p:spPr>
          <a:xfrm>
            <a:off x="3380388" y="3427809"/>
            <a:ext cx="1289615" cy="5334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0AD63A05-6244-870E-659F-11775ED6A756}"/>
              </a:ext>
            </a:extLst>
          </p:cNvPr>
          <p:cNvSpPr txBox="1"/>
          <p:nvPr/>
        </p:nvSpPr>
        <p:spPr>
          <a:xfrm>
            <a:off x="3177470" y="3058477"/>
            <a:ext cx="16954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one-hot encoding</a:t>
            </a:r>
            <a:endParaRPr lang="ko-KR" altLang="en-US" dirty="0"/>
          </a:p>
        </p:txBody>
      </p:sp>
      <p:sp>
        <p:nvSpPr>
          <p:cNvPr id="26" name="TextBox 25">
            <a:extLst>
              <a:ext uri="{FF2B5EF4-FFF2-40B4-BE49-F238E27FC236}">
                <a16:creationId xmlns:a16="http://schemas.microsoft.com/office/drawing/2014/main" id="{BEAAC5E0-FC8E-E006-E199-E128FF769A5C}"/>
              </a:ext>
            </a:extLst>
          </p:cNvPr>
          <p:cNvSpPr txBox="1"/>
          <p:nvPr/>
        </p:nvSpPr>
        <p:spPr>
          <a:xfrm>
            <a:off x="3252658" y="4145875"/>
            <a:ext cx="1695450" cy="369332"/>
          </a:xfrm>
          <a:prstGeom prst="rect">
            <a:avLst/>
          </a:prstGeom>
          <a:noFill/>
        </p:spPr>
        <p:txBody>
          <a:bodyPr wrap="square">
            <a:spAutoFit/>
          </a:bodyPr>
          <a:lstStyle/>
          <a:p>
            <a:r>
              <a:rPr lang="en-US" altLang="ko-KR" dirty="0" err="1"/>
              <a:t>to_categorical</a:t>
            </a:r>
            <a:r>
              <a:rPr lang="en-US" altLang="ko-KR" sz="1800" dirty="0">
                <a:solidFill>
                  <a:srgbClr val="222222"/>
                </a:solidFill>
                <a:latin typeface="Arial Narrow" panose="020B0606020202030204" pitchFamily="34" charset="0"/>
              </a:rPr>
              <a:t>( )</a:t>
            </a:r>
            <a:endParaRPr lang="ko-KR" altLang="en-US" dirty="0"/>
          </a:p>
        </p:txBody>
      </p:sp>
      <p:graphicFrame>
        <p:nvGraphicFramePr>
          <p:cNvPr id="3" name="표 6">
            <a:extLst>
              <a:ext uri="{FF2B5EF4-FFF2-40B4-BE49-F238E27FC236}">
                <a16:creationId xmlns:a16="http://schemas.microsoft.com/office/drawing/2014/main" id="{B0044AC3-A85E-098D-952A-14779C6910A1}"/>
              </a:ext>
            </a:extLst>
          </p:cNvPr>
          <p:cNvGraphicFramePr>
            <a:graphicFrameLocks noGrp="1"/>
          </p:cNvGraphicFramePr>
          <p:nvPr>
            <p:extLst>
              <p:ext uri="{D42A27DB-BD31-4B8C-83A1-F6EECF244321}">
                <p14:modId xmlns:p14="http://schemas.microsoft.com/office/powerpoint/2010/main" val="4102959201"/>
              </p:ext>
            </p:extLst>
          </p:nvPr>
        </p:nvGraphicFramePr>
        <p:xfrm>
          <a:off x="4994770" y="2650569"/>
          <a:ext cx="3684409" cy="2225040"/>
        </p:xfrm>
        <a:graphic>
          <a:graphicData uri="http://schemas.openxmlformats.org/drawingml/2006/table">
            <a:tbl>
              <a:tblPr firstRow="1" bandRow="1">
                <a:tableStyleId>{5940675A-B579-460E-94D1-54222C63F5DA}</a:tableStyleId>
              </a:tblPr>
              <a:tblGrid>
                <a:gridCol w="546364">
                  <a:extLst>
                    <a:ext uri="{9D8B030D-6E8A-4147-A177-3AD203B41FA5}">
                      <a16:colId xmlns:a16="http://schemas.microsoft.com/office/drawing/2014/main" val="486006579"/>
                    </a:ext>
                  </a:extLst>
                </a:gridCol>
                <a:gridCol w="958726">
                  <a:extLst>
                    <a:ext uri="{9D8B030D-6E8A-4147-A177-3AD203B41FA5}">
                      <a16:colId xmlns:a16="http://schemas.microsoft.com/office/drawing/2014/main" val="3663267528"/>
                    </a:ext>
                  </a:extLst>
                </a:gridCol>
                <a:gridCol w="1133304">
                  <a:extLst>
                    <a:ext uri="{9D8B030D-6E8A-4147-A177-3AD203B41FA5}">
                      <a16:colId xmlns:a16="http://schemas.microsoft.com/office/drawing/2014/main" val="3075120515"/>
                    </a:ext>
                  </a:extLst>
                </a:gridCol>
                <a:gridCol w="1046015">
                  <a:extLst>
                    <a:ext uri="{9D8B030D-6E8A-4147-A177-3AD203B41FA5}">
                      <a16:colId xmlns:a16="http://schemas.microsoft.com/office/drawing/2014/main" val="4133712761"/>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err="1">
                          <a:latin typeface="+mn-lt"/>
                        </a:rPr>
                        <a:t>setosa</a:t>
                      </a:r>
                      <a:endParaRPr lang="ko-KR" altLang="en-US" dirty="0">
                        <a:latin typeface="+mn-lt"/>
                      </a:endParaRPr>
                    </a:p>
                  </a:txBody>
                  <a:tcPr/>
                </a:tc>
                <a:tc>
                  <a:txBody>
                    <a:bodyPr/>
                    <a:lstStyle/>
                    <a:p>
                      <a:pPr algn="ctr" latinLnBrk="1"/>
                      <a:r>
                        <a:rPr lang="en-US" altLang="ko-KR" sz="1800" dirty="0">
                          <a:solidFill>
                            <a:srgbClr val="222222"/>
                          </a:solidFill>
                          <a:latin typeface="+mn-lt"/>
                        </a:rPr>
                        <a:t>versicolor</a:t>
                      </a:r>
                      <a:endParaRPr lang="ko-KR" altLang="en-US" dirty="0">
                        <a:latin typeface="+mn-lt"/>
                      </a:endParaRPr>
                    </a:p>
                  </a:txBody>
                  <a:tcPr/>
                </a:tc>
                <a:tc>
                  <a:txBody>
                    <a:bodyPr/>
                    <a:lstStyle/>
                    <a:p>
                      <a:pPr algn="ctr" latinLnBrk="1"/>
                      <a:r>
                        <a:rPr lang="en-US" altLang="ko-KR" dirty="0">
                          <a:latin typeface="+mn-lt"/>
                        </a:rPr>
                        <a:t>virginica</a:t>
                      </a:r>
                      <a:endParaRPr lang="ko-KR" altLang="en-US"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dirty="0"/>
                        <a:t>4</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dirty="0"/>
                        <a:t>5</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extLst>
                  <a:ext uri="{0D108BD9-81ED-4DB2-BD59-A6C34878D82A}">
                    <a16:rowId xmlns:a16="http://schemas.microsoft.com/office/drawing/2014/main" val="1825773252"/>
                  </a:ext>
                </a:extLst>
              </a:tr>
            </a:tbl>
          </a:graphicData>
        </a:graphic>
      </p:graphicFrame>
    </p:spTree>
    <p:extLst>
      <p:ext uri="{BB962C8B-B14F-4D97-AF65-F5344CB8AC3E}">
        <p14:creationId xmlns:p14="http://schemas.microsoft.com/office/powerpoint/2010/main" val="2084601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conduct one-hot encoding?</a:t>
            </a:r>
          </a:p>
        </p:txBody>
      </p:sp>
      <p:sp>
        <p:nvSpPr>
          <p:cNvPr id="4" name="TextBox 3">
            <a:extLst>
              <a:ext uri="{FF2B5EF4-FFF2-40B4-BE49-F238E27FC236}">
                <a16:creationId xmlns:a16="http://schemas.microsoft.com/office/drawing/2014/main" id="{6C9D1B7A-5426-CD07-B7DF-D66456D7C253}"/>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https://colab.research.google.com/github/JunetaeKim/DeepLearningClass/blob/main/Week10/IrisOneHot.ipynb</a:t>
            </a:r>
            <a:endParaRPr lang="ko-KR" altLang="en-US" dirty="0"/>
          </a:p>
        </p:txBody>
      </p:sp>
    </p:spTree>
    <p:extLst>
      <p:ext uri="{BB962C8B-B14F-4D97-AF65-F5344CB8AC3E}">
        <p14:creationId xmlns:p14="http://schemas.microsoft.com/office/powerpoint/2010/main" val="438018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grpSp>
        <p:nvGrpSpPr>
          <p:cNvPr id="3" name="그룹 2">
            <a:extLst>
              <a:ext uri="{FF2B5EF4-FFF2-40B4-BE49-F238E27FC236}">
                <a16:creationId xmlns:a16="http://schemas.microsoft.com/office/drawing/2014/main" id="{7D7A8928-0209-5D9D-B177-1F343F1CE20A}"/>
              </a:ext>
            </a:extLst>
          </p:cNvPr>
          <p:cNvGrpSpPr/>
          <p:nvPr/>
        </p:nvGrpSpPr>
        <p:grpSpPr>
          <a:xfrm>
            <a:off x="1022443" y="3337278"/>
            <a:ext cx="3503837" cy="2216827"/>
            <a:chOff x="2784257" y="4351316"/>
            <a:chExt cx="3503837" cy="2216827"/>
          </a:xfrm>
        </p:grpSpPr>
        <p:sp>
          <p:nvSpPr>
            <p:cNvPr id="5" name="타원 4">
              <a:extLst>
                <a:ext uri="{FF2B5EF4-FFF2-40B4-BE49-F238E27FC236}">
                  <a16:creationId xmlns:a16="http://schemas.microsoft.com/office/drawing/2014/main" id="{822B737B-96FF-FD56-93AF-90610D75AFD8}"/>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65858C22-8CE3-78E9-4BB7-E5C51B442546}"/>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D87D8769-CC25-1D0F-B45E-89B2F6A967C0}"/>
                </a:ext>
              </a:extLst>
            </p:cNvPr>
            <p:cNvCxnSpPr>
              <a:cxnSpLocks/>
              <a:stCxn id="25"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CABD2C2E-10DA-E40D-7582-B2D51C846672}"/>
                </a:ext>
              </a:extLst>
            </p:cNvPr>
            <p:cNvCxnSpPr>
              <a:cxnSpLocks/>
              <a:stCxn id="26"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5E8DD4C-0FBE-DAE8-37F3-B1008203648C}"/>
                </a:ext>
              </a:extLst>
            </p:cNvPr>
            <p:cNvCxnSpPr>
              <a:cxnSpLocks/>
              <a:stCxn id="27"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48" name="TextBox 47">
            <a:extLst>
              <a:ext uri="{FF2B5EF4-FFF2-40B4-BE49-F238E27FC236}">
                <a16:creationId xmlns:a16="http://schemas.microsoft.com/office/drawing/2014/main" id="{AE5C9EA3-8983-8A6F-0135-27F257BB0470}"/>
              </a:ext>
            </a:extLst>
          </p:cNvPr>
          <p:cNvSpPr txBox="1"/>
          <p:nvPr/>
        </p:nvSpPr>
        <p:spPr>
          <a:xfrm>
            <a:off x="4003633" y="3861199"/>
            <a:ext cx="728407" cy="338554"/>
          </a:xfrm>
          <a:prstGeom prst="rect">
            <a:avLst/>
          </a:prstGeom>
          <a:noFill/>
        </p:spPr>
        <p:txBody>
          <a:bodyPr wrap="square">
            <a:spAutoFit/>
          </a:bodyPr>
          <a:lstStyle/>
          <a:p>
            <a:r>
              <a:rPr lang="en-US" altLang="ko-KR" sz="1600" b="1" dirty="0">
                <a:solidFill>
                  <a:srgbClr val="222222"/>
                </a:solidFill>
                <a:latin typeface="Arial Narrow" panose="020B0606020202030204" pitchFamily="34" charset="0"/>
              </a:rPr>
              <a:t>1 vs 0</a:t>
            </a:r>
            <a:endParaRPr lang="ko-KR" altLang="en-US" sz="1600" b="1"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Binary classification model structure</a:t>
            </a:r>
            <a:endParaRPr lang="ko-KR" altLang="en-US" sz="2000" dirty="0"/>
          </a:p>
        </p:txBody>
      </p:sp>
      <p:sp>
        <p:nvSpPr>
          <p:cNvPr id="52" name="TextBox 51">
            <a:extLst>
              <a:ext uri="{FF2B5EF4-FFF2-40B4-BE49-F238E27FC236}">
                <a16:creationId xmlns:a16="http://schemas.microsoft.com/office/drawing/2014/main" id="{78D42772-7738-B7D4-ACDF-A74D041F4D1F}"/>
              </a:ext>
            </a:extLst>
          </p:cNvPr>
          <p:cNvSpPr txBox="1"/>
          <p:nvPr/>
        </p:nvSpPr>
        <p:spPr>
          <a:xfrm>
            <a:off x="5190191" y="3622926"/>
            <a:ext cx="3201151" cy="923330"/>
          </a:xfrm>
          <a:prstGeom prst="rect">
            <a:avLst/>
          </a:prstGeom>
          <a:noFill/>
        </p:spPr>
        <p:txBody>
          <a:bodyPr wrap="square">
            <a:spAutoFit/>
          </a:bodyPr>
          <a:lstStyle/>
          <a:p>
            <a:r>
              <a:rPr lang="en-US" altLang="ko-KR" dirty="0"/>
              <a:t>Even if there are two classes, the target layer can be set to one dimension.</a:t>
            </a:r>
          </a:p>
        </p:txBody>
      </p:sp>
    </p:spTree>
    <p:extLst>
      <p:ext uri="{BB962C8B-B14F-4D97-AF65-F5344CB8AC3E}">
        <p14:creationId xmlns:p14="http://schemas.microsoft.com/office/powerpoint/2010/main" val="2903316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grpSp>
        <p:nvGrpSpPr>
          <p:cNvPr id="3" name="그룹 2">
            <a:extLst>
              <a:ext uri="{FF2B5EF4-FFF2-40B4-BE49-F238E27FC236}">
                <a16:creationId xmlns:a16="http://schemas.microsoft.com/office/drawing/2014/main" id="{7D7A8928-0209-5D9D-B177-1F343F1CE20A}"/>
              </a:ext>
            </a:extLst>
          </p:cNvPr>
          <p:cNvGrpSpPr/>
          <p:nvPr/>
        </p:nvGrpSpPr>
        <p:grpSpPr>
          <a:xfrm>
            <a:off x="1022443" y="3337278"/>
            <a:ext cx="3503837" cy="2216827"/>
            <a:chOff x="2784257" y="4351316"/>
            <a:chExt cx="3503837" cy="2216827"/>
          </a:xfrm>
        </p:grpSpPr>
        <p:sp>
          <p:nvSpPr>
            <p:cNvPr id="5" name="타원 4">
              <a:extLst>
                <a:ext uri="{FF2B5EF4-FFF2-40B4-BE49-F238E27FC236}">
                  <a16:creationId xmlns:a16="http://schemas.microsoft.com/office/drawing/2014/main" id="{822B737B-96FF-FD56-93AF-90610D75AFD8}"/>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65858C22-8CE3-78E9-4BB7-E5C51B442546}"/>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D87D8769-CC25-1D0F-B45E-89B2F6A967C0}"/>
                </a:ext>
              </a:extLst>
            </p:cNvPr>
            <p:cNvCxnSpPr>
              <a:cxnSpLocks/>
              <a:stCxn id="25"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CABD2C2E-10DA-E40D-7582-B2D51C846672}"/>
                </a:ext>
              </a:extLst>
            </p:cNvPr>
            <p:cNvCxnSpPr>
              <a:cxnSpLocks/>
              <a:stCxn id="26"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5E8DD4C-0FBE-DAE8-37F3-B1008203648C}"/>
                </a:ext>
              </a:extLst>
            </p:cNvPr>
            <p:cNvCxnSpPr>
              <a:cxnSpLocks/>
              <a:stCxn id="27"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48" name="TextBox 47">
            <a:extLst>
              <a:ext uri="{FF2B5EF4-FFF2-40B4-BE49-F238E27FC236}">
                <a16:creationId xmlns:a16="http://schemas.microsoft.com/office/drawing/2014/main" id="{AE5C9EA3-8983-8A6F-0135-27F257BB0470}"/>
              </a:ext>
            </a:extLst>
          </p:cNvPr>
          <p:cNvSpPr txBox="1"/>
          <p:nvPr/>
        </p:nvSpPr>
        <p:spPr>
          <a:xfrm>
            <a:off x="4003633" y="3861199"/>
            <a:ext cx="728407" cy="338554"/>
          </a:xfrm>
          <a:prstGeom prst="rect">
            <a:avLst/>
          </a:prstGeom>
          <a:noFill/>
        </p:spPr>
        <p:txBody>
          <a:bodyPr wrap="square">
            <a:spAutoFit/>
          </a:bodyPr>
          <a:lstStyle/>
          <a:p>
            <a:r>
              <a:rPr lang="en-US" altLang="ko-KR" sz="1600" b="1" dirty="0">
                <a:solidFill>
                  <a:srgbClr val="222222"/>
                </a:solidFill>
                <a:latin typeface="Arial Narrow" panose="020B0606020202030204" pitchFamily="34" charset="0"/>
              </a:rPr>
              <a:t>1 vs 0</a:t>
            </a:r>
            <a:endParaRPr lang="ko-KR" altLang="en-US" sz="1600" b="1"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Binary classification model structure</a:t>
            </a:r>
            <a:endParaRPr lang="ko-KR" altLang="en-US" sz="2000" dirty="0"/>
          </a:p>
        </p:txBody>
      </p:sp>
      <p:graphicFrame>
        <p:nvGraphicFramePr>
          <p:cNvPr id="4" name="표 3">
            <a:extLst>
              <a:ext uri="{FF2B5EF4-FFF2-40B4-BE49-F238E27FC236}">
                <a16:creationId xmlns:a16="http://schemas.microsoft.com/office/drawing/2014/main" id="{FF0EA24E-80B2-AE6C-97F8-142E90AD7F41}"/>
              </a:ext>
            </a:extLst>
          </p:cNvPr>
          <p:cNvGraphicFramePr>
            <a:graphicFrameLocks noGrp="1"/>
          </p:cNvGraphicFramePr>
          <p:nvPr>
            <p:extLst>
              <p:ext uri="{D42A27DB-BD31-4B8C-83A1-F6EECF244321}">
                <p14:modId xmlns:p14="http://schemas.microsoft.com/office/powerpoint/2010/main" val="1116137133"/>
              </p:ext>
            </p:extLst>
          </p:nvPr>
        </p:nvGraphicFramePr>
        <p:xfrm>
          <a:off x="5753100" y="3237577"/>
          <a:ext cx="2187685"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097105244"/>
                    </a:ext>
                  </a:extLst>
                </a:gridCol>
                <a:gridCol w="1475022">
                  <a:extLst>
                    <a:ext uri="{9D8B030D-6E8A-4147-A177-3AD203B41FA5}">
                      <a16:colId xmlns:a16="http://schemas.microsoft.com/office/drawing/2014/main" val="2292691929"/>
                    </a:ext>
                  </a:extLst>
                </a:gridCol>
              </a:tblGrid>
              <a:tr h="370840">
                <a:tc>
                  <a:txBody>
                    <a:bodyPr/>
                    <a:lstStyle/>
                    <a:p>
                      <a:pPr algn="ctr" latinLnBrk="1"/>
                      <a:r>
                        <a:rPr lang="en-US" altLang="ko-KR" sz="1800" dirty="0"/>
                        <a:t>ID</a:t>
                      </a:r>
                      <a:endParaRPr lang="ko-KR" altLang="en-US" sz="1800" dirty="0"/>
                    </a:p>
                  </a:txBody>
                  <a:tcPr/>
                </a:tc>
                <a:tc>
                  <a:txBody>
                    <a:bodyPr/>
                    <a:lstStyle/>
                    <a:p>
                      <a:pPr algn="ctr" latinLnBrk="1"/>
                      <a:r>
                        <a:rPr lang="en-US" altLang="ko-KR" sz="1800" dirty="0">
                          <a:latin typeface="+mn-lt"/>
                        </a:rPr>
                        <a:t>survival</a:t>
                      </a:r>
                      <a:endParaRPr lang="ko-KR" altLang="en-US" sz="1800" dirty="0">
                        <a:latin typeface="+mn-lt"/>
                      </a:endParaRPr>
                    </a:p>
                  </a:txBody>
                  <a:tcPr/>
                </a:tc>
                <a:extLst>
                  <a:ext uri="{0D108BD9-81ED-4DB2-BD59-A6C34878D82A}">
                    <a16:rowId xmlns:a16="http://schemas.microsoft.com/office/drawing/2014/main" val="1982729194"/>
                  </a:ext>
                </a:extLst>
              </a:tr>
              <a:tr h="370840">
                <a:tc>
                  <a:txBody>
                    <a:bodyPr/>
                    <a:lstStyle/>
                    <a:p>
                      <a:pPr algn="ctr" latinLnBrk="1"/>
                      <a:r>
                        <a:rPr lang="en-US" altLang="ko-KR" sz="1800" dirty="0"/>
                        <a:t>1</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3596102473"/>
                  </a:ext>
                </a:extLst>
              </a:tr>
              <a:tr h="370840">
                <a:tc>
                  <a:txBody>
                    <a:bodyPr/>
                    <a:lstStyle/>
                    <a:p>
                      <a:pPr algn="ctr" latinLnBrk="1"/>
                      <a:r>
                        <a:rPr lang="en-US" altLang="ko-KR" sz="1800" dirty="0"/>
                        <a:t>2</a:t>
                      </a:r>
                      <a:endParaRPr lang="ko-KR" altLang="en-US" sz="1800" dirty="0"/>
                    </a:p>
                  </a:txBody>
                  <a:tcPr/>
                </a:tc>
                <a:tc>
                  <a:txBody>
                    <a:bodyPr/>
                    <a:lstStyle/>
                    <a:p>
                      <a:pPr algn="ctr" latinLnBrk="1"/>
                      <a:r>
                        <a:rPr lang="en-US" altLang="ko-KR" sz="1800" dirty="0">
                          <a:solidFill>
                            <a:srgbClr val="222222"/>
                          </a:solidFill>
                          <a:latin typeface="+mn-lt"/>
                        </a:rPr>
                        <a:t>1</a:t>
                      </a:r>
                      <a:endParaRPr lang="ko-KR" altLang="en-US" sz="1800" dirty="0">
                        <a:latin typeface="+mn-lt"/>
                      </a:endParaRPr>
                    </a:p>
                  </a:txBody>
                  <a:tcPr/>
                </a:tc>
                <a:extLst>
                  <a:ext uri="{0D108BD9-81ED-4DB2-BD59-A6C34878D82A}">
                    <a16:rowId xmlns:a16="http://schemas.microsoft.com/office/drawing/2014/main" val="510469138"/>
                  </a:ext>
                </a:extLst>
              </a:tr>
              <a:tr h="370840">
                <a:tc>
                  <a:txBody>
                    <a:bodyPr/>
                    <a:lstStyle/>
                    <a:p>
                      <a:pPr algn="ctr" latinLnBrk="1"/>
                      <a:r>
                        <a:rPr lang="en-US" altLang="ko-KR" sz="1800" dirty="0"/>
                        <a:t>3</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3303731689"/>
                  </a:ext>
                </a:extLst>
              </a:tr>
              <a:tr h="370840">
                <a:tc>
                  <a:txBody>
                    <a:bodyPr/>
                    <a:lstStyle/>
                    <a:p>
                      <a:pPr algn="ctr" latinLnBrk="1"/>
                      <a:r>
                        <a:rPr lang="en-US" altLang="ko-KR" sz="1800" dirty="0"/>
                        <a:t>4</a:t>
                      </a:r>
                      <a:endParaRPr lang="ko-KR" altLang="en-US" sz="1800" dirty="0"/>
                    </a:p>
                  </a:txBody>
                  <a:tcPr/>
                </a:tc>
                <a:tc>
                  <a:txBody>
                    <a:bodyPr/>
                    <a:lstStyle/>
                    <a:p>
                      <a:pPr algn="ctr" latinLnBrk="1"/>
                      <a:r>
                        <a:rPr lang="en-US" altLang="ko-KR" sz="1800" dirty="0">
                          <a:solidFill>
                            <a:srgbClr val="222222"/>
                          </a:solidFill>
                          <a:latin typeface="+mn-lt"/>
                        </a:rPr>
                        <a:t>1</a:t>
                      </a:r>
                      <a:endParaRPr lang="ko-KR" altLang="en-US" sz="1800" dirty="0">
                        <a:latin typeface="+mn-lt"/>
                      </a:endParaRPr>
                    </a:p>
                  </a:txBody>
                  <a:tcPr/>
                </a:tc>
                <a:extLst>
                  <a:ext uri="{0D108BD9-81ED-4DB2-BD59-A6C34878D82A}">
                    <a16:rowId xmlns:a16="http://schemas.microsoft.com/office/drawing/2014/main" val="3645330110"/>
                  </a:ext>
                </a:extLst>
              </a:tr>
              <a:tr h="370840">
                <a:tc>
                  <a:txBody>
                    <a:bodyPr/>
                    <a:lstStyle/>
                    <a:p>
                      <a:pPr algn="ctr" latinLnBrk="1"/>
                      <a:r>
                        <a:rPr lang="en-US" altLang="ko-KR" sz="1800" dirty="0"/>
                        <a:t>5</a:t>
                      </a:r>
                      <a:endParaRPr lang="ko-KR" altLang="en-US" sz="1800" dirty="0"/>
                    </a:p>
                  </a:txBody>
                  <a:tcPr/>
                </a:tc>
                <a:tc>
                  <a:txBody>
                    <a:bodyPr/>
                    <a:lstStyle/>
                    <a:p>
                      <a:pPr algn="ctr" latinLnBrk="1"/>
                      <a:r>
                        <a:rPr lang="en-US" altLang="ko-KR" sz="1800" dirty="0">
                          <a:latin typeface="+mn-lt"/>
                        </a:rPr>
                        <a:t>1</a:t>
                      </a:r>
                      <a:endParaRPr lang="ko-KR" altLang="en-US" sz="1800" dirty="0">
                        <a:latin typeface="+mn-lt"/>
                      </a:endParaRPr>
                    </a:p>
                  </a:txBody>
                  <a:tcPr/>
                </a:tc>
                <a:extLst>
                  <a:ext uri="{0D108BD9-81ED-4DB2-BD59-A6C34878D82A}">
                    <a16:rowId xmlns:a16="http://schemas.microsoft.com/office/drawing/2014/main" val="1034229626"/>
                  </a:ext>
                </a:extLst>
              </a:tr>
            </a:tbl>
          </a:graphicData>
        </a:graphic>
      </p:graphicFrame>
    </p:spTree>
    <p:extLst>
      <p:ext uri="{BB962C8B-B14F-4D97-AF65-F5344CB8AC3E}">
        <p14:creationId xmlns:p14="http://schemas.microsoft.com/office/powerpoint/2010/main" val="84552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sp>
        <p:nvSpPr>
          <p:cNvPr id="5" name="타원 4">
            <a:extLst>
              <a:ext uri="{FF2B5EF4-FFF2-40B4-BE49-F238E27FC236}">
                <a16:creationId xmlns:a16="http://schemas.microsoft.com/office/drawing/2014/main" id="{822B737B-96FF-FD56-93AF-90610D75AFD8}"/>
              </a:ext>
            </a:extLst>
          </p:cNvPr>
          <p:cNvSpPr/>
          <p:nvPr/>
        </p:nvSpPr>
        <p:spPr>
          <a:xfrm rot="16549764">
            <a:off x="1028518" y="39727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1028518" y="456360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1028518" y="51941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1022443" y="33372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2221218" y="359966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2221218" y="424490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2221219" y="489015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1381512" y="3535560"/>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1387587" y="3761382"/>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1387587" y="3761382"/>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1387587" y="3761382"/>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1381512" y="3535560"/>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1381512" y="3535560"/>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1387587" y="4171027"/>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1387587" y="4171027"/>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1387587" y="4406627"/>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1387587" y="4761890"/>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1387587" y="5051872"/>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3165469" y="362951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3165469" y="42747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3165470" y="49200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2580287" y="379123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2580287" y="3797946"/>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2580287" y="3797946"/>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2580287" y="3791233"/>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2580287" y="4436478"/>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2580287" y="4443191"/>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2580288" y="3791233"/>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2580288" y="4436478"/>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2580288" y="508172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multiclassification model structure</a:t>
            </a:r>
            <a:endParaRPr lang="ko-KR" altLang="en-US" sz="2000" dirty="0"/>
          </a:p>
        </p:txBody>
      </p:sp>
      <p:sp>
        <p:nvSpPr>
          <p:cNvPr id="51" name="타원 50">
            <a:extLst>
              <a:ext uri="{FF2B5EF4-FFF2-40B4-BE49-F238E27FC236}">
                <a16:creationId xmlns:a16="http://schemas.microsoft.com/office/drawing/2014/main" id="{05B36B60-0487-A3D1-88C1-69DC89BD7019}"/>
              </a:ext>
            </a:extLst>
          </p:cNvPr>
          <p:cNvSpPr/>
          <p:nvPr/>
        </p:nvSpPr>
        <p:spPr>
          <a:xfrm rot="16549764">
            <a:off x="4198329" y="36533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a:extLst>
              <a:ext uri="{FF2B5EF4-FFF2-40B4-BE49-F238E27FC236}">
                <a16:creationId xmlns:a16="http://schemas.microsoft.com/office/drawing/2014/main" id="{E593D2BB-BDA4-1AB0-FEC2-42E9BE591C11}"/>
              </a:ext>
            </a:extLst>
          </p:cNvPr>
          <p:cNvSpPr/>
          <p:nvPr/>
        </p:nvSpPr>
        <p:spPr>
          <a:xfrm rot="16549764">
            <a:off x="4198329" y="42890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53">
            <a:extLst>
              <a:ext uri="{FF2B5EF4-FFF2-40B4-BE49-F238E27FC236}">
                <a16:creationId xmlns:a16="http://schemas.microsoft.com/office/drawing/2014/main" id="{1FAD10E6-E182-3118-AD25-C7AF288D66D9}"/>
              </a:ext>
            </a:extLst>
          </p:cNvPr>
          <p:cNvSpPr/>
          <p:nvPr/>
        </p:nvSpPr>
        <p:spPr>
          <a:xfrm rot="16549764">
            <a:off x="4198330" y="493905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5" name="직선 화살표 연결선 54">
            <a:extLst>
              <a:ext uri="{FF2B5EF4-FFF2-40B4-BE49-F238E27FC236}">
                <a16:creationId xmlns:a16="http://schemas.microsoft.com/office/drawing/2014/main" id="{64D598BE-7D17-261C-23DA-3781653CE34C}"/>
              </a:ext>
            </a:extLst>
          </p:cNvPr>
          <p:cNvCxnSpPr>
            <a:cxnSpLocks/>
            <a:stCxn id="25" idx="4"/>
            <a:endCxn id="51" idx="0"/>
          </p:cNvCxnSpPr>
          <p:nvPr/>
        </p:nvCxnSpPr>
        <p:spPr>
          <a:xfrm flipV="1">
            <a:off x="3524538" y="3815049"/>
            <a:ext cx="674722" cy="1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6A80735F-127C-C2D5-CE96-9A85AC15FB10}"/>
              </a:ext>
            </a:extLst>
          </p:cNvPr>
          <p:cNvCxnSpPr>
            <a:cxnSpLocks/>
            <a:stCxn id="25" idx="4"/>
            <a:endCxn id="53" idx="0"/>
          </p:cNvCxnSpPr>
          <p:nvPr/>
        </p:nvCxnSpPr>
        <p:spPr>
          <a:xfrm>
            <a:off x="3524538" y="3827797"/>
            <a:ext cx="674722" cy="62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0A4EEFB3-C610-9134-80F7-C72EF9B06A3C}"/>
              </a:ext>
            </a:extLst>
          </p:cNvPr>
          <p:cNvCxnSpPr>
            <a:cxnSpLocks/>
            <a:stCxn id="25" idx="4"/>
            <a:endCxn id="54" idx="0"/>
          </p:cNvCxnSpPr>
          <p:nvPr/>
        </p:nvCxnSpPr>
        <p:spPr>
          <a:xfrm>
            <a:off x="3524538" y="3827797"/>
            <a:ext cx="674723" cy="127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0E728AA2-9F64-D56B-B60A-3970F7DCB396}"/>
              </a:ext>
            </a:extLst>
          </p:cNvPr>
          <p:cNvCxnSpPr>
            <a:cxnSpLocks/>
            <a:stCxn id="26" idx="4"/>
            <a:endCxn id="51" idx="0"/>
          </p:cNvCxnSpPr>
          <p:nvPr/>
        </p:nvCxnSpPr>
        <p:spPr>
          <a:xfrm flipV="1">
            <a:off x="3524538" y="3815049"/>
            <a:ext cx="674722" cy="657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09836FB8-7251-5B24-E3C1-D6EB35FB9C47}"/>
              </a:ext>
            </a:extLst>
          </p:cNvPr>
          <p:cNvCxnSpPr>
            <a:cxnSpLocks/>
            <a:stCxn id="26" idx="4"/>
            <a:endCxn id="53" idx="0"/>
          </p:cNvCxnSpPr>
          <p:nvPr/>
        </p:nvCxnSpPr>
        <p:spPr>
          <a:xfrm flipV="1">
            <a:off x="3524538" y="4450768"/>
            <a:ext cx="674722" cy="2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102E50DA-7C03-8690-F066-3777B2B8B789}"/>
              </a:ext>
            </a:extLst>
          </p:cNvPr>
          <p:cNvCxnSpPr>
            <a:cxnSpLocks/>
            <a:stCxn id="26" idx="4"/>
            <a:endCxn id="54" idx="0"/>
          </p:cNvCxnSpPr>
          <p:nvPr/>
        </p:nvCxnSpPr>
        <p:spPr>
          <a:xfrm>
            <a:off x="3524538" y="4473042"/>
            <a:ext cx="674723" cy="62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FF0DAD7C-C2ED-960F-00B2-5398247FEAF6}"/>
              </a:ext>
            </a:extLst>
          </p:cNvPr>
          <p:cNvCxnSpPr>
            <a:cxnSpLocks/>
            <a:stCxn id="27" idx="4"/>
            <a:endCxn id="51" idx="0"/>
          </p:cNvCxnSpPr>
          <p:nvPr/>
        </p:nvCxnSpPr>
        <p:spPr>
          <a:xfrm flipV="1">
            <a:off x="3524539" y="3815049"/>
            <a:ext cx="674721" cy="130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2F787166-1184-BA08-EC89-BAC8E0F979FC}"/>
              </a:ext>
            </a:extLst>
          </p:cNvPr>
          <p:cNvCxnSpPr>
            <a:cxnSpLocks/>
            <a:stCxn id="27" idx="4"/>
            <a:endCxn id="53" idx="0"/>
          </p:cNvCxnSpPr>
          <p:nvPr/>
        </p:nvCxnSpPr>
        <p:spPr>
          <a:xfrm flipV="1">
            <a:off x="3524539" y="4450768"/>
            <a:ext cx="674721" cy="667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7C947204-9EF4-F0DF-9AB7-2ACC57DDB380}"/>
              </a:ext>
            </a:extLst>
          </p:cNvPr>
          <p:cNvCxnSpPr>
            <a:cxnSpLocks/>
            <a:endCxn id="54" idx="0"/>
          </p:cNvCxnSpPr>
          <p:nvPr/>
        </p:nvCxnSpPr>
        <p:spPr>
          <a:xfrm flipV="1">
            <a:off x="3524539" y="5100776"/>
            <a:ext cx="674722" cy="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1CF2BB8-A1B7-B290-B8C3-37F8E4207C05}"/>
              </a:ext>
            </a:extLst>
          </p:cNvPr>
          <p:cNvSpPr txBox="1"/>
          <p:nvPr/>
        </p:nvSpPr>
        <p:spPr>
          <a:xfrm>
            <a:off x="5190191" y="3622926"/>
            <a:ext cx="3458509" cy="1200329"/>
          </a:xfrm>
          <a:prstGeom prst="rect">
            <a:avLst/>
          </a:prstGeom>
          <a:noFill/>
        </p:spPr>
        <p:txBody>
          <a:bodyPr wrap="square">
            <a:spAutoFit/>
          </a:bodyPr>
          <a:lstStyle/>
          <a:p>
            <a:r>
              <a:rPr lang="en-US" altLang="ko-KR" dirty="0"/>
              <a:t>In the case of a multi classification model, the target layer requires as many dimensions as the number of classes.</a:t>
            </a:r>
          </a:p>
        </p:txBody>
      </p:sp>
    </p:spTree>
    <p:extLst>
      <p:ext uri="{BB962C8B-B14F-4D97-AF65-F5344CB8AC3E}">
        <p14:creationId xmlns:p14="http://schemas.microsoft.com/office/powerpoint/2010/main" val="174364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sp>
        <p:nvSpPr>
          <p:cNvPr id="5" name="타원 4">
            <a:extLst>
              <a:ext uri="{FF2B5EF4-FFF2-40B4-BE49-F238E27FC236}">
                <a16:creationId xmlns:a16="http://schemas.microsoft.com/office/drawing/2014/main" id="{822B737B-96FF-FD56-93AF-90610D75AFD8}"/>
              </a:ext>
            </a:extLst>
          </p:cNvPr>
          <p:cNvSpPr/>
          <p:nvPr/>
        </p:nvSpPr>
        <p:spPr>
          <a:xfrm rot="16549764">
            <a:off x="1028518" y="39727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1028518" y="456360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1028518" y="51941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1022443" y="33372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2221218" y="359966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2221218" y="424490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2221219" y="489015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1381512" y="3535560"/>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1387587" y="3761382"/>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1387587" y="3761382"/>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1387587" y="3761382"/>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1381512" y="3535560"/>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1381512" y="3535560"/>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1387587" y="4171027"/>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1387587" y="4171027"/>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1387587" y="4406627"/>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1387587" y="4761890"/>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1387587" y="5051872"/>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3165469" y="362951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3165469" y="42747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3165470" y="49200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2580287" y="379123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2580287" y="3797946"/>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2580287" y="3797946"/>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2580287" y="3791233"/>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2580287" y="4436478"/>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2580287" y="4443191"/>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2580288" y="3791233"/>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2580288" y="4436478"/>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2580288" y="508172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multiclassification model structure</a:t>
            </a:r>
            <a:endParaRPr lang="ko-KR" altLang="en-US" sz="2000" dirty="0"/>
          </a:p>
        </p:txBody>
      </p:sp>
      <p:sp>
        <p:nvSpPr>
          <p:cNvPr id="51" name="타원 50">
            <a:extLst>
              <a:ext uri="{FF2B5EF4-FFF2-40B4-BE49-F238E27FC236}">
                <a16:creationId xmlns:a16="http://schemas.microsoft.com/office/drawing/2014/main" id="{05B36B60-0487-A3D1-88C1-69DC89BD7019}"/>
              </a:ext>
            </a:extLst>
          </p:cNvPr>
          <p:cNvSpPr/>
          <p:nvPr/>
        </p:nvSpPr>
        <p:spPr>
          <a:xfrm rot="16549764">
            <a:off x="4198329" y="36533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a:extLst>
              <a:ext uri="{FF2B5EF4-FFF2-40B4-BE49-F238E27FC236}">
                <a16:creationId xmlns:a16="http://schemas.microsoft.com/office/drawing/2014/main" id="{E593D2BB-BDA4-1AB0-FEC2-42E9BE591C11}"/>
              </a:ext>
            </a:extLst>
          </p:cNvPr>
          <p:cNvSpPr/>
          <p:nvPr/>
        </p:nvSpPr>
        <p:spPr>
          <a:xfrm rot="16549764">
            <a:off x="4198329" y="42890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53">
            <a:extLst>
              <a:ext uri="{FF2B5EF4-FFF2-40B4-BE49-F238E27FC236}">
                <a16:creationId xmlns:a16="http://schemas.microsoft.com/office/drawing/2014/main" id="{1FAD10E6-E182-3118-AD25-C7AF288D66D9}"/>
              </a:ext>
            </a:extLst>
          </p:cNvPr>
          <p:cNvSpPr/>
          <p:nvPr/>
        </p:nvSpPr>
        <p:spPr>
          <a:xfrm rot="16549764">
            <a:off x="4198330" y="493905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5" name="직선 화살표 연결선 54">
            <a:extLst>
              <a:ext uri="{FF2B5EF4-FFF2-40B4-BE49-F238E27FC236}">
                <a16:creationId xmlns:a16="http://schemas.microsoft.com/office/drawing/2014/main" id="{64D598BE-7D17-261C-23DA-3781653CE34C}"/>
              </a:ext>
            </a:extLst>
          </p:cNvPr>
          <p:cNvCxnSpPr>
            <a:cxnSpLocks/>
            <a:stCxn id="25" idx="4"/>
            <a:endCxn id="51" idx="0"/>
          </p:cNvCxnSpPr>
          <p:nvPr/>
        </p:nvCxnSpPr>
        <p:spPr>
          <a:xfrm flipV="1">
            <a:off x="3524538" y="3815049"/>
            <a:ext cx="674722" cy="1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6A80735F-127C-C2D5-CE96-9A85AC15FB10}"/>
              </a:ext>
            </a:extLst>
          </p:cNvPr>
          <p:cNvCxnSpPr>
            <a:cxnSpLocks/>
            <a:stCxn id="25" idx="4"/>
            <a:endCxn id="53" idx="0"/>
          </p:cNvCxnSpPr>
          <p:nvPr/>
        </p:nvCxnSpPr>
        <p:spPr>
          <a:xfrm>
            <a:off x="3524538" y="3827797"/>
            <a:ext cx="674722" cy="62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0A4EEFB3-C610-9134-80F7-C72EF9B06A3C}"/>
              </a:ext>
            </a:extLst>
          </p:cNvPr>
          <p:cNvCxnSpPr>
            <a:cxnSpLocks/>
            <a:stCxn id="25" idx="4"/>
            <a:endCxn id="54" idx="0"/>
          </p:cNvCxnSpPr>
          <p:nvPr/>
        </p:nvCxnSpPr>
        <p:spPr>
          <a:xfrm>
            <a:off x="3524538" y="3827797"/>
            <a:ext cx="674723" cy="127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0E728AA2-9F64-D56B-B60A-3970F7DCB396}"/>
              </a:ext>
            </a:extLst>
          </p:cNvPr>
          <p:cNvCxnSpPr>
            <a:cxnSpLocks/>
            <a:stCxn id="26" idx="4"/>
            <a:endCxn id="51" idx="0"/>
          </p:cNvCxnSpPr>
          <p:nvPr/>
        </p:nvCxnSpPr>
        <p:spPr>
          <a:xfrm flipV="1">
            <a:off x="3524538" y="3815049"/>
            <a:ext cx="674722" cy="657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09836FB8-7251-5B24-E3C1-D6EB35FB9C47}"/>
              </a:ext>
            </a:extLst>
          </p:cNvPr>
          <p:cNvCxnSpPr>
            <a:cxnSpLocks/>
            <a:stCxn id="26" idx="4"/>
            <a:endCxn id="53" idx="0"/>
          </p:cNvCxnSpPr>
          <p:nvPr/>
        </p:nvCxnSpPr>
        <p:spPr>
          <a:xfrm flipV="1">
            <a:off x="3524538" y="4450768"/>
            <a:ext cx="674722" cy="2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102E50DA-7C03-8690-F066-3777B2B8B789}"/>
              </a:ext>
            </a:extLst>
          </p:cNvPr>
          <p:cNvCxnSpPr>
            <a:cxnSpLocks/>
            <a:stCxn id="26" idx="4"/>
            <a:endCxn id="54" idx="0"/>
          </p:cNvCxnSpPr>
          <p:nvPr/>
        </p:nvCxnSpPr>
        <p:spPr>
          <a:xfrm>
            <a:off x="3524538" y="4473042"/>
            <a:ext cx="674723" cy="62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FF0DAD7C-C2ED-960F-00B2-5398247FEAF6}"/>
              </a:ext>
            </a:extLst>
          </p:cNvPr>
          <p:cNvCxnSpPr>
            <a:cxnSpLocks/>
            <a:stCxn id="27" idx="4"/>
            <a:endCxn id="51" idx="0"/>
          </p:cNvCxnSpPr>
          <p:nvPr/>
        </p:nvCxnSpPr>
        <p:spPr>
          <a:xfrm flipV="1">
            <a:off x="3524539" y="3815049"/>
            <a:ext cx="674721" cy="130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2F787166-1184-BA08-EC89-BAC8E0F979FC}"/>
              </a:ext>
            </a:extLst>
          </p:cNvPr>
          <p:cNvCxnSpPr>
            <a:cxnSpLocks/>
            <a:stCxn id="27" idx="4"/>
            <a:endCxn id="53" idx="0"/>
          </p:cNvCxnSpPr>
          <p:nvPr/>
        </p:nvCxnSpPr>
        <p:spPr>
          <a:xfrm flipV="1">
            <a:off x="3524539" y="4450768"/>
            <a:ext cx="674721" cy="667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7C947204-9EF4-F0DF-9AB7-2ACC57DDB380}"/>
              </a:ext>
            </a:extLst>
          </p:cNvPr>
          <p:cNvCxnSpPr>
            <a:cxnSpLocks/>
            <a:endCxn id="54" idx="0"/>
          </p:cNvCxnSpPr>
          <p:nvPr/>
        </p:nvCxnSpPr>
        <p:spPr>
          <a:xfrm flipV="1">
            <a:off x="3524539" y="5100776"/>
            <a:ext cx="674722" cy="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표 6">
            <a:extLst>
              <a:ext uri="{FF2B5EF4-FFF2-40B4-BE49-F238E27FC236}">
                <a16:creationId xmlns:a16="http://schemas.microsoft.com/office/drawing/2014/main" id="{09D2D60B-FF78-FF71-D9A3-8B9D66F6FA7B}"/>
              </a:ext>
            </a:extLst>
          </p:cNvPr>
          <p:cNvGraphicFramePr>
            <a:graphicFrameLocks noGrp="1"/>
          </p:cNvGraphicFramePr>
          <p:nvPr>
            <p:extLst>
              <p:ext uri="{D42A27DB-BD31-4B8C-83A1-F6EECF244321}">
                <p14:modId xmlns:p14="http://schemas.microsoft.com/office/powerpoint/2010/main" val="1660302978"/>
              </p:ext>
            </p:extLst>
          </p:nvPr>
        </p:nvGraphicFramePr>
        <p:xfrm>
          <a:off x="5918174" y="3517278"/>
          <a:ext cx="2896905" cy="1828800"/>
        </p:xfrm>
        <a:graphic>
          <a:graphicData uri="http://schemas.openxmlformats.org/drawingml/2006/table">
            <a:tbl>
              <a:tblPr firstRow="1" bandRow="1">
                <a:tableStyleId>{5940675A-B579-460E-94D1-54222C63F5DA}</a:tableStyleId>
              </a:tblPr>
              <a:tblGrid>
                <a:gridCol w="429584">
                  <a:extLst>
                    <a:ext uri="{9D8B030D-6E8A-4147-A177-3AD203B41FA5}">
                      <a16:colId xmlns:a16="http://schemas.microsoft.com/office/drawing/2014/main" val="486006579"/>
                    </a:ext>
                  </a:extLst>
                </a:gridCol>
                <a:gridCol w="753809">
                  <a:extLst>
                    <a:ext uri="{9D8B030D-6E8A-4147-A177-3AD203B41FA5}">
                      <a16:colId xmlns:a16="http://schemas.microsoft.com/office/drawing/2014/main" val="3663267528"/>
                    </a:ext>
                  </a:extLst>
                </a:gridCol>
                <a:gridCol w="891072">
                  <a:extLst>
                    <a:ext uri="{9D8B030D-6E8A-4147-A177-3AD203B41FA5}">
                      <a16:colId xmlns:a16="http://schemas.microsoft.com/office/drawing/2014/main" val="3075120515"/>
                    </a:ext>
                  </a:extLst>
                </a:gridCol>
                <a:gridCol w="822440">
                  <a:extLst>
                    <a:ext uri="{9D8B030D-6E8A-4147-A177-3AD203B41FA5}">
                      <a16:colId xmlns:a16="http://schemas.microsoft.com/office/drawing/2014/main" val="4133712761"/>
                    </a:ext>
                  </a:extLst>
                </a:gridCol>
              </a:tblGrid>
              <a:tr h="299855">
                <a:tc>
                  <a:txBody>
                    <a:bodyPr/>
                    <a:lstStyle/>
                    <a:p>
                      <a:pPr algn="ctr" latinLnBrk="1"/>
                      <a:r>
                        <a:rPr lang="en-US" altLang="ko-KR" sz="1400" dirty="0"/>
                        <a:t>ID</a:t>
                      </a:r>
                      <a:endParaRPr lang="ko-KR" altLang="en-US" sz="1400" dirty="0"/>
                    </a:p>
                  </a:txBody>
                  <a:tcPr/>
                </a:tc>
                <a:tc>
                  <a:txBody>
                    <a:bodyPr/>
                    <a:lstStyle/>
                    <a:p>
                      <a:pPr algn="ctr" latinLnBrk="1"/>
                      <a:r>
                        <a:rPr lang="en-US" altLang="ko-KR" sz="1400" dirty="0" err="1">
                          <a:latin typeface="+mn-lt"/>
                        </a:rPr>
                        <a:t>setosa</a:t>
                      </a:r>
                      <a:endParaRPr lang="ko-KR" altLang="en-US" sz="1400" dirty="0">
                        <a:latin typeface="+mn-lt"/>
                      </a:endParaRPr>
                    </a:p>
                  </a:txBody>
                  <a:tcPr/>
                </a:tc>
                <a:tc>
                  <a:txBody>
                    <a:bodyPr/>
                    <a:lstStyle/>
                    <a:p>
                      <a:pPr algn="ctr" latinLnBrk="1"/>
                      <a:r>
                        <a:rPr lang="en-US" altLang="ko-KR" sz="1400" dirty="0">
                          <a:solidFill>
                            <a:srgbClr val="222222"/>
                          </a:solidFill>
                          <a:latin typeface="+mn-lt"/>
                        </a:rPr>
                        <a:t>versicolor</a:t>
                      </a:r>
                      <a:endParaRPr lang="ko-KR" altLang="en-US" sz="1400" dirty="0">
                        <a:latin typeface="+mn-lt"/>
                      </a:endParaRPr>
                    </a:p>
                  </a:txBody>
                  <a:tcPr/>
                </a:tc>
                <a:tc>
                  <a:txBody>
                    <a:bodyPr/>
                    <a:lstStyle/>
                    <a:p>
                      <a:pPr algn="ctr" latinLnBrk="1"/>
                      <a:r>
                        <a:rPr lang="en-US" altLang="ko-KR" sz="1400" dirty="0">
                          <a:latin typeface="+mn-lt"/>
                        </a:rPr>
                        <a:t>virginica</a:t>
                      </a:r>
                      <a:endParaRPr lang="ko-KR" altLang="en-US" sz="1400" dirty="0">
                        <a:latin typeface="+mn-lt"/>
                      </a:endParaRPr>
                    </a:p>
                  </a:txBody>
                  <a:tcPr/>
                </a:tc>
                <a:extLst>
                  <a:ext uri="{0D108BD9-81ED-4DB2-BD59-A6C34878D82A}">
                    <a16:rowId xmlns:a16="http://schemas.microsoft.com/office/drawing/2014/main" val="2449516801"/>
                  </a:ext>
                </a:extLst>
              </a:tr>
              <a:tr h="299855">
                <a:tc>
                  <a:txBody>
                    <a:bodyPr/>
                    <a:lstStyle/>
                    <a:p>
                      <a:pPr algn="ctr" latinLnBrk="1"/>
                      <a:r>
                        <a:rPr lang="en-US" altLang="ko-KR" sz="1400" dirty="0"/>
                        <a:t>1</a:t>
                      </a:r>
                      <a:endParaRPr lang="ko-KR" altLang="en-US" sz="1400" dirty="0"/>
                    </a:p>
                  </a:txBody>
                  <a:tcPr>
                    <a:solidFill>
                      <a:schemeClr val="accent6">
                        <a:lumMod val="20000"/>
                        <a:lumOff val="80000"/>
                      </a:schemeClr>
                    </a:solidFill>
                  </a:tcPr>
                </a:tc>
                <a:tc>
                  <a:txBody>
                    <a:bodyPr/>
                    <a:lstStyle/>
                    <a:p>
                      <a:pPr algn="ctr" latinLnBrk="1"/>
                      <a:r>
                        <a:rPr lang="en-US" altLang="ko-KR" sz="1400" dirty="0">
                          <a:latin typeface="+mn-lt"/>
                        </a:rPr>
                        <a:t>1</a:t>
                      </a:r>
                      <a:endParaRPr lang="ko-KR" altLang="en-US" sz="1400" dirty="0">
                        <a:latin typeface="+mn-lt"/>
                      </a:endParaRPr>
                    </a:p>
                  </a:txBody>
                  <a:tcPr>
                    <a:solidFill>
                      <a:schemeClr val="accent6">
                        <a:lumMod val="20000"/>
                        <a:lumOff val="80000"/>
                      </a:schemeClr>
                    </a:solidFill>
                  </a:tcPr>
                </a:tc>
                <a:tc>
                  <a:txBody>
                    <a:bodyPr/>
                    <a:lstStyle/>
                    <a:p>
                      <a:pPr algn="ctr" latinLnBrk="1"/>
                      <a:r>
                        <a:rPr lang="en-US" altLang="ko-KR" sz="1400" dirty="0">
                          <a:latin typeface="+mn-lt"/>
                        </a:rPr>
                        <a:t>0</a:t>
                      </a:r>
                      <a:endParaRPr lang="ko-KR" altLang="en-US" sz="1400" dirty="0">
                        <a:latin typeface="+mn-lt"/>
                      </a:endParaRPr>
                    </a:p>
                  </a:txBody>
                  <a:tcPr>
                    <a:solidFill>
                      <a:schemeClr val="accent6">
                        <a:lumMod val="20000"/>
                        <a:lumOff val="80000"/>
                      </a:schemeClr>
                    </a:solidFill>
                  </a:tcPr>
                </a:tc>
                <a:tc>
                  <a:txBody>
                    <a:bodyPr/>
                    <a:lstStyle/>
                    <a:p>
                      <a:pPr algn="ctr" latinLnBrk="1"/>
                      <a:r>
                        <a:rPr lang="en-US" altLang="ko-KR" sz="1400" dirty="0">
                          <a:latin typeface="+mn-lt"/>
                        </a:rPr>
                        <a:t>0</a:t>
                      </a:r>
                      <a:endParaRPr lang="ko-KR" altLang="en-US" sz="1400" dirty="0">
                        <a:latin typeface="+mn-lt"/>
                      </a:endParaRPr>
                    </a:p>
                  </a:txBody>
                  <a:tcPr>
                    <a:solidFill>
                      <a:schemeClr val="accent6">
                        <a:lumMod val="20000"/>
                        <a:lumOff val="80000"/>
                      </a:schemeClr>
                    </a:solidFill>
                  </a:tcPr>
                </a:tc>
                <a:extLst>
                  <a:ext uri="{0D108BD9-81ED-4DB2-BD59-A6C34878D82A}">
                    <a16:rowId xmlns:a16="http://schemas.microsoft.com/office/drawing/2014/main" val="298151330"/>
                  </a:ext>
                </a:extLst>
              </a:tr>
              <a:tr h="299855">
                <a:tc>
                  <a:txBody>
                    <a:bodyPr/>
                    <a:lstStyle/>
                    <a:p>
                      <a:pPr algn="ctr" latinLnBrk="1"/>
                      <a:r>
                        <a:rPr lang="en-US" altLang="ko-KR" sz="1400" dirty="0"/>
                        <a:t>2</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extLst>
                  <a:ext uri="{0D108BD9-81ED-4DB2-BD59-A6C34878D82A}">
                    <a16:rowId xmlns:a16="http://schemas.microsoft.com/office/drawing/2014/main" val="3784299794"/>
                  </a:ext>
                </a:extLst>
              </a:tr>
              <a:tr h="299855">
                <a:tc>
                  <a:txBody>
                    <a:bodyPr/>
                    <a:lstStyle/>
                    <a:p>
                      <a:pPr algn="ctr" latinLnBrk="1"/>
                      <a:r>
                        <a:rPr lang="en-US" altLang="ko-KR" sz="1400" dirty="0"/>
                        <a:t>3</a:t>
                      </a:r>
                      <a:endParaRPr lang="ko-KR" altLang="en-US" sz="1400" dirty="0"/>
                    </a:p>
                  </a:txBody>
                  <a:tcPr/>
                </a:tc>
                <a:tc>
                  <a:txBody>
                    <a:bodyPr/>
                    <a:lstStyle/>
                    <a:p>
                      <a:pPr algn="ctr" latinLnBrk="1"/>
                      <a:r>
                        <a:rPr lang="en-US" altLang="ko-KR" sz="1400" dirty="0">
                          <a:latin typeface="+mn-lt"/>
                        </a:rPr>
                        <a:t>1</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extLst>
                  <a:ext uri="{0D108BD9-81ED-4DB2-BD59-A6C34878D82A}">
                    <a16:rowId xmlns:a16="http://schemas.microsoft.com/office/drawing/2014/main" val="3576833177"/>
                  </a:ext>
                </a:extLst>
              </a:tr>
              <a:tr h="299855">
                <a:tc>
                  <a:txBody>
                    <a:bodyPr/>
                    <a:lstStyle/>
                    <a:p>
                      <a:pPr algn="ctr" latinLnBrk="1"/>
                      <a:r>
                        <a:rPr lang="en-US" altLang="ko-KR" sz="1400" dirty="0"/>
                        <a:t>4</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extLst>
                  <a:ext uri="{0D108BD9-81ED-4DB2-BD59-A6C34878D82A}">
                    <a16:rowId xmlns:a16="http://schemas.microsoft.com/office/drawing/2014/main" val="721128540"/>
                  </a:ext>
                </a:extLst>
              </a:tr>
              <a:tr h="299855">
                <a:tc>
                  <a:txBody>
                    <a:bodyPr/>
                    <a:lstStyle/>
                    <a:p>
                      <a:pPr algn="ctr" latinLnBrk="1"/>
                      <a:r>
                        <a:rPr lang="en-US" altLang="ko-KR" sz="1400" dirty="0"/>
                        <a:t>5</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extLst>
                  <a:ext uri="{0D108BD9-81ED-4DB2-BD59-A6C34878D82A}">
                    <a16:rowId xmlns:a16="http://schemas.microsoft.com/office/drawing/2014/main" val="1825773252"/>
                  </a:ext>
                </a:extLst>
              </a:tr>
            </a:tbl>
          </a:graphicData>
        </a:graphic>
      </p:graphicFrame>
      <p:sp>
        <p:nvSpPr>
          <p:cNvPr id="13" name="TextBox 12">
            <a:extLst>
              <a:ext uri="{FF2B5EF4-FFF2-40B4-BE49-F238E27FC236}">
                <a16:creationId xmlns:a16="http://schemas.microsoft.com/office/drawing/2014/main" id="{1C7923CD-2C8B-D72E-874E-FF6FD10CC11E}"/>
              </a:ext>
            </a:extLst>
          </p:cNvPr>
          <p:cNvSpPr txBox="1"/>
          <p:nvPr/>
        </p:nvSpPr>
        <p:spPr>
          <a:xfrm>
            <a:off x="4612121" y="3661351"/>
            <a:ext cx="840637" cy="338554"/>
          </a:xfrm>
          <a:prstGeom prst="rect">
            <a:avLst/>
          </a:prstGeom>
          <a:noFill/>
        </p:spPr>
        <p:txBody>
          <a:bodyPr wrap="square">
            <a:spAutoFit/>
          </a:bodyPr>
          <a:lstStyle/>
          <a:p>
            <a:r>
              <a:rPr lang="en-US" altLang="ko-KR" sz="1600" dirty="0" err="1">
                <a:latin typeface="+mn-lt"/>
              </a:rPr>
              <a:t>setosa</a:t>
            </a:r>
            <a:endParaRPr lang="ko-KR" altLang="en-US" sz="1600" dirty="0"/>
          </a:p>
        </p:txBody>
      </p:sp>
      <p:sp>
        <p:nvSpPr>
          <p:cNvPr id="40" name="TextBox 39">
            <a:extLst>
              <a:ext uri="{FF2B5EF4-FFF2-40B4-BE49-F238E27FC236}">
                <a16:creationId xmlns:a16="http://schemas.microsoft.com/office/drawing/2014/main" id="{9EC772AA-9EB5-0E90-7F78-5A59E0F20B9A}"/>
              </a:ext>
            </a:extLst>
          </p:cNvPr>
          <p:cNvSpPr txBox="1"/>
          <p:nvPr/>
        </p:nvSpPr>
        <p:spPr>
          <a:xfrm>
            <a:off x="4632088" y="4285987"/>
            <a:ext cx="1108463" cy="338554"/>
          </a:xfrm>
          <a:prstGeom prst="rect">
            <a:avLst/>
          </a:prstGeom>
          <a:noFill/>
        </p:spPr>
        <p:txBody>
          <a:bodyPr wrap="square">
            <a:spAutoFit/>
          </a:bodyPr>
          <a:lstStyle/>
          <a:p>
            <a:r>
              <a:rPr lang="en-US" altLang="ko-KR" sz="1600" dirty="0">
                <a:solidFill>
                  <a:srgbClr val="222222"/>
                </a:solidFill>
                <a:latin typeface="+mn-lt"/>
              </a:rPr>
              <a:t>versicolor</a:t>
            </a:r>
            <a:endParaRPr lang="ko-KR" altLang="en-US" sz="1600" dirty="0"/>
          </a:p>
        </p:txBody>
      </p:sp>
      <p:sp>
        <p:nvSpPr>
          <p:cNvPr id="48" name="TextBox 47">
            <a:extLst>
              <a:ext uri="{FF2B5EF4-FFF2-40B4-BE49-F238E27FC236}">
                <a16:creationId xmlns:a16="http://schemas.microsoft.com/office/drawing/2014/main" id="{0BD7D989-C971-83DE-E0FD-B8BD77B49FF0}"/>
              </a:ext>
            </a:extLst>
          </p:cNvPr>
          <p:cNvSpPr txBox="1"/>
          <p:nvPr/>
        </p:nvSpPr>
        <p:spPr>
          <a:xfrm>
            <a:off x="4654133" y="4942697"/>
            <a:ext cx="891473" cy="338554"/>
          </a:xfrm>
          <a:prstGeom prst="rect">
            <a:avLst/>
          </a:prstGeom>
          <a:noFill/>
        </p:spPr>
        <p:txBody>
          <a:bodyPr wrap="square">
            <a:spAutoFit/>
          </a:bodyPr>
          <a:lstStyle/>
          <a:p>
            <a:r>
              <a:rPr lang="en-US" altLang="ko-KR" sz="1600" dirty="0">
                <a:latin typeface="+mn-lt"/>
              </a:rPr>
              <a:t>virginica</a:t>
            </a:r>
            <a:endParaRPr lang="ko-KR" altLang="en-US" sz="1600" dirty="0"/>
          </a:p>
        </p:txBody>
      </p:sp>
      <p:sp>
        <p:nvSpPr>
          <p:cNvPr id="52" name="TextBox 51">
            <a:extLst>
              <a:ext uri="{FF2B5EF4-FFF2-40B4-BE49-F238E27FC236}">
                <a16:creationId xmlns:a16="http://schemas.microsoft.com/office/drawing/2014/main" id="{522C5ED5-EF57-EC03-5C7E-BCE377A9E7F2}"/>
              </a:ext>
            </a:extLst>
          </p:cNvPr>
          <p:cNvSpPr txBox="1"/>
          <p:nvPr/>
        </p:nvSpPr>
        <p:spPr>
          <a:xfrm>
            <a:off x="4226166" y="3632496"/>
            <a:ext cx="306495" cy="369332"/>
          </a:xfrm>
          <a:prstGeom prst="rect">
            <a:avLst/>
          </a:prstGeom>
          <a:noFill/>
        </p:spPr>
        <p:txBody>
          <a:bodyPr wrap="square">
            <a:spAutoFit/>
          </a:bodyPr>
          <a:lstStyle/>
          <a:p>
            <a:r>
              <a:rPr lang="en-US" altLang="ko-KR" sz="1800" dirty="0">
                <a:solidFill>
                  <a:schemeClr val="accent6"/>
                </a:solidFill>
                <a:latin typeface="+mn-lt"/>
              </a:rPr>
              <a:t>1</a:t>
            </a:r>
            <a:endParaRPr lang="ko-KR" altLang="en-US" dirty="0">
              <a:solidFill>
                <a:schemeClr val="accent6"/>
              </a:solidFill>
            </a:endParaRPr>
          </a:p>
        </p:txBody>
      </p:sp>
      <p:sp>
        <p:nvSpPr>
          <p:cNvPr id="64" name="TextBox 63">
            <a:extLst>
              <a:ext uri="{FF2B5EF4-FFF2-40B4-BE49-F238E27FC236}">
                <a16:creationId xmlns:a16="http://schemas.microsoft.com/office/drawing/2014/main" id="{939A1821-5492-D167-C4C0-E4B1D2F83DA3}"/>
              </a:ext>
            </a:extLst>
          </p:cNvPr>
          <p:cNvSpPr txBox="1"/>
          <p:nvPr/>
        </p:nvSpPr>
        <p:spPr>
          <a:xfrm>
            <a:off x="4226166" y="4284514"/>
            <a:ext cx="306495" cy="369332"/>
          </a:xfrm>
          <a:prstGeom prst="rect">
            <a:avLst/>
          </a:prstGeom>
          <a:noFill/>
        </p:spPr>
        <p:txBody>
          <a:bodyPr wrap="square">
            <a:spAutoFit/>
          </a:bodyPr>
          <a:lstStyle/>
          <a:p>
            <a:r>
              <a:rPr lang="en-US" altLang="ko-KR" sz="1800" dirty="0">
                <a:solidFill>
                  <a:schemeClr val="accent6"/>
                </a:solidFill>
                <a:latin typeface="+mn-lt"/>
              </a:rPr>
              <a:t>0</a:t>
            </a:r>
            <a:endParaRPr lang="ko-KR" altLang="en-US" dirty="0">
              <a:solidFill>
                <a:schemeClr val="accent6"/>
              </a:solidFill>
            </a:endParaRPr>
          </a:p>
        </p:txBody>
      </p:sp>
      <p:sp>
        <p:nvSpPr>
          <p:cNvPr id="65" name="TextBox 64">
            <a:extLst>
              <a:ext uri="{FF2B5EF4-FFF2-40B4-BE49-F238E27FC236}">
                <a16:creationId xmlns:a16="http://schemas.microsoft.com/office/drawing/2014/main" id="{0CD0F437-BDC3-384D-0CB2-B80B6F155922}"/>
              </a:ext>
            </a:extLst>
          </p:cNvPr>
          <p:cNvSpPr txBox="1"/>
          <p:nvPr/>
        </p:nvSpPr>
        <p:spPr>
          <a:xfrm>
            <a:off x="4226166" y="4939076"/>
            <a:ext cx="306495" cy="369332"/>
          </a:xfrm>
          <a:prstGeom prst="rect">
            <a:avLst/>
          </a:prstGeom>
          <a:noFill/>
        </p:spPr>
        <p:txBody>
          <a:bodyPr wrap="square">
            <a:spAutoFit/>
          </a:bodyPr>
          <a:lstStyle/>
          <a:p>
            <a:r>
              <a:rPr lang="en-US" altLang="ko-KR" sz="1800" dirty="0">
                <a:solidFill>
                  <a:schemeClr val="accent6"/>
                </a:solidFill>
                <a:latin typeface="+mn-lt"/>
              </a:rPr>
              <a:t>0</a:t>
            </a:r>
            <a:endParaRPr lang="ko-KR" altLang="en-US" dirty="0">
              <a:solidFill>
                <a:schemeClr val="accent6"/>
              </a:solidFill>
            </a:endParaRPr>
          </a:p>
        </p:txBody>
      </p:sp>
    </p:spTree>
    <p:extLst>
      <p:ext uri="{BB962C8B-B14F-4D97-AF65-F5344CB8AC3E}">
        <p14:creationId xmlns:p14="http://schemas.microsoft.com/office/powerpoint/2010/main" val="143979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sp>
        <p:nvSpPr>
          <p:cNvPr id="5" name="타원 4">
            <a:extLst>
              <a:ext uri="{FF2B5EF4-FFF2-40B4-BE49-F238E27FC236}">
                <a16:creationId xmlns:a16="http://schemas.microsoft.com/office/drawing/2014/main" id="{822B737B-96FF-FD56-93AF-90610D75AFD8}"/>
              </a:ext>
            </a:extLst>
          </p:cNvPr>
          <p:cNvSpPr/>
          <p:nvPr/>
        </p:nvSpPr>
        <p:spPr>
          <a:xfrm rot="16549764">
            <a:off x="1028518" y="39727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1028518" y="456360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1028518" y="51941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1022443" y="33372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2221218" y="359966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2221218" y="424490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2221219" y="489015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1381512" y="3535560"/>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1387587" y="3761382"/>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1387587" y="3761382"/>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1387587" y="3761382"/>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1381512" y="3535560"/>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1381512" y="3535560"/>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1387587" y="4171027"/>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1387587" y="4171027"/>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1387587" y="4406627"/>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1387587" y="4761890"/>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1387587" y="5051872"/>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3165469" y="362951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3165469" y="42747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3165470" y="49200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2580287" y="379123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2580287" y="3797946"/>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2580287" y="3797946"/>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2580287" y="3791233"/>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2580287" y="4436478"/>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2580287" y="4443191"/>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2580288" y="3791233"/>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2580288" y="4436478"/>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2580288" y="508172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multiclassification model structure</a:t>
            </a:r>
            <a:endParaRPr lang="ko-KR" altLang="en-US" sz="2000" dirty="0"/>
          </a:p>
        </p:txBody>
      </p:sp>
      <p:sp>
        <p:nvSpPr>
          <p:cNvPr id="51" name="타원 50">
            <a:extLst>
              <a:ext uri="{FF2B5EF4-FFF2-40B4-BE49-F238E27FC236}">
                <a16:creationId xmlns:a16="http://schemas.microsoft.com/office/drawing/2014/main" id="{05B36B60-0487-A3D1-88C1-69DC89BD7019}"/>
              </a:ext>
            </a:extLst>
          </p:cNvPr>
          <p:cNvSpPr/>
          <p:nvPr/>
        </p:nvSpPr>
        <p:spPr>
          <a:xfrm rot="16549764">
            <a:off x="4198329" y="36533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a:extLst>
              <a:ext uri="{FF2B5EF4-FFF2-40B4-BE49-F238E27FC236}">
                <a16:creationId xmlns:a16="http://schemas.microsoft.com/office/drawing/2014/main" id="{E593D2BB-BDA4-1AB0-FEC2-42E9BE591C11}"/>
              </a:ext>
            </a:extLst>
          </p:cNvPr>
          <p:cNvSpPr/>
          <p:nvPr/>
        </p:nvSpPr>
        <p:spPr>
          <a:xfrm rot="16549764">
            <a:off x="4198329" y="42890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53">
            <a:extLst>
              <a:ext uri="{FF2B5EF4-FFF2-40B4-BE49-F238E27FC236}">
                <a16:creationId xmlns:a16="http://schemas.microsoft.com/office/drawing/2014/main" id="{1FAD10E6-E182-3118-AD25-C7AF288D66D9}"/>
              </a:ext>
            </a:extLst>
          </p:cNvPr>
          <p:cNvSpPr/>
          <p:nvPr/>
        </p:nvSpPr>
        <p:spPr>
          <a:xfrm rot="16549764">
            <a:off x="4198330" y="493905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5" name="직선 화살표 연결선 54">
            <a:extLst>
              <a:ext uri="{FF2B5EF4-FFF2-40B4-BE49-F238E27FC236}">
                <a16:creationId xmlns:a16="http://schemas.microsoft.com/office/drawing/2014/main" id="{64D598BE-7D17-261C-23DA-3781653CE34C}"/>
              </a:ext>
            </a:extLst>
          </p:cNvPr>
          <p:cNvCxnSpPr>
            <a:cxnSpLocks/>
            <a:stCxn id="25" idx="4"/>
            <a:endCxn id="51" idx="0"/>
          </p:cNvCxnSpPr>
          <p:nvPr/>
        </p:nvCxnSpPr>
        <p:spPr>
          <a:xfrm flipV="1">
            <a:off x="3524538" y="3815049"/>
            <a:ext cx="674722" cy="1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6A80735F-127C-C2D5-CE96-9A85AC15FB10}"/>
              </a:ext>
            </a:extLst>
          </p:cNvPr>
          <p:cNvCxnSpPr>
            <a:cxnSpLocks/>
            <a:stCxn id="25" idx="4"/>
            <a:endCxn id="53" idx="0"/>
          </p:cNvCxnSpPr>
          <p:nvPr/>
        </p:nvCxnSpPr>
        <p:spPr>
          <a:xfrm>
            <a:off x="3524538" y="3827797"/>
            <a:ext cx="674722" cy="62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0A4EEFB3-C610-9134-80F7-C72EF9B06A3C}"/>
              </a:ext>
            </a:extLst>
          </p:cNvPr>
          <p:cNvCxnSpPr>
            <a:cxnSpLocks/>
            <a:stCxn id="25" idx="4"/>
            <a:endCxn id="54" idx="0"/>
          </p:cNvCxnSpPr>
          <p:nvPr/>
        </p:nvCxnSpPr>
        <p:spPr>
          <a:xfrm>
            <a:off x="3524538" y="3827797"/>
            <a:ext cx="674723" cy="127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0E728AA2-9F64-D56B-B60A-3970F7DCB396}"/>
              </a:ext>
            </a:extLst>
          </p:cNvPr>
          <p:cNvCxnSpPr>
            <a:cxnSpLocks/>
            <a:stCxn id="26" idx="4"/>
            <a:endCxn id="51" idx="0"/>
          </p:cNvCxnSpPr>
          <p:nvPr/>
        </p:nvCxnSpPr>
        <p:spPr>
          <a:xfrm flipV="1">
            <a:off x="3524538" y="3815049"/>
            <a:ext cx="674722" cy="657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09836FB8-7251-5B24-E3C1-D6EB35FB9C47}"/>
              </a:ext>
            </a:extLst>
          </p:cNvPr>
          <p:cNvCxnSpPr>
            <a:cxnSpLocks/>
            <a:stCxn id="26" idx="4"/>
            <a:endCxn id="53" idx="0"/>
          </p:cNvCxnSpPr>
          <p:nvPr/>
        </p:nvCxnSpPr>
        <p:spPr>
          <a:xfrm flipV="1">
            <a:off x="3524538" y="4450768"/>
            <a:ext cx="674722" cy="2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102E50DA-7C03-8690-F066-3777B2B8B789}"/>
              </a:ext>
            </a:extLst>
          </p:cNvPr>
          <p:cNvCxnSpPr>
            <a:cxnSpLocks/>
            <a:stCxn id="26" idx="4"/>
            <a:endCxn id="54" idx="0"/>
          </p:cNvCxnSpPr>
          <p:nvPr/>
        </p:nvCxnSpPr>
        <p:spPr>
          <a:xfrm>
            <a:off x="3524538" y="4473042"/>
            <a:ext cx="674723" cy="62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FF0DAD7C-C2ED-960F-00B2-5398247FEAF6}"/>
              </a:ext>
            </a:extLst>
          </p:cNvPr>
          <p:cNvCxnSpPr>
            <a:cxnSpLocks/>
            <a:stCxn id="27" idx="4"/>
            <a:endCxn id="51" idx="0"/>
          </p:cNvCxnSpPr>
          <p:nvPr/>
        </p:nvCxnSpPr>
        <p:spPr>
          <a:xfrm flipV="1">
            <a:off x="3524539" y="3815049"/>
            <a:ext cx="674721" cy="130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2F787166-1184-BA08-EC89-BAC8E0F979FC}"/>
              </a:ext>
            </a:extLst>
          </p:cNvPr>
          <p:cNvCxnSpPr>
            <a:cxnSpLocks/>
            <a:stCxn id="27" idx="4"/>
            <a:endCxn id="53" idx="0"/>
          </p:cNvCxnSpPr>
          <p:nvPr/>
        </p:nvCxnSpPr>
        <p:spPr>
          <a:xfrm flipV="1">
            <a:off x="3524539" y="4450768"/>
            <a:ext cx="674721" cy="667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7C947204-9EF4-F0DF-9AB7-2ACC57DDB380}"/>
              </a:ext>
            </a:extLst>
          </p:cNvPr>
          <p:cNvCxnSpPr>
            <a:cxnSpLocks/>
            <a:endCxn id="54" idx="0"/>
          </p:cNvCxnSpPr>
          <p:nvPr/>
        </p:nvCxnSpPr>
        <p:spPr>
          <a:xfrm flipV="1">
            <a:off x="3524539" y="5100776"/>
            <a:ext cx="674722" cy="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표 6">
            <a:extLst>
              <a:ext uri="{FF2B5EF4-FFF2-40B4-BE49-F238E27FC236}">
                <a16:creationId xmlns:a16="http://schemas.microsoft.com/office/drawing/2014/main" id="{09D2D60B-FF78-FF71-D9A3-8B9D66F6FA7B}"/>
              </a:ext>
            </a:extLst>
          </p:cNvPr>
          <p:cNvGraphicFramePr>
            <a:graphicFrameLocks noGrp="1"/>
          </p:cNvGraphicFramePr>
          <p:nvPr>
            <p:extLst>
              <p:ext uri="{D42A27DB-BD31-4B8C-83A1-F6EECF244321}">
                <p14:modId xmlns:p14="http://schemas.microsoft.com/office/powerpoint/2010/main" val="3397427309"/>
              </p:ext>
            </p:extLst>
          </p:nvPr>
        </p:nvGraphicFramePr>
        <p:xfrm>
          <a:off x="5918174" y="3517278"/>
          <a:ext cx="2896905" cy="1828800"/>
        </p:xfrm>
        <a:graphic>
          <a:graphicData uri="http://schemas.openxmlformats.org/drawingml/2006/table">
            <a:tbl>
              <a:tblPr firstRow="1" bandRow="1">
                <a:tableStyleId>{5940675A-B579-460E-94D1-54222C63F5DA}</a:tableStyleId>
              </a:tblPr>
              <a:tblGrid>
                <a:gridCol w="429584">
                  <a:extLst>
                    <a:ext uri="{9D8B030D-6E8A-4147-A177-3AD203B41FA5}">
                      <a16:colId xmlns:a16="http://schemas.microsoft.com/office/drawing/2014/main" val="486006579"/>
                    </a:ext>
                  </a:extLst>
                </a:gridCol>
                <a:gridCol w="753809">
                  <a:extLst>
                    <a:ext uri="{9D8B030D-6E8A-4147-A177-3AD203B41FA5}">
                      <a16:colId xmlns:a16="http://schemas.microsoft.com/office/drawing/2014/main" val="3663267528"/>
                    </a:ext>
                  </a:extLst>
                </a:gridCol>
                <a:gridCol w="891072">
                  <a:extLst>
                    <a:ext uri="{9D8B030D-6E8A-4147-A177-3AD203B41FA5}">
                      <a16:colId xmlns:a16="http://schemas.microsoft.com/office/drawing/2014/main" val="3075120515"/>
                    </a:ext>
                  </a:extLst>
                </a:gridCol>
                <a:gridCol w="822440">
                  <a:extLst>
                    <a:ext uri="{9D8B030D-6E8A-4147-A177-3AD203B41FA5}">
                      <a16:colId xmlns:a16="http://schemas.microsoft.com/office/drawing/2014/main" val="4133712761"/>
                    </a:ext>
                  </a:extLst>
                </a:gridCol>
              </a:tblGrid>
              <a:tr h="299855">
                <a:tc>
                  <a:txBody>
                    <a:bodyPr/>
                    <a:lstStyle/>
                    <a:p>
                      <a:pPr algn="ctr" latinLnBrk="1"/>
                      <a:r>
                        <a:rPr lang="en-US" altLang="ko-KR" sz="1400" dirty="0"/>
                        <a:t>ID</a:t>
                      </a:r>
                      <a:endParaRPr lang="ko-KR" altLang="en-US" sz="1400" dirty="0"/>
                    </a:p>
                  </a:txBody>
                  <a:tcPr/>
                </a:tc>
                <a:tc>
                  <a:txBody>
                    <a:bodyPr/>
                    <a:lstStyle/>
                    <a:p>
                      <a:pPr algn="ctr" latinLnBrk="1"/>
                      <a:r>
                        <a:rPr lang="en-US" altLang="ko-KR" sz="1400" dirty="0" err="1">
                          <a:latin typeface="+mn-lt"/>
                        </a:rPr>
                        <a:t>setosa</a:t>
                      </a:r>
                      <a:endParaRPr lang="ko-KR" altLang="en-US" sz="1400" dirty="0">
                        <a:latin typeface="+mn-lt"/>
                      </a:endParaRPr>
                    </a:p>
                  </a:txBody>
                  <a:tcPr/>
                </a:tc>
                <a:tc>
                  <a:txBody>
                    <a:bodyPr/>
                    <a:lstStyle/>
                    <a:p>
                      <a:pPr algn="ctr" latinLnBrk="1"/>
                      <a:r>
                        <a:rPr lang="en-US" altLang="ko-KR" sz="1400" dirty="0">
                          <a:solidFill>
                            <a:srgbClr val="222222"/>
                          </a:solidFill>
                          <a:latin typeface="+mn-lt"/>
                        </a:rPr>
                        <a:t>versicolor</a:t>
                      </a:r>
                      <a:endParaRPr lang="ko-KR" altLang="en-US" sz="1400" dirty="0">
                        <a:latin typeface="+mn-lt"/>
                      </a:endParaRPr>
                    </a:p>
                  </a:txBody>
                  <a:tcPr/>
                </a:tc>
                <a:tc>
                  <a:txBody>
                    <a:bodyPr/>
                    <a:lstStyle/>
                    <a:p>
                      <a:pPr algn="ctr" latinLnBrk="1"/>
                      <a:r>
                        <a:rPr lang="en-US" altLang="ko-KR" sz="1400" dirty="0">
                          <a:latin typeface="+mn-lt"/>
                        </a:rPr>
                        <a:t>virginica</a:t>
                      </a:r>
                      <a:endParaRPr lang="ko-KR" altLang="en-US" sz="1400" dirty="0">
                        <a:latin typeface="+mn-lt"/>
                      </a:endParaRPr>
                    </a:p>
                  </a:txBody>
                  <a:tcPr/>
                </a:tc>
                <a:extLst>
                  <a:ext uri="{0D108BD9-81ED-4DB2-BD59-A6C34878D82A}">
                    <a16:rowId xmlns:a16="http://schemas.microsoft.com/office/drawing/2014/main" val="2449516801"/>
                  </a:ext>
                </a:extLst>
              </a:tr>
              <a:tr h="299855">
                <a:tc>
                  <a:txBody>
                    <a:bodyPr/>
                    <a:lstStyle/>
                    <a:p>
                      <a:pPr algn="ctr" latinLnBrk="1"/>
                      <a:r>
                        <a:rPr lang="en-US" altLang="ko-KR" sz="1400" dirty="0"/>
                        <a:t>1</a:t>
                      </a:r>
                      <a:endParaRPr lang="ko-KR" altLang="en-US" sz="1400" dirty="0"/>
                    </a:p>
                  </a:txBody>
                  <a:tcPr>
                    <a:noFill/>
                  </a:tcPr>
                </a:tc>
                <a:tc>
                  <a:txBody>
                    <a:bodyPr/>
                    <a:lstStyle/>
                    <a:p>
                      <a:pPr algn="ctr" latinLnBrk="1"/>
                      <a:r>
                        <a:rPr lang="en-US" altLang="ko-KR" sz="1400" dirty="0">
                          <a:latin typeface="+mn-lt"/>
                        </a:rPr>
                        <a:t>1</a:t>
                      </a:r>
                      <a:endParaRPr lang="ko-KR" altLang="en-US" sz="1400" dirty="0">
                        <a:latin typeface="+mn-lt"/>
                      </a:endParaRPr>
                    </a:p>
                  </a:txBody>
                  <a:tcPr>
                    <a:noFill/>
                  </a:tcPr>
                </a:tc>
                <a:tc>
                  <a:txBody>
                    <a:bodyPr/>
                    <a:lstStyle/>
                    <a:p>
                      <a:pPr algn="ctr" latinLnBrk="1"/>
                      <a:r>
                        <a:rPr lang="en-US" altLang="ko-KR" sz="1400" dirty="0">
                          <a:latin typeface="+mn-lt"/>
                        </a:rPr>
                        <a:t>0</a:t>
                      </a:r>
                      <a:endParaRPr lang="ko-KR" altLang="en-US" sz="1400" dirty="0">
                        <a:latin typeface="+mn-lt"/>
                      </a:endParaRPr>
                    </a:p>
                  </a:txBody>
                  <a:tcPr>
                    <a:noFill/>
                  </a:tcPr>
                </a:tc>
                <a:tc>
                  <a:txBody>
                    <a:bodyPr/>
                    <a:lstStyle/>
                    <a:p>
                      <a:pPr algn="ctr" latinLnBrk="1"/>
                      <a:r>
                        <a:rPr lang="en-US" altLang="ko-KR" sz="1400" dirty="0">
                          <a:latin typeface="+mn-lt"/>
                        </a:rPr>
                        <a:t>0</a:t>
                      </a:r>
                      <a:endParaRPr lang="ko-KR" altLang="en-US" sz="1400" dirty="0">
                        <a:latin typeface="+mn-lt"/>
                      </a:endParaRPr>
                    </a:p>
                  </a:txBody>
                  <a:tcPr>
                    <a:noFill/>
                  </a:tcPr>
                </a:tc>
                <a:extLst>
                  <a:ext uri="{0D108BD9-81ED-4DB2-BD59-A6C34878D82A}">
                    <a16:rowId xmlns:a16="http://schemas.microsoft.com/office/drawing/2014/main" val="298151330"/>
                  </a:ext>
                </a:extLst>
              </a:tr>
              <a:tr h="299855">
                <a:tc>
                  <a:txBody>
                    <a:bodyPr/>
                    <a:lstStyle/>
                    <a:p>
                      <a:pPr algn="ctr" latinLnBrk="1"/>
                      <a:r>
                        <a:rPr lang="en-US" altLang="ko-KR" sz="1400" dirty="0"/>
                        <a:t>2</a:t>
                      </a:r>
                      <a:endParaRPr lang="ko-KR" altLang="en-US" sz="1400" dirty="0"/>
                    </a:p>
                  </a:txBody>
                  <a:tcPr>
                    <a:solidFill>
                      <a:schemeClr val="accent2">
                        <a:lumMod val="20000"/>
                        <a:lumOff val="80000"/>
                      </a:schemeClr>
                    </a:solidFill>
                  </a:tcPr>
                </a:tc>
                <a:tc>
                  <a:txBody>
                    <a:bodyPr/>
                    <a:lstStyle/>
                    <a:p>
                      <a:pPr algn="ctr" latinLnBrk="1"/>
                      <a:r>
                        <a:rPr lang="en-US" altLang="ko-KR" sz="1400" dirty="0">
                          <a:latin typeface="+mn-lt"/>
                        </a:rPr>
                        <a:t>0</a:t>
                      </a:r>
                      <a:endParaRPr lang="ko-KR" altLang="en-US" sz="1400" dirty="0">
                        <a:latin typeface="+mn-lt"/>
                      </a:endParaRPr>
                    </a:p>
                  </a:txBody>
                  <a:tcPr>
                    <a:solidFill>
                      <a:schemeClr val="accent2">
                        <a:lumMod val="20000"/>
                        <a:lumOff val="80000"/>
                      </a:schemeClr>
                    </a:solidFill>
                  </a:tcPr>
                </a:tc>
                <a:tc>
                  <a:txBody>
                    <a:bodyPr/>
                    <a:lstStyle/>
                    <a:p>
                      <a:pPr algn="ctr" latinLnBrk="1"/>
                      <a:r>
                        <a:rPr lang="en-US" altLang="ko-KR" sz="1400" dirty="0">
                          <a:latin typeface="+mn-lt"/>
                        </a:rPr>
                        <a:t>1</a:t>
                      </a:r>
                      <a:endParaRPr lang="ko-KR" altLang="en-US" sz="1400" dirty="0">
                        <a:latin typeface="+mn-lt"/>
                      </a:endParaRPr>
                    </a:p>
                  </a:txBody>
                  <a:tcPr>
                    <a:solidFill>
                      <a:schemeClr val="accent2">
                        <a:lumMod val="20000"/>
                        <a:lumOff val="80000"/>
                      </a:schemeClr>
                    </a:solidFill>
                  </a:tcPr>
                </a:tc>
                <a:tc>
                  <a:txBody>
                    <a:bodyPr/>
                    <a:lstStyle/>
                    <a:p>
                      <a:pPr algn="ctr" latinLnBrk="1"/>
                      <a:r>
                        <a:rPr lang="en-US" altLang="ko-KR" sz="1400" dirty="0">
                          <a:latin typeface="+mn-lt"/>
                        </a:rPr>
                        <a:t>0</a:t>
                      </a:r>
                      <a:endParaRPr lang="ko-KR" altLang="en-US" sz="1400" dirty="0">
                        <a:latin typeface="+mn-lt"/>
                      </a:endParaRPr>
                    </a:p>
                  </a:txBody>
                  <a:tcPr>
                    <a:solidFill>
                      <a:schemeClr val="accent2">
                        <a:lumMod val="20000"/>
                        <a:lumOff val="80000"/>
                      </a:schemeClr>
                    </a:solidFill>
                  </a:tcPr>
                </a:tc>
                <a:extLst>
                  <a:ext uri="{0D108BD9-81ED-4DB2-BD59-A6C34878D82A}">
                    <a16:rowId xmlns:a16="http://schemas.microsoft.com/office/drawing/2014/main" val="3784299794"/>
                  </a:ext>
                </a:extLst>
              </a:tr>
              <a:tr h="299855">
                <a:tc>
                  <a:txBody>
                    <a:bodyPr/>
                    <a:lstStyle/>
                    <a:p>
                      <a:pPr algn="ctr" latinLnBrk="1"/>
                      <a:r>
                        <a:rPr lang="en-US" altLang="ko-KR" sz="1400" dirty="0"/>
                        <a:t>3</a:t>
                      </a:r>
                      <a:endParaRPr lang="ko-KR" altLang="en-US" sz="1400" dirty="0"/>
                    </a:p>
                  </a:txBody>
                  <a:tcPr/>
                </a:tc>
                <a:tc>
                  <a:txBody>
                    <a:bodyPr/>
                    <a:lstStyle/>
                    <a:p>
                      <a:pPr algn="ctr" latinLnBrk="1"/>
                      <a:r>
                        <a:rPr lang="en-US" altLang="ko-KR" sz="1400" dirty="0">
                          <a:latin typeface="+mn-lt"/>
                        </a:rPr>
                        <a:t>1</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extLst>
                  <a:ext uri="{0D108BD9-81ED-4DB2-BD59-A6C34878D82A}">
                    <a16:rowId xmlns:a16="http://schemas.microsoft.com/office/drawing/2014/main" val="3576833177"/>
                  </a:ext>
                </a:extLst>
              </a:tr>
              <a:tr h="299855">
                <a:tc>
                  <a:txBody>
                    <a:bodyPr/>
                    <a:lstStyle/>
                    <a:p>
                      <a:pPr algn="ctr" latinLnBrk="1"/>
                      <a:r>
                        <a:rPr lang="en-US" altLang="ko-KR" sz="1400" dirty="0"/>
                        <a:t>4</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extLst>
                  <a:ext uri="{0D108BD9-81ED-4DB2-BD59-A6C34878D82A}">
                    <a16:rowId xmlns:a16="http://schemas.microsoft.com/office/drawing/2014/main" val="721128540"/>
                  </a:ext>
                </a:extLst>
              </a:tr>
              <a:tr h="299855">
                <a:tc>
                  <a:txBody>
                    <a:bodyPr/>
                    <a:lstStyle/>
                    <a:p>
                      <a:pPr algn="ctr" latinLnBrk="1"/>
                      <a:r>
                        <a:rPr lang="en-US" altLang="ko-KR" sz="1400" dirty="0"/>
                        <a:t>5</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extLst>
                  <a:ext uri="{0D108BD9-81ED-4DB2-BD59-A6C34878D82A}">
                    <a16:rowId xmlns:a16="http://schemas.microsoft.com/office/drawing/2014/main" val="1825773252"/>
                  </a:ext>
                </a:extLst>
              </a:tr>
            </a:tbl>
          </a:graphicData>
        </a:graphic>
      </p:graphicFrame>
      <p:sp>
        <p:nvSpPr>
          <p:cNvPr id="13" name="TextBox 12">
            <a:extLst>
              <a:ext uri="{FF2B5EF4-FFF2-40B4-BE49-F238E27FC236}">
                <a16:creationId xmlns:a16="http://schemas.microsoft.com/office/drawing/2014/main" id="{1C7923CD-2C8B-D72E-874E-FF6FD10CC11E}"/>
              </a:ext>
            </a:extLst>
          </p:cNvPr>
          <p:cNvSpPr txBox="1"/>
          <p:nvPr/>
        </p:nvSpPr>
        <p:spPr>
          <a:xfrm>
            <a:off x="4612121" y="3661351"/>
            <a:ext cx="840637" cy="338554"/>
          </a:xfrm>
          <a:prstGeom prst="rect">
            <a:avLst/>
          </a:prstGeom>
          <a:noFill/>
        </p:spPr>
        <p:txBody>
          <a:bodyPr wrap="square">
            <a:spAutoFit/>
          </a:bodyPr>
          <a:lstStyle/>
          <a:p>
            <a:r>
              <a:rPr lang="en-US" altLang="ko-KR" sz="1600" dirty="0" err="1">
                <a:latin typeface="+mn-lt"/>
              </a:rPr>
              <a:t>setosa</a:t>
            </a:r>
            <a:endParaRPr lang="ko-KR" altLang="en-US" sz="1600" dirty="0"/>
          </a:p>
        </p:txBody>
      </p:sp>
      <p:sp>
        <p:nvSpPr>
          <p:cNvPr id="40" name="TextBox 39">
            <a:extLst>
              <a:ext uri="{FF2B5EF4-FFF2-40B4-BE49-F238E27FC236}">
                <a16:creationId xmlns:a16="http://schemas.microsoft.com/office/drawing/2014/main" id="{9EC772AA-9EB5-0E90-7F78-5A59E0F20B9A}"/>
              </a:ext>
            </a:extLst>
          </p:cNvPr>
          <p:cNvSpPr txBox="1"/>
          <p:nvPr/>
        </p:nvSpPr>
        <p:spPr>
          <a:xfrm>
            <a:off x="4632088" y="4285987"/>
            <a:ext cx="1108463" cy="338554"/>
          </a:xfrm>
          <a:prstGeom prst="rect">
            <a:avLst/>
          </a:prstGeom>
          <a:noFill/>
        </p:spPr>
        <p:txBody>
          <a:bodyPr wrap="square">
            <a:spAutoFit/>
          </a:bodyPr>
          <a:lstStyle/>
          <a:p>
            <a:r>
              <a:rPr lang="en-US" altLang="ko-KR" sz="1600" dirty="0">
                <a:solidFill>
                  <a:srgbClr val="222222"/>
                </a:solidFill>
                <a:latin typeface="+mn-lt"/>
              </a:rPr>
              <a:t>versicolor</a:t>
            </a:r>
            <a:endParaRPr lang="ko-KR" altLang="en-US" sz="1600" dirty="0"/>
          </a:p>
        </p:txBody>
      </p:sp>
      <p:sp>
        <p:nvSpPr>
          <p:cNvPr id="48" name="TextBox 47">
            <a:extLst>
              <a:ext uri="{FF2B5EF4-FFF2-40B4-BE49-F238E27FC236}">
                <a16:creationId xmlns:a16="http://schemas.microsoft.com/office/drawing/2014/main" id="{0BD7D989-C971-83DE-E0FD-B8BD77B49FF0}"/>
              </a:ext>
            </a:extLst>
          </p:cNvPr>
          <p:cNvSpPr txBox="1"/>
          <p:nvPr/>
        </p:nvSpPr>
        <p:spPr>
          <a:xfrm>
            <a:off x="4654133" y="4942697"/>
            <a:ext cx="891473" cy="338554"/>
          </a:xfrm>
          <a:prstGeom prst="rect">
            <a:avLst/>
          </a:prstGeom>
          <a:noFill/>
        </p:spPr>
        <p:txBody>
          <a:bodyPr wrap="square">
            <a:spAutoFit/>
          </a:bodyPr>
          <a:lstStyle/>
          <a:p>
            <a:r>
              <a:rPr lang="en-US" altLang="ko-KR" sz="1600" dirty="0">
                <a:latin typeface="+mn-lt"/>
              </a:rPr>
              <a:t>virginica</a:t>
            </a:r>
            <a:endParaRPr lang="ko-KR" altLang="en-US" sz="1600" dirty="0"/>
          </a:p>
        </p:txBody>
      </p:sp>
      <p:sp>
        <p:nvSpPr>
          <p:cNvPr id="52" name="TextBox 51">
            <a:extLst>
              <a:ext uri="{FF2B5EF4-FFF2-40B4-BE49-F238E27FC236}">
                <a16:creationId xmlns:a16="http://schemas.microsoft.com/office/drawing/2014/main" id="{522C5ED5-EF57-EC03-5C7E-BCE377A9E7F2}"/>
              </a:ext>
            </a:extLst>
          </p:cNvPr>
          <p:cNvSpPr txBox="1"/>
          <p:nvPr/>
        </p:nvSpPr>
        <p:spPr>
          <a:xfrm>
            <a:off x="4226166" y="3632496"/>
            <a:ext cx="306495" cy="369332"/>
          </a:xfrm>
          <a:prstGeom prst="rect">
            <a:avLst/>
          </a:prstGeom>
          <a:noFill/>
        </p:spPr>
        <p:txBody>
          <a:bodyPr wrap="square">
            <a:spAutoFit/>
          </a:bodyPr>
          <a:lstStyle/>
          <a:p>
            <a:r>
              <a:rPr lang="en-US" altLang="ko-KR" sz="1800" dirty="0">
                <a:solidFill>
                  <a:schemeClr val="accent2"/>
                </a:solidFill>
                <a:latin typeface="+mn-lt"/>
              </a:rPr>
              <a:t>0</a:t>
            </a:r>
            <a:endParaRPr lang="ko-KR" altLang="en-US" dirty="0">
              <a:solidFill>
                <a:schemeClr val="accent2"/>
              </a:solidFill>
            </a:endParaRPr>
          </a:p>
        </p:txBody>
      </p:sp>
      <p:sp>
        <p:nvSpPr>
          <p:cNvPr id="64" name="TextBox 63">
            <a:extLst>
              <a:ext uri="{FF2B5EF4-FFF2-40B4-BE49-F238E27FC236}">
                <a16:creationId xmlns:a16="http://schemas.microsoft.com/office/drawing/2014/main" id="{939A1821-5492-D167-C4C0-E4B1D2F83DA3}"/>
              </a:ext>
            </a:extLst>
          </p:cNvPr>
          <p:cNvSpPr txBox="1"/>
          <p:nvPr/>
        </p:nvSpPr>
        <p:spPr>
          <a:xfrm>
            <a:off x="4226166" y="4284514"/>
            <a:ext cx="306495" cy="369332"/>
          </a:xfrm>
          <a:prstGeom prst="rect">
            <a:avLst/>
          </a:prstGeom>
          <a:noFill/>
        </p:spPr>
        <p:txBody>
          <a:bodyPr wrap="square">
            <a:spAutoFit/>
          </a:bodyPr>
          <a:lstStyle/>
          <a:p>
            <a:r>
              <a:rPr lang="en-US" altLang="ko-KR" sz="1800" dirty="0">
                <a:solidFill>
                  <a:schemeClr val="accent2"/>
                </a:solidFill>
                <a:latin typeface="+mn-lt"/>
              </a:rPr>
              <a:t>1</a:t>
            </a:r>
            <a:endParaRPr lang="ko-KR" altLang="en-US" dirty="0">
              <a:solidFill>
                <a:schemeClr val="accent2"/>
              </a:solidFill>
            </a:endParaRPr>
          </a:p>
        </p:txBody>
      </p:sp>
      <p:sp>
        <p:nvSpPr>
          <p:cNvPr id="65" name="TextBox 64">
            <a:extLst>
              <a:ext uri="{FF2B5EF4-FFF2-40B4-BE49-F238E27FC236}">
                <a16:creationId xmlns:a16="http://schemas.microsoft.com/office/drawing/2014/main" id="{0CD0F437-BDC3-384D-0CB2-B80B6F155922}"/>
              </a:ext>
            </a:extLst>
          </p:cNvPr>
          <p:cNvSpPr txBox="1"/>
          <p:nvPr/>
        </p:nvSpPr>
        <p:spPr>
          <a:xfrm>
            <a:off x="4226166" y="4939076"/>
            <a:ext cx="306495" cy="369332"/>
          </a:xfrm>
          <a:prstGeom prst="rect">
            <a:avLst/>
          </a:prstGeom>
          <a:noFill/>
        </p:spPr>
        <p:txBody>
          <a:bodyPr wrap="square">
            <a:spAutoFit/>
          </a:bodyPr>
          <a:lstStyle/>
          <a:p>
            <a:r>
              <a:rPr lang="en-US" altLang="ko-KR" sz="1800" dirty="0">
                <a:solidFill>
                  <a:schemeClr val="accent2"/>
                </a:solidFill>
                <a:latin typeface="+mn-lt"/>
              </a:rPr>
              <a:t>0</a:t>
            </a:r>
            <a:endParaRPr lang="ko-KR" altLang="en-US" dirty="0">
              <a:solidFill>
                <a:schemeClr val="accent2"/>
              </a:solidFill>
            </a:endParaRPr>
          </a:p>
        </p:txBody>
      </p:sp>
    </p:spTree>
    <p:extLst>
      <p:ext uri="{BB962C8B-B14F-4D97-AF65-F5344CB8AC3E}">
        <p14:creationId xmlns:p14="http://schemas.microsoft.com/office/powerpoint/2010/main" val="154315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895546" y="1901292"/>
            <a:ext cx="7626285" cy="3794658"/>
          </a:xfrm>
          <a:prstGeom prst="roundRect">
            <a:avLst>
              <a:gd name="adj" fmla="val 6436"/>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045781" y="1788672"/>
            <a:ext cx="6863307" cy="3688959"/>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Multiclassification</a:t>
            </a:r>
          </a:p>
          <a:p>
            <a:pPr marL="914400" lvl="1"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Iris classification</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overfitting</a:t>
            </a:r>
          </a:p>
          <a:p>
            <a:pPr marL="914400" lvl="1"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Introduction to overfitting</a:t>
            </a:r>
          </a:p>
          <a:p>
            <a:pPr marL="914400" lvl="1"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Split the data into a training and validation set</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K-fold cross validation</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Contents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function</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a:t>
            </a: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function converts a vector of K real numbers into a probability distribution of K possible outcomes.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78BDCC-35B9-9111-F8DF-F4A79B290DC9}"/>
                  </a:ext>
                </a:extLst>
              </p:cNvPr>
              <p:cNvSpPr txBox="1"/>
              <p:nvPr/>
            </p:nvSpPr>
            <p:spPr>
              <a:xfrm>
                <a:off x="1718215" y="3607364"/>
                <a:ext cx="2032608" cy="6737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ko-KR" sz="2000" dirty="0" smtClean="0">
                          <a:solidFill>
                            <a:srgbClr val="222222"/>
                          </a:solidFill>
                          <a:latin typeface="Arial Narrow" panose="020B0606020202030204" pitchFamily="34" charset="0"/>
                        </a:rPr>
                        <m:t>Softmax</m:t>
                      </m:r>
                      <m:r>
                        <a:rPr lang="en-US" altLang="ko-KR" sz="2000" b="0" i="1" dirty="0" smtClean="0">
                          <a:solidFill>
                            <a:srgbClr val="222222"/>
                          </a:solidFill>
                          <a:latin typeface="Cambria Math" panose="02040503050406030204" pitchFamily="18" charset="0"/>
                        </a:rPr>
                        <m:t>=</m:t>
                      </m:r>
                      <m:f>
                        <m:fPr>
                          <m:ctrlPr>
                            <a:rPr lang="en-US" altLang="ko-KR" sz="2000" i="1" smtClean="0">
                              <a:latin typeface="Cambria Math" panose="02040503050406030204" pitchFamily="18" charset="0"/>
                            </a:rPr>
                          </m:ctrlPr>
                        </m:fPr>
                        <m:num>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𝑒</m:t>
                              </m:r>
                            </m:e>
                            <m: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𝑥</m:t>
                                  </m:r>
                                </m:e>
                                <m:sub>
                                  <m:r>
                                    <a:rPr lang="en-US" altLang="ko-KR" sz="2000" i="1">
                                      <a:latin typeface="Cambria Math" panose="02040503050406030204" pitchFamily="18" charset="0"/>
                                    </a:rPr>
                                    <m:t>𝑖</m:t>
                                  </m:r>
                                </m:sub>
                              </m:sSub>
                            </m:sup>
                          </m:sSup>
                        </m:num>
                        <m:den>
                          <m:nary>
                            <m:naryPr>
                              <m:chr m:val="∑"/>
                              <m:limLoc m:val="subSup"/>
                              <m:ctrlPr>
                                <a:rPr lang="ko-KR" altLang="en-US" sz="2000" i="1">
                                  <a:latin typeface="Cambria Math" panose="02040503050406030204" pitchFamily="18" charset="0"/>
                                </a:rPr>
                              </m:ctrlPr>
                            </m:naryPr>
                            <m:sub>
                              <m:r>
                                <m:rPr>
                                  <m:brk m:alnAt="25"/>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𝐾</m:t>
                              </m:r>
                            </m:sup>
                            <m:e>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𝑒</m:t>
                                  </m:r>
                                </m:e>
                                <m: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𝑥</m:t>
                                      </m:r>
                                    </m:e>
                                    <m:sub>
                                      <m:r>
                                        <a:rPr lang="en-US" altLang="ko-KR" sz="2000" i="1">
                                          <a:latin typeface="Cambria Math" panose="02040503050406030204" pitchFamily="18" charset="0"/>
                                        </a:rPr>
                                        <m:t>𝑖</m:t>
                                      </m:r>
                                    </m:sub>
                                  </m:sSub>
                                </m:sup>
                              </m:sSup>
                            </m:e>
                          </m:nary>
                        </m:den>
                      </m:f>
                    </m:oMath>
                  </m:oMathPara>
                </a14:m>
                <a:endParaRPr lang="ko-KR" altLang="en-US" sz="2000" dirty="0"/>
              </a:p>
            </p:txBody>
          </p:sp>
        </mc:Choice>
        <mc:Fallback xmlns="">
          <p:sp>
            <p:nvSpPr>
              <p:cNvPr id="4" name="TextBox 3">
                <a:extLst>
                  <a:ext uri="{FF2B5EF4-FFF2-40B4-BE49-F238E27FC236}">
                    <a16:creationId xmlns:a16="http://schemas.microsoft.com/office/drawing/2014/main" id="{8A78BDCC-35B9-9111-F8DF-F4A79B290DC9}"/>
                  </a:ext>
                </a:extLst>
              </p:cNvPr>
              <p:cNvSpPr txBox="1">
                <a:spLocks noRot="1" noChangeAspect="1" noMove="1" noResize="1" noEditPoints="1" noAdjustHandles="1" noChangeArrowheads="1" noChangeShapeType="1" noTextEdit="1"/>
              </p:cNvSpPr>
              <p:nvPr/>
            </p:nvSpPr>
            <p:spPr>
              <a:xfrm>
                <a:off x="1718215" y="3607364"/>
                <a:ext cx="2032608" cy="673711"/>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99722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function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78BDCC-35B9-9111-F8DF-F4A79B290DC9}"/>
                  </a:ext>
                </a:extLst>
              </p:cNvPr>
              <p:cNvSpPr txBox="1"/>
              <p:nvPr/>
            </p:nvSpPr>
            <p:spPr>
              <a:xfrm>
                <a:off x="1225767" y="2457896"/>
                <a:ext cx="2032608" cy="6737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ko-KR" sz="2000" dirty="0" smtClean="0">
                          <a:solidFill>
                            <a:srgbClr val="222222"/>
                          </a:solidFill>
                          <a:latin typeface="Arial Narrow" panose="020B0606020202030204" pitchFamily="34" charset="0"/>
                        </a:rPr>
                        <m:t>Softmax</m:t>
                      </m:r>
                      <m:r>
                        <a:rPr lang="en-US" altLang="ko-KR" sz="2000" b="0" i="1" dirty="0" smtClean="0">
                          <a:solidFill>
                            <a:srgbClr val="222222"/>
                          </a:solidFill>
                          <a:latin typeface="Cambria Math" panose="02040503050406030204" pitchFamily="18" charset="0"/>
                        </a:rPr>
                        <m:t>=</m:t>
                      </m:r>
                      <m:f>
                        <m:fPr>
                          <m:ctrlPr>
                            <a:rPr lang="en-US" altLang="ko-KR" sz="2000" i="1" smtClean="0">
                              <a:latin typeface="Cambria Math" panose="02040503050406030204" pitchFamily="18" charset="0"/>
                            </a:rPr>
                          </m:ctrlPr>
                        </m:fPr>
                        <m:num>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𝑒</m:t>
                              </m:r>
                            </m:e>
                            <m: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𝑥</m:t>
                                  </m:r>
                                </m:e>
                                <m:sub>
                                  <m:r>
                                    <a:rPr lang="en-US" altLang="ko-KR" sz="2000" i="1">
                                      <a:latin typeface="Cambria Math" panose="02040503050406030204" pitchFamily="18" charset="0"/>
                                    </a:rPr>
                                    <m:t>𝑖</m:t>
                                  </m:r>
                                </m:sub>
                              </m:sSub>
                            </m:sup>
                          </m:sSup>
                        </m:num>
                        <m:den>
                          <m:nary>
                            <m:naryPr>
                              <m:chr m:val="∑"/>
                              <m:limLoc m:val="subSup"/>
                              <m:ctrlPr>
                                <a:rPr lang="ko-KR" altLang="en-US" sz="2000" i="1">
                                  <a:latin typeface="Cambria Math" panose="02040503050406030204" pitchFamily="18" charset="0"/>
                                </a:rPr>
                              </m:ctrlPr>
                            </m:naryPr>
                            <m:sub>
                              <m:r>
                                <m:rPr>
                                  <m:brk m:alnAt="25"/>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𝐾</m:t>
                              </m:r>
                            </m:sup>
                            <m:e>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𝑒</m:t>
                                  </m:r>
                                </m:e>
                                <m: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𝑥</m:t>
                                      </m:r>
                                    </m:e>
                                    <m:sub>
                                      <m:r>
                                        <a:rPr lang="en-US" altLang="ko-KR" sz="2000" i="1">
                                          <a:latin typeface="Cambria Math" panose="02040503050406030204" pitchFamily="18" charset="0"/>
                                        </a:rPr>
                                        <m:t>𝑖</m:t>
                                      </m:r>
                                    </m:sub>
                                  </m:sSub>
                                </m:sup>
                              </m:sSup>
                            </m:e>
                          </m:nary>
                        </m:den>
                      </m:f>
                    </m:oMath>
                  </m:oMathPara>
                </a14:m>
                <a:endParaRPr lang="ko-KR" altLang="en-US" sz="2000" dirty="0"/>
              </a:p>
            </p:txBody>
          </p:sp>
        </mc:Choice>
        <mc:Fallback xmlns="">
          <p:sp>
            <p:nvSpPr>
              <p:cNvPr id="4" name="TextBox 3">
                <a:extLst>
                  <a:ext uri="{FF2B5EF4-FFF2-40B4-BE49-F238E27FC236}">
                    <a16:creationId xmlns:a16="http://schemas.microsoft.com/office/drawing/2014/main" id="{8A78BDCC-35B9-9111-F8DF-F4A79B290DC9}"/>
                  </a:ext>
                </a:extLst>
              </p:cNvPr>
              <p:cNvSpPr txBox="1">
                <a:spLocks noRot="1" noChangeAspect="1" noMove="1" noResize="1" noEditPoints="1" noAdjustHandles="1" noChangeArrowheads="1" noChangeShapeType="1" noTextEdit="1"/>
              </p:cNvSpPr>
              <p:nvPr/>
            </p:nvSpPr>
            <p:spPr>
              <a:xfrm>
                <a:off x="1225767" y="2457896"/>
                <a:ext cx="2032608" cy="673711"/>
              </a:xfrm>
              <a:prstGeom prst="rect">
                <a:avLst/>
              </a:prstGeom>
              <a:blipFill>
                <a:blip r:embed="rId3"/>
                <a:stretch>
                  <a:fillRect/>
                </a:stretch>
              </a:blipFill>
            </p:spPr>
            <p:txBody>
              <a:bodyPr/>
              <a:lstStyle/>
              <a:p>
                <a:r>
                  <a:rPr lang="ko-KR" altLang="en-US">
                    <a:noFill/>
                  </a:rPr>
                  <a:t> </a:t>
                </a:r>
              </a:p>
            </p:txBody>
          </p:sp>
        </mc:Fallback>
      </mc:AlternateContent>
      <p:sp>
        <p:nvSpPr>
          <p:cNvPr id="7" name="TextBox 6">
            <a:extLst>
              <a:ext uri="{FF2B5EF4-FFF2-40B4-BE49-F238E27FC236}">
                <a16:creationId xmlns:a16="http://schemas.microsoft.com/office/drawing/2014/main" id="{C69C09D9-F0B6-D0BC-6426-9044CC50781C}"/>
              </a:ext>
            </a:extLst>
          </p:cNvPr>
          <p:cNvSpPr txBox="1"/>
          <p:nvPr/>
        </p:nvSpPr>
        <p:spPr>
          <a:xfrm>
            <a:off x="5900624" y="3462682"/>
            <a:ext cx="65" cy="276999"/>
          </a:xfrm>
          <a:prstGeom prst="rect">
            <a:avLst/>
          </a:prstGeom>
          <a:noFill/>
        </p:spPr>
        <p:txBody>
          <a:bodyPr wrap="none" lIns="0" tIns="0" rIns="0" bIns="0" rtlCol="0">
            <a:spAutoFit/>
          </a:bodyPr>
          <a:lstStyle/>
          <a:p>
            <a:endParaRPr lang="ko-KR" alt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EF8D25-24C3-DE88-201E-AF0E53BEABF3}"/>
                  </a:ext>
                </a:extLst>
              </p:cNvPr>
              <p:cNvSpPr txBox="1"/>
              <p:nvPr/>
            </p:nvSpPr>
            <p:spPr>
              <a:xfrm>
                <a:off x="2197800" y="3575092"/>
                <a:ext cx="4326121" cy="17647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ko-KR" i="1" smtClean="0">
                              <a:latin typeface="Cambria Math" panose="02040503050406030204" pitchFamily="18" charset="0"/>
                            </a:rPr>
                          </m:ctrlPr>
                        </m:dPr>
                        <m:e>
                          <m:m>
                            <m:mPr>
                              <m:mcs>
                                <m:mc>
                                  <m:mcPr>
                                    <m:count m:val="1"/>
                                    <m:mcJc m:val="center"/>
                                  </m:mcPr>
                                </m:mc>
                              </m:mcs>
                              <m:ctrlPr>
                                <a:rPr lang="en-US" altLang="ko-KR" i="1">
                                  <a:latin typeface="Cambria Math" panose="02040503050406030204" pitchFamily="18" charset="0"/>
                                </a:rPr>
                              </m:ctrlPr>
                            </m:mPr>
                            <m:mr>
                              <m:e>
                                <m:r>
                                  <m:rPr>
                                    <m:brk m:alnAt="7"/>
                                  </m:rPr>
                                  <a:rPr lang="en-US" altLang="ko-KR" i="1">
                                    <a:latin typeface="Cambria Math" panose="02040503050406030204" pitchFamily="18" charset="0"/>
                                  </a:rPr>
                                  <m:t>−</m:t>
                                </m:r>
                                <m:r>
                                  <a:rPr lang="en-US" altLang="ko-KR" i="1">
                                    <a:latin typeface="Cambria Math" panose="02040503050406030204" pitchFamily="18" charset="0"/>
                                  </a:rPr>
                                  <m:t>1.2</m:t>
                                </m:r>
                              </m:e>
                            </m:mr>
                            <m:mr>
                              <m:e>
                                <m:eqArr>
                                  <m:eqArrPr>
                                    <m:ctrlPr>
                                      <a:rPr lang="en-US" altLang="ko-KR" i="1">
                                        <a:latin typeface="Cambria Math" panose="02040503050406030204" pitchFamily="18" charset="0"/>
                                      </a:rPr>
                                    </m:ctrlPr>
                                  </m:eqArrPr>
                                  <m:e>
                                    <m:r>
                                      <a:rPr lang="en-US" altLang="ko-KR" i="1">
                                        <a:latin typeface="Cambria Math" panose="02040503050406030204" pitchFamily="18" charset="0"/>
                                      </a:rPr>
                                      <m:t>3.1</m:t>
                                    </m:r>
                                  </m:e>
                                  <m:e>
                                    <m:r>
                                      <a:rPr lang="en-US" altLang="ko-KR" i="1">
                                        <a:latin typeface="Cambria Math" panose="02040503050406030204" pitchFamily="18" charset="0"/>
                                      </a:rPr>
                                      <m:t>1.5</m:t>
                                    </m:r>
                                  </m:e>
                                </m:eqArr>
                              </m:e>
                            </m:mr>
                          </m:m>
                        </m:e>
                      </m:d>
                      <m:r>
                        <a:rPr lang="en-US" altLang="ko-KR" b="0" i="1" smtClean="0">
                          <a:latin typeface="Cambria Math" panose="02040503050406030204" pitchFamily="18" charset="0"/>
                        </a:rPr>
                        <m:t>→</m:t>
                      </m:r>
                      <m:d>
                        <m:dPr>
                          <m:ctrlPr>
                            <a:rPr lang="en-US" altLang="ko-KR" i="1" smtClean="0">
                              <a:latin typeface="Cambria Math" panose="02040503050406030204" pitchFamily="18" charset="0"/>
                            </a:rPr>
                          </m:ctrlPr>
                        </m:dPr>
                        <m:e>
                          <m:m>
                            <m:mPr>
                              <m:mcs>
                                <m:mc>
                                  <m:mcPr>
                                    <m:count m:val="1"/>
                                    <m:mcJc m:val="center"/>
                                  </m:mcPr>
                                </m:mc>
                              </m:mcs>
                              <m:ctrlPr>
                                <a:rPr lang="en-US" altLang="ko-KR" i="1" smtClean="0">
                                  <a:latin typeface="Cambria Math" panose="02040503050406030204" pitchFamily="18" charset="0"/>
                                </a:rPr>
                              </m:ctrlPr>
                            </m:mPr>
                            <m:mr>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r>
                                  <m:rPr>
                                    <m:nor/>
                                  </m:rPr>
                                  <a:rPr lang="ko-KR" altLang="en-US" dirty="0"/>
                                  <m:t> </m:t>
                                </m:r>
                              </m:e>
                            </m:mr>
                            <m:mr>
                              <m:e>
                                <m:eqArr>
                                  <m:eqArrPr>
                                    <m:ctrlPr>
                                      <a:rPr lang="en-US" altLang="ko-KR" i="1">
                                        <a:latin typeface="Cambria Math" panose="02040503050406030204" pitchFamily="18" charset="0"/>
                                      </a:rPr>
                                    </m:ctrlPr>
                                  </m:eqArrPr>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e>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e>
                                </m:eqArr>
                              </m:e>
                            </m:mr>
                          </m:m>
                        </m:e>
                      </m:d>
                      <m:r>
                        <a:rPr lang="en-US" altLang="ko-KR" b="0" i="1" smtClean="0">
                          <a:latin typeface="Cambria Math" panose="02040503050406030204" pitchFamily="18" charset="0"/>
                        </a:rPr>
                        <m:t>=</m:t>
                      </m:r>
                      <m:d>
                        <m:dPr>
                          <m:ctrlPr>
                            <a:rPr lang="en-US" altLang="ko-KR" i="1">
                              <a:latin typeface="Cambria Math" panose="02040503050406030204" pitchFamily="18" charset="0"/>
                            </a:rPr>
                          </m:ctrlPr>
                        </m:dPr>
                        <m:e>
                          <m:m>
                            <m:mPr>
                              <m:mcs>
                                <m:mc>
                                  <m:mcPr>
                                    <m:count m:val="1"/>
                                    <m:mcJc m:val="center"/>
                                  </m:mcPr>
                                </m:mc>
                              </m:mcs>
                              <m:ctrlPr>
                                <a:rPr lang="en-US" altLang="ko-KR" i="1">
                                  <a:latin typeface="Cambria Math" panose="02040503050406030204" pitchFamily="18" charset="0"/>
                                </a:rPr>
                              </m:ctrlPr>
                            </m:mPr>
                            <m:mr>
                              <m:e>
                                <m:r>
                                  <a:rPr lang="en-US" altLang="ko-KR" b="0" i="1" smtClean="0">
                                    <a:latin typeface="Cambria Math" panose="02040503050406030204" pitchFamily="18" charset="0"/>
                                  </a:rPr>
                                  <m:t>0.01</m:t>
                                </m:r>
                              </m:e>
                            </m:mr>
                            <m:mr>
                              <m:e>
                                <m:eqArr>
                                  <m:eqArrPr>
                                    <m:ctrlPr>
                                      <a:rPr lang="en-US" altLang="ko-KR" i="1">
                                        <a:latin typeface="Cambria Math" panose="02040503050406030204" pitchFamily="18" charset="0"/>
                                      </a:rPr>
                                    </m:ctrlPr>
                                  </m:eqArrPr>
                                  <m:e>
                                    <m:r>
                                      <a:rPr lang="en-US" altLang="ko-KR" b="0" i="1" smtClean="0">
                                        <a:latin typeface="Cambria Math" panose="02040503050406030204" pitchFamily="18" charset="0"/>
                                      </a:rPr>
                                      <m:t>0.82</m:t>
                                    </m:r>
                                  </m:e>
                                  <m:e>
                                    <m:r>
                                      <a:rPr lang="en-US" altLang="ko-KR" b="0" i="1" smtClean="0">
                                        <a:latin typeface="Cambria Math" panose="02040503050406030204" pitchFamily="18" charset="0"/>
                                      </a:rPr>
                                      <m:t>0.17</m:t>
                                    </m:r>
                                  </m:e>
                                </m:eqArr>
                              </m:e>
                            </m:mr>
                          </m:m>
                        </m:e>
                      </m:d>
                    </m:oMath>
                  </m:oMathPara>
                </a14:m>
                <a:endParaRPr lang="ko-KR" altLang="en-US" dirty="0"/>
              </a:p>
            </p:txBody>
          </p:sp>
        </mc:Choice>
        <mc:Fallback xmlns="">
          <p:sp>
            <p:nvSpPr>
              <p:cNvPr id="8" name="TextBox 7">
                <a:extLst>
                  <a:ext uri="{FF2B5EF4-FFF2-40B4-BE49-F238E27FC236}">
                    <a16:creationId xmlns:a16="http://schemas.microsoft.com/office/drawing/2014/main" id="{F2EF8D25-24C3-DE88-201E-AF0E53BEABF3}"/>
                  </a:ext>
                </a:extLst>
              </p:cNvPr>
              <p:cNvSpPr txBox="1">
                <a:spLocks noRot="1" noChangeAspect="1" noMove="1" noResize="1" noEditPoints="1" noAdjustHandles="1" noChangeArrowheads="1" noChangeShapeType="1" noTextEdit="1"/>
              </p:cNvSpPr>
              <p:nvPr/>
            </p:nvSpPr>
            <p:spPr>
              <a:xfrm>
                <a:off x="2197800" y="3575092"/>
                <a:ext cx="4326121" cy="1764778"/>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051075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function</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sum of values ​​converted to </a:t>
            </a: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must be 1</a:t>
            </a: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7" name="TextBox 6">
            <a:extLst>
              <a:ext uri="{FF2B5EF4-FFF2-40B4-BE49-F238E27FC236}">
                <a16:creationId xmlns:a16="http://schemas.microsoft.com/office/drawing/2014/main" id="{C69C09D9-F0B6-D0BC-6426-9044CC50781C}"/>
              </a:ext>
            </a:extLst>
          </p:cNvPr>
          <p:cNvSpPr txBox="1"/>
          <p:nvPr/>
        </p:nvSpPr>
        <p:spPr>
          <a:xfrm>
            <a:off x="5900624" y="3462682"/>
            <a:ext cx="65" cy="276999"/>
          </a:xfrm>
          <a:prstGeom prst="rect">
            <a:avLst/>
          </a:prstGeom>
          <a:noFill/>
        </p:spPr>
        <p:txBody>
          <a:bodyPr wrap="none" lIns="0" tIns="0" rIns="0" bIns="0" rtlCol="0">
            <a:spAutoFit/>
          </a:bodyPr>
          <a:lstStyle/>
          <a:p>
            <a:endParaRPr lang="ko-KR" alt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EF8D25-24C3-DE88-201E-AF0E53BEABF3}"/>
                  </a:ext>
                </a:extLst>
              </p:cNvPr>
              <p:cNvSpPr txBox="1"/>
              <p:nvPr/>
            </p:nvSpPr>
            <p:spPr>
              <a:xfrm>
                <a:off x="3257550" y="5884115"/>
                <a:ext cx="23323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i="1" smtClean="0">
                          <a:solidFill>
                            <a:srgbClr val="C00000"/>
                          </a:solidFill>
                          <a:latin typeface="Cambria Math" panose="02040503050406030204" pitchFamily="18" charset="0"/>
                        </a:rPr>
                        <m:t>0</m:t>
                      </m:r>
                      <m:r>
                        <a:rPr lang="en-US" altLang="ko-KR" b="0" i="1" smtClean="0">
                          <a:solidFill>
                            <a:srgbClr val="C00000"/>
                          </a:solidFill>
                          <a:latin typeface="Cambria Math" panose="02040503050406030204" pitchFamily="18" charset="0"/>
                        </a:rPr>
                        <m:t>.01+0.82+0.17=1</m:t>
                      </m:r>
                    </m:oMath>
                  </m:oMathPara>
                </a14:m>
                <a:endParaRPr lang="ko-KR" altLang="en-US" dirty="0">
                  <a:solidFill>
                    <a:srgbClr val="C00000"/>
                  </a:solidFill>
                </a:endParaRPr>
              </a:p>
            </p:txBody>
          </p:sp>
        </mc:Choice>
        <mc:Fallback xmlns="">
          <p:sp>
            <p:nvSpPr>
              <p:cNvPr id="8" name="TextBox 7">
                <a:extLst>
                  <a:ext uri="{FF2B5EF4-FFF2-40B4-BE49-F238E27FC236}">
                    <a16:creationId xmlns:a16="http://schemas.microsoft.com/office/drawing/2014/main" id="{F2EF8D25-24C3-DE88-201E-AF0E53BEABF3}"/>
                  </a:ext>
                </a:extLst>
              </p:cNvPr>
              <p:cNvSpPr txBox="1">
                <a:spLocks noRot="1" noChangeAspect="1" noMove="1" noResize="1" noEditPoints="1" noAdjustHandles="1" noChangeArrowheads="1" noChangeShapeType="1" noTextEdit="1"/>
              </p:cNvSpPr>
              <p:nvPr/>
            </p:nvSpPr>
            <p:spPr>
              <a:xfrm>
                <a:off x="3257550" y="5884115"/>
                <a:ext cx="2332369" cy="276999"/>
              </a:xfrm>
              <a:prstGeom prst="rect">
                <a:avLst/>
              </a:prstGeom>
              <a:blipFill>
                <a:blip r:embed="rId3"/>
                <a:stretch>
                  <a:fillRect l="-1828" r="-2089" b="-652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3443813-626E-CC9D-CB23-61DC8C7DD42A}"/>
                  </a:ext>
                </a:extLst>
              </p:cNvPr>
              <p:cNvSpPr txBox="1"/>
              <p:nvPr/>
            </p:nvSpPr>
            <p:spPr>
              <a:xfrm>
                <a:off x="2197800" y="3575092"/>
                <a:ext cx="4326121" cy="17647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ko-KR" i="1" smtClean="0">
                              <a:latin typeface="Cambria Math" panose="02040503050406030204" pitchFamily="18" charset="0"/>
                            </a:rPr>
                          </m:ctrlPr>
                        </m:dPr>
                        <m:e>
                          <m:m>
                            <m:mPr>
                              <m:mcs>
                                <m:mc>
                                  <m:mcPr>
                                    <m:count m:val="1"/>
                                    <m:mcJc m:val="center"/>
                                  </m:mcPr>
                                </m:mc>
                              </m:mcs>
                              <m:ctrlPr>
                                <a:rPr lang="en-US" altLang="ko-KR" i="1">
                                  <a:latin typeface="Cambria Math" panose="02040503050406030204" pitchFamily="18" charset="0"/>
                                </a:rPr>
                              </m:ctrlPr>
                            </m:mPr>
                            <m:mr>
                              <m:e>
                                <m:r>
                                  <m:rPr>
                                    <m:brk m:alnAt="7"/>
                                  </m:rPr>
                                  <a:rPr lang="en-US" altLang="ko-KR" i="1">
                                    <a:latin typeface="Cambria Math" panose="02040503050406030204" pitchFamily="18" charset="0"/>
                                  </a:rPr>
                                  <m:t>−</m:t>
                                </m:r>
                                <m:r>
                                  <a:rPr lang="en-US" altLang="ko-KR" i="1">
                                    <a:latin typeface="Cambria Math" panose="02040503050406030204" pitchFamily="18" charset="0"/>
                                  </a:rPr>
                                  <m:t>1.2</m:t>
                                </m:r>
                              </m:e>
                            </m:mr>
                            <m:mr>
                              <m:e>
                                <m:eqArr>
                                  <m:eqArrPr>
                                    <m:ctrlPr>
                                      <a:rPr lang="en-US" altLang="ko-KR" i="1">
                                        <a:latin typeface="Cambria Math" panose="02040503050406030204" pitchFamily="18" charset="0"/>
                                      </a:rPr>
                                    </m:ctrlPr>
                                  </m:eqArrPr>
                                  <m:e>
                                    <m:r>
                                      <a:rPr lang="en-US" altLang="ko-KR" i="1">
                                        <a:latin typeface="Cambria Math" panose="02040503050406030204" pitchFamily="18" charset="0"/>
                                      </a:rPr>
                                      <m:t>3.1</m:t>
                                    </m:r>
                                  </m:e>
                                  <m:e>
                                    <m:r>
                                      <a:rPr lang="en-US" altLang="ko-KR" i="1">
                                        <a:latin typeface="Cambria Math" panose="02040503050406030204" pitchFamily="18" charset="0"/>
                                      </a:rPr>
                                      <m:t>1.5</m:t>
                                    </m:r>
                                  </m:e>
                                </m:eqArr>
                              </m:e>
                            </m:mr>
                          </m:m>
                        </m:e>
                      </m:d>
                      <m:r>
                        <a:rPr lang="en-US" altLang="ko-KR" b="0" i="1" smtClean="0">
                          <a:latin typeface="Cambria Math" panose="02040503050406030204" pitchFamily="18" charset="0"/>
                        </a:rPr>
                        <m:t>→</m:t>
                      </m:r>
                      <m:d>
                        <m:dPr>
                          <m:ctrlPr>
                            <a:rPr lang="en-US" altLang="ko-KR" i="1" smtClean="0">
                              <a:latin typeface="Cambria Math" panose="02040503050406030204" pitchFamily="18" charset="0"/>
                            </a:rPr>
                          </m:ctrlPr>
                        </m:dPr>
                        <m:e>
                          <m:m>
                            <m:mPr>
                              <m:mcs>
                                <m:mc>
                                  <m:mcPr>
                                    <m:count m:val="1"/>
                                    <m:mcJc m:val="center"/>
                                  </m:mcPr>
                                </m:mc>
                              </m:mcs>
                              <m:ctrlPr>
                                <a:rPr lang="en-US" altLang="ko-KR" i="1" smtClean="0">
                                  <a:latin typeface="Cambria Math" panose="02040503050406030204" pitchFamily="18" charset="0"/>
                                </a:rPr>
                              </m:ctrlPr>
                            </m:mPr>
                            <m:mr>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r>
                                  <m:rPr>
                                    <m:nor/>
                                  </m:rPr>
                                  <a:rPr lang="ko-KR" altLang="en-US" dirty="0"/>
                                  <m:t> </m:t>
                                </m:r>
                              </m:e>
                            </m:mr>
                            <m:mr>
                              <m:e>
                                <m:eqArr>
                                  <m:eqArrPr>
                                    <m:ctrlPr>
                                      <a:rPr lang="en-US" altLang="ko-KR" i="1">
                                        <a:latin typeface="Cambria Math" panose="02040503050406030204" pitchFamily="18" charset="0"/>
                                      </a:rPr>
                                    </m:ctrlPr>
                                  </m:eqArrPr>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e>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e>
                                </m:eqArr>
                              </m:e>
                            </m:mr>
                          </m:m>
                        </m:e>
                      </m:d>
                      <m:r>
                        <a:rPr lang="en-US" altLang="ko-KR" b="0" i="1" smtClean="0">
                          <a:latin typeface="Cambria Math" panose="02040503050406030204" pitchFamily="18" charset="0"/>
                        </a:rPr>
                        <m:t>=</m:t>
                      </m:r>
                      <m:d>
                        <m:dPr>
                          <m:ctrlPr>
                            <a:rPr lang="en-US" altLang="ko-KR" i="1">
                              <a:latin typeface="Cambria Math" panose="02040503050406030204" pitchFamily="18" charset="0"/>
                            </a:rPr>
                          </m:ctrlPr>
                        </m:dPr>
                        <m:e>
                          <m:m>
                            <m:mPr>
                              <m:mcs>
                                <m:mc>
                                  <m:mcPr>
                                    <m:count m:val="1"/>
                                    <m:mcJc m:val="center"/>
                                  </m:mcPr>
                                </m:mc>
                              </m:mcs>
                              <m:ctrlPr>
                                <a:rPr lang="en-US" altLang="ko-KR" i="1">
                                  <a:latin typeface="Cambria Math" panose="02040503050406030204" pitchFamily="18" charset="0"/>
                                </a:rPr>
                              </m:ctrlPr>
                            </m:mPr>
                            <m:mr>
                              <m:e>
                                <m:r>
                                  <a:rPr lang="en-US" altLang="ko-KR" b="0" i="1" smtClean="0">
                                    <a:latin typeface="Cambria Math" panose="02040503050406030204" pitchFamily="18" charset="0"/>
                                  </a:rPr>
                                  <m:t>0.01</m:t>
                                </m:r>
                              </m:e>
                            </m:mr>
                            <m:mr>
                              <m:e>
                                <m:eqArr>
                                  <m:eqArrPr>
                                    <m:ctrlPr>
                                      <a:rPr lang="en-US" altLang="ko-KR" i="1">
                                        <a:latin typeface="Cambria Math" panose="02040503050406030204" pitchFamily="18" charset="0"/>
                                      </a:rPr>
                                    </m:ctrlPr>
                                  </m:eqArrPr>
                                  <m:e>
                                    <m:r>
                                      <a:rPr lang="en-US" altLang="ko-KR" b="0" i="1" smtClean="0">
                                        <a:latin typeface="Cambria Math" panose="02040503050406030204" pitchFamily="18" charset="0"/>
                                      </a:rPr>
                                      <m:t>0.82</m:t>
                                    </m:r>
                                  </m:e>
                                  <m:e>
                                    <m:r>
                                      <a:rPr lang="en-US" altLang="ko-KR" b="0" i="1" smtClean="0">
                                        <a:latin typeface="Cambria Math" panose="02040503050406030204" pitchFamily="18" charset="0"/>
                                      </a:rPr>
                                      <m:t>0.17</m:t>
                                    </m:r>
                                  </m:e>
                                </m:eqArr>
                              </m:e>
                            </m:mr>
                          </m:m>
                        </m:e>
                      </m:d>
                    </m:oMath>
                  </m:oMathPara>
                </a14:m>
                <a:endParaRPr lang="ko-KR" altLang="en-US" dirty="0"/>
              </a:p>
            </p:txBody>
          </p:sp>
        </mc:Choice>
        <mc:Fallback xmlns="">
          <p:sp>
            <p:nvSpPr>
              <p:cNvPr id="3" name="TextBox 2">
                <a:extLst>
                  <a:ext uri="{FF2B5EF4-FFF2-40B4-BE49-F238E27FC236}">
                    <a16:creationId xmlns:a16="http://schemas.microsoft.com/office/drawing/2014/main" id="{53443813-626E-CC9D-CB23-61DC8C7DD42A}"/>
                  </a:ext>
                </a:extLst>
              </p:cNvPr>
              <p:cNvSpPr txBox="1">
                <a:spLocks noRot="1" noChangeAspect="1" noMove="1" noResize="1" noEditPoints="1" noAdjustHandles="1" noChangeArrowheads="1" noChangeShapeType="1" noTextEdit="1"/>
              </p:cNvSpPr>
              <p:nvPr/>
            </p:nvSpPr>
            <p:spPr>
              <a:xfrm>
                <a:off x="2197800" y="3575092"/>
                <a:ext cx="4326121" cy="1764778"/>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45264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multiclassification model structure with </a:t>
            </a:r>
            <a:r>
              <a:rPr lang="en-US" altLang="ko-KR" sz="2000" dirty="0" err="1">
                <a:solidFill>
                  <a:srgbClr val="222222"/>
                </a:solidFill>
                <a:latin typeface="Arial Narrow" panose="020B0606020202030204" pitchFamily="34" charset="0"/>
              </a:rPr>
              <a:t>tensorflow</a:t>
            </a:r>
            <a:r>
              <a:rPr lang="en-US" altLang="ko-KR" sz="2000" dirty="0">
                <a:solidFill>
                  <a:srgbClr val="222222"/>
                </a:solidFill>
                <a:latin typeface="Arial Narrow" panose="020B0606020202030204" pitchFamily="34" charset="0"/>
              </a:rPr>
              <a:t> 2.x</a:t>
            </a:r>
            <a:endParaRPr lang="ko-KR" altLang="en-US" sz="2000" dirty="0"/>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3" name="사각형: 둥근 모서리 2">
            <a:extLst>
              <a:ext uri="{FF2B5EF4-FFF2-40B4-BE49-F238E27FC236}">
                <a16:creationId xmlns:a16="http://schemas.microsoft.com/office/drawing/2014/main" id="{7878D8CB-40DD-323B-AEE2-F55D479E6988}"/>
              </a:ext>
            </a:extLst>
          </p:cNvPr>
          <p:cNvSpPr/>
          <p:nvPr/>
        </p:nvSpPr>
        <p:spPr>
          <a:xfrm>
            <a:off x="2108200" y="3223881"/>
            <a:ext cx="488950" cy="210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사각형: 둥근 모서리 3">
            <a:extLst>
              <a:ext uri="{FF2B5EF4-FFF2-40B4-BE49-F238E27FC236}">
                <a16:creationId xmlns:a16="http://schemas.microsoft.com/office/drawing/2014/main" id="{345FB8A9-F0BF-8A84-0607-F5C0830B2D2C}"/>
              </a:ext>
            </a:extLst>
          </p:cNvPr>
          <p:cNvSpPr/>
          <p:nvPr/>
        </p:nvSpPr>
        <p:spPr>
          <a:xfrm>
            <a:off x="3343679" y="3531855"/>
            <a:ext cx="488950" cy="14922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7ADBC697-3468-6604-306A-632AC05CE42F}"/>
              </a:ext>
            </a:extLst>
          </p:cNvPr>
          <p:cNvSpPr/>
          <p:nvPr/>
        </p:nvSpPr>
        <p:spPr>
          <a:xfrm>
            <a:off x="4602193" y="3638217"/>
            <a:ext cx="488950" cy="1279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사각형: 둥근 모서리 38">
            <a:extLst>
              <a:ext uri="{FF2B5EF4-FFF2-40B4-BE49-F238E27FC236}">
                <a16:creationId xmlns:a16="http://schemas.microsoft.com/office/drawing/2014/main" id="{EB589CB4-D1FE-2E8A-EEDF-7A01C6334A27}"/>
              </a:ext>
            </a:extLst>
          </p:cNvPr>
          <p:cNvSpPr/>
          <p:nvPr/>
        </p:nvSpPr>
        <p:spPr>
          <a:xfrm>
            <a:off x="5922993" y="3964448"/>
            <a:ext cx="488950" cy="627061"/>
          </a:xfrm>
          <a:prstGeom prst="round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화살표: 오른쪽 39">
            <a:extLst>
              <a:ext uri="{FF2B5EF4-FFF2-40B4-BE49-F238E27FC236}">
                <a16:creationId xmlns:a16="http://schemas.microsoft.com/office/drawing/2014/main" id="{C54EB4CD-7143-38ED-0143-6A5524F52B4F}"/>
              </a:ext>
            </a:extLst>
          </p:cNvPr>
          <p:cNvSpPr/>
          <p:nvPr/>
        </p:nvSpPr>
        <p:spPr>
          <a:xfrm>
            <a:off x="2832100" y="4125581"/>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화살표: 오른쪽 40">
            <a:extLst>
              <a:ext uri="{FF2B5EF4-FFF2-40B4-BE49-F238E27FC236}">
                <a16:creationId xmlns:a16="http://schemas.microsoft.com/office/drawing/2014/main" id="{C60D807E-3BAB-5D1E-B97F-9B2A80B5E488}"/>
              </a:ext>
            </a:extLst>
          </p:cNvPr>
          <p:cNvSpPr/>
          <p:nvPr/>
        </p:nvSpPr>
        <p:spPr>
          <a:xfrm>
            <a:off x="4102504" y="4112878"/>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화살표: 오른쪽 47">
            <a:extLst>
              <a:ext uri="{FF2B5EF4-FFF2-40B4-BE49-F238E27FC236}">
                <a16:creationId xmlns:a16="http://schemas.microsoft.com/office/drawing/2014/main" id="{C2FB2B7B-8EDB-E9E4-C428-0217705F8791}"/>
              </a:ext>
            </a:extLst>
          </p:cNvPr>
          <p:cNvSpPr/>
          <p:nvPr/>
        </p:nvSpPr>
        <p:spPr>
          <a:xfrm>
            <a:off x="5361018" y="4112878"/>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660B7464-7912-F8BA-9527-C678BA1E3637}"/>
              </a:ext>
            </a:extLst>
          </p:cNvPr>
          <p:cNvSpPr txBox="1"/>
          <p:nvPr/>
        </p:nvSpPr>
        <p:spPr>
          <a:xfrm>
            <a:off x="1911350" y="5395065"/>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(None,4)</a:t>
            </a:r>
            <a:endParaRPr lang="ko-KR" altLang="en-US" dirty="0"/>
          </a:p>
        </p:txBody>
      </p:sp>
      <p:sp>
        <p:nvSpPr>
          <p:cNvPr id="52" name="TextBox 51">
            <a:extLst>
              <a:ext uri="{FF2B5EF4-FFF2-40B4-BE49-F238E27FC236}">
                <a16:creationId xmlns:a16="http://schemas.microsoft.com/office/drawing/2014/main" id="{02CD3FD0-3AA5-B9A0-6CDD-9A43921D569B}"/>
              </a:ext>
            </a:extLst>
          </p:cNvPr>
          <p:cNvSpPr txBox="1"/>
          <p:nvPr/>
        </p:nvSpPr>
        <p:spPr>
          <a:xfrm>
            <a:off x="3146829" y="5395065"/>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(None,5)</a:t>
            </a:r>
            <a:endParaRPr lang="ko-KR" altLang="en-US" dirty="0"/>
          </a:p>
        </p:txBody>
      </p:sp>
      <p:sp>
        <p:nvSpPr>
          <p:cNvPr id="64" name="TextBox 63">
            <a:extLst>
              <a:ext uri="{FF2B5EF4-FFF2-40B4-BE49-F238E27FC236}">
                <a16:creationId xmlns:a16="http://schemas.microsoft.com/office/drawing/2014/main" id="{B008C5AD-F377-FA52-E5B6-25003D5C9B90}"/>
              </a:ext>
            </a:extLst>
          </p:cNvPr>
          <p:cNvSpPr txBox="1"/>
          <p:nvPr/>
        </p:nvSpPr>
        <p:spPr>
          <a:xfrm>
            <a:off x="4411287" y="5382881"/>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(None,3)</a:t>
            </a:r>
            <a:endParaRPr lang="ko-KR" altLang="en-US" dirty="0"/>
          </a:p>
        </p:txBody>
      </p:sp>
      <p:sp>
        <p:nvSpPr>
          <p:cNvPr id="65" name="TextBox 64">
            <a:extLst>
              <a:ext uri="{FF2B5EF4-FFF2-40B4-BE49-F238E27FC236}">
                <a16:creationId xmlns:a16="http://schemas.microsoft.com/office/drawing/2014/main" id="{7CB6D4CF-43BE-6EDD-CA55-1C1CA7B4E375}"/>
              </a:ext>
            </a:extLst>
          </p:cNvPr>
          <p:cNvSpPr txBox="1"/>
          <p:nvPr/>
        </p:nvSpPr>
        <p:spPr>
          <a:xfrm>
            <a:off x="5726143" y="5382881"/>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(None,3)</a:t>
            </a:r>
            <a:endParaRPr lang="ko-KR" altLang="en-US" dirty="0"/>
          </a:p>
        </p:txBody>
      </p:sp>
      <p:sp>
        <p:nvSpPr>
          <p:cNvPr id="66" name="TextBox 65">
            <a:extLst>
              <a:ext uri="{FF2B5EF4-FFF2-40B4-BE49-F238E27FC236}">
                <a16:creationId xmlns:a16="http://schemas.microsoft.com/office/drawing/2014/main" id="{3E4976E8-4CA0-47E0-8D7C-3FFEE0901A9C}"/>
              </a:ext>
            </a:extLst>
          </p:cNvPr>
          <p:cNvSpPr txBox="1"/>
          <p:nvPr/>
        </p:nvSpPr>
        <p:spPr>
          <a:xfrm>
            <a:off x="2044700" y="2838303"/>
            <a:ext cx="6159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a:t>
            </a:r>
            <a:endParaRPr lang="ko-KR" altLang="en-US" dirty="0"/>
          </a:p>
        </p:txBody>
      </p:sp>
      <p:sp>
        <p:nvSpPr>
          <p:cNvPr id="67" name="TextBox 66">
            <a:extLst>
              <a:ext uri="{FF2B5EF4-FFF2-40B4-BE49-F238E27FC236}">
                <a16:creationId xmlns:a16="http://schemas.microsoft.com/office/drawing/2014/main" id="{DFC3C3ED-1018-93DB-64DC-D735E6815B12}"/>
              </a:ext>
            </a:extLst>
          </p:cNvPr>
          <p:cNvSpPr txBox="1"/>
          <p:nvPr/>
        </p:nvSpPr>
        <p:spPr>
          <a:xfrm>
            <a:off x="3257550" y="3128103"/>
            <a:ext cx="93426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Hidden1</a:t>
            </a:r>
            <a:endParaRPr lang="ko-KR" altLang="en-US" dirty="0"/>
          </a:p>
        </p:txBody>
      </p:sp>
      <p:sp>
        <p:nvSpPr>
          <p:cNvPr id="68" name="TextBox 67">
            <a:extLst>
              <a:ext uri="{FF2B5EF4-FFF2-40B4-BE49-F238E27FC236}">
                <a16:creationId xmlns:a16="http://schemas.microsoft.com/office/drawing/2014/main" id="{1EFFB05C-BA97-5825-EBD4-CF941DAD0550}"/>
              </a:ext>
            </a:extLst>
          </p:cNvPr>
          <p:cNvSpPr txBox="1"/>
          <p:nvPr/>
        </p:nvSpPr>
        <p:spPr>
          <a:xfrm>
            <a:off x="4461686" y="3220982"/>
            <a:ext cx="93426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Hidden2</a:t>
            </a:r>
            <a:endParaRPr lang="ko-KR" altLang="en-US" dirty="0"/>
          </a:p>
        </p:txBody>
      </p:sp>
      <p:sp>
        <p:nvSpPr>
          <p:cNvPr id="69" name="TextBox 68">
            <a:extLst>
              <a:ext uri="{FF2B5EF4-FFF2-40B4-BE49-F238E27FC236}">
                <a16:creationId xmlns:a16="http://schemas.microsoft.com/office/drawing/2014/main" id="{72E69055-A7BE-A81D-FF47-F741EBA4FA6D}"/>
              </a:ext>
            </a:extLst>
          </p:cNvPr>
          <p:cNvSpPr txBox="1"/>
          <p:nvPr/>
        </p:nvSpPr>
        <p:spPr>
          <a:xfrm>
            <a:off x="5834093" y="3579240"/>
            <a:ext cx="7747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a:t>
            </a:r>
            <a:endParaRPr lang="ko-KR" altLang="en-US" dirty="0"/>
          </a:p>
        </p:txBody>
      </p:sp>
      <p:sp>
        <p:nvSpPr>
          <p:cNvPr id="70" name="TextBox 69">
            <a:extLst>
              <a:ext uri="{FF2B5EF4-FFF2-40B4-BE49-F238E27FC236}">
                <a16:creationId xmlns:a16="http://schemas.microsoft.com/office/drawing/2014/main" id="{387DA1EA-3ACC-F0AA-A596-9C9916B1AE69}"/>
              </a:ext>
            </a:extLst>
          </p:cNvPr>
          <p:cNvSpPr txBox="1"/>
          <p:nvPr/>
        </p:nvSpPr>
        <p:spPr>
          <a:xfrm rot="16200000">
            <a:off x="3200804" y="3908634"/>
            <a:ext cx="774700"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relu</a:t>
            </a:r>
            <a:endParaRPr lang="ko-KR" altLang="en-US" dirty="0"/>
          </a:p>
        </p:txBody>
      </p:sp>
      <p:sp>
        <p:nvSpPr>
          <p:cNvPr id="71" name="TextBox 70">
            <a:extLst>
              <a:ext uri="{FF2B5EF4-FFF2-40B4-BE49-F238E27FC236}">
                <a16:creationId xmlns:a16="http://schemas.microsoft.com/office/drawing/2014/main" id="{D81F8B88-7EDB-CB5D-67B4-722E016F1808}"/>
              </a:ext>
            </a:extLst>
          </p:cNvPr>
          <p:cNvSpPr txBox="1"/>
          <p:nvPr/>
        </p:nvSpPr>
        <p:spPr>
          <a:xfrm rot="16200000">
            <a:off x="4445400" y="3905983"/>
            <a:ext cx="7747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tanh</a:t>
            </a:r>
            <a:endParaRPr lang="ko-KR" altLang="en-US" dirty="0"/>
          </a:p>
        </p:txBody>
      </p:sp>
      <p:sp>
        <p:nvSpPr>
          <p:cNvPr id="72" name="TextBox 71">
            <a:extLst>
              <a:ext uri="{FF2B5EF4-FFF2-40B4-BE49-F238E27FC236}">
                <a16:creationId xmlns:a16="http://schemas.microsoft.com/office/drawing/2014/main" id="{CE411E75-04F4-4C5F-0184-240294F0AC40}"/>
              </a:ext>
            </a:extLst>
          </p:cNvPr>
          <p:cNvSpPr txBox="1"/>
          <p:nvPr/>
        </p:nvSpPr>
        <p:spPr>
          <a:xfrm rot="16200000">
            <a:off x="5687079" y="4093312"/>
            <a:ext cx="901424"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softmax</a:t>
            </a:r>
            <a:endParaRPr lang="ko-KR" altLang="en-US" dirty="0"/>
          </a:p>
        </p:txBody>
      </p:sp>
    </p:spTree>
    <p:extLst>
      <p:ext uri="{BB962C8B-B14F-4D97-AF65-F5344CB8AC3E}">
        <p14:creationId xmlns:p14="http://schemas.microsoft.com/office/powerpoint/2010/main" val="4203092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multiclassification model structure with </a:t>
            </a:r>
            <a:r>
              <a:rPr lang="en-US" altLang="ko-KR" sz="2000" dirty="0" err="1">
                <a:solidFill>
                  <a:srgbClr val="222222"/>
                </a:solidFill>
                <a:latin typeface="Arial Narrow" panose="020B0606020202030204" pitchFamily="34" charset="0"/>
              </a:rPr>
              <a:t>tensorflow</a:t>
            </a:r>
            <a:r>
              <a:rPr lang="en-US" altLang="ko-KR" sz="2000" dirty="0">
                <a:solidFill>
                  <a:srgbClr val="222222"/>
                </a:solidFill>
                <a:latin typeface="Arial Narrow" panose="020B0606020202030204" pitchFamily="34" charset="0"/>
              </a:rPr>
              <a:t> 2.x</a:t>
            </a:r>
            <a:endParaRPr lang="ko-KR" altLang="en-US" sz="2000" dirty="0"/>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FDCA051D-524C-2A1C-3EDB-1F6FBAD1B5A1}"/>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https://colab.research.google.com/github/JunetaeKim/DeepLearningClass/blob/main/Week10/IrisMultiClassification.ipynb</a:t>
            </a:r>
            <a:endParaRPr lang="ko-KR" altLang="en-US" dirty="0"/>
          </a:p>
        </p:txBody>
      </p:sp>
    </p:spTree>
    <p:extLst>
      <p:ext uri="{BB962C8B-B14F-4D97-AF65-F5344CB8AC3E}">
        <p14:creationId xmlns:p14="http://schemas.microsoft.com/office/powerpoint/2010/main" val="3323403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Overfitting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production of an analysis that corresponds too closely or exactly to a particular set of data, and may therefore fail to fit to additional data or predict future observations reliably (wiki)</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pic>
        <p:nvPicPr>
          <p:cNvPr id="1026" name="Picture 2" descr="머신 러닝] 과적합 (Overfitting)과 Validation Dataset의 개념">
            <a:extLst>
              <a:ext uri="{FF2B5EF4-FFF2-40B4-BE49-F238E27FC236}">
                <a16:creationId xmlns:a16="http://schemas.microsoft.com/office/drawing/2014/main" id="{F765E582-E61C-2428-D606-515AF0B4B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936" y="3214081"/>
            <a:ext cx="3849745" cy="31944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D65128-8CB1-BB54-D381-AF5ED4F5426C}"/>
              </a:ext>
            </a:extLst>
          </p:cNvPr>
          <p:cNvSpPr txBox="1"/>
          <p:nvPr/>
        </p:nvSpPr>
        <p:spPr>
          <a:xfrm>
            <a:off x="6462506" y="6510398"/>
            <a:ext cx="2681494" cy="276999"/>
          </a:xfrm>
          <a:prstGeom prst="rect">
            <a:avLst/>
          </a:prstGeom>
          <a:noFill/>
        </p:spPr>
        <p:txBody>
          <a:bodyPr wrap="square">
            <a:spAutoFit/>
          </a:bodyPr>
          <a:lstStyle/>
          <a:p>
            <a:r>
              <a:rPr lang="en-US" altLang="ko-KR" sz="1200" dirty="0"/>
              <a:t>https://untitledtblog.tistory.com/158</a:t>
            </a:r>
            <a:endParaRPr lang="ko-KR" altLang="en-US" sz="1200" dirty="0"/>
          </a:p>
        </p:txBody>
      </p:sp>
    </p:spTree>
    <p:extLst>
      <p:ext uri="{BB962C8B-B14F-4D97-AF65-F5344CB8AC3E}">
        <p14:creationId xmlns:p14="http://schemas.microsoft.com/office/powerpoint/2010/main" val="1999084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Overfitting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production of an analysis that corresponds too closely or exactly to a particular set of data, and may therefore fail to fit to additional data or predict future observations reliably (wiki)</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pic>
        <p:nvPicPr>
          <p:cNvPr id="2050" name="Picture 2">
            <a:extLst>
              <a:ext uri="{FF2B5EF4-FFF2-40B4-BE49-F238E27FC236}">
                <a16:creationId xmlns:a16="http://schemas.microsoft.com/office/drawing/2014/main" id="{072C8544-B2DC-01DA-A9B9-D87197603D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2349" y="3429000"/>
            <a:ext cx="2899712" cy="28997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0DC557E-15BA-EE4A-5817-76DA52BAAA72}"/>
              </a:ext>
            </a:extLst>
          </p:cNvPr>
          <p:cNvSpPr txBox="1"/>
          <p:nvPr/>
        </p:nvSpPr>
        <p:spPr>
          <a:xfrm>
            <a:off x="4525951" y="6510398"/>
            <a:ext cx="4618049" cy="276999"/>
          </a:xfrm>
          <a:prstGeom prst="rect">
            <a:avLst/>
          </a:prstGeom>
          <a:noFill/>
        </p:spPr>
        <p:txBody>
          <a:bodyPr wrap="square">
            <a:spAutoFit/>
          </a:bodyPr>
          <a:lstStyle/>
          <a:p>
            <a:r>
              <a:rPr lang="en-US" altLang="ko-KR" sz="1200" dirty="0"/>
              <a:t>https://en.wikipedia.org/wiki/Overfitting#/media/File:Overfitting.svg</a:t>
            </a:r>
            <a:endParaRPr lang="ko-KR" altLang="en-US" sz="1200" dirty="0"/>
          </a:p>
        </p:txBody>
      </p:sp>
      <p:sp>
        <p:nvSpPr>
          <p:cNvPr id="5" name="TextBox 4">
            <a:extLst>
              <a:ext uri="{FF2B5EF4-FFF2-40B4-BE49-F238E27FC236}">
                <a16:creationId xmlns:a16="http://schemas.microsoft.com/office/drawing/2014/main" id="{0E89A3E4-4D18-F9A4-4DAA-6C322A0CC3A0}"/>
              </a:ext>
            </a:extLst>
          </p:cNvPr>
          <p:cNvSpPr txBox="1"/>
          <p:nvPr/>
        </p:nvSpPr>
        <p:spPr>
          <a:xfrm>
            <a:off x="5634414" y="3808395"/>
            <a:ext cx="2068912" cy="1351588"/>
          </a:xfrm>
          <a:prstGeom prst="rect">
            <a:avLst/>
          </a:prstGeom>
          <a:noFill/>
        </p:spPr>
        <p:txBody>
          <a:bodyPr wrap="square">
            <a:spAutoFit/>
          </a:bodyPr>
          <a:lstStyle/>
          <a:p>
            <a:pPr>
              <a:lnSpc>
                <a:spcPct val="150000"/>
              </a:lnSpc>
            </a:pPr>
            <a:r>
              <a:rPr lang="en-US" altLang="ko-KR" sz="1400" dirty="0">
                <a:solidFill>
                  <a:srgbClr val="222222"/>
                </a:solidFill>
                <a:latin typeface="Arial Narrow" panose="020B0606020202030204" pitchFamily="34" charset="0"/>
              </a:rPr>
              <a:t>Black: excellent fit</a:t>
            </a:r>
          </a:p>
          <a:p>
            <a:pPr>
              <a:lnSpc>
                <a:spcPct val="150000"/>
              </a:lnSpc>
            </a:pPr>
            <a:r>
              <a:rPr lang="en-US" altLang="ko-KR" sz="1400" dirty="0">
                <a:solidFill>
                  <a:srgbClr val="222222"/>
                </a:solidFill>
                <a:latin typeface="Arial Narrow" panose="020B0606020202030204" pitchFamily="34" charset="0"/>
              </a:rPr>
              <a:t>Green: overfit </a:t>
            </a:r>
          </a:p>
          <a:p>
            <a:pPr>
              <a:lnSpc>
                <a:spcPct val="150000"/>
              </a:lnSpc>
            </a:pPr>
            <a:r>
              <a:rPr lang="en-US" altLang="ko-KR" sz="1400" dirty="0">
                <a:solidFill>
                  <a:srgbClr val="222222"/>
                </a:solidFill>
                <a:latin typeface="Arial Narrow" panose="020B0606020202030204" pitchFamily="34" charset="0"/>
              </a:rPr>
              <a:t>Yellow: underfit</a:t>
            </a:r>
          </a:p>
          <a:p>
            <a:pPr>
              <a:lnSpc>
                <a:spcPct val="150000"/>
              </a:lnSpc>
            </a:pPr>
            <a:endParaRPr lang="ko-KR" altLang="en-US" sz="1400" dirty="0"/>
          </a:p>
        </p:txBody>
      </p:sp>
      <p:sp>
        <p:nvSpPr>
          <p:cNvPr id="9" name="자유형: 도형 8">
            <a:extLst>
              <a:ext uri="{FF2B5EF4-FFF2-40B4-BE49-F238E27FC236}">
                <a16:creationId xmlns:a16="http://schemas.microsoft.com/office/drawing/2014/main" id="{12F94D23-73D1-6828-7477-9CDA1A65E52B}"/>
              </a:ext>
            </a:extLst>
          </p:cNvPr>
          <p:cNvSpPr/>
          <p:nvPr/>
        </p:nvSpPr>
        <p:spPr>
          <a:xfrm>
            <a:off x="2948152" y="3512615"/>
            <a:ext cx="1844566" cy="2732482"/>
          </a:xfrm>
          <a:custGeom>
            <a:avLst/>
            <a:gdLst>
              <a:gd name="connsiteX0" fmla="*/ 0 w 1407782"/>
              <a:gd name="connsiteY0" fmla="*/ 0 h 2697151"/>
              <a:gd name="connsiteX1" fmla="*/ 263137 w 1407782"/>
              <a:gd name="connsiteY1" fmla="*/ 855194 h 2697151"/>
              <a:gd name="connsiteX2" fmla="*/ 1407782 w 1407782"/>
              <a:gd name="connsiteY2" fmla="*/ 2697151 h 2697151"/>
            </a:gdLst>
            <a:ahLst/>
            <a:cxnLst>
              <a:cxn ang="0">
                <a:pos x="connsiteX0" y="connsiteY0"/>
              </a:cxn>
              <a:cxn ang="0">
                <a:pos x="connsiteX1" y="connsiteY1"/>
              </a:cxn>
              <a:cxn ang="0">
                <a:pos x="connsiteX2" y="connsiteY2"/>
              </a:cxn>
            </a:cxnLst>
            <a:rect l="l" t="t" r="r" b="b"/>
            <a:pathLst>
              <a:path w="1407782" h="2697151">
                <a:moveTo>
                  <a:pt x="0" y="0"/>
                </a:moveTo>
                <a:cubicBezTo>
                  <a:pt x="14253" y="202834"/>
                  <a:pt x="28507" y="405669"/>
                  <a:pt x="263137" y="855194"/>
                </a:cubicBezTo>
                <a:cubicBezTo>
                  <a:pt x="497767" y="1304719"/>
                  <a:pt x="952774" y="2000935"/>
                  <a:pt x="1407782" y="2697151"/>
                </a:cubicBezTo>
              </a:path>
            </a:pathLst>
          </a:cu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1853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Data split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control learning to produce </a:t>
            </a:r>
            <a:r>
              <a:rPr lang="en-US" altLang="ko-KR" sz="2000" dirty="0">
                <a:solidFill>
                  <a:schemeClr val="accent6"/>
                </a:solidFill>
                <a:latin typeface="Arial Narrow" panose="020B0606020202030204" pitchFamily="34" charset="0"/>
              </a:rPr>
              <a:t>optimal results</a:t>
            </a:r>
            <a:r>
              <a:rPr lang="en-US" altLang="ko-KR" sz="2000" dirty="0">
                <a:solidFill>
                  <a:srgbClr val="222222"/>
                </a:solidFill>
                <a:latin typeface="Arial Narrow" panose="020B0606020202030204" pitchFamily="34" charset="0"/>
              </a:rPr>
              <a:t>?</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pic>
        <p:nvPicPr>
          <p:cNvPr id="3" name="Picture 2" descr="머신 러닝] 과적합 (Overfitting)과 Validation Dataset의 개념">
            <a:extLst>
              <a:ext uri="{FF2B5EF4-FFF2-40B4-BE49-F238E27FC236}">
                <a16:creationId xmlns:a16="http://schemas.microsoft.com/office/drawing/2014/main" id="{E824FC7C-F0F7-E8FF-C4AC-47F137522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380" y="2730081"/>
            <a:ext cx="3849745" cy="319446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직선 연결선 6">
            <a:extLst>
              <a:ext uri="{FF2B5EF4-FFF2-40B4-BE49-F238E27FC236}">
                <a16:creationId xmlns:a16="http://schemas.microsoft.com/office/drawing/2014/main" id="{D8857CBF-1C7C-A533-170B-60C664690A01}"/>
              </a:ext>
            </a:extLst>
          </p:cNvPr>
          <p:cNvCxnSpPr>
            <a:cxnSpLocks/>
          </p:cNvCxnSpPr>
          <p:nvPr/>
        </p:nvCxnSpPr>
        <p:spPr>
          <a:xfrm>
            <a:off x="3868109" y="2601310"/>
            <a:ext cx="0" cy="3453303"/>
          </a:xfrm>
          <a:prstGeom prst="line">
            <a:avLst/>
          </a:prstGeom>
          <a:ln w="317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4F7814F-8FA3-0B7C-E181-55B9D8B72DA5}"/>
              </a:ext>
            </a:extLst>
          </p:cNvPr>
          <p:cNvSpPr txBox="1"/>
          <p:nvPr/>
        </p:nvSpPr>
        <p:spPr>
          <a:xfrm>
            <a:off x="3057525" y="2233270"/>
            <a:ext cx="1640599" cy="369332"/>
          </a:xfrm>
          <a:prstGeom prst="rect">
            <a:avLst/>
          </a:prstGeom>
          <a:noFill/>
        </p:spPr>
        <p:txBody>
          <a:bodyPr wrap="square">
            <a:spAutoFit/>
          </a:bodyPr>
          <a:lstStyle/>
          <a:p>
            <a:r>
              <a:rPr lang="en-US" altLang="ko-KR" dirty="0">
                <a:solidFill>
                  <a:schemeClr val="accent6"/>
                </a:solidFill>
              </a:rPr>
              <a:t>Optimal results</a:t>
            </a:r>
            <a:endParaRPr lang="ko-KR" altLang="en-US" dirty="0">
              <a:solidFill>
                <a:schemeClr val="accent6"/>
              </a:solidFill>
            </a:endParaRPr>
          </a:p>
        </p:txBody>
      </p:sp>
      <p:sp>
        <p:nvSpPr>
          <p:cNvPr id="18" name="TextBox 17">
            <a:extLst>
              <a:ext uri="{FF2B5EF4-FFF2-40B4-BE49-F238E27FC236}">
                <a16:creationId xmlns:a16="http://schemas.microsoft.com/office/drawing/2014/main" id="{D144DFF2-B76C-A757-1AB1-7EB18847F732}"/>
              </a:ext>
            </a:extLst>
          </p:cNvPr>
          <p:cNvSpPr txBox="1"/>
          <p:nvPr/>
        </p:nvSpPr>
        <p:spPr>
          <a:xfrm>
            <a:off x="1789547" y="6133838"/>
            <a:ext cx="5170927" cy="646331"/>
          </a:xfrm>
          <a:prstGeom prst="rect">
            <a:avLst/>
          </a:prstGeom>
          <a:noFill/>
        </p:spPr>
        <p:txBody>
          <a:bodyPr wrap="square">
            <a:spAutoFit/>
          </a:bodyPr>
          <a:lstStyle/>
          <a:p>
            <a:r>
              <a:rPr lang="en-US" altLang="ko-KR" dirty="0"/>
              <a:t>Training should be stopped at a point where the test results no longer improve with training.</a:t>
            </a:r>
          </a:p>
        </p:txBody>
      </p:sp>
    </p:spTree>
    <p:extLst>
      <p:ext uri="{BB962C8B-B14F-4D97-AF65-F5344CB8AC3E}">
        <p14:creationId xmlns:p14="http://schemas.microsoft.com/office/powerpoint/2010/main" val="1252322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Data split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control learning to produce </a:t>
            </a:r>
            <a:r>
              <a:rPr lang="en-US" altLang="ko-KR" sz="2000" dirty="0">
                <a:solidFill>
                  <a:schemeClr val="accent6"/>
                </a:solidFill>
                <a:latin typeface="Arial Narrow" panose="020B0606020202030204" pitchFamily="34" charset="0"/>
              </a:rPr>
              <a:t>optimal results</a:t>
            </a:r>
            <a:r>
              <a:rPr lang="en-US" altLang="ko-KR" sz="2000" dirty="0">
                <a:solidFill>
                  <a:srgbClr val="222222"/>
                </a:solidFill>
                <a:latin typeface="Arial Narrow" panose="020B0606020202030204" pitchFamily="34" charset="0"/>
              </a:rPr>
              <a:t>?</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pic>
        <p:nvPicPr>
          <p:cNvPr id="3" name="Picture 2" descr="머신 러닝] 과적합 (Overfitting)과 Validation Dataset의 개념">
            <a:extLst>
              <a:ext uri="{FF2B5EF4-FFF2-40B4-BE49-F238E27FC236}">
                <a16:creationId xmlns:a16="http://schemas.microsoft.com/office/drawing/2014/main" id="{E824FC7C-F0F7-E8FF-C4AC-47F137522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380" y="2730081"/>
            <a:ext cx="3849745" cy="319446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직선 연결선 6">
            <a:extLst>
              <a:ext uri="{FF2B5EF4-FFF2-40B4-BE49-F238E27FC236}">
                <a16:creationId xmlns:a16="http://schemas.microsoft.com/office/drawing/2014/main" id="{D8857CBF-1C7C-A533-170B-60C664690A01}"/>
              </a:ext>
            </a:extLst>
          </p:cNvPr>
          <p:cNvCxnSpPr>
            <a:cxnSpLocks/>
          </p:cNvCxnSpPr>
          <p:nvPr/>
        </p:nvCxnSpPr>
        <p:spPr>
          <a:xfrm>
            <a:off x="3868109" y="2601310"/>
            <a:ext cx="0" cy="3453303"/>
          </a:xfrm>
          <a:prstGeom prst="line">
            <a:avLst/>
          </a:prstGeom>
          <a:ln w="317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3035C4E-A922-8287-45D8-97236EF327EB}"/>
              </a:ext>
            </a:extLst>
          </p:cNvPr>
          <p:cNvSpPr txBox="1"/>
          <p:nvPr/>
        </p:nvSpPr>
        <p:spPr>
          <a:xfrm>
            <a:off x="1840705" y="6182092"/>
            <a:ext cx="5462590"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We need to split the data into a training and validation set</a:t>
            </a:r>
          </a:p>
          <a:p>
            <a:endParaRPr lang="en-US" altLang="ko-KR" sz="1800" dirty="0">
              <a:solidFill>
                <a:srgbClr val="222222"/>
              </a:solidFill>
              <a:latin typeface="Arial Narrow" panose="020B0606020202030204" pitchFamily="34" charset="0"/>
            </a:endParaRPr>
          </a:p>
        </p:txBody>
      </p:sp>
      <p:sp>
        <p:nvSpPr>
          <p:cNvPr id="15" name="TextBox 14">
            <a:extLst>
              <a:ext uri="{FF2B5EF4-FFF2-40B4-BE49-F238E27FC236}">
                <a16:creationId xmlns:a16="http://schemas.microsoft.com/office/drawing/2014/main" id="{5B26AB61-7C64-DE37-2012-6FE6BA346A50}"/>
              </a:ext>
            </a:extLst>
          </p:cNvPr>
          <p:cNvSpPr txBox="1"/>
          <p:nvPr/>
        </p:nvSpPr>
        <p:spPr>
          <a:xfrm>
            <a:off x="3057525" y="2233270"/>
            <a:ext cx="1640599" cy="369332"/>
          </a:xfrm>
          <a:prstGeom prst="rect">
            <a:avLst/>
          </a:prstGeom>
          <a:noFill/>
        </p:spPr>
        <p:txBody>
          <a:bodyPr wrap="square">
            <a:spAutoFit/>
          </a:bodyPr>
          <a:lstStyle/>
          <a:p>
            <a:r>
              <a:rPr lang="en-US" altLang="ko-KR" dirty="0">
                <a:solidFill>
                  <a:schemeClr val="accent6"/>
                </a:solidFill>
              </a:rPr>
              <a:t>Optimal results</a:t>
            </a:r>
            <a:endParaRPr lang="ko-KR" altLang="en-US" dirty="0">
              <a:solidFill>
                <a:schemeClr val="accent6"/>
              </a:solidFill>
            </a:endParaRPr>
          </a:p>
        </p:txBody>
      </p:sp>
    </p:spTree>
    <p:extLst>
      <p:ext uri="{BB962C8B-B14F-4D97-AF65-F5344CB8AC3E}">
        <p14:creationId xmlns:p14="http://schemas.microsoft.com/office/powerpoint/2010/main" val="627869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Data split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split the data into a training and validation set using python?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8" name="TextBox 7">
            <a:extLst>
              <a:ext uri="{FF2B5EF4-FFF2-40B4-BE49-F238E27FC236}">
                <a16:creationId xmlns:a16="http://schemas.microsoft.com/office/drawing/2014/main" id="{E362F12F-F64A-7A3A-9F54-7F3E0B692ED8}"/>
              </a:ext>
            </a:extLst>
          </p:cNvPr>
          <p:cNvSpPr txBox="1"/>
          <p:nvPr/>
        </p:nvSpPr>
        <p:spPr>
          <a:xfrm>
            <a:off x="622737" y="2505290"/>
            <a:ext cx="6251028" cy="369332"/>
          </a:xfrm>
          <a:prstGeom prst="rect">
            <a:avLst/>
          </a:prstGeom>
          <a:noFill/>
        </p:spPr>
        <p:txBody>
          <a:bodyPr wrap="square">
            <a:spAutoFit/>
          </a:bodyPr>
          <a:lstStyle/>
          <a:p>
            <a:r>
              <a:rPr lang="ko-KR" altLang="en-US" dirty="0" err="1">
                <a:solidFill>
                  <a:schemeClr val="accent6">
                    <a:lumMod val="75000"/>
                  </a:schemeClr>
                </a:solidFill>
              </a:rPr>
              <a:t>from</a:t>
            </a:r>
            <a:r>
              <a:rPr lang="ko-KR" altLang="en-US" dirty="0"/>
              <a:t> </a:t>
            </a:r>
            <a:r>
              <a:rPr lang="ko-KR" altLang="en-US" dirty="0" err="1"/>
              <a:t>sklearn.</a:t>
            </a:r>
            <a:r>
              <a:rPr lang="ko-KR" altLang="en-US" dirty="0" err="1">
                <a:solidFill>
                  <a:schemeClr val="accent5"/>
                </a:solidFill>
              </a:rPr>
              <a:t>model_selection</a:t>
            </a:r>
            <a:r>
              <a:rPr lang="ko-KR" altLang="en-US" dirty="0">
                <a:solidFill>
                  <a:schemeClr val="accent5"/>
                </a:solidFill>
              </a:rPr>
              <a:t> </a:t>
            </a:r>
            <a:r>
              <a:rPr lang="ko-KR" altLang="en-US" dirty="0" err="1">
                <a:solidFill>
                  <a:schemeClr val="accent6">
                    <a:lumMod val="75000"/>
                  </a:schemeClr>
                </a:solidFill>
              </a:rPr>
              <a:t>import</a:t>
            </a:r>
            <a:r>
              <a:rPr lang="ko-KR" altLang="en-US" dirty="0"/>
              <a:t> </a:t>
            </a:r>
            <a:r>
              <a:rPr lang="ko-KR" altLang="en-US" dirty="0" err="1"/>
              <a:t>train_test_split</a:t>
            </a:r>
            <a:endParaRPr lang="ko-KR" altLang="en-US" dirty="0"/>
          </a:p>
        </p:txBody>
      </p:sp>
      <p:sp>
        <p:nvSpPr>
          <p:cNvPr id="11" name="TextBox 10">
            <a:extLst>
              <a:ext uri="{FF2B5EF4-FFF2-40B4-BE49-F238E27FC236}">
                <a16:creationId xmlns:a16="http://schemas.microsoft.com/office/drawing/2014/main" id="{17109FA8-B4E0-6C56-EE65-B7573B5ABD75}"/>
              </a:ext>
            </a:extLst>
          </p:cNvPr>
          <p:cNvSpPr txBox="1"/>
          <p:nvPr/>
        </p:nvSpPr>
        <p:spPr>
          <a:xfrm>
            <a:off x="622737" y="2976669"/>
            <a:ext cx="7898525" cy="369332"/>
          </a:xfrm>
          <a:prstGeom prst="rect">
            <a:avLst/>
          </a:prstGeom>
          <a:noFill/>
        </p:spPr>
        <p:txBody>
          <a:bodyPr wrap="square">
            <a:spAutoFit/>
          </a:bodyPr>
          <a:lstStyle/>
          <a:p>
            <a:r>
              <a:rPr lang="ko-KR" altLang="en-US" dirty="0" err="1"/>
              <a:t>X_train</a:t>
            </a:r>
            <a:r>
              <a:rPr lang="ko-KR" altLang="en-US" dirty="0"/>
              <a:t>, </a:t>
            </a:r>
            <a:r>
              <a:rPr lang="ko-KR" altLang="en-US" dirty="0" err="1"/>
              <a:t>X_test</a:t>
            </a:r>
            <a:r>
              <a:rPr lang="ko-KR" altLang="en-US" dirty="0"/>
              <a:t>, </a:t>
            </a:r>
            <a:r>
              <a:rPr lang="ko-KR" altLang="en-US" dirty="0" err="1"/>
              <a:t>Y_train</a:t>
            </a:r>
            <a:r>
              <a:rPr lang="ko-KR" altLang="en-US" dirty="0"/>
              <a:t>, </a:t>
            </a:r>
            <a:r>
              <a:rPr lang="ko-KR" altLang="en-US" dirty="0" err="1"/>
              <a:t>Y_test</a:t>
            </a:r>
            <a:r>
              <a:rPr lang="ko-KR" altLang="en-US" dirty="0"/>
              <a:t> = </a:t>
            </a:r>
            <a:r>
              <a:rPr lang="ko-KR" altLang="en-US" dirty="0" err="1"/>
              <a:t>train_test_split</a:t>
            </a:r>
            <a:r>
              <a:rPr lang="ko-KR" altLang="en-US" dirty="0"/>
              <a:t>(X,Y, </a:t>
            </a:r>
            <a:r>
              <a:rPr lang="ko-KR" altLang="en-US" dirty="0" err="1"/>
              <a:t>test_size</a:t>
            </a:r>
            <a:r>
              <a:rPr lang="ko-KR" altLang="en-US" dirty="0"/>
              <a:t>=</a:t>
            </a:r>
            <a:r>
              <a:rPr lang="ko-KR" altLang="en-US" dirty="0">
                <a:solidFill>
                  <a:schemeClr val="accent6">
                    <a:lumMod val="75000"/>
                  </a:schemeClr>
                </a:solidFill>
              </a:rPr>
              <a:t>0.2</a:t>
            </a:r>
            <a:r>
              <a:rPr lang="ko-KR" altLang="en-US" dirty="0"/>
              <a:t>, </a:t>
            </a:r>
            <a:r>
              <a:rPr lang="ko-KR" altLang="en-US" dirty="0" err="1"/>
              <a:t>random_state</a:t>
            </a:r>
            <a:r>
              <a:rPr lang="ko-KR" altLang="en-US" dirty="0"/>
              <a:t>=</a:t>
            </a:r>
            <a:r>
              <a:rPr lang="ko-KR" altLang="en-US" dirty="0">
                <a:solidFill>
                  <a:schemeClr val="accent6">
                    <a:lumMod val="75000"/>
                  </a:schemeClr>
                </a:solidFill>
              </a:rPr>
              <a:t>0</a:t>
            </a:r>
            <a:r>
              <a:rPr lang="ko-KR" altLang="en-US" dirty="0"/>
              <a:t>)</a:t>
            </a:r>
          </a:p>
        </p:txBody>
      </p:sp>
      <p:sp>
        <p:nvSpPr>
          <p:cNvPr id="13" name="사각형: 둥근 모서리 12">
            <a:extLst>
              <a:ext uri="{FF2B5EF4-FFF2-40B4-BE49-F238E27FC236}">
                <a16:creationId xmlns:a16="http://schemas.microsoft.com/office/drawing/2014/main" id="{0F3B43EA-E886-1B74-CA32-6FB792A3A2FE}"/>
              </a:ext>
            </a:extLst>
          </p:cNvPr>
          <p:cNvSpPr/>
          <p:nvPr/>
        </p:nvSpPr>
        <p:spPr>
          <a:xfrm>
            <a:off x="3351858" y="3872191"/>
            <a:ext cx="1347951" cy="735141"/>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ABC66ABF-86EB-91E7-36B9-2F7A53483773}"/>
              </a:ext>
            </a:extLst>
          </p:cNvPr>
          <p:cNvSpPr txBox="1"/>
          <p:nvPr/>
        </p:nvSpPr>
        <p:spPr>
          <a:xfrm>
            <a:off x="3604105" y="4055096"/>
            <a:ext cx="84345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Dataset</a:t>
            </a:r>
            <a:endParaRPr lang="ko-KR" altLang="en-US" dirty="0"/>
          </a:p>
        </p:txBody>
      </p:sp>
      <p:sp>
        <p:nvSpPr>
          <p:cNvPr id="18" name="사각형: 둥근 모서리 17">
            <a:extLst>
              <a:ext uri="{FF2B5EF4-FFF2-40B4-BE49-F238E27FC236}">
                <a16:creationId xmlns:a16="http://schemas.microsoft.com/office/drawing/2014/main" id="{68FA1F58-7A8B-3476-641F-9DA16F43A955}"/>
              </a:ext>
            </a:extLst>
          </p:cNvPr>
          <p:cNvSpPr/>
          <p:nvPr/>
        </p:nvSpPr>
        <p:spPr>
          <a:xfrm>
            <a:off x="2139596" y="5188815"/>
            <a:ext cx="1347951" cy="7351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사각형: 둥근 모서리 18">
            <a:extLst>
              <a:ext uri="{FF2B5EF4-FFF2-40B4-BE49-F238E27FC236}">
                <a16:creationId xmlns:a16="http://schemas.microsoft.com/office/drawing/2014/main" id="{09C06872-6CE3-0CE2-4D2C-077753B4F107}"/>
              </a:ext>
            </a:extLst>
          </p:cNvPr>
          <p:cNvSpPr/>
          <p:nvPr/>
        </p:nvSpPr>
        <p:spPr>
          <a:xfrm>
            <a:off x="4573687" y="5188814"/>
            <a:ext cx="1347951" cy="735141"/>
          </a:xfrm>
          <a:prstGeom prst="round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9BB3B3DE-FCB0-EA1F-6602-5274E5A7A700}"/>
              </a:ext>
            </a:extLst>
          </p:cNvPr>
          <p:cNvSpPr txBox="1"/>
          <p:nvPr/>
        </p:nvSpPr>
        <p:spPr>
          <a:xfrm>
            <a:off x="2366511" y="5371718"/>
            <a:ext cx="85922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Training</a:t>
            </a:r>
            <a:endParaRPr lang="ko-KR" altLang="en-US" dirty="0"/>
          </a:p>
        </p:txBody>
      </p:sp>
      <p:sp>
        <p:nvSpPr>
          <p:cNvPr id="22" name="TextBox 21">
            <a:extLst>
              <a:ext uri="{FF2B5EF4-FFF2-40B4-BE49-F238E27FC236}">
                <a16:creationId xmlns:a16="http://schemas.microsoft.com/office/drawing/2014/main" id="{7D67E3F3-E633-55F4-81DC-B34E63CC798F}"/>
              </a:ext>
            </a:extLst>
          </p:cNvPr>
          <p:cNvSpPr txBox="1"/>
          <p:nvPr/>
        </p:nvSpPr>
        <p:spPr>
          <a:xfrm>
            <a:off x="4706094" y="5371718"/>
            <a:ext cx="108313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Validation</a:t>
            </a:r>
            <a:endParaRPr lang="ko-KR" altLang="en-US" dirty="0"/>
          </a:p>
        </p:txBody>
      </p:sp>
      <p:sp>
        <p:nvSpPr>
          <p:cNvPr id="23" name="화살표: 아래쪽 22">
            <a:extLst>
              <a:ext uri="{FF2B5EF4-FFF2-40B4-BE49-F238E27FC236}">
                <a16:creationId xmlns:a16="http://schemas.microsoft.com/office/drawing/2014/main" id="{52A54D13-38B0-1673-7A36-DA100FFA421E}"/>
              </a:ext>
            </a:extLst>
          </p:cNvPr>
          <p:cNvSpPr/>
          <p:nvPr/>
        </p:nvSpPr>
        <p:spPr>
          <a:xfrm rot="2123536">
            <a:off x="3093974" y="4700265"/>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화살표: 아래쪽 23">
            <a:extLst>
              <a:ext uri="{FF2B5EF4-FFF2-40B4-BE49-F238E27FC236}">
                <a16:creationId xmlns:a16="http://schemas.microsoft.com/office/drawing/2014/main" id="{E9C2155D-D83F-AE94-E1D2-A7C901AB5B9F}"/>
              </a:ext>
            </a:extLst>
          </p:cNvPr>
          <p:cNvSpPr/>
          <p:nvPr/>
        </p:nvSpPr>
        <p:spPr>
          <a:xfrm rot="19671574">
            <a:off x="4629694" y="4661979"/>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05B36545-FCEF-E5E4-330F-9C59B7DBF1AA}"/>
              </a:ext>
            </a:extLst>
          </p:cNvPr>
          <p:cNvSpPr txBox="1"/>
          <p:nvPr/>
        </p:nvSpPr>
        <p:spPr>
          <a:xfrm>
            <a:off x="1907627" y="5994213"/>
            <a:ext cx="1923394"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For training weights </a:t>
            </a:r>
            <a:endParaRPr lang="ko-KR" altLang="en-US" dirty="0"/>
          </a:p>
        </p:txBody>
      </p:sp>
      <p:sp>
        <p:nvSpPr>
          <p:cNvPr id="27" name="TextBox 26">
            <a:extLst>
              <a:ext uri="{FF2B5EF4-FFF2-40B4-BE49-F238E27FC236}">
                <a16:creationId xmlns:a16="http://schemas.microsoft.com/office/drawing/2014/main" id="{912A3971-831D-ECEC-A639-77FF93314897}"/>
              </a:ext>
            </a:extLst>
          </p:cNvPr>
          <p:cNvSpPr txBox="1"/>
          <p:nvPr/>
        </p:nvSpPr>
        <p:spPr>
          <a:xfrm>
            <a:off x="4447561" y="5991215"/>
            <a:ext cx="1923394"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For stop training</a:t>
            </a:r>
            <a:endParaRPr lang="ko-KR" altLang="en-US" dirty="0"/>
          </a:p>
        </p:txBody>
      </p:sp>
    </p:spTree>
    <p:extLst>
      <p:ext uri="{BB962C8B-B14F-4D97-AF65-F5344CB8AC3E}">
        <p14:creationId xmlns:p14="http://schemas.microsoft.com/office/powerpoint/2010/main" val="119938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Description of iris classification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Iris is divided into several species according to the shape and length of the petals.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Given similar flowers, can deep learning distinguish their species?</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pic>
        <p:nvPicPr>
          <p:cNvPr id="2" name="Picture 2">
            <a:extLst>
              <a:ext uri="{FF2B5EF4-FFF2-40B4-BE49-F238E27FC236}">
                <a16:creationId xmlns:a16="http://schemas.microsoft.com/office/drawing/2014/main" id="{F29ADB8B-10EF-4BA8-C1C9-D60E0CE363BB}"/>
              </a:ext>
            </a:extLst>
          </p:cNvPr>
          <p:cNvPicPr>
            <a:picLocks noChangeAspect="1" noChangeArrowheads="1"/>
          </p:cNvPicPr>
          <p:nvPr/>
        </p:nvPicPr>
        <p:blipFill>
          <a:blip r:embed="rId3" cstate="print"/>
          <a:srcRect/>
          <a:stretch>
            <a:fillRect/>
          </a:stretch>
        </p:blipFill>
        <p:spPr bwMode="auto">
          <a:xfrm>
            <a:off x="813181" y="3112234"/>
            <a:ext cx="7517638" cy="2346459"/>
          </a:xfrm>
          <a:prstGeom prst="rect">
            <a:avLst/>
          </a:prstGeom>
          <a:noFill/>
          <a:ln w="9525">
            <a:noFill/>
            <a:miter lim="800000"/>
            <a:headEnd/>
            <a:tailEnd/>
          </a:ln>
        </p:spPr>
      </p:pic>
    </p:spTree>
    <p:extLst>
      <p:ext uri="{BB962C8B-B14F-4D97-AF65-F5344CB8AC3E}">
        <p14:creationId xmlns:p14="http://schemas.microsoft.com/office/powerpoint/2010/main" val="80893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Overfitting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overfitting based on implementation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3" name="TextBox 2">
            <a:extLst>
              <a:ext uri="{FF2B5EF4-FFF2-40B4-BE49-F238E27FC236}">
                <a16:creationId xmlns:a16="http://schemas.microsoft.com/office/drawing/2014/main" id="{4BB0F7C4-1411-5A4E-6442-045C47FF25D9}"/>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https://colab.research.google.com/github/JunetaeKim/DeepLearningClass/blob/main/Week10/IntroOverfit.ipynb</a:t>
            </a:r>
            <a:endParaRPr lang="ko-KR" altLang="en-US" dirty="0"/>
          </a:p>
        </p:txBody>
      </p:sp>
    </p:spTree>
    <p:extLst>
      <p:ext uri="{BB962C8B-B14F-4D97-AF65-F5344CB8AC3E}">
        <p14:creationId xmlns:p14="http://schemas.microsoft.com/office/powerpoint/2010/main" val="1663918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사각형: 둥근 모서리 15">
            <a:extLst>
              <a:ext uri="{FF2B5EF4-FFF2-40B4-BE49-F238E27FC236}">
                <a16:creationId xmlns:a16="http://schemas.microsoft.com/office/drawing/2014/main" id="{9E429AA5-479B-B7A3-A598-D5B9D170DEF6}"/>
              </a:ext>
            </a:extLst>
          </p:cNvPr>
          <p:cNvSpPr/>
          <p:nvPr/>
        </p:nvSpPr>
        <p:spPr>
          <a:xfrm>
            <a:off x="4147089" y="5652083"/>
            <a:ext cx="1575137" cy="529668"/>
          </a:xfrm>
          <a:prstGeom prst="roundRect">
            <a:avLst/>
          </a:prstGeom>
          <a:solidFill>
            <a:srgbClr val="CC3300">
              <a:alpha val="3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Data split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Training set, validation set, and test set.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13" name="사각형: 둥근 모서리 12">
            <a:extLst>
              <a:ext uri="{FF2B5EF4-FFF2-40B4-BE49-F238E27FC236}">
                <a16:creationId xmlns:a16="http://schemas.microsoft.com/office/drawing/2014/main" id="{0F3B43EA-E886-1B74-CA32-6FB792A3A2FE}"/>
              </a:ext>
            </a:extLst>
          </p:cNvPr>
          <p:cNvSpPr/>
          <p:nvPr/>
        </p:nvSpPr>
        <p:spPr>
          <a:xfrm>
            <a:off x="4179547" y="2600264"/>
            <a:ext cx="1347951" cy="735141"/>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ABC66ABF-86EB-91E7-36B9-2F7A53483773}"/>
              </a:ext>
            </a:extLst>
          </p:cNvPr>
          <p:cNvSpPr txBox="1"/>
          <p:nvPr/>
        </p:nvSpPr>
        <p:spPr>
          <a:xfrm>
            <a:off x="4397453" y="2781844"/>
            <a:ext cx="96958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Dataset1</a:t>
            </a:r>
            <a:endParaRPr lang="ko-KR" altLang="en-US" dirty="0"/>
          </a:p>
        </p:txBody>
      </p:sp>
      <p:sp>
        <p:nvSpPr>
          <p:cNvPr id="18" name="사각형: 둥근 모서리 17">
            <a:extLst>
              <a:ext uri="{FF2B5EF4-FFF2-40B4-BE49-F238E27FC236}">
                <a16:creationId xmlns:a16="http://schemas.microsoft.com/office/drawing/2014/main" id="{68FA1F58-7A8B-3476-641F-9DA16F43A955}"/>
              </a:ext>
            </a:extLst>
          </p:cNvPr>
          <p:cNvSpPr/>
          <p:nvPr/>
        </p:nvSpPr>
        <p:spPr>
          <a:xfrm>
            <a:off x="2967285" y="3916888"/>
            <a:ext cx="1347951" cy="7351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사각형: 둥근 모서리 18">
            <a:extLst>
              <a:ext uri="{FF2B5EF4-FFF2-40B4-BE49-F238E27FC236}">
                <a16:creationId xmlns:a16="http://schemas.microsoft.com/office/drawing/2014/main" id="{09C06872-6CE3-0CE2-4D2C-077753B4F107}"/>
              </a:ext>
            </a:extLst>
          </p:cNvPr>
          <p:cNvSpPr/>
          <p:nvPr/>
        </p:nvSpPr>
        <p:spPr>
          <a:xfrm>
            <a:off x="5401376" y="3916887"/>
            <a:ext cx="1347951" cy="735141"/>
          </a:xfrm>
          <a:prstGeom prst="round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9BB3B3DE-FCB0-EA1F-6602-5274E5A7A700}"/>
              </a:ext>
            </a:extLst>
          </p:cNvPr>
          <p:cNvSpPr txBox="1"/>
          <p:nvPr/>
        </p:nvSpPr>
        <p:spPr>
          <a:xfrm>
            <a:off x="3194200" y="4099791"/>
            <a:ext cx="85922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Training</a:t>
            </a:r>
            <a:endParaRPr lang="ko-KR" altLang="en-US" dirty="0"/>
          </a:p>
        </p:txBody>
      </p:sp>
      <p:sp>
        <p:nvSpPr>
          <p:cNvPr id="22" name="TextBox 21">
            <a:extLst>
              <a:ext uri="{FF2B5EF4-FFF2-40B4-BE49-F238E27FC236}">
                <a16:creationId xmlns:a16="http://schemas.microsoft.com/office/drawing/2014/main" id="{7D67E3F3-E633-55F4-81DC-B34E63CC798F}"/>
              </a:ext>
            </a:extLst>
          </p:cNvPr>
          <p:cNvSpPr txBox="1"/>
          <p:nvPr/>
        </p:nvSpPr>
        <p:spPr>
          <a:xfrm>
            <a:off x="5533783" y="4099791"/>
            <a:ext cx="108313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Validation</a:t>
            </a:r>
            <a:endParaRPr lang="ko-KR" altLang="en-US" dirty="0"/>
          </a:p>
        </p:txBody>
      </p:sp>
      <p:sp>
        <p:nvSpPr>
          <p:cNvPr id="23" name="화살표: 아래쪽 22">
            <a:extLst>
              <a:ext uri="{FF2B5EF4-FFF2-40B4-BE49-F238E27FC236}">
                <a16:creationId xmlns:a16="http://schemas.microsoft.com/office/drawing/2014/main" id="{52A54D13-38B0-1673-7A36-DA100FFA421E}"/>
              </a:ext>
            </a:extLst>
          </p:cNvPr>
          <p:cNvSpPr/>
          <p:nvPr/>
        </p:nvSpPr>
        <p:spPr>
          <a:xfrm rot="2123536">
            <a:off x="3921663" y="3428338"/>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화살표: 아래쪽 23">
            <a:extLst>
              <a:ext uri="{FF2B5EF4-FFF2-40B4-BE49-F238E27FC236}">
                <a16:creationId xmlns:a16="http://schemas.microsoft.com/office/drawing/2014/main" id="{E9C2155D-D83F-AE94-E1D2-A7C901AB5B9F}"/>
              </a:ext>
            </a:extLst>
          </p:cNvPr>
          <p:cNvSpPr/>
          <p:nvPr/>
        </p:nvSpPr>
        <p:spPr>
          <a:xfrm rot="19671574">
            <a:off x="5457383" y="3390052"/>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05B36545-FCEF-E5E4-330F-9C59B7DBF1AA}"/>
              </a:ext>
            </a:extLst>
          </p:cNvPr>
          <p:cNvSpPr txBox="1"/>
          <p:nvPr/>
        </p:nvSpPr>
        <p:spPr>
          <a:xfrm>
            <a:off x="2735316" y="4722286"/>
            <a:ext cx="1923394"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For training weights </a:t>
            </a:r>
            <a:endParaRPr lang="ko-KR" altLang="en-US" dirty="0"/>
          </a:p>
        </p:txBody>
      </p:sp>
      <p:sp>
        <p:nvSpPr>
          <p:cNvPr id="27" name="TextBox 26">
            <a:extLst>
              <a:ext uri="{FF2B5EF4-FFF2-40B4-BE49-F238E27FC236}">
                <a16:creationId xmlns:a16="http://schemas.microsoft.com/office/drawing/2014/main" id="{912A3971-831D-ECEC-A639-77FF93314897}"/>
              </a:ext>
            </a:extLst>
          </p:cNvPr>
          <p:cNvSpPr txBox="1"/>
          <p:nvPr/>
        </p:nvSpPr>
        <p:spPr>
          <a:xfrm>
            <a:off x="5275250" y="4719288"/>
            <a:ext cx="1923394"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For stop training</a:t>
            </a:r>
            <a:endParaRPr lang="ko-KR" altLang="en-US" dirty="0"/>
          </a:p>
        </p:txBody>
      </p:sp>
      <p:sp>
        <p:nvSpPr>
          <p:cNvPr id="2" name="사각형: 둥근 모서리 1">
            <a:extLst>
              <a:ext uri="{FF2B5EF4-FFF2-40B4-BE49-F238E27FC236}">
                <a16:creationId xmlns:a16="http://schemas.microsoft.com/office/drawing/2014/main" id="{B47CBCD6-E7F9-43C5-39A7-F5B18A057AD4}"/>
              </a:ext>
            </a:extLst>
          </p:cNvPr>
          <p:cNvSpPr/>
          <p:nvPr/>
        </p:nvSpPr>
        <p:spPr>
          <a:xfrm>
            <a:off x="1811110" y="5556979"/>
            <a:ext cx="1347951" cy="735141"/>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E5EC4D1C-D42A-9DC4-998D-144BB6778B99}"/>
              </a:ext>
            </a:extLst>
          </p:cNvPr>
          <p:cNvSpPr txBox="1"/>
          <p:nvPr/>
        </p:nvSpPr>
        <p:spPr>
          <a:xfrm>
            <a:off x="2029016" y="5738559"/>
            <a:ext cx="96958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Dataset2</a:t>
            </a:r>
            <a:endParaRPr lang="ko-KR" altLang="en-US" dirty="0"/>
          </a:p>
        </p:txBody>
      </p:sp>
      <p:sp>
        <p:nvSpPr>
          <p:cNvPr id="4" name="화살표: 아래쪽 3">
            <a:extLst>
              <a:ext uri="{FF2B5EF4-FFF2-40B4-BE49-F238E27FC236}">
                <a16:creationId xmlns:a16="http://schemas.microsoft.com/office/drawing/2014/main" id="{DA83F61E-7D94-F6E2-7694-97D1CDF9B7B7}"/>
              </a:ext>
            </a:extLst>
          </p:cNvPr>
          <p:cNvSpPr/>
          <p:nvPr/>
        </p:nvSpPr>
        <p:spPr>
          <a:xfrm rot="19296987">
            <a:off x="4107835" y="5152437"/>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아래쪽 4">
            <a:extLst>
              <a:ext uri="{FF2B5EF4-FFF2-40B4-BE49-F238E27FC236}">
                <a16:creationId xmlns:a16="http://schemas.microsoft.com/office/drawing/2014/main" id="{090691A4-F3A0-C2F6-4FEA-35461B3BA98F}"/>
              </a:ext>
            </a:extLst>
          </p:cNvPr>
          <p:cNvSpPr/>
          <p:nvPr/>
        </p:nvSpPr>
        <p:spPr>
          <a:xfrm rot="2995799">
            <a:off x="5372610" y="5145640"/>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8F7194A-EF92-F2E9-DA0F-890DAD2DE640}"/>
              </a:ext>
            </a:extLst>
          </p:cNvPr>
          <p:cNvSpPr txBox="1"/>
          <p:nvPr/>
        </p:nvSpPr>
        <p:spPr>
          <a:xfrm>
            <a:off x="4208938" y="5723778"/>
            <a:ext cx="1575137" cy="369332"/>
          </a:xfrm>
          <a:prstGeom prst="rect">
            <a:avLst/>
          </a:prstGeom>
          <a:noFill/>
        </p:spPr>
        <p:txBody>
          <a:bodyPr wrap="square">
            <a:spAutoFit/>
          </a:bodyPr>
          <a:lstStyle/>
          <a:p>
            <a:r>
              <a:rPr lang="en-US" altLang="ko-KR" dirty="0">
                <a:solidFill>
                  <a:srgbClr val="C00000"/>
                </a:solidFill>
                <a:latin typeface="Arial Narrow" panose="020B0606020202030204" pitchFamily="34" charset="0"/>
              </a:rPr>
              <a:t>Optimal model</a:t>
            </a:r>
            <a:endParaRPr lang="ko-KR" altLang="en-US" dirty="0">
              <a:solidFill>
                <a:srgbClr val="C00000"/>
              </a:solidFill>
            </a:endParaRPr>
          </a:p>
        </p:txBody>
      </p:sp>
      <p:sp>
        <p:nvSpPr>
          <p:cNvPr id="12" name="화살표: 왼쪽/오른쪽 11">
            <a:extLst>
              <a:ext uri="{FF2B5EF4-FFF2-40B4-BE49-F238E27FC236}">
                <a16:creationId xmlns:a16="http://schemas.microsoft.com/office/drawing/2014/main" id="{4F525388-E6AF-9FCD-7692-F48EEE09BC12}"/>
              </a:ext>
            </a:extLst>
          </p:cNvPr>
          <p:cNvSpPr/>
          <p:nvPr/>
        </p:nvSpPr>
        <p:spPr>
          <a:xfrm>
            <a:off x="3318642" y="5804335"/>
            <a:ext cx="766598" cy="271208"/>
          </a:xfrm>
          <a:prstGeom prst="leftRight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C6D4885-EBE3-F9ED-2712-2B843B4E2022}"/>
              </a:ext>
            </a:extLst>
          </p:cNvPr>
          <p:cNvSpPr txBox="1"/>
          <p:nvPr/>
        </p:nvSpPr>
        <p:spPr>
          <a:xfrm>
            <a:off x="3194200" y="6195344"/>
            <a:ext cx="45720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Testing for generalizability</a:t>
            </a:r>
            <a:endParaRPr lang="ko-KR" altLang="en-US" dirty="0"/>
          </a:p>
        </p:txBody>
      </p:sp>
    </p:spTree>
    <p:extLst>
      <p:ext uri="{BB962C8B-B14F-4D97-AF65-F5344CB8AC3E}">
        <p14:creationId xmlns:p14="http://schemas.microsoft.com/office/powerpoint/2010/main" val="3484260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When does the overfitting problem occur?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When the model structure is complex.</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2" name="TextBox 1">
            <a:extLst>
              <a:ext uri="{FF2B5EF4-FFF2-40B4-BE49-F238E27FC236}">
                <a16:creationId xmlns:a16="http://schemas.microsoft.com/office/drawing/2014/main" id="{10DC557E-15BA-EE4A-5817-76DA52BAAA72}"/>
              </a:ext>
            </a:extLst>
          </p:cNvPr>
          <p:cNvSpPr txBox="1"/>
          <p:nvPr/>
        </p:nvSpPr>
        <p:spPr>
          <a:xfrm>
            <a:off x="3397469" y="6396335"/>
            <a:ext cx="5746531" cy="461665"/>
          </a:xfrm>
          <a:prstGeom prst="rect">
            <a:avLst/>
          </a:prstGeom>
          <a:noFill/>
        </p:spPr>
        <p:txBody>
          <a:bodyPr wrap="square">
            <a:spAutoFit/>
          </a:bodyPr>
          <a:lstStyle/>
          <a:p>
            <a:r>
              <a:rPr lang="en-US" altLang="ko-KR" sz="1200" dirty="0"/>
              <a:t>https://image.jimcdn.com/app/cms/image/transf/dimension=1920x400:format=png/path/s8ff3310143614e07/image/i21af0dd4f2772075/version/1550368786/image.png</a:t>
            </a:r>
            <a:endParaRPr lang="ko-KR" altLang="en-US" sz="1200" dirty="0"/>
          </a:p>
        </p:txBody>
      </p:sp>
      <p:pic>
        <p:nvPicPr>
          <p:cNvPr id="3074" name="Picture 2" descr="Overfitting, bias-variance and learning curves - rmartinshort">
            <a:extLst>
              <a:ext uri="{FF2B5EF4-FFF2-40B4-BE49-F238E27FC236}">
                <a16:creationId xmlns:a16="http://schemas.microsoft.com/office/drawing/2014/main" id="{2754319B-E0FB-0F0D-1870-B459EEC61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06" y="2657805"/>
            <a:ext cx="7301077" cy="319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652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When does the overfitting problem occur?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Perform overfitting experiments depending on hidden layer complexity</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3" name="TextBox 2">
            <a:extLst>
              <a:ext uri="{FF2B5EF4-FFF2-40B4-BE49-F238E27FC236}">
                <a16:creationId xmlns:a16="http://schemas.microsoft.com/office/drawing/2014/main" id="{239EDF8E-A84D-3B9D-A0BE-A6C44CD5C865}"/>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https://colab.research.google.com/github/JunetaeKim/DeepLearningClass/blob/main/Week10/ExpOverfitComplex.ipynb</a:t>
            </a:r>
            <a:endParaRPr lang="ko-KR" altLang="en-US" dirty="0"/>
          </a:p>
        </p:txBody>
      </p:sp>
    </p:spTree>
    <p:extLst>
      <p:ext uri="{BB962C8B-B14F-4D97-AF65-F5344CB8AC3E}">
        <p14:creationId xmlns:p14="http://schemas.microsoft.com/office/powerpoint/2010/main" val="243815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When does the overfitting problem occur?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When data is insufficient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2" name="TextBox 1">
            <a:extLst>
              <a:ext uri="{FF2B5EF4-FFF2-40B4-BE49-F238E27FC236}">
                <a16:creationId xmlns:a16="http://schemas.microsoft.com/office/drawing/2014/main" id="{10DC557E-15BA-EE4A-5817-76DA52BAAA72}"/>
              </a:ext>
            </a:extLst>
          </p:cNvPr>
          <p:cNvSpPr txBox="1"/>
          <p:nvPr/>
        </p:nvSpPr>
        <p:spPr>
          <a:xfrm>
            <a:off x="3397469" y="6396335"/>
            <a:ext cx="5746531" cy="276999"/>
          </a:xfrm>
          <a:prstGeom prst="rect">
            <a:avLst/>
          </a:prstGeom>
          <a:noFill/>
        </p:spPr>
        <p:txBody>
          <a:bodyPr wrap="square">
            <a:spAutoFit/>
          </a:bodyPr>
          <a:lstStyle/>
          <a:p>
            <a:r>
              <a:rPr lang="en-US" altLang="ko-KR" sz="1200" dirty="0"/>
              <a:t>https://blog.kakaocdn.net/dn/bsNLy6/btq4bBRDhgu/pt8cbOq1e9pkalI695QnTK/img.png</a:t>
            </a:r>
            <a:endParaRPr lang="ko-KR" altLang="en-US" sz="1200" dirty="0"/>
          </a:p>
        </p:txBody>
      </p:sp>
      <p:pic>
        <p:nvPicPr>
          <p:cNvPr id="4" name="그림 3">
            <a:extLst>
              <a:ext uri="{FF2B5EF4-FFF2-40B4-BE49-F238E27FC236}">
                <a16:creationId xmlns:a16="http://schemas.microsoft.com/office/drawing/2014/main" id="{13CED178-2D62-9B89-43C1-C6BBA86C8991}"/>
              </a:ext>
            </a:extLst>
          </p:cNvPr>
          <p:cNvPicPr>
            <a:picLocks noChangeAspect="1"/>
          </p:cNvPicPr>
          <p:nvPr/>
        </p:nvPicPr>
        <p:blipFill>
          <a:blip r:embed="rId3"/>
          <a:stretch>
            <a:fillRect/>
          </a:stretch>
        </p:blipFill>
        <p:spPr>
          <a:xfrm>
            <a:off x="1049016" y="2616935"/>
            <a:ext cx="6421871" cy="3305804"/>
          </a:xfrm>
          <a:prstGeom prst="rect">
            <a:avLst/>
          </a:prstGeom>
        </p:spPr>
      </p:pic>
    </p:spTree>
    <p:extLst>
      <p:ext uri="{BB962C8B-B14F-4D97-AF65-F5344CB8AC3E}">
        <p14:creationId xmlns:p14="http://schemas.microsoft.com/office/powerpoint/2010/main" val="2392127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When does the overfitting problem occur?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When data is insufficient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3" name="TextBox 2">
            <a:extLst>
              <a:ext uri="{FF2B5EF4-FFF2-40B4-BE49-F238E27FC236}">
                <a16:creationId xmlns:a16="http://schemas.microsoft.com/office/drawing/2014/main" id="{0927FC52-86DC-8DEE-7F83-8CD7E3483C49}"/>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https://colab.research.google.com/github/JunetaeKim/DeepLearningClass/blob/main/Week10/ExpOverfitTrSize.ipynb</a:t>
            </a:r>
            <a:endParaRPr lang="ko-KR" altLang="en-US" dirty="0"/>
          </a:p>
        </p:txBody>
      </p:sp>
    </p:spTree>
    <p:extLst>
      <p:ext uri="{BB962C8B-B14F-4D97-AF65-F5344CB8AC3E}">
        <p14:creationId xmlns:p14="http://schemas.microsoft.com/office/powerpoint/2010/main" val="176202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89643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Background</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One of the most difficult problems when working with deep learning or machine learning is that even if an algorithm has been sufficiently tested, if there is not enough data, the results are difficult to generalize.</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method developed to address the issue is k-fold cross-validation.</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Tree>
    <p:extLst>
      <p:ext uri="{BB962C8B-B14F-4D97-AF65-F5344CB8AC3E}">
        <p14:creationId xmlns:p14="http://schemas.microsoft.com/office/powerpoint/2010/main" val="1827771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What is K-fold cross validation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method of dividing the dataset into several parts and using each one as a test set and combining the rest to use as a training set.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allows 100% of the data to be used as the test set.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pic>
        <p:nvPicPr>
          <p:cNvPr id="1026" name="Picture 2" descr="K-Fold Cross-Validation in Python Using SKLearn - AskPython">
            <a:extLst>
              <a:ext uri="{FF2B5EF4-FFF2-40B4-BE49-F238E27FC236}">
                <a16:creationId xmlns:a16="http://schemas.microsoft.com/office/drawing/2014/main" id="{8641370B-7E95-5D2C-88F1-19201981FD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2125" y="3145274"/>
            <a:ext cx="5181600" cy="3179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D50E4CF-6696-B27C-14DA-651DE69E412C}"/>
              </a:ext>
            </a:extLst>
          </p:cNvPr>
          <p:cNvSpPr txBox="1"/>
          <p:nvPr/>
        </p:nvSpPr>
        <p:spPr>
          <a:xfrm>
            <a:off x="3600449" y="6324402"/>
            <a:ext cx="5377061" cy="307777"/>
          </a:xfrm>
          <a:prstGeom prst="rect">
            <a:avLst/>
          </a:prstGeom>
          <a:noFill/>
        </p:spPr>
        <p:txBody>
          <a:bodyPr wrap="square">
            <a:spAutoFit/>
          </a:bodyPr>
          <a:lstStyle/>
          <a:p>
            <a:r>
              <a:rPr lang="en-US" altLang="ko-KR" sz="1400" dirty="0"/>
              <a:t>https://www.askpython.com/python/examples/k-fold-cross-validation</a:t>
            </a:r>
            <a:endParaRPr lang="ko-KR" altLang="en-US" sz="1400" dirty="0"/>
          </a:p>
        </p:txBody>
      </p:sp>
    </p:spTree>
    <p:extLst>
      <p:ext uri="{BB962C8B-B14F-4D97-AF65-F5344CB8AC3E}">
        <p14:creationId xmlns:p14="http://schemas.microsoft.com/office/powerpoint/2010/main" val="3033451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60377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perform k-fold cross-validation</a:t>
            </a:r>
          </a:p>
          <a:p>
            <a:pPr marL="741600" lvl="1" indent="-284400">
              <a:lnSpc>
                <a:spcPct val="150000"/>
              </a:lnSpc>
              <a:buFont typeface="Arial" panose="020B0604020202020204" pitchFamily="34" charset="0"/>
              <a:buChar char="•"/>
            </a:pPr>
            <a:r>
              <a:rPr lang="en-US" altLang="ko-KR" sz="2400" dirty="0">
                <a:solidFill>
                  <a:schemeClr val="accent6">
                    <a:lumMod val="75000"/>
                  </a:schemeClr>
                </a:solidFill>
                <a:latin typeface="Arial Narrow" panose="020B0606020202030204" pitchFamily="34" charset="0"/>
              </a:rPr>
              <a:t>from</a:t>
            </a:r>
            <a:r>
              <a:rPr lang="en-US" altLang="ko-KR" sz="2400" dirty="0">
                <a:solidFill>
                  <a:srgbClr val="222222"/>
                </a:solidFill>
                <a:latin typeface="Arial Narrow" panose="020B0606020202030204" pitchFamily="34" charset="0"/>
              </a:rPr>
              <a:t> </a:t>
            </a:r>
            <a:r>
              <a:rPr lang="en-US" altLang="ko-KR" sz="2400" dirty="0" err="1">
                <a:solidFill>
                  <a:srgbClr val="222222"/>
                </a:solidFill>
                <a:latin typeface="Arial Narrow" panose="020B0606020202030204" pitchFamily="34" charset="0"/>
              </a:rPr>
              <a:t>sklearn.</a:t>
            </a:r>
            <a:r>
              <a:rPr lang="en-US" altLang="ko-KR" sz="2400" dirty="0" err="1">
                <a:solidFill>
                  <a:schemeClr val="accent5"/>
                </a:solidFill>
                <a:latin typeface="Arial Narrow" panose="020B0606020202030204" pitchFamily="34" charset="0"/>
              </a:rPr>
              <a:t>model_selection</a:t>
            </a:r>
            <a:r>
              <a:rPr lang="en-US" altLang="ko-KR" sz="2400" dirty="0">
                <a:solidFill>
                  <a:srgbClr val="222222"/>
                </a:solidFill>
                <a:latin typeface="Arial Narrow" panose="020B0606020202030204" pitchFamily="34" charset="0"/>
              </a:rPr>
              <a:t> </a:t>
            </a:r>
            <a:r>
              <a:rPr lang="en-US" altLang="ko-KR" sz="2400" dirty="0">
                <a:solidFill>
                  <a:schemeClr val="accent6">
                    <a:lumMod val="75000"/>
                  </a:schemeClr>
                </a:solidFill>
                <a:latin typeface="Arial Narrow" panose="020B0606020202030204" pitchFamily="34" charset="0"/>
              </a:rPr>
              <a:t>import</a:t>
            </a:r>
            <a:r>
              <a:rPr lang="en-US" altLang="ko-KR" sz="2400" dirty="0">
                <a:solidFill>
                  <a:srgbClr val="222222"/>
                </a:solidFill>
                <a:latin typeface="Arial Narrow" panose="020B0606020202030204" pitchFamily="34" charset="0"/>
              </a:rPr>
              <a:t> </a:t>
            </a:r>
            <a:r>
              <a:rPr lang="en-US" altLang="ko-KR" sz="2400" dirty="0" err="1">
                <a:solidFill>
                  <a:srgbClr val="222222"/>
                </a:solidFill>
                <a:latin typeface="Arial Narrow" panose="020B0606020202030204" pitchFamily="34" charset="0"/>
              </a:rPr>
              <a:t>StratifiedKFold</a:t>
            </a: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
        <p:nvSpPr>
          <p:cNvPr id="2" name="TextBox 1">
            <a:extLst>
              <a:ext uri="{FF2B5EF4-FFF2-40B4-BE49-F238E27FC236}">
                <a16:creationId xmlns:a16="http://schemas.microsoft.com/office/drawing/2014/main" id="{40E5D77D-3BE4-A913-6E0C-799956375A92}"/>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https://colab.research.google.com/github/JunetaeKim/DeepLearningClass/blob/main/Week10/KfoldValidation.ipynb</a:t>
            </a:r>
            <a:endParaRPr lang="ko-KR" altLang="en-US" dirty="0"/>
          </a:p>
        </p:txBody>
      </p:sp>
    </p:spTree>
    <p:extLst>
      <p:ext uri="{BB962C8B-B14F-4D97-AF65-F5344CB8AC3E}">
        <p14:creationId xmlns:p14="http://schemas.microsoft.com/office/powerpoint/2010/main" val="2464628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
        <p:nvSpPr>
          <p:cNvPr id="4" name="직사각형 3">
            <a:extLst>
              <a:ext uri="{FF2B5EF4-FFF2-40B4-BE49-F238E27FC236}">
                <a16:creationId xmlns:a16="http://schemas.microsoft.com/office/drawing/2014/main" id="{F025A2A7-C7AF-1541-767D-F504FA1C0134}"/>
              </a:ext>
            </a:extLst>
          </p:cNvPr>
          <p:cNvSpPr/>
          <p:nvPr/>
        </p:nvSpPr>
        <p:spPr>
          <a:xfrm>
            <a:off x="328771" y="1082568"/>
            <a:ext cx="8742077" cy="10495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 goal</a:t>
            </a:r>
          </a:p>
          <a:p>
            <a:pPr lvl="1">
              <a:lnSpc>
                <a:spcPct val="150000"/>
              </a:lnSpc>
            </a:pPr>
            <a:r>
              <a:rPr lang="ko-KR" altLang="en-US" sz="2000" dirty="0">
                <a:solidFill>
                  <a:srgbClr val="222222"/>
                </a:solidFill>
                <a:latin typeface="Arial Narrow" panose="020B0606020202030204" pitchFamily="34" charset="0"/>
              </a:rPr>
              <a:t>①</a:t>
            </a:r>
            <a:r>
              <a:rPr lang="en-US" altLang="ko-KR" sz="2000" dirty="0">
                <a:solidFill>
                  <a:srgbClr val="222222"/>
                </a:solidFill>
                <a:latin typeface="Arial Narrow" panose="020B0606020202030204" pitchFamily="34" charset="0"/>
              </a:rPr>
              <a:t> Iris classification model development </a:t>
            </a:r>
          </a:p>
        </p:txBody>
      </p:sp>
      <p:sp>
        <p:nvSpPr>
          <p:cNvPr id="5" name="사각형: 둥근 모서리 4">
            <a:extLst>
              <a:ext uri="{FF2B5EF4-FFF2-40B4-BE49-F238E27FC236}">
                <a16:creationId xmlns:a16="http://schemas.microsoft.com/office/drawing/2014/main" id="{7D0BDC5E-4355-9084-07AD-A1D05D1A5A6E}"/>
              </a:ext>
            </a:extLst>
          </p:cNvPr>
          <p:cNvSpPr/>
          <p:nvPr/>
        </p:nvSpPr>
        <p:spPr>
          <a:xfrm>
            <a:off x="2088465" y="3460234"/>
            <a:ext cx="488950" cy="210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6B4FAC3B-3E05-7C1E-5F37-10997AA0EA41}"/>
              </a:ext>
            </a:extLst>
          </p:cNvPr>
          <p:cNvSpPr/>
          <p:nvPr/>
        </p:nvSpPr>
        <p:spPr>
          <a:xfrm>
            <a:off x="3323944" y="3768208"/>
            <a:ext cx="488950" cy="14922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둥근 모서리 7">
            <a:extLst>
              <a:ext uri="{FF2B5EF4-FFF2-40B4-BE49-F238E27FC236}">
                <a16:creationId xmlns:a16="http://schemas.microsoft.com/office/drawing/2014/main" id="{4991BC8A-9D71-9AD0-472B-A1E295805905}"/>
              </a:ext>
            </a:extLst>
          </p:cNvPr>
          <p:cNvSpPr/>
          <p:nvPr/>
        </p:nvSpPr>
        <p:spPr>
          <a:xfrm>
            <a:off x="4582458" y="3874570"/>
            <a:ext cx="488950" cy="1279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사각형: 둥근 모서리 8">
            <a:extLst>
              <a:ext uri="{FF2B5EF4-FFF2-40B4-BE49-F238E27FC236}">
                <a16:creationId xmlns:a16="http://schemas.microsoft.com/office/drawing/2014/main" id="{020448BF-06A0-7826-2EC6-23F481F6E342}"/>
              </a:ext>
            </a:extLst>
          </p:cNvPr>
          <p:cNvSpPr/>
          <p:nvPr/>
        </p:nvSpPr>
        <p:spPr>
          <a:xfrm>
            <a:off x="5903258" y="4200801"/>
            <a:ext cx="488950" cy="627061"/>
          </a:xfrm>
          <a:prstGeom prst="round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화살표: 오른쪽 10">
            <a:extLst>
              <a:ext uri="{FF2B5EF4-FFF2-40B4-BE49-F238E27FC236}">
                <a16:creationId xmlns:a16="http://schemas.microsoft.com/office/drawing/2014/main" id="{4EF565ED-2819-B5AE-E28A-D14913B9C997}"/>
              </a:ext>
            </a:extLst>
          </p:cNvPr>
          <p:cNvSpPr/>
          <p:nvPr/>
        </p:nvSpPr>
        <p:spPr>
          <a:xfrm>
            <a:off x="2812365" y="4361934"/>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오른쪽 11">
            <a:extLst>
              <a:ext uri="{FF2B5EF4-FFF2-40B4-BE49-F238E27FC236}">
                <a16:creationId xmlns:a16="http://schemas.microsoft.com/office/drawing/2014/main" id="{F899E085-AD79-5FBF-3DA8-6EC767C4AF1F}"/>
              </a:ext>
            </a:extLst>
          </p:cNvPr>
          <p:cNvSpPr/>
          <p:nvPr/>
        </p:nvSpPr>
        <p:spPr>
          <a:xfrm>
            <a:off x="4082769" y="4349231"/>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화살표: 오른쪽 12">
            <a:extLst>
              <a:ext uri="{FF2B5EF4-FFF2-40B4-BE49-F238E27FC236}">
                <a16:creationId xmlns:a16="http://schemas.microsoft.com/office/drawing/2014/main" id="{0C13F708-7E7D-4265-4F7B-B8D6BD08572A}"/>
              </a:ext>
            </a:extLst>
          </p:cNvPr>
          <p:cNvSpPr/>
          <p:nvPr/>
        </p:nvSpPr>
        <p:spPr>
          <a:xfrm>
            <a:off x="5341283" y="4349231"/>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BE2C1C59-2599-B164-A0BD-2459B561E132}"/>
              </a:ext>
            </a:extLst>
          </p:cNvPr>
          <p:cNvSpPr txBox="1"/>
          <p:nvPr/>
        </p:nvSpPr>
        <p:spPr>
          <a:xfrm>
            <a:off x="1891615" y="5631418"/>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(None,4)</a:t>
            </a:r>
            <a:endParaRPr lang="ko-KR" altLang="en-US" dirty="0"/>
          </a:p>
        </p:txBody>
      </p:sp>
      <p:sp>
        <p:nvSpPr>
          <p:cNvPr id="15" name="TextBox 14">
            <a:extLst>
              <a:ext uri="{FF2B5EF4-FFF2-40B4-BE49-F238E27FC236}">
                <a16:creationId xmlns:a16="http://schemas.microsoft.com/office/drawing/2014/main" id="{C5DD4998-1EF5-1D1D-1012-2B9C55A3FB7A}"/>
              </a:ext>
            </a:extLst>
          </p:cNvPr>
          <p:cNvSpPr txBox="1"/>
          <p:nvPr/>
        </p:nvSpPr>
        <p:spPr>
          <a:xfrm>
            <a:off x="3127094" y="5631418"/>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(None,5)</a:t>
            </a:r>
            <a:endParaRPr lang="ko-KR" altLang="en-US" dirty="0"/>
          </a:p>
        </p:txBody>
      </p:sp>
      <p:sp>
        <p:nvSpPr>
          <p:cNvPr id="16" name="TextBox 15">
            <a:extLst>
              <a:ext uri="{FF2B5EF4-FFF2-40B4-BE49-F238E27FC236}">
                <a16:creationId xmlns:a16="http://schemas.microsoft.com/office/drawing/2014/main" id="{086258E8-AD4D-B0C1-43E5-4AA9BCC64F14}"/>
              </a:ext>
            </a:extLst>
          </p:cNvPr>
          <p:cNvSpPr txBox="1"/>
          <p:nvPr/>
        </p:nvSpPr>
        <p:spPr>
          <a:xfrm>
            <a:off x="4391552" y="5619234"/>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(None,3)</a:t>
            </a:r>
            <a:endParaRPr lang="ko-KR" altLang="en-US" dirty="0"/>
          </a:p>
        </p:txBody>
      </p:sp>
      <p:sp>
        <p:nvSpPr>
          <p:cNvPr id="17" name="TextBox 16">
            <a:extLst>
              <a:ext uri="{FF2B5EF4-FFF2-40B4-BE49-F238E27FC236}">
                <a16:creationId xmlns:a16="http://schemas.microsoft.com/office/drawing/2014/main" id="{9C6649CA-FCD9-DCA9-41B3-2F2BE6073D22}"/>
              </a:ext>
            </a:extLst>
          </p:cNvPr>
          <p:cNvSpPr txBox="1"/>
          <p:nvPr/>
        </p:nvSpPr>
        <p:spPr>
          <a:xfrm>
            <a:off x="5706408" y="5619234"/>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(None,3)</a:t>
            </a:r>
            <a:endParaRPr lang="ko-KR" altLang="en-US" dirty="0"/>
          </a:p>
        </p:txBody>
      </p:sp>
      <p:sp>
        <p:nvSpPr>
          <p:cNvPr id="18" name="TextBox 17">
            <a:extLst>
              <a:ext uri="{FF2B5EF4-FFF2-40B4-BE49-F238E27FC236}">
                <a16:creationId xmlns:a16="http://schemas.microsoft.com/office/drawing/2014/main" id="{90C198AE-6C15-094B-964D-89FDB42D592C}"/>
              </a:ext>
            </a:extLst>
          </p:cNvPr>
          <p:cNvSpPr txBox="1"/>
          <p:nvPr/>
        </p:nvSpPr>
        <p:spPr>
          <a:xfrm>
            <a:off x="2024965" y="3074656"/>
            <a:ext cx="6159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a:t>
            </a:r>
            <a:endParaRPr lang="ko-KR" altLang="en-US" dirty="0"/>
          </a:p>
        </p:txBody>
      </p:sp>
      <p:sp>
        <p:nvSpPr>
          <p:cNvPr id="19" name="TextBox 18">
            <a:extLst>
              <a:ext uri="{FF2B5EF4-FFF2-40B4-BE49-F238E27FC236}">
                <a16:creationId xmlns:a16="http://schemas.microsoft.com/office/drawing/2014/main" id="{33AC9DFD-BB5A-DE1E-82B8-21C02359085F}"/>
              </a:ext>
            </a:extLst>
          </p:cNvPr>
          <p:cNvSpPr txBox="1"/>
          <p:nvPr/>
        </p:nvSpPr>
        <p:spPr>
          <a:xfrm>
            <a:off x="3237815" y="3364456"/>
            <a:ext cx="93426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Hidden1</a:t>
            </a:r>
            <a:endParaRPr lang="ko-KR" altLang="en-US" dirty="0"/>
          </a:p>
        </p:txBody>
      </p:sp>
      <p:sp>
        <p:nvSpPr>
          <p:cNvPr id="20" name="TextBox 19">
            <a:extLst>
              <a:ext uri="{FF2B5EF4-FFF2-40B4-BE49-F238E27FC236}">
                <a16:creationId xmlns:a16="http://schemas.microsoft.com/office/drawing/2014/main" id="{83A848D6-FF9B-281C-5E75-D8F116D1062E}"/>
              </a:ext>
            </a:extLst>
          </p:cNvPr>
          <p:cNvSpPr txBox="1"/>
          <p:nvPr/>
        </p:nvSpPr>
        <p:spPr>
          <a:xfrm>
            <a:off x="4441951" y="3457335"/>
            <a:ext cx="93426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Hidden2</a:t>
            </a:r>
            <a:endParaRPr lang="ko-KR" altLang="en-US" dirty="0"/>
          </a:p>
        </p:txBody>
      </p:sp>
      <p:sp>
        <p:nvSpPr>
          <p:cNvPr id="21" name="TextBox 20">
            <a:extLst>
              <a:ext uri="{FF2B5EF4-FFF2-40B4-BE49-F238E27FC236}">
                <a16:creationId xmlns:a16="http://schemas.microsoft.com/office/drawing/2014/main" id="{EFF76A5D-7C8F-22A2-2FFB-499884554177}"/>
              </a:ext>
            </a:extLst>
          </p:cNvPr>
          <p:cNvSpPr txBox="1"/>
          <p:nvPr/>
        </p:nvSpPr>
        <p:spPr>
          <a:xfrm>
            <a:off x="5814358" y="3815593"/>
            <a:ext cx="7747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a:t>
            </a:r>
            <a:endParaRPr lang="ko-KR" altLang="en-US" dirty="0"/>
          </a:p>
        </p:txBody>
      </p:sp>
      <p:sp>
        <p:nvSpPr>
          <p:cNvPr id="22" name="TextBox 21">
            <a:extLst>
              <a:ext uri="{FF2B5EF4-FFF2-40B4-BE49-F238E27FC236}">
                <a16:creationId xmlns:a16="http://schemas.microsoft.com/office/drawing/2014/main" id="{615151E5-3A39-EA7E-7908-215D5E019868}"/>
              </a:ext>
            </a:extLst>
          </p:cNvPr>
          <p:cNvSpPr txBox="1"/>
          <p:nvPr/>
        </p:nvSpPr>
        <p:spPr>
          <a:xfrm rot="16200000">
            <a:off x="3181069" y="4144987"/>
            <a:ext cx="774700"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relu</a:t>
            </a:r>
            <a:endParaRPr lang="ko-KR" altLang="en-US" dirty="0"/>
          </a:p>
        </p:txBody>
      </p:sp>
      <p:sp>
        <p:nvSpPr>
          <p:cNvPr id="23" name="TextBox 22">
            <a:extLst>
              <a:ext uri="{FF2B5EF4-FFF2-40B4-BE49-F238E27FC236}">
                <a16:creationId xmlns:a16="http://schemas.microsoft.com/office/drawing/2014/main" id="{71724C82-993B-B54F-95E3-C828B0B0CF4E}"/>
              </a:ext>
            </a:extLst>
          </p:cNvPr>
          <p:cNvSpPr txBox="1"/>
          <p:nvPr/>
        </p:nvSpPr>
        <p:spPr>
          <a:xfrm rot="16200000">
            <a:off x="4425665" y="4142336"/>
            <a:ext cx="7747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tanh</a:t>
            </a:r>
            <a:endParaRPr lang="ko-KR" altLang="en-US" dirty="0"/>
          </a:p>
        </p:txBody>
      </p:sp>
      <p:sp>
        <p:nvSpPr>
          <p:cNvPr id="24" name="TextBox 23">
            <a:extLst>
              <a:ext uri="{FF2B5EF4-FFF2-40B4-BE49-F238E27FC236}">
                <a16:creationId xmlns:a16="http://schemas.microsoft.com/office/drawing/2014/main" id="{55ABA999-3810-6323-5435-4A9CF826FD36}"/>
              </a:ext>
            </a:extLst>
          </p:cNvPr>
          <p:cNvSpPr txBox="1"/>
          <p:nvPr/>
        </p:nvSpPr>
        <p:spPr>
          <a:xfrm rot="16200000">
            <a:off x="5667344" y="4329665"/>
            <a:ext cx="901424"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softmax</a:t>
            </a:r>
            <a:endParaRPr lang="ko-KR" altLang="en-US" dirty="0"/>
          </a:p>
        </p:txBody>
      </p:sp>
    </p:spTree>
    <p:extLst>
      <p:ext uri="{BB962C8B-B14F-4D97-AF65-F5344CB8AC3E}">
        <p14:creationId xmlns:p14="http://schemas.microsoft.com/office/powerpoint/2010/main" val="167527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Description of iris dataset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dataset/iris.csv</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graphicFrame>
        <p:nvGraphicFramePr>
          <p:cNvPr id="5" name="표 6">
            <a:extLst>
              <a:ext uri="{FF2B5EF4-FFF2-40B4-BE49-F238E27FC236}">
                <a16:creationId xmlns:a16="http://schemas.microsoft.com/office/drawing/2014/main" id="{D2D86449-8577-C8D1-74B8-56C18EC2FF0A}"/>
              </a:ext>
            </a:extLst>
          </p:cNvPr>
          <p:cNvGraphicFramePr>
            <a:graphicFrameLocks noGrp="1"/>
          </p:cNvGraphicFramePr>
          <p:nvPr>
            <p:extLst>
              <p:ext uri="{D42A27DB-BD31-4B8C-83A1-F6EECF244321}">
                <p14:modId xmlns:p14="http://schemas.microsoft.com/office/powerpoint/2010/main" val="4240390856"/>
              </p:ext>
            </p:extLst>
          </p:nvPr>
        </p:nvGraphicFramePr>
        <p:xfrm>
          <a:off x="1027955" y="2650569"/>
          <a:ext cx="7024028"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86006579"/>
                    </a:ext>
                  </a:extLst>
                </a:gridCol>
                <a:gridCol w="1236743">
                  <a:extLst>
                    <a:ext uri="{9D8B030D-6E8A-4147-A177-3AD203B41FA5}">
                      <a16:colId xmlns:a16="http://schemas.microsoft.com/office/drawing/2014/main" val="2149344153"/>
                    </a:ext>
                  </a:extLst>
                </a:gridCol>
                <a:gridCol w="1236743">
                  <a:extLst>
                    <a:ext uri="{9D8B030D-6E8A-4147-A177-3AD203B41FA5}">
                      <a16:colId xmlns:a16="http://schemas.microsoft.com/office/drawing/2014/main" val="2847289167"/>
                    </a:ext>
                  </a:extLst>
                </a:gridCol>
                <a:gridCol w="1236743">
                  <a:extLst>
                    <a:ext uri="{9D8B030D-6E8A-4147-A177-3AD203B41FA5}">
                      <a16:colId xmlns:a16="http://schemas.microsoft.com/office/drawing/2014/main" val="3977885242"/>
                    </a:ext>
                  </a:extLst>
                </a:gridCol>
                <a:gridCol w="1236743">
                  <a:extLst>
                    <a:ext uri="{9D8B030D-6E8A-4147-A177-3AD203B41FA5}">
                      <a16:colId xmlns:a16="http://schemas.microsoft.com/office/drawing/2014/main" val="3047326955"/>
                    </a:ext>
                  </a:extLst>
                </a:gridCol>
                <a:gridCol w="1364393">
                  <a:extLst>
                    <a:ext uri="{9D8B030D-6E8A-4147-A177-3AD203B41FA5}">
                      <a16:colId xmlns:a16="http://schemas.microsoft.com/office/drawing/2014/main" val="3663267528"/>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a:t>feature1</a:t>
                      </a:r>
                      <a:endParaRPr lang="ko-KR" altLang="en-US" dirty="0"/>
                    </a:p>
                  </a:txBody>
                  <a:tcPr/>
                </a:tc>
                <a:tc>
                  <a:txBody>
                    <a:bodyPr/>
                    <a:lstStyle/>
                    <a:p>
                      <a:pPr algn="ctr" latinLnBrk="1"/>
                      <a:r>
                        <a:rPr lang="en-US" altLang="ko-KR" dirty="0"/>
                        <a:t>feature2</a:t>
                      </a:r>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feature3</a:t>
                      </a:r>
                      <a:endParaRPr lang="ko-KR" altLang="en-US" dirty="0"/>
                    </a:p>
                  </a:txBody>
                  <a:tcPr/>
                </a:tc>
                <a:tc>
                  <a:txBody>
                    <a:bodyPr/>
                    <a:lstStyle/>
                    <a:p>
                      <a:pPr algn="ctr" latinLnBrk="1"/>
                      <a:r>
                        <a:rPr lang="en-US" altLang="ko-KR" dirty="0"/>
                        <a:t>feature4</a:t>
                      </a:r>
                      <a:endParaRPr lang="ko-KR" altLang="en-US" dirty="0"/>
                    </a:p>
                  </a:txBody>
                  <a:tcPr/>
                </a:tc>
                <a:tc>
                  <a:txBody>
                    <a:bodyPr/>
                    <a:lstStyle/>
                    <a:p>
                      <a:pPr algn="ctr" latinLnBrk="1"/>
                      <a:r>
                        <a:rPr lang="en-US" altLang="ko-KR" dirty="0"/>
                        <a:t>species</a:t>
                      </a:r>
                      <a:endParaRPr lang="ko-KR" altLang="en-US" dirty="0"/>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t>5.1</a:t>
                      </a:r>
                      <a:endParaRPr lang="ko-KR" altLang="en-US" dirty="0"/>
                    </a:p>
                  </a:txBody>
                  <a:tcPr/>
                </a:tc>
                <a:tc>
                  <a:txBody>
                    <a:bodyPr/>
                    <a:lstStyle/>
                    <a:p>
                      <a:pPr algn="ctr" latinLnBrk="1"/>
                      <a:r>
                        <a:rPr lang="en-US" altLang="ko-KR" dirty="0"/>
                        <a:t>3.5</a:t>
                      </a:r>
                      <a:endParaRPr lang="ko-KR" altLang="en-US" dirty="0"/>
                    </a:p>
                  </a:txBody>
                  <a:tcPr/>
                </a:tc>
                <a:tc>
                  <a:txBody>
                    <a:bodyPr/>
                    <a:lstStyle/>
                    <a:p>
                      <a:pPr algn="ctr" latinLnBrk="1"/>
                      <a:r>
                        <a:rPr lang="en-US" altLang="ko-KR" dirty="0"/>
                        <a:t>4.0</a:t>
                      </a:r>
                      <a:endParaRPr lang="ko-KR" altLang="en-US" dirty="0"/>
                    </a:p>
                  </a:txBody>
                  <a:tcPr/>
                </a:tc>
                <a:tc>
                  <a:txBody>
                    <a:bodyPr/>
                    <a:lstStyle/>
                    <a:p>
                      <a:pPr algn="ctr" latinLnBrk="1"/>
                      <a:r>
                        <a:rPr lang="en-US" altLang="ko-KR" dirty="0"/>
                        <a:t>0.2</a:t>
                      </a:r>
                      <a:endParaRPr lang="ko-KR" altLang="en-US" dirty="0"/>
                    </a:p>
                  </a:txBody>
                  <a:tcPr/>
                </a:tc>
                <a:tc>
                  <a:txBody>
                    <a:bodyPr/>
                    <a:lstStyle/>
                    <a:p>
                      <a:pPr algn="ctr" latinLnBrk="1"/>
                      <a:r>
                        <a:rPr lang="en-US" altLang="ko-KR" dirty="0"/>
                        <a:t>Iris-</a:t>
                      </a:r>
                      <a:r>
                        <a:rPr lang="en-US" altLang="ko-KR" dirty="0" err="1"/>
                        <a:t>setosa</a:t>
                      </a:r>
                      <a:endParaRPr lang="ko-KR" altLang="en-US" dirty="0"/>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dirty="0"/>
                        <a:t>4.9</a:t>
                      </a:r>
                      <a:endParaRPr lang="ko-KR" altLang="en-US" dirty="0"/>
                    </a:p>
                  </a:txBody>
                  <a:tcPr/>
                </a:tc>
                <a:tc>
                  <a:txBody>
                    <a:bodyPr/>
                    <a:lstStyle/>
                    <a:p>
                      <a:pPr algn="ctr" latinLnBrk="1"/>
                      <a:r>
                        <a:rPr lang="en-US" altLang="ko-KR" dirty="0"/>
                        <a:t>3.0</a:t>
                      </a:r>
                      <a:endParaRPr lang="ko-KR" altLang="en-US" dirty="0"/>
                    </a:p>
                  </a:txBody>
                  <a:tcPr/>
                </a:tc>
                <a:tc>
                  <a:txBody>
                    <a:bodyPr/>
                    <a:lstStyle/>
                    <a:p>
                      <a:pPr algn="ctr" latinLnBrk="1"/>
                      <a:r>
                        <a:rPr lang="en-US" altLang="ko-KR" dirty="0"/>
                        <a:t>1.4</a:t>
                      </a:r>
                      <a:endParaRPr lang="ko-KR" altLang="en-US" dirty="0"/>
                    </a:p>
                  </a:txBody>
                  <a:tcPr/>
                </a:tc>
                <a:tc>
                  <a:txBody>
                    <a:bodyPr/>
                    <a:lstStyle/>
                    <a:p>
                      <a:pPr algn="ctr" latinLnBrk="1"/>
                      <a:r>
                        <a:rPr lang="en-US" altLang="ko-KR" dirty="0"/>
                        <a:t>0.2</a:t>
                      </a:r>
                      <a:endParaRPr lang="ko-KR" altLang="en-US" dirty="0"/>
                    </a:p>
                  </a:txBody>
                  <a:tcPr/>
                </a:tc>
                <a:tc>
                  <a:txBody>
                    <a:bodyPr/>
                    <a:lstStyle/>
                    <a:p>
                      <a:pPr algn="ctr" latinLnBrk="1"/>
                      <a:r>
                        <a:rPr lang="en-US" altLang="ko-KR" dirty="0"/>
                        <a:t>Iris-</a:t>
                      </a:r>
                      <a:r>
                        <a:rPr lang="en-US" altLang="ko-KR" dirty="0" err="1"/>
                        <a:t>setosa</a:t>
                      </a:r>
                      <a:endParaRPr lang="ko-KR" altLang="en-US" dirty="0"/>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t>4.7</a:t>
                      </a:r>
                      <a:endParaRPr lang="ko-KR" altLang="en-US" dirty="0"/>
                    </a:p>
                  </a:txBody>
                  <a:tcPr/>
                </a:tc>
                <a:tc>
                  <a:txBody>
                    <a:bodyPr/>
                    <a:lstStyle/>
                    <a:p>
                      <a:pPr algn="ctr" latinLnBrk="1"/>
                      <a:r>
                        <a:rPr lang="en-US" altLang="ko-KR" dirty="0"/>
                        <a:t>3.2</a:t>
                      </a:r>
                      <a:endParaRPr lang="ko-KR" altLang="en-US" dirty="0"/>
                    </a:p>
                  </a:txBody>
                  <a:tcPr/>
                </a:tc>
                <a:tc>
                  <a:txBody>
                    <a:bodyPr/>
                    <a:lstStyle/>
                    <a:p>
                      <a:pPr algn="ctr" latinLnBrk="1"/>
                      <a:r>
                        <a:rPr lang="en-US" altLang="ko-KR" dirty="0"/>
                        <a:t>1.3</a:t>
                      </a:r>
                      <a:endParaRPr lang="ko-KR" altLang="en-US" dirty="0"/>
                    </a:p>
                  </a:txBody>
                  <a:tcPr/>
                </a:tc>
                <a:tc>
                  <a:txBody>
                    <a:bodyPr/>
                    <a:lstStyle/>
                    <a:p>
                      <a:pPr algn="ctr" latinLnBrk="1"/>
                      <a:r>
                        <a:rPr lang="en-US" altLang="ko-KR" dirty="0"/>
                        <a:t>0.3</a:t>
                      </a:r>
                      <a:endParaRPr lang="ko-KR" altLang="en-US" dirty="0"/>
                    </a:p>
                  </a:txBody>
                  <a:tcPr/>
                </a:tc>
                <a:tc>
                  <a:txBody>
                    <a:bodyPr/>
                    <a:lstStyle/>
                    <a:p>
                      <a:pPr algn="ctr" latinLnBrk="1"/>
                      <a:r>
                        <a:rPr lang="en-US" altLang="ko-KR" dirty="0"/>
                        <a:t>Iris-</a:t>
                      </a:r>
                      <a:r>
                        <a:rPr lang="en-US" altLang="ko-KR" dirty="0" err="1"/>
                        <a:t>setosa</a:t>
                      </a:r>
                      <a:endParaRPr lang="ko-KR" altLang="en-US" dirty="0"/>
                    </a:p>
                  </a:txBody>
                  <a:tcPr/>
                </a:tc>
                <a:extLst>
                  <a:ext uri="{0D108BD9-81ED-4DB2-BD59-A6C34878D82A}">
                    <a16:rowId xmlns:a16="http://schemas.microsoft.com/office/drawing/2014/main" val="3576833177"/>
                  </a:ext>
                </a:extLst>
              </a:tr>
              <a:tr h="370840">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extLst>
                  <a:ext uri="{0D108BD9-81ED-4DB2-BD59-A6C34878D82A}">
                    <a16:rowId xmlns:a16="http://schemas.microsoft.com/office/drawing/2014/main" val="721128540"/>
                  </a:ext>
                </a:extLst>
              </a:tr>
              <a:tr h="370840">
                <a:tc>
                  <a:txBody>
                    <a:bodyPr/>
                    <a:lstStyle/>
                    <a:p>
                      <a:pPr algn="ctr" latinLnBrk="1"/>
                      <a:r>
                        <a:rPr lang="en-US" altLang="ko-KR" dirty="0"/>
                        <a:t>150</a:t>
                      </a:r>
                      <a:endParaRPr lang="ko-KR" altLang="en-US" dirty="0"/>
                    </a:p>
                  </a:txBody>
                  <a:tcPr/>
                </a:tc>
                <a:tc>
                  <a:txBody>
                    <a:bodyPr/>
                    <a:lstStyle/>
                    <a:p>
                      <a:pPr algn="ctr" latinLnBrk="1"/>
                      <a:r>
                        <a:rPr lang="en-US" altLang="ko-KR" dirty="0"/>
                        <a:t>5.9</a:t>
                      </a:r>
                      <a:endParaRPr lang="ko-KR" altLang="en-US" dirty="0"/>
                    </a:p>
                  </a:txBody>
                  <a:tcPr/>
                </a:tc>
                <a:tc>
                  <a:txBody>
                    <a:bodyPr/>
                    <a:lstStyle/>
                    <a:p>
                      <a:pPr algn="ctr" latinLnBrk="1"/>
                      <a:r>
                        <a:rPr lang="en-US" altLang="ko-KR" dirty="0"/>
                        <a:t>3.0</a:t>
                      </a:r>
                      <a:endParaRPr lang="ko-KR" altLang="en-US" dirty="0"/>
                    </a:p>
                  </a:txBody>
                  <a:tcPr/>
                </a:tc>
                <a:tc>
                  <a:txBody>
                    <a:bodyPr/>
                    <a:lstStyle/>
                    <a:p>
                      <a:pPr algn="ctr" latinLnBrk="1"/>
                      <a:r>
                        <a:rPr lang="en-US" altLang="ko-KR" dirty="0"/>
                        <a:t>5.1</a:t>
                      </a:r>
                      <a:endParaRPr lang="ko-KR" altLang="en-US" dirty="0"/>
                    </a:p>
                  </a:txBody>
                  <a:tcPr/>
                </a:tc>
                <a:tc>
                  <a:txBody>
                    <a:bodyPr/>
                    <a:lstStyle/>
                    <a:p>
                      <a:pPr algn="ctr" latinLnBrk="1"/>
                      <a:r>
                        <a:rPr lang="en-US" altLang="ko-KR" dirty="0"/>
                        <a:t>1.8</a:t>
                      </a:r>
                      <a:endParaRPr lang="ko-KR" altLang="en-US" dirty="0"/>
                    </a:p>
                  </a:txBody>
                  <a:tcPr/>
                </a:tc>
                <a:tc>
                  <a:txBody>
                    <a:bodyPr/>
                    <a:lstStyle/>
                    <a:p>
                      <a:pPr algn="ctr" latinLnBrk="1"/>
                      <a:r>
                        <a:rPr lang="en-US" altLang="ko-KR" dirty="0"/>
                        <a:t>Iris-virginica</a:t>
                      </a:r>
                      <a:endParaRPr lang="ko-KR" altLang="en-US" dirty="0"/>
                    </a:p>
                  </a:txBody>
                  <a:tcPr/>
                </a:tc>
                <a:extLst>
                  <a:ext uri="{0D108BD9-81ED-4DB2-BD59-A6C34878D82A}">
                    <a16:rowId xmlns:a16="http://schemas.microsoft.com/office/drawing/2014/main" val="1825773252"/>
                  </a:ext>
                </a:extLst>
              </a:tr>
            </a:tbl>
          </a:graphicData>
        </a:graphic>
      </p:graphicFrame>
    </p:spTree>
    <p:extLst>
      <p:ext uri="{BB962C8B-B14F-4D97-AF65-F5344CB8AC3E}">
        <p14:creationId xmlns:p14="http://schemas.microsoft.com/office/powerpoint/2010/main" val="1777444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
        <p:nvSpPr>
          <p:cNvPr id="4" name="직사각형 3">
            <a:extLst>
              <a:ext uri="{FF2B5EF4-FFF2-40B4-BE49-F238E27FC236}">
                <a16:creationId xmlns:a16="http://schemas.microsoft.com/office/drawing/2014/main" id="{F025A2A7-C7AF-1541-767D-F504FA1C0134}"/>
              </a:ext>
            </a:extLst>
          </p:cNvPr>
          <p:cNvSpPr/>
          <p:nvPr/>
        </p:nvSpPr>
        <p:spPr>
          <a:xfrm>
            <a:off x="328771" y="1082568"/>
            <a:ext cx="8742077" cy="10495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 goal</a:t>
            </a:r>
          </a:p>
          <a:p>
            <a:pPr lvl="1">
              <a:lnSpc>
                <a:spcPct val="150000"/>
              </a:lnSpc>
            </a:pPr>
            <a:r>
              <a:rPr lang="ko-KR" altLang="en-US" sz="2000" dirty="0">
                <a:solidFill>
                  <a:srgbClr val="222222"/>
                </a:solidFill>
                <a:latin typeface="Arial Narrow" panose="020B0606020202030204" pitchFamily="34" charset="0"/>
              </a:rPr>
              <a:t>②</a:t>
            </a:r>
            <a:r>
              <a:rPr lang="en-US" altLang="ko-KR" sz="2000" dirty="0">
                <a:solidFill>
                  <a:srgbClr val="222222"/>
                </a:solidFill>
                <a:latin typeface="Arial Narrow" panose="020B0606020202030204" pitchFamily="34" charset="0"/>
              </a:rPr>
              <a:t> Conducting 5-fold cross validation</a:t>
            </a:r>
          </a:p>
        </p:txBody>
      </p:sp>
      <p:pic>
        <p:nvPicPr>
          <p:cNvPr id="2" name="Picture 2" descr="K-Fold Cross-Validation in Python Using SKLearn - AskPython">
            <a:extLst>
              <a:ext uri="{FF2B5EF4-FFF2-40B4-BE49-F238E27FC236}">
                <a16:creationId xmlns:a16="http://schemas.microsoft.com/office/drawing/2014/main" id="{270A6BE9-C78D-CE85-9716-86C61C8A7C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5547" y="2596304"/>
            <a:ext cx="5181600" cy="3179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80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
        <p:nvSpPr>
          <p:cNvPr id="4" name="직사각형 3">
            <a:extLst>
              <a:ext uri="{FF2B5EF4-FFF2-40B4-BE49-F238E27FC236}">
                <a16:creationId xmlns:a16="http://schemas.microsoft.com/office/drawing/2014/main" id="{F025A2A7-C7AF-1541-767D-F504FA1C0134}"/>
              </a:ext>
            </a:extLst>
          </p:cNvPr>
          <p:cNvSpPr/>
          <p:nvPr/>
        </p:nvSpPr>
        <p:spPr>
          <a:xfrm>
            <a:off x="328771" y="1082568"/>
            <a:ext cx="8742077" cy="10495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 goal</a:t>
            </a:r>
          </a:p>
          <a:p>
            <a:pPr lvl="1">
              <a:lnSpc>
                <a:spcPct val="150000"/>
              </a:lnSpc>
            </a:pPr>
            <a:r>
              <a:rPr lang="ko-KR" altLang="en-US" sz="2000" dirty="0">
                <a:solidFill>
                  <a:srgbClr val="222222"/>
                </a:solidFill>
                <a:latin typeface="Arial Narrow" panose="020B0606020202030204" pitchFamily="34" charset="0"/>
              </a:rPr>
              <a:t>③ </a:t>
            </a:r>
            <a:r>
              <a:rPr lang="en-US" altLang="ko-KR" sz="2000" dirty="0">
                <a:solidFill>
                  <a:srgbClr val="222222"/>
                </a:solidFill>
                <a:latin typeface="Arial Narrow" panose="020B0606020202030204" pitchFamily="34" charset="0"/>
              </a:rPr>
              <a:t>Visualization of both training and validation accuracies over epochs per fold.</a:t>
            </a:r>
          </a:p>
        </p:txBody>
      </p:sp>
      <p:pic>
        <p:nvPicPr>
          <p:cNvPr id="3" name="그림 2">
            <a:extLst>
              <a:ext uri="{FF2B5EF4-FFF2-40B4-BE49-F238E27FC236}">
                <a16:creationId xmlns:a16="http://schemas.microsoft.com/office/drawing/2014/main" id="{25D9762B-E6CC-046D-1760-77AB287BDEA6}"/>
              </a:ext>
            </a:extLst>
          </p:cNvPr>
          <p:cNvPicPr>
            <a:picLocks noChangeAspect="1"/>
          </p:cNvPicPr>
          <p:nvPr/>
        </p:nvPicPr>
        <p:blipFill>
          <a:blip r:embed="rId3"/>
          <a:stretch>
            <a:fillRect/>
          </a:stretch>
        </p:blipFill>
        <p:spPr>
          <a:xfrm>
            <a:off x="1098596" y="2692570"/>
            <a:ext cx="6677094" cy="3308180"/>
          </a:xfrm>
          <a:prstGeom prst="rect">
            <a:avLst/>
          </a:prstGeom>
        </p:spPr>
      </p:pic>
    </p:spTree>
    <p:extLst>
      <p:ext uri="{BB962C8B-B14F-4D97-AF65-F5344CB8AC3E}">
        <p14:creationId xmlns:p14="http://schemas.microsoft.com/office/powerpoint/2010/main" val="141320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
        <p:nvSpPr>
          <p:cNvPr id="4" name="직사각형 3">
            <a:extLst>
              <a:ext uri="{FF2B5EF4-FFF2-40B4-BE49-F238E27FC236}">
                <a16:creationId xmlns:a16="http://schemas.microsoft.com/office/drawing/2014/main" id="{F025A2A7-C7AF-1541-767D-F504FA1C0134}"/>
              </a:ext>
            </a:extLst>
          </p:cNvPr>
          <p:cNvSpPr/>
          <p:nvPr/>
        </p:nvSpPr>
        <p:spPr>
          <a:xfrm>
            <a:off x="328771" y="1082568"/>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a:t>
            </a:r>
          </a:p>
          <a:p>
            <a:pPr lvl="1">
              <a:lnSpc>
                <a:spcPct val="150000"/>
              </a:lnSpc>
            </a:pPr>
            <a:r>
              <a:rPr lang="ko-KR" altLang="en-US" sz="2000" dirty="0">
                <a:solidFill>
                  <a:srgbClr val="222222"/>
                </a:solidFill>
                <a:latin typeface="Arial Narrow" panose="020B0606020202030204" pitchFamily="34" charset="0"/>
              </a:rPr>
              <a:t>①</a:t>
            </a:r>
            <a:r>
              <a:rPr lang="en-US" altLang="ko-KR" sz="2000" dirty="0">
                <a:solidFill>
                  <a:srgbClr val="222222"/>
                </a:solidFill>
                <a:latin typeface="Arial Narrow" panose="020B0606020202030204" pitchFamily="34" charset="0"/>
              </a:rPr>
              <a:t> Iris classification model development </a:t>
            </a:r>
          </a:p>
          <a:p>
            <a:pPr lvl="1">
              <a:lnSpc>
                <a:spcPct val="150000"/>
              </a:lnSpc>
            </a:pPr>
            <a:r>
              <a:rPr lang="ko-KR" altLang="en-US" sz="2000" dirty="0">
                <a:solidFill>
                  <a:srgbClr val="222222"/>
                </a:solidFill>
                <a:latin typeface="Arial Narrow" panose="020B0606020202030204" pitchFamily="34" charset="0"/>
              </a:rPr>
              <a:t>②</a:t>
            </a:r>
            <a:r>
              <a:rPr lang="en-US" altLang="ko-KR" sz="2000" dirty="0">
                <a:solidFill>
                  <a:srgbClr val="222222"/>
                </a:solidFill>
                <a:latin typeface="Arial Narrow" panose="020B0606020202030204" pitchFamily="34" charset="0"/>
              </a:rPr>
              <a:t> Conducting 5-fold cross validation</a:t>
            </a:r>
          </a:p>
          <a:p>
            <a:pPr lvl="1">
              <a:lnSpc>
                <a:spcPct val="150000"/>
              </a:lnSpc>
            </a:pPr>
            <a:r>
              <a:rPr lang="ko-KR" altLang="en-US" sz="2000" dirty="0">
                <a:solidFill>
                  <a:srgbClr val="222222"/>
                </a:solidFill>
                <a:latin typeface="Arial Narrow" panose="020B0606020202030204" pitchFamily="34" charset="0"/>
              </a:rPr>
              <a:t>③ </a:t>
            </a:r>
            <a:r>
              <a:rPr lang="en-US" altLang="ko-KR" sz="2000" dirty="0">
                <a:solidFill>
                  <a:srgbClr val="222222"/>
                </a:solidFill>
                <a:latin typeface="Arial Narrow" panose="020B0606020202030204" pitchFamily="34" charset="0"/>
              </a:rPr>
              <a:t>Visualization of both training and validation accuracies over epochs per fold</a:t>
            </a:r>
          </a:p>
          <a:p>
            <a:pPr lvl="1">
              <a:lnSpc>
                <a:spcPct val="150000"/>
              </a:lnSpc>
            </a:pPr>
            <a:endParaRPr lang="en-US" altLang="ko-KR" sz="2000" dirty="0">
              <a:solidFill>
                <a:srgbClr val="222222"/>
              </a:solidFill>
              <a:latin typeface="Arial Narrow" panose="020B0606020202030204" pitchFamily="34" charset="0"/>
            </a:endParaRPr>
          </a:p>
        </p:txBody>
      </p:sp>
      <p:sp>
        <p:nvSpPr>
          <p:cNvPr id="2" name="TextBox 1">
            <a:extLst>
              <a:ext uri="{FF2B5EF4-FFF2-40B4-BE49-F238E27FC236}">
                <a16:creationId xmlns:a16="http://schemas.microsoft.com/office/drawing/2014/main" id="{A15B167C-193F-DC17-F66C-3E7E7F853512}"/>
              </a:ext>
            </a:extLst>
          </p:cNvPr>
          <p:cNvSpPr txBox="1"/>
          <p:nvPr/>
        </p:nvSpPr>
        <p:spPr>
          <a:xfrm>
            <a:off x="2055756" y="3798332"/>
            <a:ext cx="4754880" cy="923330"/>
          </a:xfrm>
          <a:prstGeom prst="rect">
            <a:avLst/>
          </a:prstGeom>
          <a:noFill/>
        </p:spPr>
        <p:txBody>
          <a:bodyPr wrap="square">
            <a:spAutoFit/>
          </a:bodyPr>
          <a:lstStyle/>
          <a:p>
            <a:r>
              <a:rPr lang="en-US" altLang="ko-KR" dirty="0">
                <a:hlinkClick r:id="rId3"/>
              </a:rPr>
              <a:t>https://colab.research.google.com/github/JunetaeKim/DeepLearningClass/blob/main/Week10/Exercise.ipynb</a:t>
            </a:r>
            <a:endParaRPr lang="ko-KR" altLang="en-US" dirty="0"/>
          </a:p>
        </p:txBody>
      </p:sp>
      <p:sp>
        <p:nvSpPr>
          <p:cNvPr id="3" name="TextBox 2">
            <a:extLst>
              <a:ext uri="{FF2B5EF4-FFF2-40B4-BE49-F238E27FC236}">
                <a16:creationId xmlns:a16="http://schemas.microsoft.com/office/drawing/2014/main" id="{8152975B-2B7C-7CAF-8BA1-CD0EBC88D9D7}"/>
              </a:ext>
            </a:extLst>
          </p:cNvPr>
          <p:cNvSpPr txBox="1"/>
          <p:nvPr/>
        </p:nvSpPr>
        <p:spPr>
          <a:xfrm>
            <a:off x="2055756" y="3429000"/>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students</a:t>
            </a:r>
            <a:endParaRPr lang="ko-KR" altLang="en-US" dirty="0"/>
          </a:p>
        </p:txBody>
      </p:sp>
      <p:sp>
        <p:nvSpPr>
          <p:cNvPr id="10" name="TextBox 9">
            <a:extLst>
              <a:ext uri="{FF2B5EF4-FFF2-40B4-BE49-F238E27FC236}">
                <a16:creationId xmlns:a16="http://schemas.microsoft.com/office/drawing/2014/main" id="{0817E0D3-8915-D44F-8D88-C73C05F2FE22}"/>
              </a:ext>
            </a:extLst>
          </p:cNvPr>
          <p:cNvSpPr txBox="1"/>
          <p:nvPr/>
        </p:nvSpPr>
        <p:spPr>
          <a:xfrm>
            <a:off x="2055756" y="5528748"/>
            <a:ext cx="4853940" cy="923330"/>
          </a:xfrm>
          <a:prstGeom prst="rect">
            <a:avLst/>
          </a:prstGeom>
          <a:noFill/>
        </p:spPr>
        <p:txBody>
          <a:bodyPr wrap="square">
            <a:spAutoFit/>
          </a:bodyPr>
          <a:lstStyle/>
          <a:p>
            <a:r>
              <a:rPr lang="en-US" altLang="ko-KR" dirty="0">
                <a:hlinkClick r:id="rId4"/>
              </a:rPr>
              <a:t>https://colab.research.google.com/github/JunetaeKim/DeepLearningClass/blob/main/Week10/ExerciseSolution.ipynb</a:t>
            </a:r>
            <a:endParaRPr lang="ko-KR" altLang="en-US" dirty="0"/>
          </a:p>
        </p:txBody>
      </p:sp>
      <p:sp>
        <p:nvSpPr>
          <p:cNvPr id="25" name="TextBox 24">
            <a:extLst>
              <a:ext uri="{FF2B5EF4-FFF2-40B4-BE49-F238E27FC236}">
                <a16:creationId xmlns:a16="http://schemas.microsoft.com/office/drawing/2014/main" id="{F96AD90E-5A63-F944-7F44-85F0D1B793DD}"/>
              </a:ext>
            </a:extLst>
          </p:cNvPr>
          <p:cNvSpPr txBox="1"/>
          <p:nvPr/>
        </p:nvSpPr>
        <p:spPr>
          <a:xfrm>
            <a:off x="2055756" y="5159416"/>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solutions</a:t>
            </a:r>
            <a:endParaRPr lang="ko-KR" altLang="en-US" dirty="0"/>
          </a:p>
        </p:txBody>
      </p:sp>
    </p:spTree>
    <p:extLst>
      <p:ext uri="{BB962C8B-B14F-4D97-AF65-F5344CB8AC3E}">
        <p14:creationId xmlns:p14="http://schemas.microsoft.com/office/powerpoint/2010/main" val="152093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566642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Description of iris dataset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of obs. : 150</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of features: 4</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Feature1: sepal length (cm)  </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Feature2: sepal width (cm) </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Feature3: petal length (cm) </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Feature4: petal width (cm)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Class: Iris-</a:t>
            </a:r>
            <a:r>
              <a:rPr lang="en-US" altLang="ko-KR" sz="2000" dirty="0" err="1">
                <a:solidFill>
                  <a:srgbClr val="222222"/>
                </a:solidFill>
                <a:latin typeface="Arial Narrow" panose="020B0606020202030204" pitchFamily="34" charset="0"/>
              </a:rPr>
              <a:t>setosa</a:t>
            </a:r>
            <a:r>
              <a:rPr lang="en-US" altLang="ko-KR" sz="2000" dirty="0">
                <a:solidFill>
                  <a:srgbClr val="222222"/>
                </a:solidFill>
                <a:latin typeface="Arial Narrow" panose="020B0606020202030204" pitchFamily="34" charset="0"/>
              </a:rPr>
              <a:t>, Iris-versicolor, Iris-virginica</a:t>
            </a: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185157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474309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Description of multiclassification problem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More than 2 classes to predict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 other words, it is not a problem to solve with true (1) and false (0), but to predict which of several is the answer.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Multi-classification problems take a different approach than binary classification problems, where models choose one or the other.</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125930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289643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Descriptive analysis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plot a pair-plot?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interpret the pair-plot?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3" name="TextBox 2">
            <a:extLst>
              <a:ext uri="{FF2B5EF4-FFF2-40B4-BE49-F238E27FC236}">
                <a16:creationId xmlns:a16="http://schemas.microsoft.com/office/drawing/2014/main" id="{0A9EB4CF-8CE4-BB6B-8CE6-CB7C67412486}"/>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a:t>
            </a:r>
            <a:r>
              <a:rPr lang="en-US" altLang="ko-KR" b="0" i="0" u="none" strike="noStrike" dirty="0">
                <a:effectLst/>
                <a:latin typeface="-apple-system"/>
                <a:hlinkClick r:id="rId3"/>
              </a:rPr>
              <a:t>IrisPairPlot</a:t>
            </a:r>
            <a:r>
              <a:rPr lang="en-US" altLang="ko-KR" dirty="0">
                <a:hlinkClick r:id="rId3"/>
              </a:rPr>
              <a:t>.ipynb</a:t>
            </a:r>
            <a:endParaRPr lang="ko-KR" altLang="en-US" dirty="0"/>
          </a:p>
        </p:txBody>
      </p:sp>
    </p:spTree>
    <p:extLst>
      <p:ext uri="{BB962C8B-B14F-4D97-AF65-F5344CB8AC3E}">
        <p14:creationId xmlns:p14="http://schemas.microsoft.com/office/powerpoint/2010/main" val="202127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Descriptive analysis</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pic>
        <p:nvPicPr>
          <p:cNvPr id="1026" name="Picture 2">
            <a:extLst>
              <a:ext uri="{FF2B5EF4-FFF2-40B4-BE49-F238E27FC236}">
                <a16:creationId xmlns:a16="http://schemas.microsoft.com/office/drawing/2014/main" id="{C989A0EA-6CFA-A5E7-E123-447F3877F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653" y="1959336"/>
            <a:ext cx="5439727" cy="470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28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Descriptive analysis</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pic>
        <p:nvPicPr>
          <p:cNvPr id="1026" name="Picture 2">
            <a:extLst>
              <a:ext uri="{FF2B5EF4-FFF2-40B4-BE49-F238E27FC236}">
                <a16:creationId xmlns:a16="http://schemas.microsoft.com/office/drawing/2014/main" id="{C989A0EA-6CFA-A5E7-E123-447F3877F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04" y="2188905"/>
            <a:ext cx="3549156" cy="3284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2708C8-0A51-778B-56E9-74678F66D42A}"/>
              </a:ext>
            </a:extLst>
          </p:cNvPr>
          <p:cNvSpPr txBox="1"/>
          <p:nvPr/>
        </p:nvSpPr>
        <p:spPr>
          <a:xfrm>
            <a:off x="3985260" y="2315350"/>
            <a:ext cx="4960618" cy="2308324"/>
          </a:xfrm>
          <a:prstGeom prst="rect">
            <a:avLst/>
          </a:prstGeom>
          <a:noFill/>
        </p:spPr>
        <p:txBody>
          <a:bodyPr wrap="square">
            <a:spAutoFit/>
          </a:bodyPr>
          <a:lstStyle/>
          <a:p>
            <a:pPr marL="285750" indent="-285750">
              <a:buFont typeface="Arial" panose="020B0604020202020204" pitchFamily="34" charset="0"/>
              <a:buChar char="•"/>
            </a:pPr>
            <a:r>
              <a:rPr lang="en-US" altLang="ko-KR" dirty="0"/>
              <a:t>The size and width of the petals and sepals, which look similar in the figure, vary depending on the species</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We can get a sense of the project and set up a classification strategy through a pair-plot that shows how each attribute is related.</a:t>
            </a:r>
          </a:p>
          <a:p>
            <a:pPr marL="285750" indent="-285750">
              <a:buFont typeface="Arial" panose="020B0604020202020204" pitchFamily="34" charset="0"/>
              <a:buChar char="•"/>
            </a:pPr>
            <a:endParaRPr lang="en-US" altLang="ko-KR" dirty="0"/>
          </a:p>
        </p:txBody>
      </p:sp>
    </p:spTree>
    <p:extLst>
      <p:ext uri="{BB962C8B-B14F-4D97-AF65-F5344CB8AC3E}">
        <p14:creationId xmlns:p14="http://schemas.microsoft.com/office/powerpoint/2010/main" val="4042714782"/>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21588</TotalTime>
  <Words>1754</Words>
  <Application>Microsoft Office PowerPoint</Application>
  <PresentationFormat>화면 슬라이드 쇼(4:3)</PresentationFormat>
  <Paragraphs>500</Paragraphs>
  <Slides>42</Slides>
  <Notes>41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42</vt:i4>
      </vt:variant>
    </vt:vector>
  </HeadingPairs>
  <TitlesOfParts>
    <vt:vector size="50" baseType="lpstr">
      <vt:lpstr>-apple-system</vt:lpstr>
      <vt:lpstr>맑은 고딕</vt:lpstr>
      <vt:lpstr>Arial</vt:lpstr>
      <vt:lpstr>Arial Narrow</vt:lpstr>
      <vt:lpstr>Calibri</vt:lpstr>
      <vt:lpstr>Calibri Light</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2277</cp:revision>
  <cp:lastPrinted>2017-04-16T10:58:23Z</cp:lastPrinted>
  <dcterms:created xsi:type="dcterms:W3CDTF">2017-03-22T07:59:28Z</dcterms:created>
  <dcterms:modified xsi:type="dcterms:W3CDTF">2022-12-20T14:18:08Z</dcterms:modified>
</cp:coreProperties>
</file>