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65" r:id="rId2"/>
    <p:sldId id="625" r:id="rId3"/>
    <p:sldId id="626" r:id="rId4"/>
    <p:sldId id="631" r:id="rId5"/>
    <p:sldId id="632" r:id="rId6"/>
    <p:sldId id="633" r:id="rId7"/>
    <p:sldId id="634" r:id="rId8"/>
    <p:sldId id="635" r:id="rId9"/>
    <p:sldId id="637" r:id="rId10"/>
    <p:sldId id="638" r:id="rId11"/>
    <p:sldId id="639" r:id="rId12"/>
    <p:sldId id="640" r:id="rId13"/>
    <p:sldId id="642" r:id="rId14"/>
    <p:sldId id="643" r:id="rId15"/>
    <p:sldId id="646" r:id="rId16"/>
    <p:sldId id="647" r:id="rId17"/>
    <p:sldId id="648" r:id="rId18"/>
    <p:sldId id="649" r:id="rId19"/>
    <p:sldId id="652" r:id="rId20"/>
    <p:sldId id="650" r:id="rId21"/>
    <p:sldId id="651" r:id="rId22"/>
    <p:sldId id="653" r:id="rId23"/>
    <p:sldId id="654" r:id="rId24"/>
    <p:sldId id="655" r:id="rId25"/>
    <p:sldId id="656" r:id="rId26"/>
    <p:sldId id="657" r:id="rId27"/>
    <p:sldId id="660" r:id="rId28"/>
    <p:sldId id="658" r:id="rId29"/>
    <p:sldId id="659" r:id="rId30"/>
    <p:sldId id="636" r:id="rId31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2B1"/>
    <a:srgbClr val="FF7C80"/>
    <a:srgbClr val="CC330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2740" autoAdjust="0"/>
  </p:normalViewPr>
  <p:slideViewPr>
    <p:cSldViewPr snapToGrid="0" showGuides="1">
      <p:cViewPr varScale="1">
        <p:scale>
          <a:sx n="121" d="100"/>
          <a:sy n="121" d="100"/>
        </p:scale>
        <p:origin x="102" y="750"/>
      </p:cViewPr>
      <p:guideLst>
        <p:guide orient="horz" pos="368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4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5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22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11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59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82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08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01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09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3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39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93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72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70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4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69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10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43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1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6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1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1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40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4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3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0/IrisOneHot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0/IrisMultiClassification.ipynb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0/IrisMultiClassification.ipyn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0/IrisClassification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Drill with TensorFlow 2.x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3819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predict classes with more than 2 classes?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For this, a one-hot encoding scheme is required.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1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one-hot encoding?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0A25F540-33EE-74E9-7076-B9E13AB6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89602"/>
              </p:ext>
            </p:extLst>
          </p:nvPr>
        </p:nvGraphicFramePr>
        <p:xfrm>
          <a:off x="715535" y="2650569"/>
          <a:ext cx="218768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1475022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species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Iris-</a:t>
                      </a:r>
                      <a:r>
                        <a:rPr lang="en-US" altLang="ko-KR" dirty="0" err="1">
                          <a:latin typeface="+mn-lt"/>
                        </a:rPr>
                        <a:t>setosa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Iris-versicolor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Iris-</a:t>
                      </a:r>
                      <a:r>
                        <a:rPr lang="en-US" altLang="ko-KR" dirty="0" err="1">
                          <a:latin typeface="+mn-lt"/>
                        </a:rPr>
                        <a:t>setosa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Iris-virginica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Iris-virginica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3D5D9D3D-E17D-73B8-42AB-4F4905111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50729"/>
              </p:ext>
            </p:extLst>
          </p:nvPr>
        </p:nvGraphicFramePr>
        <p:xfrm>
          <a:off x="4994770" y="2650569"/>
          <a:ext cx="368440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364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958726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  <a:gridCol w="1133304">
                  <a:extLst>
                    <a:ext uri="{9D8B030D-6E8A-4147-A177-3AD203B41FA5}">
                      <a16:colId xmlns:a16="http://schemas.microsoft.com/office/drawing/2014/main" val="3075120515"/>
                    </a:ext>
                  </a:extLst>
                </a:gridCol>
                <a:gridCol w="1046015">
                  <a:extLst>
                    <a:ext uri="{9D8B030D-6E8A-4147-A177-3AD203B41FA5}">
                      <a16:colId xmlns:a16="http://schemas.microsoft.com/office/drawing/2014/main" val="4133712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lt"/>
                        </a:rPr>
                        <a:t>setosa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versicolor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virginica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F9775FA-EFCC-E5DD-1D73-D4E08D23AB54}"/>
              </a:ext>
            </a:extLst>
          </p:cNvPr>
          <p:cNvSpPr/>
          <p:nvPr/>
        </p:nvSpPr>
        <p:spPr>
          <a:xfrm>
            <a:off x="3383280" y="3429000"/>
            <a:ext cx="1289615" cy="5334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8C366-8BDD-0291-4EDF-B24AE786BEA4}"/>
              </a:ext>
            </a:extLst>
          </p:cNvPr>
          <p:cNvSpPr txBox="1"/>
          <p:nvPr/>
        </p:nvSpPr>
        <p:spPr>
          <a:xfrm>
            <a:off x="3180293" y="4153792"/>
            <a:ext cx="169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37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①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numeric 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9570AF-2BAC-8D64-0D1A-9A5A46EF040F}"/>
              </a:ext>
            </a:extLst>
          </p:cNvPr>
          <p:cNvSpPr txBox="1"/>
          <p:nvPr/>
        </p:nvSpPr>
        <p:spPr>
          <a:xfrm>
            <a:off x="1028700" y="5584208"/>
            <a:ext cx="541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sklearn.preprocessing</a:t>
            </a:r>
            <a:r>
              <a:rPr lang="en-US" altLang="ko-KR" dirty="0"/>
              <a:t> import </a:t>
            </a:r>
            <a:r>
              <a:rPr lang="en-US" altLang="ko-KR" dirty="0" err="1"/>
              <a:t>LabelEncoder</a:t>
            </a:r>
            <a:endParaRPr lang="ko-KR" altLang="en-US" dirty="0"/>
          </a:p>
        </p:txBody>
      </p:sp>
      <p:graphicFrame>
        <p:nvGraphicFramePr>
          <p:cNvPr id="22" name="표 6">
            <a:extLst>
              <a:ext uri="{FF2B5EF4-FFF2-40B4-BE49-F238E27FC236}">
                <a16:creationId xmlns:a16="http://schemas.microsoft.com/office/drawing/2014/main" id="{26E8EF6E-B3C8-6366-0F44-5E6584039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004459"/>
              </p:ext>
            </p:extLst>
          </p:nvPr>
        </p:nvGraphicFramePr>
        <p:xfrm>
          <a:off x="5287535" y="2650569"/>
          <a:ext cx="224864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521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1516124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species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0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1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0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2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2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6890780B-B9FF-2ABB-E4CC-4AB1B622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28275"/>
              </p:ext>
            </p:extLst>
          </p:nvPr>
        </p:nvGraphicFramePr>
        <p:xfrm>
          <a:off x="715535" y="2650569"/>
          <a:ext cx="218768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1475022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species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Iris-</a:t>
                      </a:r>
                      <a:r>
                        <a:rPr lang="en-US" altLang="ko-KR" dirty="0" err="1">
                          <a:latin typeface="+mn-lt"/>
                        </a:rPr>
                        <a:t>setosa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Iris-versicolor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Iris-</a:t>
                      </a:r>
                      <a:r>
                        <a:rPr lang="en-US" altLang="ko-KR" dirty="0" err="1">
                          <a:latin typeface="+mn-lt"/>
                        </a:rPr>
                        <a:t>setosa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Iris-virginica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Iris-virginica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2F2BC7E-4937-2FE2-57A5-A397C64D9891}"/>
              </a:ext>
            </a:extLst>
          </p:cNvPr>
          <p:cNvSpPr/>
          <p:nvPr/>
        </p:nvSpPr>
        <p:spPr>
          <a:xfrm>
            <a:off x="3380388" y="3427809"/>
            <a:ext cx="1289615" cy="5334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D63A05-6244-870E-659F-11775ED6A756}"/>
              </a:ext>
            </a:extLst>
          </p:cNvPr>
          <p:cNvSpPr txBox="1"/>
          <p:nvPr/>
        </p:nvSpPr>
        <p:spPr>
          <a:xfrm>
            <a:off x="3177470" y="3058477"/>
            <a:ext cx="169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numeric encoding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AC5E0-FC8E-E006-E199-E128FF769A5C}"/>
              </a:ext>
            </a:extLst>
          </p:cNvPr>
          <p:cNvSpPr txBox="1"/>
          <p:nvPr/>
        </p:nvSpPr>
        <p:spPr>
          <a:xfrm>
            <a:off x="3336478" y="4145875"/>
            <a:ext cx="169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LabelEncoder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3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②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one-hot 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9570AF-2BAC-8D64-0D1A-9A5A46EF040F}"/>
              </a:ext>
            </a:extLst>
          </p:cNvPr>
          <p:cNvSpPr txBox="1"/>
          <p:nvPr/>
        </p:nvSpPr>
        <p:spPr>
          <a:xfrm>
            <a:off x="1028700" y="5584208"/>
            <a:ext cx="541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tensorflow.keras.utils</a:t>
            </a:r>
            <a:r>
              <a:rPr lang="en-US" altLang="ko-KR" dirty="0"/>
              <a:t> import </a:t>
            </a:r>
            <a:r>
              <a:rPr lang="en-US" altLang="ko-KR" dirty="0" err="1"/>
              <a:t>to_categorical</a:t>
            </a:r>
            <a:endParaRPr lang="ko-KR" altLang="en-US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6890780B-B9FF-2ABB-E4CC-4AB1B622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54640"/>
              </p:ext>
            </p:extLst>
          </p:nvPr>
        </p:nvGraphicFramePr>
        <p:xfrm>
          <a:off x="715535" y="2650569"/>
          <a:ext cx="218768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1475022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species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0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1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0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2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2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2F2BC7E-4937-2FE2-57A5-A397C64D9891}"/>
              </a:ext>
            </a:extLst>
          </p:cNvPr>
          <p:cNvSpPr/>
          <p:nvPr/>
        </p:nvSpPr>
        <p:spPr>
          <a:xfrm>
            <a:off x="3380388" y="3427809"/>
            <a:ext cx="1289615" cy="5334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D63A05-6244-870E-659F-11775ED6A756}"/>
              </a:ext>
            </a:extLst>
          </p:cNvPr>
          <p:cNvSpPr txBox="1"/>
          <p:nvPr/>
        </p:nvSpPr>
        <p:spPr>
          <a:xfrm>
            <a:off x="3177470" y="3058477"/>
            <a:ext cx="169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AC5E0-FC8E-E006-E199-E128FF769A5C}"/>
              </a:ext>
            </a:extLst>
          </p:cNvPr>
          <p:cNvSpPr txBox="1"/>
          <p:nvPr/>
        </p:nvSpPr>
        <p:spPr>
          <a:xfrm>
            <a:off x="3252658" y="4145875"/>
            <a:ext cx="169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to_categorical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 )</a:t>
            </a:r>
            <a:endParaRPr lang="ko-KR" altLang="en-US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0044AC3-A85E-098D-952A-14779C691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9201"/>
              </p:ext>
            </p:extLst>
          </p:nvPr>
        </p:nvGraphicFramePr>
        <p:xfrm>
          <a:off x="4994770" y="2650569"/>
          <a:ext cx="368440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364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958726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  <a:gridCol w="1133304">
                  <a:extLst>
                    <a:ext uri="{9D8B030D-6E8A-4147-A177-3AD203B41FA5}">
                      <a16:colId xmlns:a16="http://schemas.microsoft.com/office/drawing/2014/main" val="3075120515"/>
                    </a:ext>
                  </a:extLst>
                </a:gridCol>
                <a:gridCol w="1046015">
                  <a:extLst>
                    <a:ext uri="{9D8B030D-6E8A-4147-A177-3AD203B41FA5}">
                      <a16:colId xmlns:a16="http://schemas.microsoft.com/office/drawing/2014/main" val="4133712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lt"/>
                        </a:rPr>
                        <a:t>setosa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versicolor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virginica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60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conduct one-hot encoding?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D1B7A-5426-CD07-B7DF-D66456D7C253}"/>
              </a:ext>
            </a:extLst>
          </p:cNvPr>
          <p:cNvSpPr txBox="1"/>
          <p:nvPr/>
        </p:nvSpPr>
        <p:spPr>
          <a:xfrm>
            <a:off x="1979469" y="39096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https://colab.research.google.com/github/JunetaeKim/DeepLearningClass/blob/main/Week10/IrisOneHot.ipynb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01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Comparison between binary and multiclassification model structures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7A8928-0209-5D9D-B177-1F343F1CE20A}"/>
              </a:ext>
            </a:extLst>
          </p:cNvPr>
          <p:cNvGrpSpPr/>
          <p:nvPr/>
        </p:nvGrpSpPr>
        <p:grpSpPr>
          <a:xfrm>
            <a:off x="1022443" y="3337278"/>
            <a:ext cx="3503837" cy="2216827"/>
            <a:chOff x="2784257" y="4351316"/>
            <a:chExt cx="3503837" cy="221682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22B737B-96FF-FD56-93AF-90610D75AFD8}"/>
                </a:ext>
              </a:extLst>
            </p:cNvPr>
            <p:cNvSpPr/>
            <p:nvPr/>
          </p:nvSpPr>
          <p:spPr>
            <a:xfrm rot="16549764">
              <a:off x="2790332" y="498678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86535F7-E771-9B8D-D3D2-E73F4AB98E10}"/>
                </a:ext>
              </a:extLst>
            </p:cNvPr>
            <p:cNvSpPr/>
            <p:nvPr/>
          </p:nvSpPr>
          <p:spPr>
            <a:xfrm rot="16549764">
              <a:off x="2790332" y="557764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51B989F-7B76-105B-F947-A85814653330}"/>
                </a:ext>
              </a:extLst>
            </p:cNvPr>
            <p:cNvSpPr/>
            <p:nvPr/>
          </p:nvSpPr>
          <p:spPr>
            <a:xfrm rot="16549764">
              <a:off x="2790332" y="620814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2DB7962-F041-FD8D-AF49-016E23FC216B}"/>
                </a:ext>
              </a:extLst>
            </p:cNvPr>
            <p:cNvSpPr/>
            <p:nvPr/>
          </p:nvSpPr>
          <p:spPr>
            <a:xfrm rot="16549764">
              <a:off x="2784257" y="435131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48D3B3D-7221-479F-07A5-BBF7801561B3}"/>
                </a:ext>
              </a:extLst>
            </p:cNvPr>
            <p:cNvSpPr/>
            <p:nvPr/>
          </p:nvSpPr>
          <p:spPr>
            <a:xfrm rot="16549764">
              <a:off x="3983032" y="4613702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A533CDD-927F-5DAF-3CED-6393E095BD72}"/>
                </a:ext>
              </a:extLst>
            </p:cNvPr>
            <p:cNvSpPr/>
            <p:nvPr/>
          </p:nvSpPr>
          <p:spPr>
            <a:xfrm rot="16549764">
              <a:off x="3983032" y="5258947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128773-F68D-0438-0907-844FBF98EF12}"/>
                </a:ext>
              </a:extLst>
            </p:cNvPr>
            <p:cNvSpPr/>
            <p:nvPr/>
          </p:nvSpPr>
          <p:spPr>
            <a:xfrm rot="16549764">
              <a:off x="3983033" y="5904192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5858C22-8CE3-78E9-4BB7-E5C51B442546}"/>
                </a:ext>
              </a:extLst>
            </p:cNvPr>
            <p:cNvSpPr/>
            <p:nvPr/>
          </p:nvSpPr>
          <p:spPr>
            <a:xfrm rot="16549764">
              <a:off x="5928094" y="5258947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C4665E0-CCAF-D3FE-958F-56D1DA495713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3143326" y="4549598"/>
              <a:ext cx="840637" cy="225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A454566-D56B-5A96-1B3E-B5CD5943F7BB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 flipV="1">
              <a:off x="3149401" y="4775420"/>
              <a:ext cx="834562" cy="409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A1C9577-0E77-18D8-FB65-BA152FF332D0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V="1">
              <a:off x="3149401" y="4775420"/>
              <a:ext cx="834562" cy="1000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18484B3-0CED-8B5B-403C-495E20285206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 flipV="1">
              <a:off x="3149401" y="4775420"/>
              <a:ext cx="834562" cy="1631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E4A1C55-F74D-2A09-84DD-4DDE3AE3A21C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>
              <a:off x="3143326" y="4549598"/>
              <a:ext cx="840637" cy="871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B004286-E452-86E3-ABA3-835BD21CEB04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3143326" y="4549598"/>
              <a:ext cx="840638" cy="1516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080D342-7C58-9F1D-5F01-6DAF6027C0FB}"/>
                </a:ext>
              </a:extLst>
            </p:cNvPr>
            <p:cNvCxnSpPr>
              <a:stCxn id="5" idx="4"/>
              <a:endCxn id="11" idx="0"/>
            </p:cNvCxnSpPr>
            <p:nvPr/>
          </p:nvCxnSpPr>
          <p:spPr>
            <a:xfrm>
              <a:off x="3149401" y="5185065"/>
              <a:ext cx="834562" cy="23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7187BA6-7BCE-03EB-4361-F08B06D416A0}"/>
                </a:ext>
              </a:extLst>
            </p:cNvPr>
            <p:cNvCxnSpPr>
              <a:stCxn id="5" idx="4"/>
              <a:endCxn id="12" idx="0"/>
            </p:cNvCxnSpPr>
            <p:nvPr/>
          </p:nvCxnSpPr>
          <p:spPr>
            <a:xfrm>
              <a:off x="3149401" y="5185065"/>
              <a:ext cx="834563" cy="880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7BD58E6-9B64-4ED4-D308-BC7AE6FAF516}"/>
                </a:ext>
              </a:extLst>
            </p:cNvPr>
            <p:cNvCxnSpPr>
              <a:stCxn id="7" idx="4"/>
              <a:endCxn id="11" idx="0"/>
            </p:cNvCxnSpPr>
            <p:nvPr/>
          </p:nvCxnSpPr>
          <p:spPr>
            <a:xfrm flipV="1">
              <a:off x="3149401" y="5420665"/>
              <a:ext cx="834562" cy="355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4EDCCFE-8B0A-0D4D-10D3-F22CFBA27700}"/>
                </a:ext>
              </a:extLst>
            </p:cNvPr>
            <p:cNvCxnSpPr>
              <a:stCxn id="7" idx="4"/>
              <a:endCxn id="12" idx="0"/>
            </p:cNvCxnSpPr>
            <p:nvPr/>
          </p:nvCxnSpPr>
          <p:spPr>
            <a:xfrm>
              <a:off x="3149401" y="5775928"/>
              <a:ext cx="834563" cy="289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9474604-EACA-EC4A-ED41-D8D299074483}"/>
                </a:ext>
              </a:extLst>
            </p:cNvPr>
            <p:cNvCxnSpPr>
              <a:stCxn id="8" idx="4"/>
              <a:endCxn id="12" idx="0"/>
            </p:cNvCxnSpPr>
            <p:nvPr/>
          </p:nvCxnSpPr>
          <p:spPr>
            <a:xfrm flipV="1">
              <a:off x="3149401" y="6065910"/>
              <a:ext cx="834563" cy="340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1309286-F673-4910-8A87-B5F47E262FBA}"/>
                </a:ext>
              </a:extLst>
            </p:cNvPr>
            <p:cNvSpPr/>
            <p:nvPr/>
          </p:nvSpPr>
          <p:spPr>
            <a:xfrm rot="16549764">
              <a:off x="4927283" y="464355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8D8CDD3-764C-30DD-76B6-34BEE10A2FE3}"/>
                </a:ext>
              </a:extLst>
            </p:cNvPr>
            <p:cNvSpPr/>
            <p:nvPr/>
          </p:nvSpPr>
          <p:spPr>
            <a:xfrm rot="16549764">
              <a:off x="4927283" y="528879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5A6CA44-0B7C-2E1E-801A-69C58832A32E}"/>
                </a:ext>
              </a:extLst>
            </p:cNvPr>
            <p:cNvSpPr/>
            <p:nvPr/>
          </p:nvSpPr>
          <p:spPr>
            <a:xfrm rot="16549764">
              <a:off x="4927284" y="593404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8D63DDB-F9DC-1451-9244-8F73FA6734ED}"/>
                </a:ext>
              </a:extLst>
            </p:cNvPr>
            <p:cNvCxnSpPr>
              <a:stCxn id="10" idx="4"/>
              <a:endCxn id="25" idx="0"/>
            </p:cNvCxnSpPr>
            <p:nvPr/>
          </p:nvCxnSpPr>
          <p:spPr>
            <a:xfrm flipV="1">
              <a:off x="4342101" y="4805271"/>
              <a:ext cx="586113" cy="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F72A235-067F-DB54-C665-E43DA28B996B}"/>
                </a:ext>
              </a:extLst>
            </p:cNvPr>
            <p:cNvCxnSpPr>
              <a:stCxn id="10" idx="4"/>
              <a:endCxn id="26" idx="0"/>
            </p:cNvCxnSpPr>
            <p:nvPr/>
          </p:nvCxnSpPr>
          <p:spPr>
            <a:xfrm>
              <a:off x="4342101" y="4811984"/>
              <a:ext cx="586113" cy="63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683F9D1-A240-48AF-0E33-09591DC8B9B5}"/>
                </a:ext>
              </a:extLst>
            </p:cNvPr>
            <p:cNvCxnSpPr>
              <a:stCxn id="10" idx="4"/>
              <a:endCxn id="27" idx="0"/>
            </p:cNvCxnSpPr>
            <p:nvPr/>
          </p:nvCxnSpPr>
          <p:spPr>
            <a:xfrm>
              <a:off x="4342101" y="4811984"/>
              <a:ext cx="586114" cy="1283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31EDCF8-2E77-9A44-E0A0-E205BB031351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V="1">
              <a:off x="4342101" y="4805271"/>
              <a:ext cx="586113" cy="651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4C950B9-B9C6-4072-C800-976C52F29CC2}"/>
                </a:ext>
              </a:extLst>
            </p:cNvPr>
            <p:cNvCxnSpPr>
              <a:stCxn id="11" idx="4"/>
              <a:endCxn id="26" idx="0"/>
            </p:cNvCxnSpPr>
            <p:nvPr/>
          </p:nvCxnSpPr>
          <p:spPr>
            <a:xfrm flipV="1">
              <a:off x="4342101" y="5450516"/>
              <a:ext cx="586113" cy="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98FB21D-AED1-D255-F877-94CDA8A89480}"/>
                </a:ext>
              </a:extLst>
            </p:cNvPr>
            <p:cNvCxnSpPr>
              <a:stCxn id="11" idx="4"/>
              <a:endCxn id="27" idx="0"/>
            </p:cNvCxnSpPr>
            <p:nvPr/>
          </p:nvCxnSpPr>
          <p:spPr>
            <a:xfrm>
              <a:off x="4342101" y="5457229"/>
              <a:ext cx="586114" cy="63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58682E5-6629-2A0F-CD68-5DB2DB7C4F82}"/>
                </a:ext>
              </a:extLst>
            </p:cNvPr>
            <p:cNvCxnSpPr>
              <a:stCxn id="12" idx="4"/>
              <a:endCxn id="25" idx="0"/>
            </p:cNvCxnSpPr>
            <p:nvPr/>
          </p:nvCxnSpPr>
          <p:spPr>
            <a:xfrm flipV="1">
              <a:off x="4342102" y="4805271"/>
              <a:ext cx="586112" cy="1297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C6D98C2-3938-D26B-1843-1E3EEA5EDB18}"/>
                </a:ext>
              </a:extLst>
            </p:cNvPr>
            <p:cNvCxnSpPr>
              <a:stCxn id="12" idx="4"/>
              <a:endCxn id="26" idx="0"/>
            </p:cNvCxnSpPr>
            <p:nvPr/>
          </p:nvCxnSpPr>
          <p:spPr>
            <a:xfrm flipV="1">
              <a:off x="4342102" y="5450516"/>
              <a:ext cx="586112" cy="651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37811CB-6057-D903-FB86-DE1EBFA8A854}"/>
                </a:ext>
              </a:extLst>
            </p:cNvPr>
            <p:cNvCxnSpPr>
              <a:stCxn id="12" idx="4"/>
              <a:endCxn id="27" idx="0"/>
            </p:cNvCxnSpPr>
            <p:nvPr/>
          </p:nvCxnSpPr>
          <p:spPr>
            <a:xfrm flipV="1">
              <a:off x="4342102" y="6095761"/>
              <a:ext cx="586113" cy="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87D8769-CC25-1D0F-B45E-89B2F6A967C0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5286352" y="4841835"/>
              <a:ext cx="642673" cy="607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ABD2C2E-10DA-E40D-7582-B2D51C846672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 flipV="1">
              <a:off x="5286352" y="5448946"/>
              <a:ext cx="642673" cy="38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5E8DD4C-0FBE-DAE8-37F3-B1008203648C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V="1">
              <a:off x="5286353" y="5448946"/>
              <a:ext cx="642672" cy="683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24FE02-7EC5-F521-2994-2B80117BED40}"/>
              </a:ext>
            </a:extLst>
          </p:cNvPr>
          <p:cNvSpPr/>
          <p:nvPr/>
        </p:nvSpPr>
        <p:spPr>
          <a:xfrm>
            <a:off x="837651" y="3176086"/>
            <a:ext cx="741826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1A6D62-D3A9-C4AA-F8CC-00AB1C6505AE}"/>
              </a:ext>
            </a:extLst>
          </p:cNvPr>
          <p:cNvSpPr/>
          <p:nvPr/>
        </p:nvSpPr>
        <p:spPr>
          <a:xfrm>
            <a:off x="2024183" y="3181785"/>
            <a:ext cx="1679215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C59A7A2-2092-4AAF-78CC-EAA5AEEA9864}"/>
              </a:ext>
            </a:extLst>
          </p:cNvPr>
          <p:cNvSpPr/>
          <p:nvPr/>
        </p:nvSpPr>
        <p:spPr>
          <a:xfrm>
            <a:off x="4061535" y="3163503"/>
            <a:ext cx="567831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42621-5597-72CC-2323-66121A7BCF25}"/>
              </a:ext>
            </a:extLst>
          </p:cNvPr>
          <p:cNvSpPr txBox="1"/>
          <p:nvPr/>
        </p:nvSpPr>
        <p:spPr>
          <a:xfrm>
            <a:off x="615506" y="5868006"/>
            <a:ext cx="121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layer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8617B-39AB-C536-6651-32955B5627B9}"/>
              </a:ext>
            </a:extLst>
          </p:cNvPr>
          <p:cNvSpPr txBox="1"/>
          <p:nvPr/>
        </p:nvSpPr>
        <p:spPr>
          <a:xfrm>
            <a:off x="2170543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8C8D6-9AA3-52A9-2DAB-F85DF6767C92}"/>
              </a:ext>
            </a:extLst>
          </p:cNvPr>
          <p:cNvSpPr txBox="1"/>
          <p:nvPr/>
        </p:nvSpPr>
        <p:spPr>
          <a:xfrm>
            <a:off x="3845874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 layer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C9EA3-8983-8A6F-0135-27F257BB0470}"/>
              </a:ext>
            </a:extLst>
          </p:cNvPr>
          <p:cNvSpPr txBox="1"/>
          <p:nvPr/>
        </p:nvSpPr>
        <p:spPr>
          <a:xfrm>
            <a:off x="4003633" y="3861199"/>
            <a:ext cx="7284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222222"/>
                </a:solidFill>
                <a:latin typeface="Arial Narrow" panose="020B0606020202030204" pitchFamily="34" charset="0"/>
              </a:rPr>
              <a:t>1 vs 0</a:t>
            </a:r>
            <a:endParaRPr lang="ko-KR" altLang="en-US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463998-0897-D572-E817-1DD761F178F1}"/>
              </a:ext>
            </a:extLst>
          </p:cNvPr>
          <p:cNvSpPr txBox="1"/>
          <p:nvPr/>
        </p:nvSpPr>
        <p:spPr>
          <a:xfrm>
            <a:off x="1005091" y="2585762"/>
            <a:ext cx="3507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Binary classification model structure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D42772-7738-B7D4-ACDF-A74D041F4D1F}"/>
              </a:ext>
            </a:extLst>
          </p:cNvPr>
          <p:cNvSpPr txBox="1"/>
          <p:nvPr/>
        </p:nvSpPr>
        <p:spPr>
          <a:xfrm>
            <a:off x="5190191" y="3622926"/>
            <a:ext cx="3201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Even if there are two classes, the target layer can be set to one dimension.</a:t>
            </a:r>
          </a:p>
        </p:txBody>
      </p:sp>
    </p:spTree>
    <p:extLst>
      <p:ext uri="{BB962C8B-B14F-4D97-AF65-F5344CB8AC3E}">
        <p14:creationId xmlns:p14="http://schemas.microsoft.com/office/powerpoint/2010/main" val="2903316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Comparison between binary and multiclassification model structures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7A8928-0209-5D9D-B177-1F343F1CE20A}"/>
              </a:ext>
            </a:extLst>
          </p:cNvPr>
          <p:cNvGrpSpPr/>
          <p:nvPr/>
        </p:nvGrpSpPr>
        <p:grpSpPr>
          <a:xfrm>
            <a:off x="1022443" y="3337278"/>
            <a:ext cx="3503837" cy="2216827"/>
            <a:chOff x="2784257" y="4351316"/>
            <a:chExt cx="3503837" cy="221682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22B737B-96FF-FD56-93AF-90610D75AFD8}"/>
                </a:ext>
              </a:extLst>
            </p:cNvPr>
            <p:cNvSpPr/>
            <p:nvPr/>
          </p:nvSpPr>
          <p:spPr>
            <a:xfrm rot="16549764">
              <a:off x="2790332" y="498678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86535F7-E771-9B8D-D3D2-E73F4AB98E10}"/>
                </a:ext>
              </a:extLst>
            </p:cNvPr>
            <p:cNvSpPr/>
            <p:nvPr/>
          </p:nvSpPr>
          <p:spPr>
            <a:xfrm rot="16549764">
              <a:off x="2790332" y="557764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51B989F-7B76-105B-F947-A85814653330}"/>
                </a:ext>
              </a:extLst>
            </p:cNvPr>
            <p:cNvSpPr/>
            <p:nvPr/>
          </p:nvSpPr>
          <p:spPr>
            <a:xfrm rot="16549764">
              <a:off x="2790332" y="620814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2DB7962-F041-FD8D-AF49-016E23FC216B}"/>
                </a:ext>
              </a:extLst>
            </p:cNvPr>
            <p:cNvSpPr/>
            <p:nvPr/>
          </p:nvSpPr>
          <p:spPr>
            <a:xfrm rot="16549764">
              <a:off x="2784257" y="435131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48D3B3D-7221-479F-07A5-BBF7801561B3}"/>
                </a:ext>
              </a:extLst>
            </p:cNvPr>
            <p:cNvSpPr/>
            <p:nvPr/>
          </p:nvSpPr>
          <p:spPr>
            <a:xfrm rot="16549764">
              <a:off x="3983032" y="4613702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A533CDD-927F-5DAF-3CED-6393E095BD72}"/>
                </a:ext>
              </a:extLst>
            </p:cNvPr>
            <p:cNvSpPr/>
            <p:nvPr/>
          </p:nvSpPr>
          <p:spPr>
            <a:xfrm rot="16549764">
              <a:off x="3983032" y="5258947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128773-F68D-0438-0907-844FBF98EF12}"/>
                </a:ext>
              </a:extLst>
            </p:cNvPr>
            <p:cNvSpPr/>
            <p:nvPr/>
          </p:nvSpPr>
          <p:spPr>
            <a:xfrm rot="16549764">
              <a:off x="3983033" y="5904192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5858C22-8CE3-78E9-4BB7-E5C51B442546}"/>
                </a:ext>
              </a:extLst>
            </p:cNvPr>
            <p:cNvSpPr/>
            <p:nvPr/>
          </p:nvSpPr>
          <p:spPr>
            <a:xfrm rot="16549764">
              <a:off x="5928094" y="5258947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C4665E0-CCAF-D3FE-958F-56D1DA495713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3143326" y="4549598"/>
              <a:ext cx="840637" cy="225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A454566-D56B-5A96-1B3E-B5CD5943F7BB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 flipV="1">
              <a:off x="3149401" y="4775420"/>
              <a:ext cx="834562" cy="409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A1C9577-0E77-18D8-FB65-BA152FF332D0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V="1">
              <a:off x="3149401" y="4775420"/>
              <a:ext cx="834562" cy="1000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18484B3-0CED-8B5B-403C-495E20285206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 flipV="1">
              <a:off x="3149401" y="4775420"/>
              <a:ext cx="834562" cy="1631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E4A1C55-F74D-2A09-84DD-4DDE3AE3A21C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>
              <a:off x="3143326" y="4549598"/>
              <a:ext cx="840637" cy="871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B004286-E452-86E3-ABA3-835BD21CEB04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3143326" y="4549598"/>
              <a:ext cx="840638" cy="1516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080D342-7C58-9F1D-5F01-6DAF6027C0FB}"/>
                </a:ext>
              </a:extLst>
            </p:cNvPr>
            <p:cNvCxnSpPr>
              <a:stCxn id="5" idx="4"/>
              <a:endCxn id="11" idx="0"/>
            </p:cNvCxnSpPr>
            <p:nvPr/>
          </p:nvCxnSpPr>
          <p:spPr>
            <a:xfrm>
              <a:off x="3149401" y="5185065"/>
              <a:ext cx="834562" cy="23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7187BA6-7BCE-03EB-4361-F08B06D416A0}"/>
                </a:ext>
              </a:extLst>
            </p:cNvPr>
            <p:cNvCxnSpPr>
              <a:stCxn id="5" idx="4"/>
              <a:endCxn id="12" idx="0"/>
            </p:cNvCxnSpPr>
            <p:nvPr/>
          </p:nvCxnSpPr>
          <p:spPr>
            <a:xfrm>
              <a:off x="3149401" y="5185065"/>
              <a:ext cx="834563" cy="880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7BD58E6-9B64-4ED4-D308-BC7AE6FAF516}"/>
                </a:ext>
              </a:extLst>
            </p:cNvPr>
            <p:cNvCxnSpPr>
              <a:stCxn id="7" idx="4"/>
              <a:endCxn id="11" idx="0"/>
            </p:cNvCxnSpPr>
            <p:nvPr/>
          </p:nvCxnSpPr>
          <p:spPr>
            <a:xfrm flipV="1">
              <a:off x="3149401" y="5420665"/>
              <a:ext cx="834562" cy="355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4EDCCFE-8B0A-0D4D-10D3-F22CFBA27700}"/>
                </a:ext>
              </a:extLst>
            </p:cNvPr>
            <p:cNvCxnSpPr>
              <a:stCxn id="7" idx="4"/>
              <a:endCxn id="12" idx="0"/>
            </p:cNvCxnSpPr>
            <p:nvPr/>
          </p:nvCxnSpPr>
          <p:spPr>
            <a:xfrm>
              <a:off x="3149401" y="5775928"/>
              <a:ext cx="834563" cy="289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9474604-EACA-EC4A-ED41-D8D299074483}"/>
                </a:ext>
              </a:extLst>
            </p:cNvPr>
            <p:cNvCxnSpPr>
              <a:stCxn id="8" idx="4"/>
              <a:endCxn id="12" idx="0"/>
            </p:cNvCxnSpPr>
            <p:nvPr/>
          </p:nvCxnSpPr>
          <p:spPr>
            <a:xfrm flipV="1">
              <a:off x="3149401" y="6065910"/>
              <a:ext cx="834563" cy="340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1309286-F673-4910-8A87-B5F47E262FBA}"/>
                </a:ext>
              </a:extLst>
            </p:cNvPr>
            <p:cNvSpPr/>
            <p:nvPr/>
          </p:nvSpPr>
          <p:spPr>
            <a:xfrm rot="16549764">
              <a:off x="4927283" y="464355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8D8CDD3-764C-30DD-76B6-34BEE10A2FE3}"/>
                </a:ext>
              </a:extLst>
            </p:cNvPr>
            <p:cNvSpPr/>
            <p:nvPr/>
          </p:nvSpPr>
          <p:spPr>
            <a:xfrm rot="16549764">
              <a:off x="4927283" y="528879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5A6CA44-0B7C-2E1E-801A-69C58832A32E}"/>
                </a:ext>
              </a:extLst>
            </p:cNvPr>
            <p:cNvSpPr/>
            <p:nvPr/>
          </p:nvSpPr>
          <p:spPr>
            <a:xfrm rot="16549764">
              <a:off x="4927284" y="593404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8D63DDB-F9DC-1451-9244-8F73FA6734ED}"/>
                </a:ext>
              </a:extLst>
            </p:cNvPr>
            <p:cNvCxnSpPr>
              <a:stCxn id="10" idx="4"/>
              <a:endCxn id="25" idx="0"/>
            </p:cNvCxnSpPr>
            <p:nvPr/>
          </p:nvCxnSpPr>
          <p:spPr>
            <a:xfrm flipV="1">
              <a:off x="4342101" y="4805271"/>
              <a:ext cx="586113" cy="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F72A235-067F-DB54-C665-E43DA28B996B}"/>
                </a:ext>
              </a:extLst>
            </p:cNvPr>
            <p:cNvCxnSpPr>
              <a:stCxn id="10" idx="4"/>
              <a:endCxn id="26" idx="0"/>
            </p:cNvCxnSpPr>
            <p:nvPr/>
          </p:nvCxnSpPr>
          <p:spPr>
            <a:xfrm>
              <a:off x="4342101" y="4811984"/>
              <a:ext cx="586113" cy="63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683F9D1-A240-48AF-0E33-09591DC8B9B5}"/>
                </a:ext>
              </a:extLst>
            </p:cNvPr>
            <p:cNvCxnSpPr>
              <a:stCxn id="10" idx="4"/>
              <a:endCxn id="27" idx="0"/>
            </p:cNvCxnSpPr>
            <p:nvPr/>
          </p:nvCxnSpPr>
          <p:spPr>
            <a:xfrm>
              <a:off x="4342101" y="4811984"/>
              <a:ext cx="586114" cy="1283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31EDCF8-2E77-9A44-E0A0-E205BB031351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V="1">
              <a:off x="4342101" y="4805271"/>
              <a:ext cx="586113" cy="651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4C950B9-B9C6-4072-C800-976C52F29CC2}"/>
                </a:ext>
              </a:extLst>
            </p:cNvPr>
            <p:cNvCxnSpPr>
              <a:stCxn id="11" idx="4"/>
              <a:endCxn id="26" idx="0"/>
            </p:cNvCxnSpPr>
            <p:nvPr/>
          </p:nvCxnSpPr>
          <p:spPr>
            <a:xfrm flipV="1">
              <a:off x="4342101" y="5450516"/>
              <a:ext cx="586113" cy="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98FB21D-AED1-D255-F877-94CDA8A89480}"/>
                </a:ext>
              </a:extLst>
            </p:cNvPr>
            <p:cNvCxnSpPr>
              <a:stCxn id="11" idx="4"/>
              <a:endCxn id="27" idx="0"/>
            </p:cNvCxnSpPr>
            <p:nvPr/>
          </p:nvCxnSpPr>
          <p:spPr>
            <a:xfrm>
              <a:off x="4342101" y="5457229"/>
              <a:ext cx="586114" cy="63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58682E5-6629-2A0F-CD68-5DB2DB7C4F82}"/>
                </a:ext>
              </a:extLst>
            </p:cNvPr>
            <p:cNvCxnSpPr>
              <a:stCxn id="12" idx="4"/>
              <a:endCxn id="25" idx="0"/>
            </p:cNvCxnSpPr>
            <p:nvPr/>
          </p:nvCxnSpPr>
          <p:spPr>
            <a:xfrm flipV="1">
              <a:off x="4342102" y="4805271"/>
              <a:ext cx="586112" cy="1297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C6D98C2-3938-D26B-1843-1E3EEA5EDB18}"/>
                </a:ext>
              </a:extLst>
            </p:cNvPr>
            <p:cNvCxnSpPr>
              <a:stCxn id="12" idx="4"/>
              <a:endCxn id="26" idx="0"/>
            </p:cNvCxnSpPr>
            <p:nvPr/>
          </p:nvCxnSpPr>
          <p:spPr>
            <a:xfrm flipV="1">
              <a:off x="4342102" y="5450516"/>
              <a:ext cx="586112" cy="651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37811CB-6057-D903-FB86-DE1EBFA8A854}"/>
                </a:ext>
              </a:extLst>
            </p:cNvPr>
            <p:cNvCxnSpPr>
              <a:stCxn id="12" idx="4"/>
              <a:endCxn id="27" idx="0"/>
            </p:cNvCxnSpPr>
            <p:nvPr/>
          </p:nvCxnSpPr>
          <p:spPr>
            <a:xfrm flipV="1">
              <a:off x="4342102" y="6095761"/>
              <a:ext cx="586113" cy="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87D8769-CC25-1D0F-B45E-89B2F6A967C0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5286352" y="4841835"/>
              <a:ext cx="642673" cy="607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ABD2C2E-10DA-E40D-7582-B2D51C846672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 flipV="1">
              <a:off x="5286352" y="5448946"/>
              <a:ext cx="642673" cy="38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5E8DD4C-0FBE-DAE8-37F3-B1008203648C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V="1">
              <a:off x="5286353" y="5448946"/>
              <a:ext cx="642672" cy="683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24FE02-7EC5-F521-2994-2B80117BED40}"/>
              </a:ext>
            </a:extLst>
          </p:cNvPr>
          <p:cNvSpPr/>
          <p:nvPr/>
        </p:nvSpPr>
        <p:spPr>
          <a:xfrm>
            <a:off x="837651" y="3176086"/>
            <a:ext cx="741826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1A6D62-D3A9-C4AA-F8CC-00AB1C6505AE}"/>
              </a:ext>
            </a:extLst>
          </p:cNvPr>
          <p:cNvSpPr/>
          <p:nvPr/>
        </p:nvSpPr>
        <p:spPr>
          <a:xfrm>
            <a:off x="2024183" y="3181785"/>
            <a:ext cx="1679215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C59A7A2-2092-4AAF-78CC-EAA5AEEA9864}"/>
              </a:ext>
            </a:extLst>
          </p:cNvPr>
          <p:cNvSpPr/>
          <p:nvPr/>
        </p:nvSpPr>
        <p:spPr>
          <a:xfrm>
            <a:off x="4061535" y="3163503"/>
            <a:ext cx="567831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42621-5597-72CC-2323-66121A7BCF25}"/>
              </a:ext>
            </a:extLst>
          </p:cNvPr>
          <p:cNvSpPr txBox="1"/>
          <p:nvPr/>
        </p:nvSpPr>
        <p:spPr>
          <a:xfrm>
            <a:off x="615506" y="5868006"/>
            <a:ext cx="121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layer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8617B-39AB-C536-6651-32955B5627B9}"/>
              </a:ext>
            </a:extLst>
          </p:cNvPr>
          <p:cNvSpPr txBox="1"/>
          <p:nvPr/>
        </p:nvSpPr>
        <p:spPr>
          <a:xfrm>
            <a:off x="2170543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8C8D6-9AA3-52A9-2DAB-F85DF6767C92}"/>
              </a:ext>
            </a:extLst>
          </p:cNvPr>
          <p:cNvSpPr txBox="1"/>
          <p:nvPr/>
        </p:nvSpPr>
        <p:spPr>
          <a:xfrm>
            <a:off x="3845874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 layer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C9EA3-8983-8A6F-0135-27F257BB0470}"/>
              </a:ext>
            </a:extLst>
          </p:cNvPr>
          <p:cNvSpPr txBox="1"/>
          <p:nvPr/>
        </p:nvSpPr>
        <p:spPr>
          <a:xfrm>
            <a:off x="4003633" y="3861199"/>
            <a:ext cx="7284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222222"/>
                </a:solidFill>
                <a:latin typeface="Arial Narrow" panose="020B0606020202030204" pitchFamily="34" charset="0"/>
              </a:rPr>
              <a:t>1 vs 0</a:t>
            </a:r>
            <a:endParaRPr lang="ko-KR" altLang="en-US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463998-0897-D572-E817-1DD761F178F1}"/>
              </a:ext>
            </a:extLst>
          </p:cNvPr>
          <p:cNvSpPr txBox="1"/>
          <p:nvPr/>
        </p:nvSpPr>
        <p:spPr>
          <a:xfrm>
            <a:off x="1005091" y="2585762"/>
            <a:ext cx="3507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Binary classification model structure</a:t>
            </a: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0EA24E-80B2-AE6C-97F8-142E90AD7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37133"/>
              </p:ext>
            </p:extLst>
          </p:nvPr>
        </p:nvGraphicFramePr>
        <p:xfrm>
          <a:off x="5753100" y="3237577"/>
          <a:ext cx="218768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4097105244"/>
                    </a:ext>
                  </a:extLst>
                </a:gridCol>
                <a:gridCol w="1475022">
                  <a:extLst>
                    <a:ext uri="{9D8B030D-6E8A-4147-A177-3AD203B41FA5}">
                      <a16:colId xmlns:a16="http://schemas.microsoft.com/office/drawing/2014/main" val="2292691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survival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2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0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0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1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6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0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1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33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1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29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52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Comparison between binary and multiclassification model structures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22B737B-96FF-FD56-93AF-90610D75AFD8}"/>
              </a:ext>
            </a:extLst>
          </p:cNvPr>
          <p:cNvSpPr/>
          <p:nvPr/>
        </p:nvSpPr>
        <p:spPr>
          <a:xfrm rot="16549764">
            <a:off x="1028518" y="397274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6535F7-E771-9B8D-D3D2-E73F4AB98E10}"/>
              </a:ext>
            </a:extLst>
          </p:cNvPr>
          <p:cNvSpPr/>
          <p:nvPr/>
        </p:nvSpPr>
        <p:spPr>
          <a:xfrm rot="16549764">
            <a:off x="1028518" y="456360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1B989F-7B76-105B-F947-A85814653330}"/>
              </a:ext>
            </a:extLst>
          </p:cNvPr>
          <p:cNvSpPr/>
          <p:nvPr/>
        </p:nvSpPr>
        <p:spPr>
          <a:xfrm rot="16549764">
            <a:off x="1028518" y="519410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DB7962-F041-FD8D-AF49-016E23FC216B}"/>
              </a:ext>
            </a:extLst>
          </p:cNvPr>
          <p:cNvSpPr/>
          <p:nvPr/>
        </p:nvSpPr>
        <p:spPr>
          <a:xfrm rot="16549764">
            <a:off x="1022443" y="333727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8D3B3D-7221-479F-07A5-BBF7801561B3}"/>
              </a:ext>
            </a:extLst>
          </p:cNvPr>
          <p:cNvSpPr/>
          <p:nvPr/>
        </p:nvSpPr>
        <p:spPr>
          <a:xfrm rot="16549764">
            <a:off x="2221218" y="359966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533CDD-927F-5DAF-3CED-6393E095BD72}"/>
              </a:ext>
            </a:extLst>
          </p:cNvPr>
          <p:cNvSpPr/>
          <p:nvPr/>
        </p:nvSpPr>
        <p:spPr>
          <a:xfrm rot="16549764">
            <a:off x="2221218" y="42449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128773-F68D-0438-0907-844FBF98EF12}"/>
              </a:ext>
            </a:extLst>
          </p:cNvPr>
          <p:cNvSpPr/>
          <p:nvPr/>
        </p:nvSpPr>
        <p:spPr>
          <a:xfrm rot="16549764">
            <a:off x="2221219" y="489015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4665E0-CCAF-D3FE-958F-56D1DA495713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1381512" y="3535560"/>
            <a:ext cx="840637" cy="22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454566-D56B-5A96-1B3E-B5CD5943F7BB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V="1">
            <a:off x="1387587" y="3761382"/>
            <a:ext cx="834562" cy="40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1C9577-0E77-18D8-FB65-BA152FF332D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V="1">
            <a:off x="1387587" y="3761382"/>
            <a:ext cx="834562" cy="100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8484B3-0CED-8B5B-403C-495E2028520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V="1">
            <a:off x="1387587" y="3761382"/>
            <a:ext cx="834562" cy="163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4A1C55-F74D-2A09-84DD-4DDE3AE3A21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381512" y="3535560"/>
            <a:ext cx="840637" cy="87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004286-E452-86E3-ABA3-835BD21CEB04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1381512" y="3535560"/>
            <a:ext cx="840638" cy="15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80D342-7C58-9F1D-5F01-6DAF6027C0FB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1387587" y="4171027"/>
            <a:ext cx="834562" cy="23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187BA6-7BCE-03EB-4361-F08B06D416A0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1387587" y="4171027"/>
            <a:ext cx="834563" cy="8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BD58E6-9B64-4ED4-D308-BC7AE6FAF516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V="1">
            <a:off x="1387587" y="4406627"/>
            <a:ext cx="834562" cy="35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EDCCFE-8B0A-0D4D-10D3-F22CFBA27700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1387587" y="4761890"/>
            <a:ext cx="834563" cy="28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9474604-EACA-EC4A-ED41-D8D299074483}"/>
              </a:ext>
            </a:extLst>
          </p:cNvPr>
          <p:cNvCxnSpPr>
            <a:stCxn id="8" idx="4"/>
            <a:endCxn id="12" idx="0"/>
          </p:cNvCxnSpPr>
          <p:nvPr/>
        </p:nvCxnSpPr>
        <p:spPr>
          <a:xfrm flipV="1">
            <a:off x="1387587" y="5051872"/>
            <a:ext cx="834563" cy="34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1309286-F673-4910-8A87-B5F47E262FBA}"/>
              </a:ext>
            </a:extLst>
          </p:cNvPr>
          <p:cNvSpPr/>
          <p:nvPr/>
        </p:nvSpPr>
        <p:spPr>
          <a:xfrm rot="16549764">
            <a:off x="3165469" y="362951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8D8CDD3-764C-30DD-76B6-34BEE10A2FE3}"/>
              </a:ext>
            </a:extLst>
          </p:cNvPr>
          <p:cNvSpPr/>
          <p:nvPr/>
        </p:nvSpPr>
        <p:spPr>
          <a:xfrm rot="16549764">
            <a:off x="3165469" y="427476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5A6CA44-0B7C-2E1E-801A-69C58832A32E}"/>
              </a:ext>
            </a:extLst>
          </p:cNvPr>
          <p:cNvSpPr/>
          <p:nvPr/>
        </p:nvSpPr>
        <p:spPr>
          <a:xfrm rot="16549764">
            <a:off x="3165470" y="492000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D63DDB-F9DC-1451-9244-8F73FA6734ED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 flipV="1">
            <a:off x="2580287" y="3791233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72A235-067F-DB54-C665-E43DA28B996B}"/>
              </a:ext>
            </a:extLst>
          </p:cNvPr>
          <p:cNvCxnSpPr>
            <a:stCxn id="10" idx="4"/>
            <a:endCxn id="26" idx="0"/>
          </p:cNvCxnSpPr>
          <p:nvPr/>
        </p:nvCxnSpPr>
        <p:spPr>
          <a:xfrm>
            <a:off x="2580287" y="3797946"/>
            <a:ext cx="586113" cy="6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83F9D1-A240-48AF-0E33-09591DC8B9B5}"/>
              </a:ext>
            </a:extLst>
          </p:cNvPr>
          <p:cNvCxnSpPr>
            <a:stCxn id="10" idx="4"/>
            <a:endCxn id="27" idx="0"/>
          </p:cNvCxnSpPr>
          <p:nvPr/>
        </p:nvCxnSpPr>
        <p:spPr>
          <a:xfrm>
            <a:off x="2580287" y="3797946"/>
            <a:ext cx="586114" cy="128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31EDCF8-2E77-9A44-E0A0-E205BB031351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 flipV="1">
            <a:off x="2580287" y="3791233"/>
            <a:ext cx="586113" cy="65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4C950B9-B9C6-4072-C800-976C52F29CC2}"/>
              </a:ext>
            </a:extLst>
          </p:cNvPr>
          <p:cNvCxnSpPr>
            <a:stCxn id="11" idx="4"/>
            <a:endCxn id="26" idx="0"/>
          </p:cNvCxnSpPr>
          <p:nvPr/>
        </p:nvCxnSpPr>
        <p:spPr>
          <a:xfrm flipV="1">
            <a:off x="2580287" y="4436478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8FB21D-AED1-D255-F877-94CDA8A89480}"/>
              </a:ext>
            </a:extLst>
          </p:cNvPr>
          <p:cNvCxnSpPr>
            <a:stCxn id="11" idx="4"/>
            <a:endCxn id="27" idx="0"/>
          </p:cNvCxnSpPr>
          <p:nvPr/>
        </p:nvCxnSpPr>
        <p:spPr>
          <a:xfrm>
            <a:off x="2580287" y="4443191"/>
            <a:ext cx="586114" cy="6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8682E5-6629-2A0F-CD68-5DB2DB7C4F82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flipV="1">
            <a:off x="2580288" y="3791233"/>
            <a:ext cx="586112" cy="129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6D98C2-3938-D26B-1843-1E3EEA5EDB18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 flipV="1">
            <a:off x="2580288" y="4436478"/>
            <a:ext cx="586112" cy="65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7811CB-6057-D903-FB86-DE1EBFA8A854}"/>
              </a:ext>
            </a:extLst>
          </p:cNvPr>
          <p:cNvCxnSpPr>
            <a:stCxn id="12" idx="4"/>
            <a:endCxn id="27" idx="0"/>
          </p:cNvCxnSpPr>
          <p:nvPr/>
        </p:nvCxnSpPr>
        <p:spPr>
          <a:xfrm flipV="1">
            <a:off x="2580288" y="5081723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24FE02-7EC5-F521-2994-2B80117BED40}"/>
              </a:ext>
            </a:extLst>
          </p:cNvPr>
          <p:cNvSpPr/>
          <p:nvPr/>
        </p:nvSpPr>
        <p:spPr>
          <a:xfrm>
            <a:off x="837651" y="3176086"/>
            <a:ext cx="741826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1A6D62-D3A9-C4AA-F8CC-00AB1C6505AE}"/>
              </a:ext>
            </a:extLst>
          </p:cNvPr>
          <p:cNvSpPr/>
          <p:nvPr/>
        </p:nvSpPr>
        <p:spPr>
          <a:xfrm>
            <a:off x="2024183" y="3181785"/>
            <a:ext cx="1679215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C59A7A2-2092-4AAF-78CC-EAA5AEEA9864}"/>
              </a:ext>
            </a:extLst>
          </p:cNvPr>
          <p:cNvSpPr/>
          <p:nvPr/>
        </p:nvSpPr>
        <p:spPr>
          <a:xfrm>
            <a:off x="4061535" y="3163503"/>
            <a:ext cx="567831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42621-5597-72CC-2323-66121A7BCF25}"/>
              </a:ext>
            </a:extLst>
          </p:cNvPr>
          <p:cNvSpPr txBox="1"/>
          <p:nvPr/>
        </p:nvSpPr>
        <p:spPr>
          <a:xfrm>
            <a:off x="615506" y="5868006"/>
            <a:ext cx="121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layer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8617B-39AB-C536-6651-32955B5627B9}"/>
              </a:ext>
            </a:extLst>
          </p:cNvPr>
          <p:cNvSpPr txBox="1"/>
          <p:nvPr/>
        </p:nvSpPr>
        <p:spPr>
          <a:xfrm>
            <a:off x="2170543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8C8D6-9AA3-52A9-2DAB-F85DF6767C92}"/>
              </a:ext>
            </a:extLst>
          </p:cNvPr>
          <p:cNvSpPr txBox="1"/>
          <p:nvPr/>
        </p:nvSpPr>
        <p:spPr>
          <a:xfrm>
            <a:off x="3845874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 layer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463998-0897-D572-E817-1DD761F178F1}"/>
              </a:ext>
            </a:extLst>
          </p:cNvPr>
          <p:cNvSpPr txBox="1"/>
          <p:nvPr/>
        </p:nvSpPr>
        <p:spPr>
          <a:xfrm>
            <a:off x="1005091" y="2585762"/>
            <a:ext cx="3507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multiclassification model structure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5B36B60-0487-A3D1-88C1-69DC89BD7019}"/>
              </a:ext>
            </a:extLst>
          </p:cNvPr>
          <p:cNvSpPr/>
          <p:nvPr/>
        </p:nvSpPr>
        <p:spPr>
          <a:xfrm rot="16549764">
            <a:off x="4198329" y="3653331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93D2BB-BDA4-1AB0-FEC2-42E9BE591C11}"/>
              </a:ext>
            </a:extLst>
          </p:cNvPr>
          <p:cNvSpPr/>
          <p:nvPr/>
        </p:nvSpPr>
        <p:spPr>
          <a:xfrm rot="16549764">
            <a:off x="4198329" y="428905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AD10E6-E182-3118-AD25-C7AF288D66D9}"/>
              </a:ext>
            </a:extLst>
          </p:cNvPr>
          <p:cNvSpPr/>
          <p:nvPr/>
        </p:nvSpPr>
        <p:spPr>
          <a:xfrm rot="16549764">
            <a:off x="4198330" y="493905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D598BE-7D17-261C-23DA-3781653CE34C}"/>
              </a:ext>
            </a:extLst>
          </p:cNvPr>
          <p:cNvCxnSpPr>
            <a:cxnSpLocks/>
            <a:stCxn id="25" idx="4"/>
            <a:endCxn id="51" idx="0"/>
          </p:cNvCxnSpPr>
          <p:nvPr/>
        </p:nvCxnSpPr>
        <p:spPr>
          <a:xfrm flipV="1">
            <a:off x="3524538" y="3815049"/>
            <a:ext cx="674722" cy="1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A80735F-127C-C2D5-CE96-9A85AC15FB10}"/>
              </a:ext>
            </a:extLst>
          </p:cNvPr>
          <p:cNvCxnSpPr>
            <a:cxnSpLocks/>
            <a:stCxn id="25" idx="4"/>
            <a:endCxn id="53" idx="0"/>
          </p:cNvCxnSpPr>
          <p:nvPr/>
        </p:nvCxnSpPr>
        <p:spPr>
          <a:xfrm>
            <a:off x="3524538" y="3827797"/>
            <a:ext cx="674722" cy="6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A4EEFB3-C610-9134-80F7-C72EF9B06A3C}"/>
              </a:ext>
            </a:extLst>
          </p:cNvPr>
          <p:cNvCxnSpPr>
            <a:cxnSpLocks/>
            <a:stCxn id="25" idx="4"/>
            <a:endCxn id="54" idx="0"/>
          </p:cNvCxnSpPr>
          <p:nvPr/>
        </p:nvCxnSpPr>
        <p:spPr>
          <a:xfrm>
            <a:off x="3524538" y="3827797"/>
            <a:ext cx="674723" cy="127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728AA2-9F64-D56B-B60A-3970F7DCB396}"/>
              </a:ext>
            </a:extLst>
          </p:cNvPr>
          <p:cNvCxnSpPr>
            <a:cxnSpLocks/>
            <a:stCxn id="26" idx="4"/>
            <a:endCxn id="51" idx="0"/>
          </p:cNvCxnSpPr>
          <p:nvPr/>
        </p:nvCxnSpPr>
        <p:spPr>
          <a:xfrm flipV="1">
            <a:off x="3524538" y="3815049"/>
            <a:ext cx="674722" cy="65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9836FB8-7251-5B24-E3C1-D6EB35FB9C47}"/>
              </a:ext>
            </a:extLst>
          </p:cNvPr>
          <p:cNvCxnSpPr>
            <a:cxnSpLocks/>
            <a:stCxn id="26" idx="4"/>
            <a:endCxn id="53" idx="0"/>
          </p:cNvCxnSpPr>
          <p:nvPr/>
        </p:nvCxnSpPr>
        <p:spPr>
          <a:xfrm flipV="1">
            <a:off x="3524538" y="4450768"/>
            <a:ext cx="674722" cy="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02E50DA-7C03-8690-F066-3777B2B8B789}"/>
              </a:ext>
            </a:extLst>
          </p:cNvPr>
          <p:cNvCxnSpPr>
            <a:cxnSpLocks/>
            <a:stCxn id="26" idx="4"/>
            <a:endCxn id="54" idx="0"/>
          </p:cNvCxnSpPr>
          <p:nvPr/>
        </p:nvCxnSpPr>
        <p:spPr>
          <a:xfrm>
            <a:off x="3524538" y="4473042"/>
            <a:ext cx="674723" cy="62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F0DAD7C-C2ED-960F-00B2-5398247FEAF6}"/>
              </a:ext>
            </a:extLst>
          </p:cNvPr>
          <p:cNvCxnSpPr>
            <a:cxnSpLocks/>
            <a:stCxn id="27" idx="4"/>
            <a:endCxn id="51" idx="0"/>
          </p:cNvCxnSpPr>
          <p:nvPr/>
        </p:nvCxnSpPr>
        <p:spPr>
          <a:xfrm flipV="1">
            <a:off x="3524539" y="3815049"/>
            <a:ext cx="674721" cy="130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787166-1184-BA08-EC89-BAC8E0F979FC}"/>
              </a:ext>
            </a:extLst>
          </p:cNvPr>
          <p:cNvCxnSpPr>
            <a:cxnSpLocks/>
            <a:stCxn id="27" idx="4"/>
            <a:endCxn id="53" idx="0"/>
          </p:cNvCxnSpPr>
          <p:nvPr/>
        </p:nvCxnSpPr>
        <p:spPr>
          <a:xfrm flipV="1">
            <a:off x="3524539" y="4450768"/>
            <a:ext cx="674721" cy="66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947204-9EF4-F0DF-9AB7-2ACC57DDB380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3524539" y="5100776"/>
            <a:ext cx="674722" cy="1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1CF2BB8-A1B7-B290-B8C3-37F8E4207C05}"/>
              </a:ext>
            </a:extLst>
          </p:cNvPr>
          <p:cNvSpPr txBox="1"/>
          <p:nvPr/>
        </p:nvSpPr>
        <p:spPr>
          <a:xfrm>
            <a:off x="5190191" y="3622926"/>
            <a:ext cx="34585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 the case of a multi classification model, the target layer requires as many dimensions as the number of classes.</a:t>
            </a:r>
          </a:p>
        </p:txBody>
      </p:sp>
    </p:spTree>
    <p:extLst>
      <p:ext uri="{BB962C8B-B14F-4D97-AF65-F5344CB8AC3E}">
        <p14:creationId xmlns:p14="http://schemas.microsoft.com/office/powerpoint/2010/main" val="174364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Comparison between binary and multiclassification model structures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22B737B-96FF-FD56-93AF-90610D75AFD8}"/>
              </a:ext>
            </a:extLst>
          </p:cNvPr>
          <p:cNvSpPr/>
          <p:nvPr/>
        </p:nvSpPr>
        <p:spPr>
          <a:xfrm rot="16549764">
            <a:off x="1028518" y="397274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6535F7-E771-9B8D-D3D2-E73F4AB98E10}"/>
              </a:ext>
            </a:extLst>
          </p:cNvPr>
          <p:cNvSpPr/>
          <p:nvPr/>
        </p:nvSpPr>
        <p:spPr>
          <a:xfrm rot="16549764">
            <a:off x="1028518" y="456360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1B989F-7B76-105B-F947-A85814653330}"/>
              </a:ext>
            </a:extLst>
          </p:cNvPr>
          <p:cNvSpPr/>
          <p:nvPr/>
        </p:nvSpPr>
        <p:spPr>
          <a:xfrm rot="16549764">
            <a:off x="1028518" y="519410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DB7962-F041-FD8D-AF49-016E23FC216B}"/>
              </a:ext>
            </a:extLst>
          </p:cNvPr>
          <p:cNvSpPr/>
          <p:nvPr/>
        </p:nvSpPr>
        <p:spPr>
          <a:xfrm rot="16549764">
            <a:off x="1022443" y="333727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8D3B3D-7221-479F-07A5-BBF7801561B3}"/>
              </a:ext>
            </a:extLst>
          </p:cNvPr>
          <p:cNvSpPr/>
          <p:nvPr/>
        </p:nvSpPr>
        <p:spPr>
          <a:xfrm rot="16549764">
            <a:off x="2221218" y="359966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533CDD-927F-5DAF-3CED-6393E095BD72}"/>
              </a:ext>
            </a:extLst>
          </p:cNvPr>
          <p:cNvSpPr/>
          <p:nvPr/>
        </p:nvSpPr>
        <p:spPr>
          <a:xfrm rot="16549764">
            <a:off x="2221218" y="42449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128773-F68D-0438-0907-844FBF98EF12}"/>
              </a:ext>
            </a:extLst>
          </p:cNvPr>
          <p:cNvSpPr/>
          <p:nvPr/>
        </p:nvSpPr>
        <p:spPr>
          <a:xfrm rot="16549764">
            <a:off x="2221219" y="489015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4665E0-CCAF-D3FE-958F-56D1DA495713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1381512" y="3535560"/>
            <a:ext cx="840637" cy="22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454566-D56B-5A96-1B3E-B5CD5943F7BB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V="1">
            <a:off x="1387587" y="3761382"/>
            <a:ext cx="834562" cy="40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1C9577-0E77-18D8-FB65-BA152FF332D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V="1">
            <a:off x="1387587" y="3761382"/>
            <a:ext cx="834562" cy="100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8484B3-0CED-8B5B-403C-495E2028520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V="1">
            <a:off x="1387587" y="3761382"/>
            <a:ext cx="834562" cy="163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4A1C55-F74D-2A09-84DD-4DDE3AE3A21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381512" y="3535560"/>
            <a:ext cx="840637" cy="87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004286-E452-86E3-ABA3-835BD21CEB04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1381512" y="3535560"/>
            <a:ext cx="840638" cy="15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80D342-7C58-9F1D-5F01-6DAF6027C0FB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1387587" y="4171027"/>
            <a:ext cx="834562" cy="23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187BA6-7BCE-03EB-4361-F08B06D416A0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1387587" y="4171027"/>
            <a:ext cx="834563" cy="8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BD58E6-9B64-4ED4-D308-BC7AE6FAF516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V="1">
            <a:off x="1387587" y="4406627"/>
            <a:ext cx="834562" cy="35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EDCCFE-8B0A-0D4D-10D3-F22CFBA27700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1387587" y="4761890"/>
            <a:ext cx="834563" cy="28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9474604-EACA-EC4A-ED41-D8D299074483}"/>
              </a:ext>
            </a:extLst>
          </p:cNvPr>
          <p:cNvCxnSpPr>
            <a:stCxn id="8" idx="4"/>
            <a:endCxn id="12" idx="0"/>
          </p:cNvCxnSpPr>
          <p:nvPr/>
        </p:nvCxnSpPr>
        <p:spPr>
          <a:xfrm flipV="1">
            <a:off x="1387587" y="5051872"/>
            <a:ext cx="834563" cy="34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1309286-F673-4910-8A87-B5F47E262FBA}"/>
              </a:ext>
            </a:extLst>
          </p:cNvPr>
          <p:cNvSpPr/>
          <p:nvPr/>
        </p:nvSpPr>
        <p:spPr>
          <a:xfrm rot="16549764">
            <a:off x="3165469" y="362951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8D8CDD3-764C-30DD-76B6-34BEE10A2FE3}"/>
              </a:ext>
            </a:extLst>
          </p:cNvPr>
          <p:cNvSpPr/>
          <p:nvPr/>
        </p:nvSpPr>
        <p:spPr>
          <a:xfrm rot="16549764">
            <a:off x="3165469" y="427476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5A6CA44-0B7C-2E1E-801A-69C58832A32E}"/>
              </a:ext>
            </a:extLst>
          </p:cNvPr>
          <p:cNvSpPr/>
          <p:nvPr/>
        </p:nvSpPr>
        <p:spPr>
          <a:xfrm rot="16549764">
            <a:off x="3165470" y="492000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D63DDB-F9DC-1451-9244-8F73FA6734ED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 flipV="1">
            <a:off x="2580287" y="3791233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72A235-067F-DB54-C665-E43DA28B996B}"/>
              </a:ext>
            </a:extLst>
          </p:cNvPr>
          <p:cNvCxnSpPr>
            <a:stCxn id="10" idx="4"/>
            <a:endCxn id="26" idx="0"/>
          </p:cNvCxnSpPr>
          <p:nvPr/>
        </p:nvCxnSpPr>
        <p:spPr>
          <a:xfrm>
            <a:off x="2580287" y="3797946"/>
            <a:ext cx="586113" cy="6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83F9D1-A240-48AF-0E33-09591DC8B9B5}"/>
              </a:ext>
            </a:extLst>
          </p:cNvPr>
          <p:cNvCxnSpPr>
            <a:stCxn id="10" idx="4"/>
            <a:endCxn id="27" idx="0"/>
          </p:cNvCxnSpPr>
          <p:nvPr/>
        </p:nvCxnSpPr>
        <p:spPr>
          <a:xfrm>
            <a:off x="2580287" y="3797946"/>
            <a:ext cx="586114" cy="128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31EDCF8-2E77-9A44-E0A0-E205BB031351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 flipV="1">
            <a:off x="2580287" y="3791233"/>
            <a:ext cx="586113" cy="65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4C950B9-B9C6-4072-C800-976C52F29CC2}"/>
              </a:ext>
            </a:extLst>
          </p:cNvPr>
          <p:cNvCxnSpPr>
            <a:stCxn id="11" idx="4"/>
            <a:endCxn id="26" idx="0"/>
          </p:cNvCxnSpPr>
          <p:nvPr/>
        </p:nvCxnSpPr>
        <p:spPr>
          <a:xfrm flipV="1">
            <a:off x="2580287" y="4436478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8FB21D-AED1-D255-F877-94CDA8A89480}"/>
              </a:ext>
            </a:extLst>
          </p:cNvPr>
          <p:cNvCxnSpPr>
            <a:stCxn id="11" idx="4"/>
            <a:endCxn id="27" idx="0"/>
          </p:cNvCxnSpPr>
          <p:nvPr/>
        </p:nvCxnSpPr>
        <p:spPr>
          <a:xfrm>
            <a:off x="2580287" y="4443191"/>
            <a:ext cx="586114" cy="6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8682E5-6629-2A0F-CD68-5DB2DB7C4F82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flipV="1">
            <a:off x="2580288" y="3791233"/>
            <a:ext cx="586112" cy="129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6D98C2-3938-D26B-1843-1E3EEA5EDB18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 flipV="1">
            <a:off x="2580288" y="4436478"/>
            <a:ext cx="586112" cy="65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7811CB-6057-D903-FB86-DE1EBFA8A854}"/>
              </a:ext>
            </a:extLst>
          </p:cNvPr>
          <p:cNvCxnSpPr>
            <a:stCxn id="12" idx="4"/>
            <a:endCxn id="27" idx="0"/>
          </p:cNvCxnSpPr>
          <p:nvPr/>
        </p:nvCxnSpPr>
        <p:spPr>
          <a:xfrm flipV="1">
            <a:off x="2580288" y="5081723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24FE02-7EC5-F521-2994-2B80117BED40}"/>
              </a:ext>
            </a:extLst>
          </p:cNvPr>
          <p:cNvSpPr/>
          <p:nvPr/>
        </p:nvSpPr>
        <p:spPr>
          <a:xfrm>
            <a:off x="837651" y="3176086"/>
            <a:ext cx="741826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1A6D62-D3A9-C4AA-F8CC-00AB1C6505AE}"/>
              </a:ext>
            </a:extLst>
          </p:cNvPr>
          <p:cNvSpPr/>
          <p:nvPr/>
        </p:nvSpPr>
        <p:spPr>
          <a:xfrm>
            <a:off x="2024183" y="3181785"/>
            <a:ext cx="1679215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C59A7A2-2092-4AAF-78CC-EAA5AEEA9864}"/>
              </a:ext>
            </a:extLst>
          </p:cNvPr>
          <p:cNvSpPr/>
          <p:nvPr/>
        </p:nvSpPr>
        <p:spPr>
          <a:xfrm>
            <a:off x="4061535" y="3163503"/>
            <a:ext cx="567831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42621-5597-72CC-2323-66121A7BCF25}"/>
              </a:ext>
            </a:extLst>
          </p:cNvPr>
          <p:cNvSpPr txBox="1"/>
          <p:nvPr/>
        </p:nvSpPr>
        <p:spPr>
          <a:xfrm>
            <a:off x="615506" y="5868006"/>
            <a:ext cx="121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layer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8617B-39AB-C536-6651-32955B5627B9}"/>
              </a:ext>
            </a:extLst>
          </p:cNvPr>
          <p:cNvSpPr txBox="1"/>
          <p:nvPr/>
        </p:nvSpPr>
        <p:spPr>
          <a:xfrm>
            <a:off x="2170543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8C8D6-9AA3-52A9-2DAB-F85DF6767C92}"/>
              </a:ext>
            </a:extLst>
          </p:cNvPr>
          <p:cNvSpPr txBox="1"/>
          <p:nvPr/>
        </p:nvSpPr>
        <p:spPr>
          <a:xfrm>
            <a:off x="3845874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 layer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463998-0897-D572-E817-1DD761F178F1}"/>
              </a:ext>
            </a:extLst>
          </p:cNvPr>
          <p:cNvSpPr txBox="1"/>
          <p:nvPr/>
        </p:nvSpPr>
        <p:spPr>
          <a:xfrm>
            <a:off x="1005091" y="2585762"/>
            <a:ext cx="3507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multiclassification model structure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5B36B60-0487-A3D1-88C1-69DC89BD7019}"/>
              </a:ext>
            </a:extLst>
          </p:cNvPr>
          <p:cNvSpPr/>
          <p:nvPr/>
        </p:nvSpPr>
        <p:spPr>
          <a:xfrm rot="16549764">
            <a:off x="4198329" y="3653331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93D2BB-BDA4-1AB0-FEC2-42E9BE591C11}"/>
              </a:ext>
            </a:extLst>
          </p:cNvPr>
          <p:cNvSpPr/>
          <p:nvPr/>
        </p:nvSpPr>
        <p:spPr>
          <a:xfrm rot="16549764">
            <a:off x="4198329" y="428905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AD10E6-E182-3118-AD25-C7AF288D66D9}"/>
              </a:ext>
            </a:extLst>
          </p:cNvPr>
          <p:cNvSpPr/>
          <p:nvPr/>
        </p:nvSpPr>
        <p:spPr>
          <a:xfrm rot="16549764">
            <a:off x="4198330" y="493905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D598BE-7D17-261C-23DA-3781653CE34C}"/>
              </a:ext>
            </a:extLst>
          </p:cNvPr>
          <p:cNvCxnSpPr>
            <a:cxnSpLocks/>
            <a:stCxn id="25" idx="4"/>
            <a:endCxn id="51" idx="0"/>
          </p:cNvCxnSpPr>
          <p:nvPr/>
        </p:nvCxnSpPr>
        <p:spPr>
          <a:xfrm flipV="1">
            <a:off x="3524538" y="3815049"/>
            <a:ext cx="674722" cy="1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A80735F-127C-C2D5-CE96-9A85AC15FB10}"/>
              </a:ext>
            </a:extLst>
          </p:cNvPr>
          <p:cNvCxnSpPr>
            <a:cxnSpLocks/>
            <a:stCxn id="25" idx="4"/>
            <a:endCxn id="53" idx="0"/>
          </p:cNvCxnSpPr>
          <p:nvPr/>
        </p:nvCxnSpPr>
        <p:spPr>
          <a:xfrm>
            <a:off x="3524538" y="3827797"/>
            <a:ext cx="674722" cy="6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A4EEFB3-C610-9134-80F7-C72EF9B06A3C}"/>
              </a:ext>
            </a:extLst>
          </p:cNvPr>
          <p:cNvCxnSpPr>
            <a:cxnSpLocks/>
            <a:stCxn id="25" idx="4"/>
            <a:endCxn id="54" idx="0"/>
          </p:cNvCxnSpPr>
          <p:nvPr/>
        </p:nvCxnSpPr>
        <p:spPr>
          <a:xfrm>
            <a:off x="3524538" y="3827797"/>
            <a:ext cx="674723" cy="127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728AA2-9F64-D56B-B60A-3970F7DCB396}"/>
              </a:ext>
            </a:extLst>
          </p:cNvPr>
          <p:cNvCxnSpPr>
            <a:cxnSpLocks/>
            <a:stCxn id="26" idx="4"/>
            <a:endCxn id="51" idx="0"/>
          </p:cNvCxnSpPr>
          <p:nvPr/>
        </p:nvCxnSpPr>
        <p:spPr>
          <a:xfrm flipV="1">
            <a:off x="3524538" y="3815049"/>
            <a:ext cx="674722" cy="65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9836FB8-7251-5B24-E3C1-D6EB35FB9C47}"/>
              </a:ext>
            </a:extLst>
          </p:cNvPr>
          <p:cNvCxnSpPr>
            <a:cxnSpLocks/>
            <a:stCxn id="26" idx="4"/>
            <a:endCxn id="53" idx="0"/>
          </p:cNvCxnSpPr>
          <p:nvPr/>
        </p:nvCxnSpPr>
        <p:spPr>
          <a:xfrm flipV="1">
            <a:off x="3524538" y="4450768"/>
            <a:ext cx="674722" cy="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02E50DA-7C03-8690-F066-3777B2B8B789}"/>
              </a:ext>
            </a:extLst>
          </p:cNvPr>
          <p:cNvCxnSpPr>
            <a:cxnSpLocks/>
            <a:stCxn id="26" idx="4"/>
            <a:endCxn id="54" idx="0"/>
          </p:cNvCxnSpPr>
          <p:nvPr/>
        </p:nvCxnSpPr>
        <p:spPr>
          <a:xfrm>
            <a:off x="3524538" y="4473042"/>
            <a:ext cx="674723" cy="62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F0DAD7C-C2ED-960F-00B2-5398247FEAF6}"/>
              </a:ext>
            </a:extLst>
          </p:cNvPr>
          <p:cNvCxnSpPr>
            <a:cxnSpLocks/>
            <a:stCxn id="27" idx="4"/>
            <a:endCxn id="51" idx="0"/>
          </p:cNvCxnSpPr>
          <p:nvPr/>
        </p:nvCxnSpPr>
        <p:spPr>
          <a:xfrm flipV="1">
            <a:off x="3524539" y="3815049"/>
            <a:ext cx="674721" cy="130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787166-1184-BA08-EC89-BAC8E0F979FC}"/>
              </a:ext>
            </a:extLst>
          </p:cNvPr>
          <p:cNvCxnSpPr>
            <a:cxnSpLocks/>
            <a:stCxn id="27" idx="4"/>
            <a:endCxn id="53" idx="0"/>
          </p:cNvCxnSpPr>
          <p:nvPr/>
        </p:nvCxnSpPr>
        <p:spPr>
          <a:xfrm flipV="1">
            <a:off x="3524539" y="4450768"/>
            <a:ext cx="674721" cy="66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947204-9EF4-F0DF-9AB7-2ACC57DDB380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3524539" y="5100776"/>
            <a:ext cx="674722" cy="1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09D2D60B-FF78-FF71-D9A3-8B9D66F6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02978"/>
              </p:ext>
            </p:extLst>
          </p:nvPr>
        </p:nvGraphicFramePr>
        <p:xfrm>
          <a:off x="5918174" y="3517278"/>
          <a:ext cx="28969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584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753809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  <a:gridCol w="891072">
                  <a:extLst>
                    <a:ext uri="{9D8B030D-6E8A-4147-A177-3AD203B41FA5}">
                      <a16:colId xmlns:a16="http://schemas.microsoft.com/office/drawing/2014/main" val="3075120515"/>
                    </a:ext>
                  </a:extLst>
                </a:gridCol>
                <a:gridCol w="822440">
                  <a:extLst>
                    <a:ext uri="{9D8B030D-6E8A-4147-A177-3AD203B41FA5}">
                      <a16:colId xmlns:a16="http://schemas.microsoft.com/office/drawing/2014/main" val="4133712761"/>
                    </a:ext>
                  </a:extLst>
                </a:gridCol>
              </a:tblGrid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n-lt"/>
                        </a:rPr>
                        <a:t>setosa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222222"/>
                          </a:solidFill>
                          <a:latin typeface="+mn-lt"/>
                        </a:rPr>
                        <a:t>versicolor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virginica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7923CD-2C8B-D72E-874E-FF6FD10CC11E}"/>
              </a:ext>
            </a:extLst>
          </p:cNvPr>
          <p:cNvSpPr txBox="1"/>
          <p:nvPr/>
        </p:nvSpPr>
        <p:spPr>
          <a:xfrm>
            <a:off x="4612121" y="3661351"/>
            <a:ext cx="840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+mn-lt"/>
              </a:rPr>
              <a:t>setosa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C772AA-9EB5-0E90-7F78-5A59E0F20B9A}"/>
              </a:ext>
            </a:extLst>
          </p:cNvPr>
          <p:cNvSpPr txBox="1"/>
          <p:nvPr/>
        </p:nvSpPr>
        <p:spPr>
          <a:xfrm>
            <a:off x="4632088" y="4285987"/>
            <a:ext cx="1108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lt"/>
              </a:rPr>
              <a:t>versicolor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7D989-C971-83DE-E0FD-B8BD77B49FF0}"/>
              </a:ext>
            </a:extLst>
          </p:cNvPr>
          <p:cNvSpPr txBox="1"/>
          <p:nvPr/>
        </p:nvSpPr>
        <p:spPr>
          <a:xfrm>
            <a:off x="4654133" y="4942697"/>
            <a:ext cx="891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lt"/>
              </a:rPr>
              <a:t>virginica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2C5ED5-EF57-EC03-5C7E-BCE377A9E7F2}"/>
              </a:ext>
            </a:extLst>
          </p:cNvPr>
          <p:cNvSpPr txBox="1"/>
          <p:nvPr/>
        </p:nvSpPr>
        <p:spPr>
          <a:xfrm>
            <a:off x="4226166" y="3632496"/>
            <a:ext cx="30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6"/>
                </a:solidFill>
                <a:latin typeface="+mn-lt"/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9A1821-5492-D167-C4C0-E4B1D2F83DA3}"/>
              </a:ext>
            </a:extLst>
          </p:cNvPr>
          <p:cNvSpPr txBox="1"/>
          <p:nvPr/>
        </p:nvSpPr>
        <p:spPr>
          <a:xfrm>
            <a:off x="4226166" y="4284514"/>
            <a:ext cx="30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6"/>
                </a:solidFill>
                <a:latin typeface="+mn-lt"/>
              </a:rPr>
              <a:t>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D0F437-BDC3-384D-0CB2-B80B6F155922}"/>
              </a:ext>
            </a:extLst>
          </p:cNvPr>
          <p:cNvSpPr txBox="1"/>
          <p:nvPr/>
        </p:nvSpPr>
        <p:spPr>
          <a:xfrm>
            <a:off x="4226166" y="4939076"/>
            <a:ext cx="30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6"/>
                </a:solidFill>
                <a:latin typeface="+mn-lt"/>
              </a:rPr>
              <a:t>0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9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Comparison between binary and multiclassification model structures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22B737B-96FF-FD56-93AF-90610D75AFD8}"/>
              </a:ext>
            </a:extLst>
          </p:cNvPr>
          <p:cNvSpPr/>
          <p:nvPr/>
        </p:nvSpPr>
        <p:spPr>
          <a:xfrm rot="16549764">
            <a:off x="1028518" y="397274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6535F7-E771-9B8D-D3D2-E73F4AB98E10}"/>
              </a:ext>
            </a:extLst>
          </p:cNvPr>
          <p:cNvSpPr/>
          <p:nvPr/>
        </p:nvSpPr>
        <p:spPr>
          <a:xfrm rot="16549764">
            <a:off x="1028518" y="456360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1B989F-7B76-105B-F947-A85814653330}"/>
              </a:ext>
            </a:extLst>
          </p:cNvPr>
          <p:cNvSpPr/>
          <p:nvPr/>
        </p:nvSpPr>
        <p:spPr>
          <a:xfrm rot="16549764">
            <a:off x="1028518" y="519410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DB7962-F041-FD8D-AF49-016E23FC216B}"/>
              </a:ext>
            </a:extLst>
          </p:cNvPr>
          <p:cNvSpPr/>
          <p:nvPr/>
        </p:nvSpPr>
        <p:spPr>
          <a:xfrm rot="16549764">
            <a:off x="1022443" y="333727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8D3B3D-7221-479F-07A5-BBF7801561B3}"/>
              </a:ext>
            </a:extLst>
          </p:cNvPr>
          <p:cNvSpPr/>
          <p:nvPr/>
        </p:nvSpPr>
        <p:spPr>
          <a:xfrm rot="16549764">
            <a:off x="2221218" y="359966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533CDD-927F-5DAF-3CED-6393E095BD72}"/>
              </a:ext>
            </a:extLst>
          </p:cNvPr>
          <p:cNvSpPr/>
          <p:nvPr/>
        </p:nvSpPr>
        <p:spPr>
          <a:xfrm rot="16549764">
            <a:off x="2221218" y="42449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128773-F68D-0438-0907-844FBF98EF12}"/>
              </a:ext>
            </a:extLst>
          </p:cNvPr>
          <p:cNvSpPr/>
          <p:nvPr/>
        </p:nvSpPr>
        <p:spPr>
          <a:xfrm rot="16549764">
            <a:off x="2221219" y="489015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4665E0-CCAF-D3FE-958F-56D1DA495713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1381512" y="3535560"/>
            <a:ext cx="840637" cy="22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454566-D56B-5A96-1B3E-B5CD5943F7BB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V="1">
            <a:off x="1387587" y="3761382"/>
            <a:ext cx="834562" cy="40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1C9577-0E77-18D8-FB65-BA152FF332D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V="1">
            <a:off x="1387587" y="3761382"/>
            <a:ext cx="834562" cy="100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8484B3-0CED-8B5B-403C-495E2028520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V="1">
            <a:off x="1387587" y="3761382"/>
            <a:ext cx="834562" cy="163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4A1C55-F74D-2A09-84DD-4DDE3AE3A21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381512" y="3535560"/>
            <a:ext cx="840637" cy="87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004286-E452-86E3-ABA3-835BD21CEB04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1381512" y="3535560"/>
            <a:ext cx="840638" cy="15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80D342-7C58-9F1D-5F01-6DAF6027C0FB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1387587" y="4171027"/>
            <a:ext cx="834562" cy="23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187BA6-7BCE-03EB-4361-F08B06D416A0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1387587" y="4171027"/>
            <a:ext cx="834563" cy="8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BD58E6-9B64-4ED4-D308-BC7AE6FAF516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V="1">
            <a:off x="1387587" y="4406627"/>
            <a:ext cx="834562" cy="35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EDCCFE-8B0A-0D4D-10D3-F22CFBA27700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1387587" y="4761890"/>
            <a:ext cx="834563" cy="28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9474604-EACA-EC4A-ED41-D8D299074483}"/>
              </a:ext>
            </a:extLst>
          </p:cNvPr>
          <p:cNvCxnSpPr>
            <a:stCxn id="8" idx="4"/>
            <a:endCxn id="12" idx="0"/>
          </p:cNvCxnSpPr>
          <p:nvPr/>
        </p:nvCxnSpPr>
        <p:spPr>
          <a:xfrm flipV="1">
            <a:off x="1387587" y="5051872"/>
            <a:ext cx="834563" cy="34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1309286-F673-4910-8A87-B5F47E262FBA}"/>
              </a:ext>
            </a:extLst>
          </p:cNvPr>
          <p:cNvSpPr/>
          <p:nvPr/>
        </p:nvSpPr>
        <p:spPr>
          <a:xfrm rot="16549764">
            <a:off x="3165469" y="362951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8D8CDD3-764C-30DD-76B6-34BEE10A2FE3}"/>
              </a:ext>
            </a:extLst>
          </p:cNvPr>
          <p:cNvSpPr/>
          <p:nvPr/>
        </p:nvSpPr>
        <p:spPr>
          <a:xfrm rot="16549764">
            <a:off x="3165469" y="427476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5A6CA44-0B7C-2E1E-801A-69C58832A32E}"/>
              </a:ext>
            </a:extLst>
          </p:cNvPr>
          <p:cNvSpPr/>
          <p:nvPr/>
        </p:nvSpPr>
        <p:spPr>
          <a:xfrm rot="16549764">
            <a:off x="3165470" y="492000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D63DDB-F9DC-1451-9244-8F73FA6734ED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 flipV="1">
            <a:off x="2580287" y="3791233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72A235-067F-DB54-C665-E43DA28B996B}"/>
              </a:ext>
            </a:extLst>
          </p:cNvPr>
          <p:cNvCxnSpPr>
            <a:stCxn id="10" idx="4"/>
            <a:endCxn id="26" idx="0"/>
          </p:cNvCxnSpPr>
          <p:nvPr/>
        </p:nvCxnSpPr>
        <p:spPr>
          <a:xfrm>
            <a:off x="2580287" y="3797946"/>
            <a:ext cx="586113" cy="6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83F9D1-A240-48AF-0E33-09591DC8B9B5}"/>
              </a:ext>
            </a:extLst>
          </p:cNvPr>
          <p:cNvCxnSpPr>
            <a:stCxn id="10" idx="4"/>
            <a:endCxn id="27" idx="0"/>
          </p:cNvCxnSpPr>
          <p:nvPr/>
        </p:nvCxnSpPr>
        <p:spPr>
          <a:xfrm>
            <a:off x="2580287" y="3797946"/>
            <a:ext cx="586114" cy="128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31EDCF8-2E77-9A44-E0A0-E205BB031351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 flipV="1">
            <a:off x="2580287" y="3791233"/>
            <a:ext cx="586113" cy="65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4C950B9-B9C6-4072-C800-976C52F29CC2}"/>
              </a:ext>
            </a:extLst>
          </p:cNvPr>
          <p:cNvCxnSpPr>
            <a:stCxn id="11" idx="4"/>
            <a:endCxn id="26" idx="0"/>
          </p:cNvCxnSpPr>
          <p:nvPr/>
        </p:nvCxnSpPr>
        <p:spPr>
          <a:xfrm flipV="1">
            <a:off x="2580287" y="4436478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8FB21D-AED1-D255-F877-94CDA8A89480}"/>
              </a:ext>
            </a:extLst>
          </p:cNvPr>
          <p:cNvCxnSpPr>
            <a:stCxn id="11" idx="4"/>
            <a:endCxn id="27" idx="0"/>
          </p:cNvCxnSpPr>
          <p:nvPr/>
        </p:nvCxnSpPr>
        <p:spPr>
          <a:xfrm>
            <a:off x="2580287" y="4443191"/>
            <a:ext cx="586114" cy="6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8682E5-6629-2A0F-CD68-5DB2DB7C4F82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flipV="1">
            <a:off x="2580288" y="3791233"/>
            <a:ext cx="586112" cy="129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6D98C2-3938-D26B-1843-1E3EEA5EDB18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 flipV="1">
            <a:off x="2580288" y="4436478"/>
            <a:ext cx="586112" cy="65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7811CB-6057-D903-FB86-DE1EBFA8A854}"/>
              </a:ext>
            </a:extLst>
          </p:cNvPr>
          <p:cNvCxnSpPr>
            <a:stCxn id="12" idx="4"/>
            <a:endCxn id="27" idx="0"/>
          </p:cNvCxnSpPr>
          <p:nvPr/>
        </p:nvCxnSpPr>
        <p:spPr>
          <a:xfrm flipV="1">
            <a:off x="2580288" y="5081723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24FE02-7EC5-F521-2994-2B80117BED40}"/>
              </a:ext>
            </a:extLst>
          </p:cNvPr>
          <p:cNvSpPr/>
          <p:nvPr/>
        </p:nvSpPr>
        <p:spPr>
          <a:xfrm>
            <a:off x="837651" y="3176086"/>
            <a:ext cx="741826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1A6D62-D3A9-C4AA-F8CC-00AB1C6505AE}"/>
              </a:ext>
            </a:extLst>
          </p:cNvPr>
          <p:cNvSpPr/>
          <p:nvPr/>
        </p:nvSpPr>
        <p:spPr>
          <a:xfrm>
            <a:off x="2024183" y="3181785"/>
            <a:ext cx="1679215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C59A7A2-2092-4AAF-78CC-EAA5AEEA9864}"/>
              </a:ext>
            </a:extLst>
          </p:cNvPr>
          <p:cNvSpPr/>
          <p:nvPr/>
        </p:nvSpPr>
        <p:spPr>
          <a:xfrm>
            <a:off x="4061535" y="3163503"/>
            <a:ext cx="567831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42621-5597-72CC-2323-66121A7BCF25}"/>
              </a:ext>
            </a:extLst>
          </p:cNvPr>
          <p:cNvSpPr txBox="1"/>
          <p:nvPr/>
        </p:nvSpPr>
        <p:spPr>
          <a:xfrm>
            <a:off x="615506" y="5868006"/>
            <a:ext cx="121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layer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8617B-39AB-C536-6651-32955B5627B9}"/>
              </a:ext>
            </a:extLst>
          </p:cNvPr>
          <p:cNvSpPr txBox="1"/>
          <p:nvPr/>
        </p:nvSpPr>
        <p:spPr>
          <a:xfrm>
            <a:off x="2170543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8C8D6-9AA3-52A9-2DAB-F85DF6767C92}"/>
              </a:ext>
            </a:extLst>
          </p:cNvPr>
          <p:cNvSpPr txBox="1"/>
          <p:nvPr/>
        </p:nvSpPr>
        <p:spPr>
          <a:xfrm>
            <a:off x="3845874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 layer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463998-0897-D572-E817-1DD761F178F1}"/>
              </a:ext>
            </a:extLst>
          </p:cNvPr>
          <p:cNvSpPr txBox="1"/>
          <p:nvPr/>
        </p:nvSpPr>
        <p:spPr>
          <a:xfrm>
            <a:off x="1005091" y="2585762"/>
            <a:ext cx="3507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multiclassification model structure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5B36B60-0487-A3D1-88C1-69DC89BD7019}"/>
              </a:ext>
            </a:extLst>
          </p:cNvPr>
          <p:cNvSpPr/>
          <p:nvPr/>
        </p:nvSpPr>
        <p:spPr>
          <a:xfrm rot="16549764">
            <a:off x="4198329" y="3653331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93D2BB-BDA4-1AB0-FEC2-42E9BE591C11}"/>
              </a:ext>
            </a:extLst>
          </p:cNvPr>
          <p:cNvSpPr/>
          <p:nvPr/>
        </p:nvSpPr>
        <p:spPr>
          <a:xfrm rot="16549764">
            <a:off x="4198329" y="428905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AD10E6-E182-3118-AD25-C7AF288D66D9}"/>
              </a:ext>
            </a:extLst>
          </p:cNvPr>
          <p:cNvSpPr/>
          <p:nvPr/>
        </p:nvSpPr>
        <p:spPr>
          <a:xfrm rot="16549764">
            <a:off x="4198330" y="493905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D598BE-7D17-261C-23DA-3781653CE34C}"/>
              </a:ext>
            </a:extLst>
          </p:cNvPr>
          <p:cNvCxnSpPr>
            <a:cxnSpLocks/>
            <a:stCxn id="25" idx="4"/>
            <a:endCxn id="51" idx="0"/>
          </p:cNvCxnSpPr>
          <p:nvPr/>
        </p:nvCxnSpPr>
        <p:spPr>
          <a:xfrm flipV="1">
            <a:off x="3524538" y="3815049"/>
            <a:ext cx="674722" cy="1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A80735F-127C-C2D5-CE96-9A85AC15FB10}"/>
              </a:ext>
            </a:extLst>
          </p:cNvPr>
          <p:cNvCxnSpPr>
            <a:cxnSpLocks/>
            <a:stCxn id="25" idx="4"/>
            <a:endCxn id="53" idx="0"/>
          </p:cNvCxnSpPr>
          <p:nvPr/>
        </p:nvCxnSpPr>
        <p:spPr>
          <a:xfrm>
            <a:off x="3524538" y="3827797"/>
            <a:ext cx="674722" cy="6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A4EEFB3-C610-9134-80F7-C72EF9B06A3C}"/>
              </a:ext>
            </a:extLst>
          </p:cNvPr>
          <p:cNvCxnSpPr>
            <a:cxnSpLocks/>
            <a:stCxn id="25" idx="4"/>
            <a:endCxn id="54" idx="0"/>
          </p:cNvCxnSpPr>
          <p:nvPr/>
        </p:nvCxnSpPr>
        <p:spPr>
          <a:xfrm>
            <a:off x="3524538" y="3827797"/>
            <a:ext cx="674723" cy="127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728AA2-9F64-D56B-B60A-3970F7DCB396}"/>
              </a:ext>
            </a:extLst>
          </p:cNvPr>
          <p:cNvCxnSpPr>
            <a:cxnSpLocks/>
            <a:stCxn id="26" idx="4"/>
            <a:endCxn id="51" idx="0"/>
          </p:cNvCxnSpPr>
          <p:nvPr/>
        </p:nvCxnSpPr>
        <p:spPr>
          <a:xfrm flipV="1">
            <a:off x="3524538" y="3815049"/>
            <a:ext cx="674722" cy="65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9836FB8-7251-5B24-E3C1-D6EB35FB9C47}"/>
              </a:ext>
            </a:extLst>
          </p:cNvPr>
          <p:cNvCxnSpPr>
            <a:cxnSpLocks/>
            <a:stCxn id="26" idx="4"/>
            <a:endCxn id="53" idx="0"/>
          </p:cNvCxnSpPr>
          <p:nvPr/>
        </p:nvCxnSpPr>
        <p:spPr>
          <a:xfrm flipV="1">
            <a:off x="3524538" y="4450768"/>
            <a:ext cx="674722" cy="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02E50DA-7C03-8690-F066-3777B2B8B789}"/>
              </a:ext>
            </a:extLst>
          </p:cNvPr>
          <p:cNvCxnSpPr>
            <a:cxnSpLocks/>
            <a:stCxn id="26" idx="4"/>
            <a:endCxn id="54" idx="0"/>
          </p:cNvCxnSpPr>
          <p:nvPr/>
        </p:nvCxnSpPr>
        <p:spPr>
          <a:xfrm>
            <a:off x="3524538" y="4473042"/>
            <a:ext cx="674723" cy="62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F0DAD7C-C2ED-960F-00B2-5398247FEAF6}"/>
              </a:ext>
            </a:extLst>
          </p:cNvPr>
          <p:cNvCxnSpPr>
            <a:cxnSpLocks/>
            <a:stCxn id="27" idx="4"/>
            <a:endCxn id="51" idx="0"/>
          </p:cNvCxnSpPr>
          <p:nvPr/>
        </p:nvCxnSpPr>
        <p:spPr>
          <a:xfrm flipV="1">
            <a:off x="3524539" y="3815049"/>
            <a:ext cx="674721" cy="130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787166-1184-BA08-EC89-BAC8E0F979FC}"/>
              </a:ext>
            </a:extLst>
          </p:cNvPr>
          <p:cNvCxnSpPr>
            <a:cxnSpLocks/>
            <a:stCxn id="27" idx="4"/>
            <a:endCxn id="53" idx="0"/>
          </p:cNvCxnSpPr>
          <p:nvPr/>
        </p:nvCxnSpPr>
        <p:spPr>
          <a:xfrm flipV="1">
            <a:off x="3524539" y="4450768"/>
            <a:ext cx="674721" cy="66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947204-9EF4-F0DF-9AB7-2ACC57DDB380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3524539" y="5100776"/>
            <a:ext cx="674722" cy="1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09D2D60B-FF78-FF71-D9A3-8B9D66F6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27309"/>
              </p:ext>
            </p:extLst>
          </p:nvPr>
        </p:nvGraphicFramePr>
        <p:xfrm>
          <a:off x="5918174" y="3517278"/>
          <a:ext cx="28969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584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753809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  <a:gridCol w="891072">
                  <a:extLst>
                    <a:ext uri="{9D8B030D-6E8A-4147-A177-3AD203B41FA5}">
                      <a16:colId xmlns:a16="http://schemas.microsoft.com/office/drawing/2014/main" val="3075120515"/>
                    </a:ext>
                  </a:extLst>
                </a:gridCol>
                <a:gridCol w="822440">
                  <a:extLst>
                    <a:ext uri="{9D8B030D-6E8A-4147-A177-3AD203B41FA5}">
                      <a16:colId xmlns:a16="http://schemas.microsoft.com/office/drawing/2014/main" val="4133712761"/>
                    </a:ext>
                  </a:extLst>
                </a:gridCol>
              </a:tblGrid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n-lt"/>
                        </a:rPr>
                        <a:t>setosa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222222"/>
                          </a:solidFill>
                          <a:latin typeface="+mn-lt"/>
                        </a:rPr>
                        <a:t>versicolor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virginica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7923CD-2C8B-D72E-874E-FF6FD10CC11E}"/>
              </a:ext>
            </a:extLst>
          </p:cNvPr>
          <p:cNvSpPr txBox="1"/>
          <p:nvPr/>
        </p:nvSpPr>
        <p:spPr>
          <a:xfrm>
            <a:off x="4612121" y="3661351"/>
            <a:ext cx="840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+mn-lt"/>
              </a:rPr>
              <a:t>setosa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C772AA-9EB5-0E90-7F78-5A59E0F20B9A}"/>
              </a:ext>
            </a:extLst>
          </p:cNvPr>
          <p:cNvSpPr txBox="1"/>
          <p:nvPr/>
        </p:nvSpPr>
        <p:spPr>
          <a:xfrm>
            <a:off x="4632088" y="4285987"/>
            <a:ext cx="1108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lt"/>
              </a:rPr>
              <a:t>versicolor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7D989-C971-83DE-E0FD-B8BD77B49FF0}"/>
              </a:ext>
            </a:extLst>
          </p:cNvPr>
          <p:cNvSpPr txBox="1"/>
          <p:nvPr/>
        </p:nvSpPr>
        <p:spPr>
          <a:xfrm>
            <a:off x="4654133" y="4942697"/>
            <a:ext cx="891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lt"/>
              </a:rPr>
              <a:t>virginica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2C5ED5-EF57-EC03-5C7E-BCE377A9E7F2}"/>
              </a:ext>
            </a:extLst>
          </p:cNvPr>
          <p:cNvSpPr txBox="1"/>
          <p:nvPr/>
        </p:nvSpPr>
        <p:spPr>
          <a:xfrm>
            <a:off x="4226166" y="3632496"/>
            <a:ext cx="30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2"/>
                </a:solidFill>
                <a:latin typeface="+mn-lt"/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9A1821-5492-D167-C4C0-E4B1D2F83DA3}"/>
              </a:ext>
            </a:extLst>
          </p:cNvPr>
          <p:cNvSpPr txBox="1"/>
          <p:nvPr/>
        </p:nvSpPr>
        <p:spPr>
          <a:xfrm>
            <a:off x="4226166" y="4284514"/>
            <a:ext cx="30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2"/>
                </a:solidFill>
                <a:latin typeface="+mn-lt"/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D0F437-BDC3-384D-0CB2-B80B6F155922}"/>
              </a:ext>
            </a:extLst>
          </p:cNvPr>
          <p:cNvSpPr txBox="1"/>
          <p:nvPr/>
        </p:nvSpPr>
        <p:spPr>
          <a:xfrm>
            <a:off x="4226166" y="4939076"/>
            <a:ext cx="30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2"/>
                </a:solidFill>
                <a:latin typeface="+mn-lt"/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5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901292"/>
            <a:ext cx="7626285" cy="3010072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788672"/>
            <a:ext cx="6863307" cy="3073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Multiclassification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Iris classification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overfitting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overfitting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Split the data into a training and test set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Softmax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softmax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 converts a vector of K real numbers into a probability distribution of K possible outcomes.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78BDCC-35B9-9111-F8DF-F4A79B290DC9}"/>
                  </a:ext>
                </a:extLst>
              </p:cNvPr>
              <p:cNvSpPr txBox="1"/>
              <p:nvPr/>
            </p:nvSpPr>
            <p:spPr>
              <a:xfrm>
                <a:off x="1718215" y="3607364"/>
                <a:ext cx="2032608" cy="67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Softmax</m:t>
                      </m:r>
                      <m:r>
                        <a:rPr lang="en-US" altLang="ko-KR" sz="2000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78BDCC-35B9-9111-F8DF-F4A79B29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215" y="3607364"/>
                <a:ext cx="2032608" cy="67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722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Softmax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78BDCC-35B9-9111-F8DF-F4A79B290DC9}"/>
                  </a:ext>
                </a:extLst>
              </p:cNvPr>
              <p:cNvSpPr txBox="1"/>
              <p:nvPr/>
            </p:nvSpPr>
            <p:spPr>
              <a:xfrm>
                <a:off x="1225767" y="2457896"/>
                <a:ext cx="2032608" cy="67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Softmax</m:t>
                      </m:r>
                      <m:r>
                        <a:rPr lang="en-US" altLang="ko-KR" sz="2000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78BDCC-35B9-9111-F8DF-F4A79B29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767" y="2457896"/>
                <a:ext cx="2032608" cy="67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69C09D9-F0B6-D0BC-6426-9044CC50781C}"/>
              </a:ext>
            </a:extLst>
          </p:cNvPr>
          <p:cNvSpPr txBox="1"/>
          <p:nvPr/>
        </p:nvSpPr>
        <p:spPr>
          <a:xfrm>
            <a:off x="5900624" y="34626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EF8D25-24C3-DE88-201E-AF0E53BEABF3}"/>
                  </a:ext>
                </a:extLst>
              </p:cNvPr>
              <p:cNvSpPr txBox="1"/>
              <p:nvPr/>
            </p:nvSpPr>
            <p:spPr>
              <a:xfrm>
                <a:off x="2197800" y="3575092"/>
                <a:ext cx="4326121" cy="1764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3.1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−1.2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−1.2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3.1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1.5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ko-KR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3.1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−1.2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3.1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1.5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1.5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−1.2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3.1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1.5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0.82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0.17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EF8D25-24C3-DE88-201E-AF0E53BEA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00" y="3575092"/>
                <a:ext cx="4326121" cy="1764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07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243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Softmax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sum of values ​​converted to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softmax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must be 1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C09D9-F0B6-D0BC-6426-9044CC50781C}"/>
              </a:ext>
            </a:extLst>
          </p:cNvPr>
          <p:cNvSpPr txBox="1"/>
          <p:nvPr/>
        </p:nvSpPr>
        <p:spPr>
          <a:xfrm>
            <a:off x="5900624" y="34626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EF8D25-24C3-DE88-201E-AF0E53BEABF3}"/>
                  </a:ext>
                </a:extLst>
              </p:cNvPr>
              <p:cNvSpPr txBox="1"/>
              <p:nvPr/>
            </p:nvSpPr>
            <p:spPr>
              <a:xfrm>
                <a:off x="3257550" y="5884115"/>
                <a:ext cx="2332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.01+0.82+0.17=1</m:t>
                      </m:r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EF8D25-24C3-DE88-201E-AF0E53BEA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50" y="5884115"/>
                <a:ext cx="2332369" cy="276999"/>
              </a:xfrm>
              <a:prstGeom prst="rect">
                <a:avLst/>
              </a:prstGeom>
              <a:blipFill>
                <a:blip r:embed="rId3"/>
                <a:stretch>
                  <a:fillRect l="-1828" r="-2089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443813-626E-CC9D-CB23-61DC8C7DD42A}"/>
                  </a:ext>
                </a:extLst>
              </p:cNvPr>
              <p:cNvSpPr txBox="1"/>
              <p:nvPr/>
            </p:nvSpPr>
            <p:spPr>
              <a:xfrm>
                <a:off x="2197800" y="3575092"/>
                <a:ext cx="4326121" cy="1764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3.1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−1.2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−1.2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3.1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1.5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ko-KR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3.1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−1.2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3.1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1.5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1.5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−1.2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3.1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1.5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0.82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0.17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443813-626E-CC9D-CB23-61DC8C7DD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00" y="3575092"/>
                <a:ext cx="4326121" cy="1764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26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multiclassification model structure with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2.x</a:t>
            </a:r>
            <a:endParaRPr lang="ko-KR" altLang="en-US" sz="2000" dirty="0"/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878D8CB-40DD-323B-AEE2-F55D479E6988}"/>
              </a:ext>
            </a:extLst>
          </p:cNvPr>
          <p:cNvSpPr/>
          <p:nvPr/>
        </p:nvSpPr>
        <p:spPr>
          <a:xfrm>
            <a:off x="2108200" y="3223881"/>
            <a:ext cx="488950" cy="210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5FB8A9-F0BF-8A84-0607-F5C0830B2D2C}"/>
              </a:ext>
            </a:extLst>
          </p:cNvPr>
          <p:cNvSpPr/>
          <p:nvPr/>
        </p:nvSpPr>
        <p:spPr>
          <a:xfrm>
            <a:off x="3343679" y="3531855"/>
            <a:ext cx="488950" cy="14922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DBC697-3468-6604-306A-632AC05CE42F}"/>
              </a:ext>
            </a:extLst>
          </p:cNvPr>
          <p:cNvSpPr/>
          <p:nvPr/>
        </p:nvSpPr>
        <p:spPr>
          <a:xfrm>
            <a:off x="4602193" y="3638217"/>
            <a:ext cx="488950" cy="12795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B589CB4-D1FE-2E8A-EEDF-7A01C6334A27}"/>
              </a:ext>
            </a:extLst>
          </p:cNvPr>
          <p:cNvSpPr/>
          <p:nvPr/>
        </p:nvSpPr>
        <p:spPr>
          <a:xfrm>
            <a:off x="5922993" y="3964448"/>
            <a:ext cx="488950" cy="6270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C54EB4CD-7143-38ED-0143-6A5524F52B4F}"/>
              </a:ext>
            </a:extLst>
          </p:cNvPr>
          <p:cNvSpPr/>
          <p:nvPr/>
        </p:nvSpPr>
        <p:spPr>
          <a:xfrm>
            <a:off x="2832100" y="4125581"/>
            <a:ext cx="2921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60D807E-3BAB-5D1E-B97F-9B2A80B5E488}"/>
              </a:ext>
            </a:extLst>
          </p:cNvPr>
          <p:cNvSpPr/>
          <p:nvPr/>
        </p:nvSpPr>
        <p:spPr>
          <a:xfrm>
            <a:off x="4102504" y="4112878"/>
            <a:ext cx="2921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C2FB2B7B-8EDB-E9E4-C428-0217705F8791}"/>
              </a:ext>
            </a:extLst>
          </p:cNvPr>
          <p:cNvSpPr/>
          <p:nvPr/>
        </p:nvSpPr>
        <p:spPr>
          <a:xfrm>
            <a:off x="5361018" y="4112878"/>
            <a:ext cx="2921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0B7464-7912-F8BA-9527-C678BA1E3637}"/>
              </a:ext>
            </a:extLst>
          </p:cNvPr>
          <p:cNvSpPr txBox="1"/>
          <p:nvPr/>
        </p:nvSpPr>
        <p:spPr>
          <a:xfrm>
            <a:off x="1911350" y="5395065"/>
            <a:ext cx="88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(None,4)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D3FD0-3AA5-B9A0-6CDD-9A43921D569B}"/>
              </a:ext>
            </a:extLst>
          </p:cNvPr>
          <p:cNvSpPr txBox="1"/>
          <p:nvPr/>
        </p:nvSpPr>
        <p:spPr>
          <a:xfrm>
            <a:off x="3146829" y="5395065"/>
            <a:ext cx="88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(None,5)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08C5AD-F377-FA52-E5B6-25003D5C9B90}"/>
              </a:ext>
            </a:extLst>
          </p:cNvPr>
          <p:cNvSpPr txBox="1"/>
          <p:nvPr/>
        </p:nvSpPr>
        <p:spPr>
          <a:xfrm>
            <a:off x="4411287" y="5382881"/>
            <a:ext cx="88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(None,3)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B6D4CF-43BE-6EDD-CA55-1C1CA7B4E375}"/>
              </a:ext>
            </a:extLst>
          </p:cNvPr>
          <p:cNvSpPr txBox="1"/>
          <p:nvPr/>
        </p:nvSpPr>
        <p:spPr>
          <a:xfrm>
            <a:off x="5726143" y="5382881"/>
            <a:ext cx="88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(None,3)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4976E8-4CA0-47E0-8D7C-3FFEE0901A9C}"/>
              </a:ext>
            </a:extLst>
          </p:cNvPr>
          <p:cNvSpPr txBox="1"/>
          <p:nvPr/>
        </p:nvSpPr>
        <p:spPr>
          <a:xfrm>
            <a:off x="2044700" y="2838303"/>
            <a:ext cx="61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C3C3ED-1018-93DB-64DC-D735E6815B12}"/>
              </a:ext>
            </a:extLst>
          </p:cNvPr>
          <p:cNvSpPr txBox="1"/>
          <p:nvPr/>
        </p:nvSpPr>
        <p:spPr>
          <a:xfrm>
            <a:off x="3257550" y="3128103"/>
            <a:ext cx="934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FFB05C-BA97-5825-EBD4-CF941DAD0550}"/>
              </a:ext>
            </a:extLst>
          </p:cNvPr>
          <p:cNvSpPr txBox="1"/>
          <p:nvPr/>
        </p:nvSpPr>
        <p:spPr>
          <a:xfrm>
            <a:off x="4461686" y="3220982"/>
            <a:ext cx="934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Hidden2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E69055-A7BE-A81D-FF47-F741EBA4FA6D}"/>
              </a:ext>
            </a:extLst>
          </p:cNvPr>
          <p:cNvSpPr txBox="1"/>
          <p:nvPr/>
        </p:nvSpPr>
        <p:spPr>
          <a:xfrm>
            <a:off x="5834093" y="3579240"/>
            <a:ext cx="77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7DA1EA-3ACC-F0AA-A596-9C9916B1AE69}"/>
              </a:ext>
            </a:extLst>
          </p:cNvPr>
          <p:cNvSpPr txBox="1"/>
          <p:nvPr/>
        </p:nvSpPr>
        <p:spPr>
          <a:xfrm rot="16200000">
            <a:off x="3200804" y="3908634"/>
            <a:ext cx="77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relu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F8B88-7EDB-CB5D-67B4-722E016F1808}"/>
              </a:ext>
            </a:extLst>
          </p:cNvPr>
          <p:cNvSpPr txBox="1"/>
          <p:nvPr/>
        </p:nvSpPr>
        <p:spPr>
          <a:xfrm rot="16200000">
            <a:off x="4445400" y="3905983"/>
            <a:ext cx="77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tanh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411E75-04F4-4C5F-0184-240294F0AC40}"/>
              </a:ext>
            </a:extLst>
          </p:cNvPr>
          <p:cNvSpPr txBox="1"/>
          <p:nvPr/>
        </p:nvSpPr>
        <p:spPr>
          <a:xfrm rot="16200000">
            <a:off x="5687079" y="4093312"/>
            <a:ext cx="90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09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multiclassification model structure with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2.x</a:t>
            </a:r>
            <a:endParaRPr lang="ko-KR" altLang="en-US" sz="2000" dirty="0"/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A051D-524C-2A1C-3EDB-1F6FBAD1B5A1}"/>
              </a:ext>
            </a:extLst>
          </p:cNvPr>
          <p:cNvSpPr txBox="1"/>
          <p:nvPr/>
        </p:nvSpPr>
        <p:spPr>
          <a:xfrm>
            <a:off x="1979469" y="39096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https://colab.research.google.com/github/JunetaeKim/DeepLearningClass/blob/main/Week10/IrisMultiClassification.ipynb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403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Overfitting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production of an analysis that corresponds too closely or exactly to a particular set of data, and may therefore fail to fit to additional data or predict future observations reliably (wiki)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Understanding Overfitting</a:t>
            </a:r>
          </a:p>
        </p:txBody>
      </p:sp>
      <p:pic>
        <p:nvPicPr>
          <p:cNvPr id="1026" name="Picture 2" descr="머신 러닝] 과적합 (Overfitting)과 Validation Dataset의 개념">
            <a:extLst>
              <a:ext uri="{FF2B5EF4-FFF2-40B4-BE49-F238E27FC236}">
                <a16:creationId xmlns:a16="http://schemas.microsoft.com/office/drawing/2014/main" id="{F765E582-E61C-2428-D606-515AF0B4B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36" y="3214081"/>
            <a:ext cx="3849745" cy="319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D65128-8CB1-BB54-D381-AF5ED4F5426C}"/>
              </a:ext>
            </a:extLst>
          </p:cNvPr>
          <p:cNvSpPr txBox="1"/>
          <p:nvPr/>
        </p:nvSpPr>
        <p:spPr>
          <a:xfrm>
            <a:off x="6462506" y="6510398"/>
            <a:ext cx="2681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https://untitledtblog.tistory.com/158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9084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Overfitting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production of an analysis that corresponds too closely or exactly to a particular set of data, and may therefore fail to fit to additional data or predict future observations reliably (wiki)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Understanding Overfitting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2C8544-B2DC-01DA-A9B9-D87197603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349" y="3429000"/>
            <a:ext cx="2899712" cy="289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C557E-15BA-EE4A-5817-76DA52BAAA72}"/>
              </a:ext>
            </a:extLst>
          </p:cNvPr>
          <p:cNvSpPr txBox="1"/>
          <p:nvPr/>
        </p:nvSpPr>
        <p:spPr>
          <a:xfrm>
            <a:off x="4525951" y="6510398"/>
            <a:ext cx="46180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https://en.wikipedia.org/wiki/Overfitting#/media/File:Overfitting.svg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9A3E4-4D18-F9A4-4DAA-6C322A0CC3A0}"/>
              </a:ext>
            </a:extLst>
          </p:cNvPr>
          <p:cNvSpPr txBox="1"/>
          <p:nvPr/>
        </p:nvSpPr>
        <p:spPr>
          <a:xfrm>
            <a:off x="5634414" y="3808395"/>
            <a:ext cx="2068912" cy="135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Black: excellent fit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Green: overfit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Yellow: underfit</a:t>
            </a:r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2F94D23-73D1-6828-7477-9CDA1A65E52B}"/>
              </a:ext>
            </a:extLst>
          </p:cNvPr>
          <p:cNvSpPr/>
          <p:nvPr/>
        </p:nvSpPr>
        <p:spPr>
          <a:xfrm>
            <a:off x="2948152" y="3512615"/>
            <a:ext cx="1844566" cy="2732482"/>
          </a:xfrm>
          <a:custGeom>
            <a:avLst/>
            <a:gdLst>
              <a:gd name="connsiteX0" fmla="*/ 0 w 1407782"/>
              <a:gd name="connsiteY0" fmla="*/ 0 h 2697151"/>
              <a:gd name="connsiteX1" fmla="*/ 263137 w 1407782"/>
              <a:gd name="connsiteY1" fmla="*/ 855194 h 2697151"/>
              <a:gd name="connsiteX2" fmla="*/ 1407782 w 1407782"/>
              <a:gd name="connsiteY2" fmla="*/ 2697151 h 269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782" h="2697151">
                <a:moveTo>
                  <a:pt x="0" y="0"/>
                </a:moveTo>
                <a:cubicBezTo>
                  <a:pt x="14253" y="202834"/>
                  <a:pt x="28507" y="405669"/>
                  <a:pt x="263137" y="855194"/>
                </a:cubicBezTo>
                <a:cubicBezTo>
                  <a:pt x="497767" y="1304719"/>
                  <a:pt x="952774" y="2000935"/>
                  <a:pt x="1407782" y="2697151"/>
                </a:cubicBezTo>
              </a:path>
            </a:pathLst>
          </a:cu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53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Overfitting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production of an analysis that corresponds too closely or exactly to a particular set of data, and may therefore fail to fit to additional data or predict future observations reliably (wiki)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Understanding Overfitting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0F7C4-1411-5A4E-6442-045C47FF25D9}"/>
              </a:ext>
            </a:extLst>
          </p:cNvPr>
          <p:cNvSpPr txBox="1"/>
          <p:nvPr/>
        </p:nvSpPr>
        <p:spPr>
          <a:xfrm>
            <a:off x="1979469" y="39096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https://colab.research.google.com/github/JunetaeKim/DeepLearningClass/blob/main/Week10/IntroOverfit.ipynb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1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When does the overfitting problem occur?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When the model structure is complex.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Understanding Overfitting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DC557E-15BA-EE4A-5817-76DA52BAAA72}"/>
              </a:ext>
            </a:extLst>
          </p:cNvPr>
          <p:cNvSpPr txBox="1"/>
          <p:nvPr/>
        </p:nvSpPr>
        <p:spPr>
          <a:xfrm>
            <a:off x="3397469" y="6396335"/>
            <a:ext cx="5746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https://image.jimcdn.com/app/cms/image/transf/dimension=1920x400:format=png/path/s8ff3310143614e07/image/i21af0dd4f2772075/version/1550368786/image.png</a:t>
            </a:r>
            <a:endParaRPr lang="ko-KR" altLang="en-US" sz="1200" dirty="0"/>
          </a:p>
        </p:txBody>
      </p:sp>
      <p:pic>
        <p:nvPicPr>
          <p:cNvPr id="3074" name="Picture 2" descr="Overfitting, bias-variance and learning curves - rmartinshort">
            <a:extLst>
              <a:ext uri="{FF2B5EF4-FFF2-40B4-BE49-F238E27FC236}">
                <a16:creationId xmlns:a16="http://schemas.microsoft.com/office/drawing/2014/main" id="{2754319B-E0FB-0F0D-1870-B459EEC6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06" y="2657805"/>
            <a:ext cx="7301077" cy="319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65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When does the overfitting problem occur?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When data is insufficient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Understanding Overfitting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DC557E-15BA-EE4A-5817-76DA52BAAA72}"/>
              </a:ext>
            </a:extLst>
          </p:cNvPr>
          <p:cNvSpPr txBox="1"/>
          <p:nvPr/>
        </p:nvSpPr>
        <p:spPr>
          <a:xfrm>
            <a:off x="3397469" y="6396335"/>
            <a:ext cx="574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https://blog.kakaocdn.net/dn/bsNLy6/btq4bBRDhgu/pt8cbOq1e9pkalI695QnTK/img.png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CED178-2D62-9B89-43C1-C6BBA86C8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16" y="2616935"/>
            <a:ext cx="6421871" cy="33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2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Description of iris classification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Iris is divided into several species according to the shape and length of the petals.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Given similar flowers, can deep learning distinguish their species?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29ADB8B-10EF-4BA8-C1C9-D60E0CE3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181" y="3112234"/>
            <a:ext cx="7517638" cy="234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8935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3FAA6-D151-5824-A7D9-E01B7249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BA5D7-6139-ADF2-A469-E3893EF8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5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Description of iris dataset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dataset/iris.csv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2D86449-8577-C8D1-74B8-56C18EC2F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90856"/>
              </p:ext>
            </p:extLst>
          </p:nvPr>
        </p:nvGraphicFramePr>
        <p:xfrm>
          <a:off x="1027955" y="2650569"/>
          <a:ext cx="70240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2149344153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2847289167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3977885242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3047326955"/>
                    </a:ext>
                  </a:extLst>
                </a:gridCol>
                <a:gridCol w="1364393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feature3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Iris-</a:t>
                      </a:r>
                      <a:r>
                        <a:rPr lang="en-US" altLang="ko-KR" dirty="0" err="1"/>
                        <a:t>setosa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Iris-</a:t>
                      </a:r>
                      <a:r>
                        <a:rPr lang="en-US" altLang="ko-KR" dirty="0" err="1"/>
                        <a:t>setosa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Iris-</a:t>
                      </a:r>
                      <a:r>
                        <a:rPr lang="en-US" altLang="ko-KR" dirty="0" err="1"/>
                        <a:t>setosa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Iris-virginica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44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56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Description of iris dataset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# of obs. : 150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# of features: 4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Feature1: sepal length (cm) 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Feature2: sepal width (cm)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Feature3: petal length (cm)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Feature4: petal width (cm)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Class: Iris-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setosa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, Iris-versicolor, Iris-virginica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7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4743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Description of multiclassification problem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More than 2 classes to predict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 other words, it is not a problem to solve with true (1) and false (0), but to predict which of several is the answer.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Multi-classification problems take a different approach than binary classification problems, where models choose one or the other.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0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289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Descriptive analysis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plot a pair-plot?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interpret the pair-plot?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EB4CF-8CE4-BB6B-8CE6-CB7C67412486}"/>
              </a:ext>
            </a:extLst>
          </p:cNvPr>
          <p:cNvSpPr txBox="1"/>
          <p:nvPr/>
        </p:nvSpPr>
        <p:spPr>
          <a:xfrm>
            <a:off x="1979469" y="39096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https://colab.research.google.com/github/JunetaeKim/DeepLearningClass/blob/main/Week10/IrisClassification.ipynb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27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Descriptive analysis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A0EA-6CFA-A5E7-E123-447F3877F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53" y="1959336"/>
            <a:ext cx="5439727" cy="470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8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Descriptive analysis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A0EA-6CFA-A5E7-E123-447F3877F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04" y="2188905"/>
            <a:ext cx="3549156" cy="328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2708C8-0A51-778B-56E9-74678F66D42A}"/>
              </a:ext>
            </a:extLst>
          </p:cNvPr>
          <p:cNvSpPr txBox="1"/>
          <p:nvPr/>
        </p:nvSpPr>
        <p:spPr>
          <a:xfrm>
            <a:off x="3985260" y="2315350"/>
            <a:ext cx="4960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size and width of the petals and sepals, which look similar in the figure, vary depending on the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can get a sense of the project and set up a classification strategy through a pair-plot that shows how each attribute is 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271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21377</TotalTime>
  <Words>1213</Words>
  <Application>Microsoft Office PowerPoint</Application>
  <PresentationFormat>화면 슬라이드 쇼(4:3)</PresentationFormat>
  <Paragraphs>402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2238</cp:revision>
  <cp:lastPrinted>2017-04-16T10:58:23Z</cp:lastPrinted>
  <dcterms:created xsi:type="dcterms:W3CDTF">2017-03-22T07:59:28Z</dcterms:created>
  <dcterms:modified xsi:type="dcterms:W3CDTF">2022-12-20T09:17:47Z</dcterms:modified>
</cp:coreProperties>
</file>