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4"/>
  </p:notesMasterIdLst>
  <p:handoutMasterIdLst>
    <p:handoutMasterId r:id="rId95"/>
  </p:handoutMasterIdLst>
  <p:sldIdLst>
    <p:sldId id="265" r:id="rId2"/>
    <p:sldId id="509" r:id="rId3"/>
    <p:sldId id="599" r:id="rId4"/>
    <p:sldId id="606" r:id="rId5"/>
    <p:sldId id="602" r:id="rId6"/>
    <p:sldId id="603" r:id="rId7"/>
    <p:sldId id="604" r:id="rId8"/>
    <p:sldId id="605" r:id="rId9"/>
    <p:sldId id="607" r:id="rId10"/>
    <p:sldId id="609" r:id="rId11"/>
    <p:sldId id="610" r:id="rId12"/>
    <p:sldId id="612" r:id="rId13"/>
    <p:sldId id="613" r:id="rId14"/>
    <p:sldId id="614" r:id="rId15"/>
    <p:sldId id="611" r:id="rId16"/>
    <p:sldId id="608" r:id="rId17"/>
    <p:sldId id="615" r:id="rId18"/>
    <p:sldId id="693" r:id="rId19"/>
    <p:sldId id="616" r:id="rId20"/>
    <p:sldId id="617" r:id="rId21"/>
    <p:sldId id="618" r:id="rId22"/>
    <p:sldId id="619" r:id="rId23"/>
    <p:sldId id="642" r:id="rId24"/>
    <p:sldId id="620" r:id="rId25"/>
    <p:sldId id="621" r:id="rId26"/>
    <p:sldId id="622" r:id="rId27"/>
    <p:sldId id="623" r:id="rId28"/>
    <p:sldId id="630" r:id="rId29"/>
    <p:sldId id="624" r:id="rId30"/>
    <p:sldId id="643" r:id="rId31"/>
    <p:sldId id="645" r:id="rId32"/>
    <p:sldId id="646" r:id="rId33"/>
    <p:sldId id="647" r:id="rId34"/>
    <p:sldId id="644" r:id="rId35"/>
    <p:sldId id="625" r:id="rId36"/>
    <p:sldId id="648" r:id="rId37"/>
    <p:sldId id="649" r:id="rId38"/>
    <p:sldId id="650" r:id="rId39"/>
    <p:sldId id="626" r:id="rId40"/>
    <p:sldId id="651" r:id="rId41"/>
    <p:sldId id="652" r:id="rId42"/>
    <p:sldId id="627" r:id="rId43"/>
    <p:sldId id="653" r:id="rId44"/>
    <p:sldId id="654" r:id="rId45"/>
    <p:sldId id="655" r:id="rId46"/>
    <p:sldId id="656" r:id="rId47"/>
    <p:sldId id="657" r:id="rId48"/>
    <p:sldId id="628" r:id="rId49"/>
    <p:sldId id="658" r:id="rId50"/>
    <p:sldId id="659" r:id="rId51"/>
    <p:sldId id="631" r:id="rId52"/>
    <p:sldId id="660" r:id="rId53"/>
    <p:sldId id="694" r:id="rId54"/>
    <p:sldId id="661" r:id="rId55"/>
    <p:sldId id="662" r:id="rId56"/>
    <p:sldId id="629" r:id="rId57"/>
    <p:sldId id="663" r:id="rId58"/>
    <p:sldId id="664" r:id="rId59"/>
    <p:sldId id="665" r:id="rId60"/>
    <p:sldId id="632" r:id="rId61"/>
    <p:sldId id="666" r:id="rId62"/>
    <p:sldId id="668" r:id="rId63"/>
    <p:sldId id="667" r:id="rId64"/>
    <p:sldId id="639" r:id="rId65"/>
    <p:sldId id="672" r:id="rId66"/>
    <p:sldId id="669" r:id="rId67"/>
    <p:sldId id="670" r:id="rId68"/>
    <p:sldId id="671" r:id="rId69"/>
    <p:sldId id="640" r:id="rId70"/>
    <p:sldId id="673" r:id="rId71"/>
    <p:sldId id="675" r:id="rId72"/>
    <p:sldId id="674" r:id="rId73"/>
    <p:sldId id="676" r:id="rId74"/>
    <p:sldId id="677" r:id="rId75"/>
    <p:sldId id="678" r:id="rId76"/>
    <p:sldId id="680" r:id="rId77"/>
    <p:sldId id="679" r:id="rId78"/>
    <p:sldId id="634" r:id="rId79"/>
    <p:sldId id="681" r:id="rId80"/>
    <p:sldId id="635" r:id="rId81"/>
    <p:sldId id="636" r:id="rId82"/>
    <p:sldId id="637" r:id="rId83"/>
    <p:sldId id="638" r:id="rId84"/>
    <p:sldId id="682" r:id="rId85"/>
    <p:sldId id="684" r:id="rId86"/>
    <p:sldId id="685" r:id="rId87"/>
    <p:sldId id="687" r:id="rId88"/>
    <p:sldId id="689" r:id="rId89"/>
    <p:sldId id="688" r:id="rId90"/>
    <p:sldId id="686" r:id="rId91"/>
    <p:sldId id="691" r:id="rId92"/>
    <p:sldId id="690" r:id="rId93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3300"/>
    <a:srgbClr val="FF9966"/>
    <a:srgbClr val="CAABA2"/>
    <a:srgbClr val="FFFFCC"/>
    <a:srgbClr val="FFFF66"/>
    <a:srgbClr val="CCFF99"/>
    <a:srgbClr val="CCECFF"/>
    <a:srgbClr val="99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2272" autoAdjust="0"/>
  </p:normalViewPr>
  <p:slideViewPr>
    <p:cSldViewPr snapToGrid="0" showGuides="1">
      <p:cViewPr varScale="1">
        <p:scale>
          <a:sx n="106" d="100"/>
          <a:sy n="106" d="100"/>
        </p:scale>
        <p:origin x="1692" y="96"/>
      </p:cViewPr>
      <p:guideLst>
        <p:guide orient="horz" pos="3634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1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12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83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572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70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37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18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14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59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58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2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12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02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1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94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59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82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7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62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30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12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8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2248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586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398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58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937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63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828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573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96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82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067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351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9080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884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3551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261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6282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458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429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203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53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621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693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0429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2068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140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892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758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940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216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463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8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993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903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925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660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255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933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8629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545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27647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737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4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376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679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438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721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957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7843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423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1079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420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899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86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0187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922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30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140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5214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5723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6009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841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2108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55225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06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1212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0808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7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3/Function%20plot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5.png"/><Relationship Id="rId4" Type="http://schemas.openxmlformats.org/officeDocument/2006/relationships/image" Target="../media/image3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5.png"/><Relationship Id="rId4" Type="http://schemas.openxmlformats.org/officeDocument/2006/relationships/image" Target="../media/image4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5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2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603.png"/><Relationship Id="rId4" Type="http://schemas.openxmlformats.org/officeDocument/2006/relationships/image" Target="../media/image52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1.png"/><Relationship Id="rId4" Type="http://schemas.openxmlformats.org/officeDocument/2006/relationships/image" Target="../media/image58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1.png"/><Relationship Id="rId4" Type="http://schemas.openxmlformats.org/officeDocument/2006/relationships/image" Target="../media/image58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1.png"/><Relationship Id="rId4" Type="http://schemas.openxmlformats.org/officeDocument/2006/relationships/image" Target="../media/image58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81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3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Natural exponential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Like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ko-KR" sz="20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it is an irrational number that is important in mathematics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Its value is approximately 2.718281828</a:t>
                </a: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1938992"/>
              </a:xfrm>
              <a:prstGeom prst="rect">
                <a:avLst/>
              </a:prstGeom>
              <a:blipFill>
                <a:blip r:embed="rId3"/>
                <a:stretch>
                  <a:fillRect l="-628" b="-1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37" y="3490027"/>
            <a:ext cx="3476625" cy="28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8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1372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Log(logarithm) and log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Simply, log is the inverse of the exponent.</a:t>
                </a: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sz="20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𝑖𝑛𝑣𝑒𝑟𝑠𝑒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→      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1372940"/>
              </a:xfrm>
              <a:prstGeom prst="rect">
                <a:avLst/>
              </a:prstGeom>
              <a:blipFill>
                <a:blip r:embed="rId3"/>
                <a:stretch>
                  <a:fillRect l="-628" b="-6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ile:Graph of ln x.svg - Wikimedia Comm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43" b="20422"/>
          <a:stretch/>
        </p:blipFill>
        <p:spPr bwMode="auto">
          <a:xfrm>
            <a:off x="1475993" y="2794495"/>
            <a:ext cx="3306319" cy="361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31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Symmetric transposition of log function with respect to y=0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F80534F-E448-4EC9-963D-AF1DFC510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1585"/>
          <a:stretch/>
        </p:blipFill>
        <p:spPr bwMode="auto">
          <a:xfrm>
            <a:off x="1402252" y="2252072"/>
            <a:ext cx="3302914" cy="346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593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Symmetric transposition of log function with respect to y=0 and x=0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CE48D7E-CBB3-4607-8603-5D85BF570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2051"/>
          <a:stretch/>
        </p:blipFill>
        <p:spPr bwMode="auto">
          <a:xfrm>
            <a:off x="1300168" y="2208383"/>
            <a:ext cx="3478138" cy="371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924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957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Shifting functions </a:t>
                </a:r>
                <a:endParaRPr lang="en-US" altLang="ko-KR" sz="2000" b="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Shift the function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2000" dirty="0">
                    <a:latin typeface="Arial Narrow" panose="020B0606020202030204" pitchFamily="34" charset="0"/>
                  </a:rPr>
                  <a:t> by 1 on the x-axis</a:t>
                </a: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957442"/>
              </a:xfrm>
              <a:prstGeom prst="rect">
                <a:avLst/>
              </a:prstGeom>
              <a:blipFill>
                <a:blip r:embed="rId3"/>
                <a:stretch>
                  <a:fillRect l="-628" b="-101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>
            <a:extLst>
              <a:ext uri="{FF2B5EF4-FFF2-40B4-BE49-F238E27FC236}">
                <a16:creationId xmlns:a16="http://schemas.microsoft.com/office/drawing/2014/main" id="{40A9B207-5529-4319-A526-A0C19C049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t="13408" r="35576"/>
          <a:stretch/>
        </p:blipFill>
        <p:spPr bwMode="auto">
          <a:xfrm>
            <a:off x="1227016" y="2378997"/>
            <a:ext cx="3896876" cy="376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310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Exponential and log function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graphs of the two inverses are symmetric with respect to the y=x.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9362" y="2437218"/>
            <a:ext cx="4002212" cy="369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6619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7298" y="3244968"/>
            <a:ext cx="4908738" cy="29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2442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form in which ‘e’ is included in the exponential function and entered in the denominator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sigmoid function takes the form of an S curve.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2442785"/>
              </a:xfrm>
              <a:prstGeom prst="rect">
                <a:avLst/>
              </a:prstGeom>
              <a:blipFill>
                <a:blip r:embed="rId4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59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141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Plotting graphs by a function of (1)linear, (2)quadratic, (3)natural exponential, (4)log, (5)sigmoid, and (6)log shifted horizontally by 1 on the x-axis, via python libraires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871AB4-E216-4EC9-878A-B20660C02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66" y="3575304"/>
            <a:ext cx="3035597" cy="22096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58AA40-F221-4470-AE60-F402577BF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01" y="3575304"/>
            <a:ext cx="3133725" cy="21431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868AF7-D067-484D-8F9A-C7834DE00B5E}"/>
              </a:ext>
            </a:extLst>
          </p:cNvPr>
          <p:cNvSpPr txBox="1"/>
          <p:nvPr/>
        </p:nvSpPr>
        <p:spPr>
          <a:xfrm>
            <a:off x="971550" y="297014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Example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A2C3CEB-9BC6-4685-8FB1-9F20EA36D7FA}"/>
              </a:ext>
            </a:extLst>
          </p:cNvPr>
          <p:cNvSpPr/>
          <p:nvPr/>
        </p:nvSpPr>
        <p:spPr>
          <a:xfrm>
            <a:off x="850392" y="3429000"/>
            <a:ext cx="7291007" cy="2495550"/>
          </a:xfrm>
          <a:prstGeom prst="roundRect">
            <a:avLst>
              <a:gd name="adj" fmla="val 7140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6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141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Plotting graphs by a function of (1)linear, (2)quadratic, (3)natural exponential, (4)log, (5)sigmoid, and (6)log shifted horizontally by 1 on the x-axis, via python libraires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5F284-FB23-8656-3620-7C05CD4A856F}"/>
              </a:ext>
            </a:extLst>
          </p:cNvPr>
          <p:cNvSpPr txBox="1"/>
          <p:nvPr/>
        </p:nvSpPr>
        <p:spPr>
          <a:xfrm>
            <a:off x="1979469" y="390967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https://colab.research.google.com/github/JunetaeKim/DeepLearningClass/blob/main/Week3/Function%20plot.ipynb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384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38014" y="2772788"/>
            <a:ext cx="1861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Derivative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51797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38014" y="2772788"/>
            <a:ext cx="1861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Functions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8075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742077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derivative?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sensitivity to change of the function value (output value) with respect to a change in its argument (input value)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rate change of y with respect to x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E7651F-0D02-43ED-9F9E-95E9BA7FC3C6}"/>
                  </a:ext>
                </a:extLst>
              </p:cNvPr>
              <p:cNvSpPr txBox="1"/>
              <p:nvPr/>
            </p:nvSpPr>
            <p:spPr>
              <a:xfrm>
                <a:off x="5191458" y="4405993"/>
                <a:ext cx="2640587" cy="570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ko-KR" sz="16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E7651F-0D02-43ED-9F9E-95E9BA7FC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58" y="4405993"/>
                <a:ext cx="2640587" cy="570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>
            <a:extLst>
              <a:ext uri="{FF2B5EF4-FFF2-40B4-BE49-F238E27FC236}">
                <a16:creationId xmlns:a16="http://schemas.microsoft.com/office/drawing/2014/main" id="{BCBF6E81-1742-4CC9-BF50-98E010024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499" y="3074959"/>
            <a:ext cx="3708101" cy="368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8220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74207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derivative?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It's a momentary change, that's so subtle that it doesn't actually move, only reveals direction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derivative is often described as the "instantaneous rate of change“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derivative of a function of a single variable at a chosen input value, is the slope of the </a:t>
            </a:r>
            <a:r>
              <a:rPr lang="en-US" altLang="ko-KR" dirty="0">
                <a:solidFill>
                  <a:schemeClr val="accent5"/>
                </a:solidFill>
                <a:latin typeface="Arial Narrow" panose="020B0606020202030204" pitchFamily="34" charset="0"/>
              </a:rPr>
              <a:t>tangent line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 the graph of the function at that point.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A9DAA6A-49E2-4B61-AC2B-79BF105FB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27" y="3429000"/>
            <a:ext cx="3917161" cy="332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3473E01-707D-437A-AE43-8FF17A691756}"/>
              </a:ext>
            </a:extLst>
          </p:cNvPr>
          <p:cNvGrpSpPr/>
          <p:nvPr/>
        </p:nvGrpSpPr>
        <p:grpSpPr>
          <a:xfrm>
            <a:off x="4459224" y="4513095"/>
            <a:ext cx="1650492" cy="338554"/>
            <a:chOff x="3754929" y="4463031"/>
            <a:chExt cx="1650492" cy="338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E0D979-01E5-4047-BB06-696B14193ECF}"/>
                </a:ext>
              </a:extLst>
            </p:cNvPr>
            <p:cNvSpPr txBox="1"/>
            <p:nvPr/>
          </p:nvSpPr>
          <p:spPr>
            <a:xfrm>
              <a:off x="4049061" y="4463031"/>
              <a:ext cx="13563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i="1" dirty="0">
                  <a:solidFill>
                    <a:schemeClr val="accent5"/>
                  </a:solidFill>
                </a:rPr>
                <a:t>tangent line </a:t>
              </a:r>
              <a:endParaRPr lang="ko-KR" altLang="en-US" sz="1600" i="1" dirty="0">
                <a:solidFill>
                  <a:schemeClr val="accent5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0F0AD44-2E65-4264-B2C0-A2434FC00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4929" y="4636880"/>
              <a:ext cx="325929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95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74207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Generalization of derivatives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61444C4-4CAC-4535-8038-E12A631D4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364" y="2046266"/>
            <a:ext cx="3863445" cy="383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333257-23CC-4BCD-B87D-6E46AD132BD0}"/>
                  </a:ext>
                </a:extLst>
              </p:cNvPr>
              <p:cNvSpPr txBox="1"/>
              <p:nvPr/>
            </p:nvSpPr>
            <p:spPr>
              <a:xfrm>
                <a:off x="4864608" y="2679670"/>
                <a:ext cx="3152767" cy="2120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333257-23CC-4BCD-B87D-6E46AD132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608" y="2679670"/>
                <a:ext cx="3152767" cy="2120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075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407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Generalization of derivatives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𝑙𝑖𝑛𝑒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b="0" dirty="0"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slope of the line AB is also called the “average rate of change” between A and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407390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746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5394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Generalization of derivatives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𝑙𝑖𝑛𝑒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b="0" dirty="0"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slope of the line AB is also called the “average rate of change” between A and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Instantaneous rate of change: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instantaneous slope when the change in x is so small that it is not exactly zero, but very close to zero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1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1400" i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ko-KR" sz="1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𝑐h𝑎𝑛𝑔𝑒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𝑠𝑚𝑎𝑙𝑙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𝑒𝑛𝑜𝑢𝑔h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𝑐𝑙𝑜𝑠𝑒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can be expressed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𝒹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ko-KR" altLang="en-US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𝒹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5394810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085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443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Differentiating the function f(x) can be expressed as follows: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𝒹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𝒹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443233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D306D4EA-1C1C-408E-8193-1086ED4B1986}"/>
              </a:ext>
            </a:extLst>
          </p:cNvPr>
          <p:cNvGrpSpPr/>
          <p:nvPr/>
        </p:nvGrpSpPr>
        <p:grpSpPr>
          <a:xfrm>
            <a:off x="630936" y="2707075"/>
            <a:ext cx="1314450" cy="1157167"/>
            <a:chOff x="768096" y="3049975"/>
            <a:chExt cx="1314450" cy="115716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4875C6E-EB55-49C9-BF55-C5D2FF3B92AE}"/>
                </a:ext>
              </a:extLst>
            </p:cNvPr>
            <p:cNvGrpSpPr/>
            <p:nvPr/>
          </p:nvGrpSpPr>
          <p:grpSpPr>
            <a:xfrm>
              <a:off x="768096" y="3521342"/>
              <a:ext cx="1314450" cy="685800"/>
              <a:chOff x="1911096" y="4498848"/>
              <a:chExt cx="1314450" cy="685800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6A3DEC6-28DA-46EA-86FA-12AE23E64836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314450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F9538-D9A1-4324-B24B-914E0C99568E}"/>
                  </a:ext>
                </a:extLst>
              </p:cNvPr>
              <p:cNvSpPr txBox="1"/>
              <p:nvPr/>
            </p:nvSpPr>
            <p:spPr>
              <a:xfrm>
                <a:off x="1911096" y="4549360"/>
                <a:ext cx="13144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Differentiating the function f(x) </a:t>
                </a:r>
                <a:endParaRPr lang="ko-KR" altLang="en-US" sz="1600" dirty="0"/>
              </a:p>
            </p:txBody>
          </p:sp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F436C6E-D525-439E-A3B8-1350B53BBC44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425321" y="3049975"/>
              <a:ext cx="0" cy="471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009D7E3-CF21-411D-B231-18BCB5192429}"/>
              </a:ext>
            </a:extLst>
          </p:cNvPr>
          <p:cNvGrpSpPr/>
          <p:nvPr/>
        </p:nvGrpSpPr>
        <p:grpSpPr>
          <a:xfrm>
            <a:off x="2428494" y="2707075"/>
            <a:ext cx="1658112" cy="1157167"/>
            <a:chOff x="768096" y="3049975"/>
            <a:chExt cx="1658112" cy="115716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BB76FBA-526F-4E23-BFB9-3D0C2242C457}"/>
                </a:ext>
              </a:extLst>
            </p:cNvPr>
            <p:cNvGrpSpPr/>
            <p:nvPr/>
          </p:nvGrpSpPr>
          <p:grpSpPr>
            <a:xfrm>
              <a:off x="768096" y="3521342"/>
              <a:ext cx="1658112" cy="685800"/>
              <a:chOff x="1911096" y="4498848"/>
              <a:chExt cx="1658112" cy="685800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8BEF6C98-12B0-4553-99AF-36E42F7F9BB6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520952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C22580-8011-4389-813B-B87088C8972A}"/>
                  </a:ext>
                </a:extLst>
              </p:cNvPr>
              <p:cNvSpPr txBox="1"/>
              <p:nvPr/>
            </p:nvSpPr>
            <p:spPr>
              <a:xfrm>
                <a:off x="1911096" y="4549360"/>
                <a:ext cx="165811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</a:t>
                </a:r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change in x is very close to zero </a:t>
                </a:r>
                <a:endParaRPr lang="ko-KR" altLang="en-US" sz="1600" dirty="0"/>
              </a:p>
            </p:txBody>
          </p:sp>
        </p:grp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B7E9A54-4793-4331-A1E7-DAA5F4628B39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1528572" y="3049975"/>
              <a:ext cx="0" cy="471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781C860-5C7B-42B3-B303-3728208EAE98}"/>
              </a:ext>
            </a:extLst>
          </p:cNvPr>
          <p:cNvGrpSpPr/>
          <p:nvPr/>
        </p:nvGrpSpPr>
        <p:grpSpPr>
          <a:xfrm>
            <a:off x="4654089" y="2105631"/>
            <a:ext cx="1993599" cy="389061"/>
            <a:chOff x="203074" y="3521342"/>
            <a:chExt cx="1993599" cy="38906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FFFC515-A61E-40A8-8261-B725AF71E8A1}"/>
                </a:ext>
              </a:extLst>
            </p:cNvPr>
            <p:cNvGrpSpPr/>
            <p:nvPr/>
          </p:nvGrpSpPr>
          <p:grpSpPr>
            <a:xfrm>
              <a:off x="768096" y="3521342"/>
              <a:ext cx="1428577" cy="389061"/>
              <a:chOff x="1911096" y="4498848"/>
              <a:chExt cx="1428577" cy="389061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DE86430F-D94D-4C49-8E30-72CCBACD1BA1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428577" cy="38906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5BBCA2-AD9E-4570-8011-88F2280D3D79}"/>
                  </a:ext>
                </a:extLst>
              </p:cNvPr>
              <p:cNvSpPr txBox="1"/>
              <p:nvPr/>
            </p:nvSpPr>
            <p:spPr>
              <a:xfrm>
                <a:off x="1929384" y="4512784"/>
                <a:ext cx="14102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change in y</a:t>
                </a:r>
                <a:endParaRPr lang="ko-KR" altLang="en-US" sz="1600" dirty="0"/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1E792BA-91F3-4985-B137-5BB912ED00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074" y="3762720"/>
              <a:ext cx="557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E5C87B8-DA51-423E-93F0-02A10BCBF2BE}"/>
              </a:ext>
            </a:extLst>
          </p:cNvPr>
          <p:cNvGrpSpPr/>
          <p:nvPr/>
        </p:nvGrpSpPr>
        <p:grpSpPr>
          <a:xfrm>
            <a:off x="4169664" y="2633472"/>
            <a:ext cx="2478024" cy="616376"/>
            <a:chOff x="-281351" y="3294027"/>
            <a:chExt cx="2478024" cy="61637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95264BA-8EC1-4827-B7FA-2970437002D9}"/>
                </a:ext>
              </a:extLst>
            </p:cNvPr>
            <p:cNvGrpSpPr/>
            <p:nvPr/>
          </p:nvGrpSpPr>
          <p:grpSpPr>
            <a:xfrm>
              <a:off x="768096" y="3521342"/>
              <a:ext cx="1428577" cy="389061"/>
              <a:chOff x="1911096" y="4498848"/>
              <a:chExt cx="1428577" cy="389061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EA24E5B1-DA7A-4F43-B0E7-41CD98F4DFBB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428577" cy="38906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E9BCE7-C806-4999-8B28-F697DA79F38D}"/>
                  </a:ext>
                </a:extLst>
              </p:cNvPr>
              <p:cNvSpPr txBox="1"/>
              <p:nvPr/>
            </p:nvSpPr>
            <p:spPr>
              <a:xfrm>
                <a:off x="1929384" y="4512784"/>
                <a:ext cx="14102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change in x</a:t>
                </a:r>
                <a:endParaRPr lang="ko-KR" altLang="en-US" sz="1600" dirty="0"/>
              </a:p>
            </p:txBody>
          </p:sp>
        </p:grp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586D766-5FD4-4B29-B63A-CC2325C60F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281351" y="3294027"/>
              <a:ext cx="1041827" cy="421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45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4004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Four important properties of derivative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, the derivative is 0 when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is constant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the derivative is 1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, the derivative is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is constant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the derivative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is natural number</a:t>
                </a: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4004430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099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5750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partial derivative?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an expression has multiple variables, you can differentiate only one variable without differentiating all of them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There is no difference in the meaning of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‘differentiate’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for both differential and partial derivatives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All others are treated as constants except for the variable to be differentiated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𝑦𝑥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constant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When partially differentiating only with respect to x among several variables, it is expressed as follows: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5750933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326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262744" y="2532888"/>
            <a:ext cx="6540136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2409" y="2772788"/>
            <a:ext cx="6479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Proof of the main differential formulas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259900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81919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81919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57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function?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mathematical concept that describes the relationship between two sets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function describes the rules for how y changes when x changes given the variables x and 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Usually a function is expressed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using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which means function, and a variable x.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  <a:blipFill>
                <a:blip r:embed="rId3"/>
                <a:stretch>
                  <a:fillRect l="-628" r="-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/>
          <p:cNvGrpSpPr/>
          <p:nvPr/>
        </p:nvGrpSpPr>
        <p:grpSpPr>
          <a:xfrm>
            <a:off x="1290820" y="3435347"/>
            <a:ext cx="2493315" cy="2249611"/>
            <a:chOff x="2933203" y="3967825"/>
            <a:chExt cx="2493315" cy="2249611"/>
          </a:xfrm>
        </p:grpSpPr>
        <p:grpSp>
          <p:nvGrpSpPr>
            <p:cNvPr id="11" name="그룹 10"/>
            <p:cNvGrpSpPr/>
            <p:nvPr/>
          </p:nvGrpSpPr>
          <p:grpSpPr>
            <a:xfrm>
              <a:off x="2933203" y="4375309"/>
              <a:ext cx="2272938" cy="1403577"/>
              <a:chOff x="2933203" y="4375309"/>
              <a:chExt cx="2272938" cy="1403577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2933203" y="4375309"/>
                <a:ext cx="2272938" cy="1403577"/>
                <a:chOff x="1921056" y="4880406"/>
                <a:chExt cx="2272938" cy="1403577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1921056" y="5103223"/>
                  <a:ext cx="2272938" cy="95794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순서도: 수동 연산 2"/>
                <p:cNvSpPr/>
                <p:nvPr/>
              </p:nvSpPr>
              <p:spPr>
                <a:xfrm>
                  <a:off x="2185851" y="4880406"/>
                  <a:ext cx="408487" cy="223660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순서도: 수동 연산 9"/>
                <p:cNvSpPr/>
                <p:nvPr/>
              </p:nvSpPr>
              <p:spPr>
                <a:xfrm rot="10800000">
                  <a:off x="3528553" y="6061166"/>
                  <a:ext cx="396191" cy="222817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모서리가 둥근 직사각형 6"/>
              <p:cNvSpPr/>
              <p:nvPr/>
            </p:nvSpPr>
            <p:spPr>
              <a:xfrm>
                <a:off x="3238580" y="4786950"/>
                <a:ext cx="1658302" cy="5935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574875" y="4877042"/>
                <a:ext cx="1037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Rule, f(x)</a:t>
                </a:r>
                <a:endParaRPr lang="ko-KR" altLang="en-US" sz="2000" dirty="0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3105709" y="3967825"/>
              <a:ext cx="861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Input, x 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17909" y="5848104"/>
              <a:ext cx="10086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Output, y </a:t>
              </a:r>
              <a:endParaRPr lang="ko-KR" altLang="en-US" dirty="0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87617"/>
              </p:ext>
            </p:extLst>
          </p:nvPr>
        </p:nvGraphicFramePr>
        <p:xfrm>
          <a:off x="5364734" y="3865349"/>
          <a:ext cx="90057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86">
                  <a:extLst>
                    <a:ext uri="{9D8B030D-6E8A-4147-A177-3AD203B41FA5}">
                      <a16:colId xmlns:a16="http://schemas.microsoft.com/office/drawing/2014/main" val="231874465"/>
                    </a:ext>
                  </a:extLst>
                </a:gridCol>
                <a:gridCol w="450286">
                  <a:extLst>
                    <a:ext uri="{9D8B030D-6E8A-4147-A177-3AD203B41FA5}">
                      <a16:colId xmlns:a16="http://schemas.microsoft.com/office/drawing/2014/main" val="3198019691"/>
                    </a:ext>
                  </a:extLst>
                </a:gridCol>
              </a:tblGrid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690605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365935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006792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45035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174044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1701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4986556" y="3360501"/>
                <a:ext cx="1656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556" y="3360501"/>
                <a:ext cx="1656928" cy="369332"/>
              </a:xfrm>
              <a:prstGeom prst="rect">
                <a:avLst/>
              </a:prstGeom>
              <a:blipFill>
                <a:blip r:embed="rId4"/>
                <a:stretch>
                  <a:fillRect l="-1103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왼쪽 중괄호 17"/>
          <p:cNvSpPr/>
          <p:nvPr/>
        </p:nvSpPr>
        <p:spPr>
          <a:xfrm>
            <a:off x="5007483" y="3900185"/>
            <a:ext cx="268280" cy="2108731"/>
          </a:xfrm>
          <a:prstGeom prst="leftBrace">
            <a:avLst>
              <a:gd name="adj1" fmla="val 675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/>
          <p:cNvSpPr/>
          <p:nvPr/>
        </p:nvSpPr>
        <p:spPr>
          <a:xfrm rot="10800000">
            <a:off x="6352525" y="3891475"/>
            <a:ext cx="268280" cy="2108731"/>
          </a:xfrm>
          <a:prstGeom prst="leftBrace">
            <a:avLst>
              <a:gd name="adj1" fmla="val 675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16200000">
            <a:off x="4419502" y="4763268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domain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 rot="5400000">
            <a:off x="6568966" y="4743344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80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260165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260165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678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32524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32524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9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824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579428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579428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9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65556" b="-3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9B0A1E-8A06-97BC-85BF-4D0028626A89}"/>
              </a:ext>
            </a:extLst>
          </p:cNvPr>
          <p:cNvCxnSpPr>
            <a:cxnSpLocks/>
          </p:cNvCxnSpPr>
          <p:nvPr/>
        </p:nvCxnSpPr>
        <p:spPr>
          <a:xfrm flipV="1">
            <a:off x="3850810" y="4195887"/>
            <a:ext cx="168740" cy="859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E81E513-8793-D69A-0D92-3C2DD099D52F}"/>
              </a:ext>
            </a:extLst>
          </p:cNvPr>
          <p:cNvCxnSpPr>
            <a:cxnSpLocks/>
          </p:cNvCxnSpPr>
          <p:nvPr/>
        </p:nvCxnSpPr>
        <p:spPr>
          <a:xfrm flipV="1">
            <a:off x="1844210" y="3948237"/>
            <a:ext cx="168740" cy="859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77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672684"/>
                  </p:ext>
                </p:extLst>
              </p:nvPr>
            </p:nvGraphicFramePr>
            <p:xfrm>
              <a:off x="930342" y="2531450"/>
              <a:ext cx="5853636" cy="419632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52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672684"/>
                  </p:ext>
                </p:extLst>
              </p:nvPr>
            </p:nvGraphicFramePr>
            <p:xfrm>
              <a:off x="930342" y="2531450"/>
              <a:ext cx="5853636" cy="419632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65556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46555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52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155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/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8312163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9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65556" b="-3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460440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56666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6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131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55026"/>
              </p:ext>
            </p:extLst>
          </p:nvPr>
        </p:nvGraphicFramePr>
        <p:xfrm>
          <a:off x="1152522" y="2435418"/>
          <a:ext cx="2018214" cy="27684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9107">
                  <a:extLst>
                    <a:ext uri="{9D8B030D-6E8A-4147-A177-3AD203B41FA5}">
                      <a16:colId xmlns:a16="http://schemas.microsoft.com/office/drawing/2014/main" val="1593700378"/>
                    </a:ext>
                  </a:extLst>
                </a:gridCol>
                <a:gridCol w="1009107">
                  <a:extLst>
                    <a:ext uri="{9D8B030D-6E8A-4147-A177-3AD203B41FA5}">
                      <a16:colId xmlns:a16="http://schemas.microsoft.com/office/drawing/2014/main" val="1466281437"/>
                    </a:ext>
                  </a:extLst>
                </a:gridCol>
              </a:tblGrid>
              <a:tr h="2523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f(n)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2187757"/>
                  </a:ext>
                </a:extLst>
              </a:tr>
              <a:tr h="2523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1487088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2.593742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2138833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2.704814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2054721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2.716924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3580489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2.718146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557498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2.718268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6057811"/>
                  </a:ext>
                </a:extLst>
              </a:tr>
              <a:tr h="2523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2.71828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956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21633" y="1385077"/>
                <a:ext cx="4739118" cy="524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②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33" y="1385077"/>
                <a:ext cx="4739118" cy="524567"/>
              </a:xfrm>
              <a:prstGeom prst="rect">
                <a:avLst/>
              </a:prstGeom>
              <a:blipFill>
                <a:blip r:embed="rId3"/>
                <a:stretch>
                  <a:fillRect l="-3213"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072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654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64113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64113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93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705142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705142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9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290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19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405711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405711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9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290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542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1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Why is function important in deep learning?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Given x as an input variable and y ​​to be predicted, finding the appropriate a and b is the simplest expression to </a:t>
            </a:r>
            <a:r>
              <a:rPr lang="en-US" altLang="ko-KR">
                <a:solidFill>
                  <a:srgbClr val="222222"/>
                </a:solidFill>
                <a:latin typeface="Arial Narrow" panose="020B0606020202030204" pitchFamily="34" charset="0"/>
              </a:rPr>
              <a:t>describe the mechanism of deep learning training.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89759" y="3092916"/>
            <a:ext cx="4659086" cy="3013166"/>
            <a:chOff x="1584959" y="3213463"/>
            <a:chExt cx="4659086" cy="3013166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1584959" y="5730240"/>
              <a:ext cx="4659086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2063931" y="3213463"/>
              <a:ext cx="0" cy="301316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자유형 12"/>
          <p:cNvSpPr/>
          <p:nvPr/>
        </p:nvSpPr>
        <p:spPr>
          <a:xfrm>
            <a:off x="2386149" y="3396343"/>
            <a:ext cx="4258491" cy="2143789"/>
          </a:xfrm>
          <a:custGeom>
            <a:avLst/>
            <a:gdLst>
              <a:gd name="connsiteX0" fmla="*/ 0 w 4258491"/>
              <a:gd name="connsiteY0" fmla="*/ 557348 h 2143789"/>
              <a:gd name="connsiteX1" fmla="*/ 365760 w 4258491"/>
              <a:gd name="connsiteY1" fmla="*/ 121920 h 2143789"/>
              <a:gd name="connsiteX2" fmla="*/ 766354 w 4258491"/>
              <a:gd name="connsiteY2" fmla="*/ 1018903 h 2143789"/>
              <a:gd name="connsiteX3" fmla="*/ 1271451 w 4258491"/>
              <a:gd name="connsiteY3" fmla="*/ 844731 h 2143789"/>
              <a:gd name="connsiteX4" fmla="*/ 1837508 w 4258491"/>
              <a:gd name="connsiteY4" fmla="*/ 2142308 h 2143789"/>
              <a:gd name="connsiteX5" fmla="*/ 2473234 w 4258491"/>
              <a:gd name="connsiteY5" fmla="*/ 1114697 h 2143789"/>
              <a:gd name="connsiteX6" fmla="*/ 2760617 w 4258491"/>
              <a:gd name="connsiteY6" fmla="*/ 1672046 h 2143789"/>
              <a:gd name="connsiteX7" fmla="*/ 3352800 w 4258491"/>
              <a:gd name="connsiteY7" fmla="*/ 409303 h 2143789"/>
              <a:gd name="connsiteX8" fmla="*/ 3753394 w 4258491"/>
              <a:gd name="connsiteY8" fmla="*/ 1018903 h 2143789"/>
              <a:gd name="connsiteX9" fmla="*/ 4258491 w 4258491"/>
              <a:gd name="connsiteY9" fmla="*/ 0 h 214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58491" h="2143789">
                <a:moveTo>
                  <a:pt x="0" y="557348"/>
                </a:moveTo>
                <a:cubicBezTo>
                  <a:pt x="119017" y="301171"/>
                  <a:pt x="238034" y="44994"/>
                  <a:pt x="365760" y="121920"/>
                </a:cubicBezTo>
                <a:cubicBezTo>
                  <a:pt x="493486" y="198846"/>
                  <a:pt x="615406" y="898435"/>
                  <a:pt x="766354" y="1018903"/>
                </a:cubicBezTo>
                <a:cubicBezTo>
                  <a:pt x="917303" y="1139372"/>
                  <a:pt x="1092925" y="657497"/>
                  <a:pt x="1271451" y="844731"/>
                </a:cubicBezTo>
                <a:cubicBezTo>
                  <a:pt x="1449977" y="1031965"/>
                  <a:pt x="1637211" y="2097314"/>
                  <a:pt x="1837508" y="2142308"/>
                </a:cubicBezTo>
                <a:cubicBezTo>
                  <a:pt x="2037805" y="2187302"/>
                  <a:pt x="2319383" y="1193074"/>
                  <a:pt x="2473234" y="1114697"/>
                </a:cubicBezTo>
                <a:cubicBezTo>
                  <a:pt x="2627085" y="1036320"/>
                  <a:pt x="2614023" y="1789612"/>
                  <a:pt x="2760617" y="1672046"/>
                </a:cubicBezTo>
                <a:cubicBezTo>
                  <a:pt x="2907211" y="1554480"/>
                  <a:pt x="3187337" y="518160"/>
                  <a:pt x="3352800" y="409303"/>
                </a:cubicBezTo>
                <a:cubicBezTo>
                  <a:pt x="3518263" y="300446"/>
                  <a:pt x="3602446" y="1087120"/>
                  <a:pt x="3753394" y="1018903"/>
                </a:cubicBezTo>
                <a:cubicBezTo>
                  <a:pt x="3904342" y="950686"/>
                  <a:pt x="4081416" y="475343"/>
                  <a:pt x="4258491" y="0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95886" y="5636189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 or b</a:t>
            </a:r>
            <a:endParaRPr lang="ko-KR" altLang="en-US" i="1" dirty="0"/>
          </a:p>
        </p:txBody>
      </p:sp>
      <p:sp>
        <p:nvSpPr>
          <p:cNvPr id="17" name="직사각형 16"/>
          <p:cNvSpPr/>
          <p:nvPr/>
        </p:nvSpPr>
        <p:spPr>
          <a:xfrm>
            <a:off x="1739770" y="317919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Loss</a:t>
            </a:r>
            <a:endParaRPr lang="ko-KR" altLang="en-US" i="1" dirty="0"/>
          </a:p>
        </p:txBody>
      </p:sp>
      <p:sp>
        <p:nvSpPr>
          <p:cNvPr id="15" name="도넛 14"/>
          <p:cNvSpPr/>
          <p:nvPr/>
        </p:nvSpPr>
        <p:spPr>
          <a:xfrm>
            <a:off x="4141833" y="5435305"/>
            <a:ext cx="200297" cy="184253"/>
          </a:xfrm>
          <a:prstGeom prst="donut">
            <a:avLst>
              <a:gd name="adj" fmla="val 1466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37072" y="5583198"/>
            <a:ext cx="8627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minimum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73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449974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1400">
                                                    <a:latin typeface="Cambria Math" panose="02040503050406030204" pitchFamily="18" charset="0"/>
                                                  </a:rPr>
                                                  <m:t>lim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449974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52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308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542" b="-2508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7029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7759" b="-15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99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9529103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1400">
                                                    <a:latin typeface="Cambria Math" panose="02040503050406030204" pitchFamily="18" charset="0"/>
                                                  </a:rPr>
                                                  <m:t>lim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9529103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52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308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542" b="-2508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7029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7759" b="-15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2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2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원호 15"/>
          <p:cNvSpPr/>
          <p:nvPr/>
        </p:nvSpPr>
        <p:spPr>
          <a:xfrm>
            <a:off x="1411712" y="4898038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264083" y="5331759"/>
                <a:ext cx="1866087" cy="422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3" y="5331759"/>
                <a:ext cx="1866087" cy="422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073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761868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761868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22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82101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82101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493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2177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2177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821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5474766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5474766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2569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691413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691413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모서리가 둥근 직사각형 11"/>
          <p:cNvSpPr/>
          <p:nvPr/>
        </p:nvSpPr>
        <p:spPr>
          <a:xfrm>
            <a:off x="1412265" y="5095656"/>
            <a:ext cx="860671" cy="5126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2215298" y="5134434"/>
                <a:ext cx="1923860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③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98" y="5134434"/>
                <a:ext cx="1923860" cy="507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612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3616786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/>
          <p:cNvSpPr/>
          <p:nvPr/>
        </p:nvSpPr>
        <p:spPr>
          <a:xfrm>
            <a:off x="1115620" y="4915455"/>
            <a:ext cx="914400" cy="914400"/>
          </a:xfrm>
          <a:prstGeom prst="arc">
            <a:avLst>
              <a:gd name="adj1" fmla="val 1859573"/>
              <a:gd name="adj2" fmla="val 469800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12265" y="5095656"/>
            <a:ext cx="860671" cy="5126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2215298" y="5134434"/>
                <a:ext cx="1923860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③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98" y="5134434"/>
                <a:ext cx="1923860" cy="507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967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175692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175692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239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265108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265108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724798" y="2736273"/>
            <a:ext cx="656714" cy="755864"/>
          </a:xfrm>
          <a:prstGeom prst="arc">
            <a:avLst>
              <a:gd name="adj1" fmla="val 17554121"/>
              <a:gd name="adj2" fmla="val 465201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sup>
                      </m:sSup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27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linear function?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form in which x is expressed as a linear expression with respect to y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must be nonzero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the slope and </a:t>
                </a:r>
                <a:r>
                  <a:rPr lang="en-US" altLang="ko-KR" sz="18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</a:t>
                </a: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the intercept.</a:t>
                </a: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  <a:blipFill>
                <a:blip r:embed="rId3"/>
                <a:stretch>
                  <a:fillRect l="-628" b="-1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A7212FBD-B3F6-46F1-B65B-68B481EB77F0}"/>
              </a:ext>
            </a:extLst>
          </p:cNvPr>
          <p:cNvGrpSpPr/>
          <p:nvPr/>
        </p:nvGrpSpPr>
        <p:grpSpPr>
          <a:xfrm>
            <a:off x="4699809" y="2432471"/>
            <a:ext cx="3711702" cy="3202782"/>
            <a:chOff x="3448050" y="2786897"/>
            <a:chExt cx="5150358" cy="4000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5CAB0DB-70A9-4F95-BD88-AAA5A6A91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8050" y="2786897"/>
              <a:ext cx="4610100" cy="40005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EE5120-34C5-4A26-A123-5F64703C2C48}"/>
                </a:ext>
              </a:extLst>
            </p:cNvPr>
            <p:cNvSpPr txBox="1"/>
            <p:nvPr/>
          </p:nvSpPr>
          <p:spPr>
            <a:xfrm>
              <a:off x="6239256" y="4037408"/>
              <a:ext cx="2359152" cy="384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Increment of y value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B70B46-3189-4A7D-A1E4-ED53075C27DD}"/>
                </a:ext>
              </a:extLst>
            </p:cNvPr>
            <p:cNvSpPr txBox="1"/>
            <p:nvPr/>
          </p:nvSpPr>
          <p:spPr>
            <a:xfrm>
              <a:off x="4709922" y="4788867"/>
              <a:ext cx="2359152" cy="384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Increment of x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509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0233574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724798" y="2736273"/>
            <a:ext cx="656714" cy="755864"/>
          </a:xfrm>
          <a:prstGeom prst="arc">
            <a:avLst>
              <a:gd name="adj1" fmla="val 17554121"/>
              <a:gd name="adj2" fmla="val 465201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sup>
                      </m:sSup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050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30980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30980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190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47939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47939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1AE21-0294-456B-7D04-79D6513C1022}"/>
                  </a:ext>
                </a:extLst>
              </p:cNvPr>
              <p:cNvSpPr txBox="1"/>
              <p:nvPr/>
            </p:nvSpPr>
            <p:spPr>
              <a:xfrm>
                <a:off x="2144113" y="2923167"/>
                <a:ext cx="1108710" cy="280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fNam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1AE21-0294-456B-7D04-79D6513C1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13" y="2923167"/>
                <a:ext cx="1108710" cy="280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원호 3">
            <a:extLst>
              <a:ext uri="{FF2B5EF4-FFF2-40B4-BE49-F238E27FC236}">
                <a16:creationId xmlns:a16="http://schemas.microsoft.com/office/drawing/2014/main" id="{2A80DA39-5C84-4639-4735-F08822DCE57C}"/>
              </a:ext>
            </a:extLst>
          </p:cNvPr>
          <p:cNvSpPr/>
          <p:nvPr/>
        </p:nvSpPr>
        <p:spPr>
          <a:xfrm>
            <a:off x="1458824" y="2690716"/>
            <a:ext cx="656714" cy="726956"/>
          </a:xfrm>
          <a:prstGeom prst="arc">
            <a:avLst>
              <a:gd name="adj1" fmla="val 18560689"/>
              <a:gd name="adj2" fmla="val 4445883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899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357224" y="3425944"/>
            <a:ext cx="656714" cy="726956"/>
          </a:xfrm>
          <a:prstGeom prst="arc">
            <a:avLst>
              <a:gd name="adj1" fmla="val 18560689"/>
              <a:gd name="adj2" fmla="val 576697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068000" y="3715866"/>
                <a:ext cx="27797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000" y="3715866"/>
                <a:ext cx="2779799" cy="27699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1AE21-0294-456B-7D04-79D6513C1022}"/>
                  </a:ext>
                </a:extLst>
              </p:cNvPr>
              <p:cNvSpPr txBox="1"/>
              <p:nvPr/>
            </p:nvSpPr>
            <p:spPr>
              <a:xfrm>
                <a:off x="2144113" y="2923167"/>
                <a:ext cx="1108710" cy="280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fNam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1AE21-0294-456B-7D04-79D6513C1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13" y="2923167"/>
                <a:ext cx="1108710" cy="2803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원호 3">
            <a:extLst>
              <a:ext uri="{FF2B5EF4-FFF2-40B4-BE49-F238E27FC236}">
                <a16:creationId xmlns:a16="http://schemas.microsoft.com/office/drawing/2014/main" id="{2A80DA39-5C84-4639-4735-F08822DCE57C}"/>
              </a:ext>
            </a:extLst>
          </p:cNvPr>
          <p:cNvSpPr/>
          <p:nvPr/>
        </p:nvSpPr>
        <p:spPr>
          <a:xfrm>
            <a:off x="1458824" y="2690716"/>
            <a:ext cx="656714" cy="726956"/>
          </a:xfrm>
          <a:prstGeom prst="arc">
            <a:avLst>
              <a:gd name="adj1" fmla="val 18560689"/>
              <a:gd name="adj2" fmla="val 4445883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1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207040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207040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357224" y="3425944"/>
            <a:ext cx="656714" cy="726956"/>
          </a:xfrm>
          <a:prstGeom prst="arc">
            <a:avLst>
              <a:gd name="adj1" fmla="val 18560689"/>
              <a:gd name="adj2" fmla="val 576697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원호 14"/>
          <p:cNvSpPr/>
          <p:nvPr/>
        </p:nvSpPr>
        <p:spPr>
          <a:xfrm flipH="1">
            <a:off x="1104899" y="4813096"/>
            <a:ext cx="275042" cy="534432"/>
          </a:xfrm>
          <a:prstGeom prst="arc">
            <a:avLst>
              <a:gd name="adj1" fmla="val 17531947"/>
              <a:gd name="adj2" fmla="val 4677574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  <a:blipFill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 flipH="1">
            <a:off x="1104899" y="5097780"/>
            <a:ext cx="67945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162050" y="4578131"/>
            <a:ext cx="339090" cy="46630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87679" y="5279405"/>
            <a:ext cx="192262" cy="190266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91572" y="5165333"/>
            <a:ext cx="236179" cy="42107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050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  <m:r>
                                  <a:rPr lang="en-US" altLang="ko-KR" sz="1400" b="0" i="1" u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3063434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357224" y="3425944"/>
            <a:ext cx="656714" cy="726956"/>
          </a:xfrm>
          <a:prstGeom prst="arc">
            <a:avLst>
              <a:gd name="adj1" fmla="val 18560689"/>
              <a:gd name="adj2" fmla="val 576697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원호 14"/>
          <p:cNvSpPr/>
          <p:nvPr/>
        </p:nvSpPr>
        <p:spPr>
          <a:xfrm flipH="1">
            <a:off x="1104899" y="4813096"/>
            <a:ext cx="275042" cy="534432"/>
          </a:xfrm>
          <a:prstGeom prst="arc">
            <a:avLst>
              <a:gd name="adj1" fmla="val 17531947"/>
              <a:gd name="adj2" fmla="val 4677574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  <a:blipFill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 flipH="1">
            <a:off x="1104899" y="5097780"/>
            <a:ext cx="67945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162050" y="4578131"/>
            <a:ext cx="339090" cy="46630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87679" y="5279405"/>
            <a:ext cx="192262" cy="190266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91572" y="5165333"/>
            <a:ext cx="236179" cy="42107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391572" y="5788077"/>
            <a:ext cx="294009" cy="2469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 rot="20980957">
            <a:off x="1514282" y="5328007"/>
            <a:ext cx="248097" cy="526617"/>
          </a:xfrm>
          <a:prstGeom prst="arc">
            <a:avLst>
              <a:gd name="adj1" fmla="val 16631047"/>
              <a:gd name="adj2" fmla="val 537582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1784351" y="5599112"/>
            <a:ext cx="425449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2144531" y="5447912"/>
                <a:ext cx="12422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31" y="5447912"/>
                <a:ext cx="124226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4421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371326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371326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4534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49318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49318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원호 8">
            <a:extLst>
              <a:ext uri="{FF2B5EF4-FFF2-40B4-BE49-F238E27FC236}">
                <a16:creationId xmlns:a16="http://schemas.microsoft.com/office/drawing/2014/main" id="{2460E244-3D94-0EEA-D2DE-B8E2F7C201E2}"/>
              </a:ext>
            </a:extLst>
          </p:cNvPr>
          <p:cNvSpPr/>
          <p:nvPr/>
        </p:nvSpPr>
        <p:spPr>
          <a:xfrm>
            <a:off x="2121408" y="3282658"/>
            <a:ext cx="759418" cy="795566"/>
          </a:xfrm>
          <a:prstGeom prst="arc">
            <a:avLst>
              <a:gd name="adj1" fmla="val 18770721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/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0346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4008598"/>
                  </p:ext>
                </p:extLst>
              </p:nvPr>
            </p:nvGraphicFramePr>
            <p:xfrm>
              <a:off x="930342" y="2531450"/>
              <a:ext cx="6019098" cy="36810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4008598"/>
                  </p:ext>
                </p:extLst>
              </p:nvPr>
            </p:nvGraphicFramePr>
            <p:xfrm>
              <a:off x="930342" y="2531450"/>
              <a:ext cx="6019098" cy="36810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7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71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11000" b="-29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6883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75221" b="-1601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원호 8">
            <a:extLst>
              <a:ext uri="{FF2B5EF4-FFF2-40B4-BE49-F238E27FC236}">
                <a16:creationId xmlns:a16="http://schemas.microsoft.com/office/drawing/2014/main" id="{2460E244-3D94-0EEA-D2DE-B8E2F7C201E2}"/>
              </a:ext>
            </a:extLst>
          </p:cNvPr>
          <p:cNvSpPr/>
          <p:nvPr/>
        </p:nvSpPr>
        <p:spPr>
          <a:xfrm>
            <a:off x="2121408" y="3282658"/>
            <a:ext cx="759418" cy="795566"/>
          </a:xfrm>
          <a:prstGeom prst="arc">
            <a:avLst>
              <a:gd name="adj1" fmla="val 18770721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/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717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9423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8774744"/>
                  </p:ext>
                </p:extLst>
              </p:nvPr>
            </p:nvGraphicFramePr>
            <p:xfrm>
              <a:off x="930342" y="2531450"/>
              <a:ext cx="6019098" cy="3951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1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11000" b="-33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6942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72807" b="-196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6942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72807" b="-96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6684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원호 8">
            <a:extLst>
              <a:ext uri="{FF2B5EF4-FFF2-40B4-BE49-F238E27FC236}">
                <a16:creationId xmlns:a16="http://schemas.microsoft.com/office/drawing/2014/main" id="{2460E244-3D94-0EEA-D2DE-B8E2F7C201E2}"/>
              </a:ext>
            </a:extLst>
          </p:cNvPr>
          <p:cNvSpPr/>
          <p:nvPr/>
        </p:nvSpPr>
        <p:spPr>
          <a:xfrm>
            <a:off x="2121408" y="3282658"/>
            <a:ext cx="759418" cy="795566"/>
          </a:xfrm>
          <a:prstGeom prst="arc">
            <a:avLst>
              <a:gd name="adj1" fmla="val 18770721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/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9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quadratic function?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 form in which y is quadratic with respect to x</a:t>
                </a:r>
                <a:endParaRPr lang="en-US" altLang="ko-KR" b="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must be nonzero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&gt; 0, the graph is convex downwards</a:t>
                </a: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  <a:blipFill>
                <a:blip r:embed="rId3"/>
                <a:stretch>
                  <a:fillRect l="-628" b="-1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3">
            <a:extLst>
              <a:ext uri="{FF2B5EF4-FFF2-40B4-BE49-F238E27FC236}">
                <a16:creationId xmlns:a16="http://schemas.microsoft.com/office/drawing/2014/main" id="{49F9B422-91E6-49CF-8F0E-6351328C8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532544"/>
            <a:ext cx="3927465" cy="302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79422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9952194"/>
                  </p:ext>
                </p:extLst>
              </p:nvPr>
            </p:nvGraphicFramePr>
            <p:xfrm>
              <a:off x="930342" y="2531450"/>
              <a:ext cx="6019098" cy="35718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9952194"/>
                  </p:ext>
                </p:extLst>
              </p:nvPr>
            </p:nvGraphicFramePr>
            <p:xfrm>
              <a:off x="930342" y="2531450"/>
              <a:ext cx="6019098" cy="35718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0058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912289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𝑙𝑖𝑚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f>
                                                      <m:fPr>
                                                        <m:ctrlPr>
                                                          <a:rPr lang="en-US" altLang="ko-KR" sz="1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912289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99" b="-3342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0436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331981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𝑙𝑖𝑚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f>
                                                      <m:fPr>
                                                        <m:ctrlPr>
                                                          <a:rPr lang="en-US" altLang="ko-KR" sz="1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331981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99" b="-3342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2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330219" y="3362759"/>
            <a:ext cx="864341" cy="864207"/>
          </a:xfrm>
          <a:prstGeom prst="arc">
            <a:avLst>
              <a:gd name="adj1" fmla="val 613347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B136C3E-91DD-06F6-6297-9742890B35E9}"/>
                  </a:ext>
                </a:extLst>
              </p:cNvPr>
              <p:cNvSpPr/>
              <p:nvPr/>
            </p:nvSpPr>
            <p:spPr>
              <a:xfrm>
                <a:off x="2042172" y="3854238"/>
                <a:ext cx="1874103" cy="422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DB136C3E-91DD-06F6-6297-9742890B3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72" y="3854238"/>
                <a:ext cx="1874103" cy="422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0167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𝑙𝑖𝑚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f>
                                                      <m:fPr>
                                                        <m:ctrlPr>
                                                          <a:rPr lang="en-US" altLang="ko-KR" sz="1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787522"/>
                  </p:ext>
                </p:extLst>
              </p:nvPr>
            </p:nvGraphicFramePr>
            <p:xfrm>
              <a:off x="930342" y="2531450"/>
              <a:ext cx="6019098" cy="35956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684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684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00000" b="-33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20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5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330219" y="3362759"/>
            <a:ext cx="864341" cy="864207"/>
          </a:xfrm>
          <a:prstGeom prst="arc">
            <a:avLst>
              <a:gd name="adj1" fmla="val 613347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22ACAED-C78D-CDE5-E866-3848B396B8ED}"/>
                  </a:ext>
                </a:extLst>
              </p:cNvPr>
              <p:cNvSpPr/>
              <p:nvPr/>
            </p:nvSpPr>
            <p:spPr>
              <a:xfrm>
                <a:off x="2042172" y="3854238"/>
                <a:ext cx="1874103" cy="422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22ACAED-C78D-CDE5-E866-3848B396B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72" y="3854238"/>
                <a:ext cx="1874103" cy="422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원호 15">
            <a:extLst>
              <a:ext uri="{FF2B5EF4-FFF2-40B4-BE49-F238E27FC236}">
                <a16:creationId xmlns:a16="http://schemas.microsoft.com/office/drawing/2014/main" id="{9384052E-3524-A680-B2A2-34174C1FA7DF}"/>
              </a:ext>
            </a:extLst>
          </p:cNvPr>
          <p:cNvSpPr/>
          <p:nvPr/>
        </p:nvSpPr>
        <p:spPr>
          <a:xfrm>
            <a:off x="1158075" y="4200507"/>
            <a:ext cx="419265" cy="547505"/>
          </a:xfrm>
          <a:prstGeom prst="arc">
            <a:avLst>
              <a:gd name="adj1" fmla="val 18769026"/>
              <a:gd name="adj2" fmla="val 562701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32D4008-FE13-A393-9748-6706C5FED54A}"/>
                  </a:ext>
                </a:extLst>
              </p:cNvPr>
              <p:cNvSpPr/>
              <p:nvPr/>
            </p:nvSpPr>
            <p:spPr>
              <a:xfrm>
                <a:off x="1481340" y="4420128"/>
                <a:ext cx="17645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32D4008-FE13-A393-9748-6706C5FED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40" y="4420128"/>
                <a:ext cx="1764521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649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02573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02573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3B50F30-02E3-9C86-4FC0-8352E31CE2D5}"/>
              </a:ext>
            </a:extLst>
          </p:cNvPr>
          <p:cNvSpPr txBox="1"/>
          <p:nvPr/>
        </p:nvSpPr>
        <p:spPr>
          <a:xfrm>
            <a:off x="7509316" y="1454128"/>
            <a:ext cx="14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“Product rule”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3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5927827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5927827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9091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30107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30107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4326784" y="3438200"/>
            <a:ext cx="864341" cy="864207"/>
          </a:xfrm>
          <a:prstGeom prst="arc">
            <a:avLst>
              <a:gd name="adj1" fmla="val 11108524"/>
              <a:gd name="adj2" fmla="val 15586512"/>
            </a:avLst>
          </a:prstGeom>
          <a:ln w="95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Substituting and adding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 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  <a:blipFill>
                <a:blip r:embed="rId5"/>
                <a:stretch>
                  <a:fillRect l="-250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815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828146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828146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4326784" y="3438200"/>
            <a:ext cx="864341" cy="864207"/>
          </a:xfrm>
          <a:prstGeom prst="arc">
            <a:avLst>
              <a:gd name="adj1" fmla="val 11108524"/>
              <a:gd name="adj2" fmla="val 15586512"/>
            </a:avLst>
          </a:prstGeom>
          <a:ln w="95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Substituting and adding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 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  <a:blipFill>
                <a:blip r:embed="rId5"/>
                <a:stretch>
                  <a:fillRect l="-250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5165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351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𝑙𝑖𝑚</m:t>
                                      </m:r>
                                    </m:e>
                                    <m:lim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𝑙𝑖𝑚</m:t>
                                      </m:r>
                                    </m:e>
                                    <m:lim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𝑙𝑖𝑚</m:t>
                                      </m:r>
                                    </m:e>
                                    <m:lim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oMath>
                          </a14:m>
                          <a:endParaRPr lang="ko-KR" altLang="en-US" sz="1400" dirty="0"/>
                        </a:p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7110333"/>
                  </p:ext>
                </p:extLst>
              </p:nvPr>
            </p:nvGraphicFramePr>
            <p:xfrm>
              <a:off x="930342" y="2531450"/>
              <a:ext cx="6019098" cy="36351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6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6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11000" b="-28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45556" b="-2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64249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78302" b="-849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56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4326784" y="3438200"/>
            <a:ext cx="864341" cy="864207"/>
          </a:xfrm>
          <a:prstGeom prst="arc">
            <a:avLst>
              <a:gd name="adj1" fmla="val 11108524"/>
              <a:gd name="adj2" fmla="val 15586512"/>
            </a:avLst>
          </a:prstGeom>
          <a:ln w="95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Substituting and adding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 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  <a:blipFill>
                <a:blip r:embed="rId5"/>
                <a:stretch>
                  <a:fillRect l="-250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1641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55060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55060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55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Quadratic functions and minima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Quadratic functions can undergo both horizontal and vertical shifts based on the x-axis and y-axis.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06059" y="2883098"/>
            <a:ext cx="5931881" cy="3371346"/>
            <a:chOff x="1606059" y="2883098"/>
            <a:chExt cx="5931881" cy="3371346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61AD4EB-D206-4CA5-A469-E9A0C8A89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6059" y="2883098"/>
              <a:ext cx="5931881" cy="3363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5007429" y="6173289"/>
              <a:ext cx="148045" cy="81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910943" y="6067821"/>
            <a:ext cx="26481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22222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</a:t>
            </a:r>
            <a:endParaRPr lang="ko-KR" altLang="en-US" sz="11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494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77401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77401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3707659" y="3279704"/>
            <a:ext cx="864341" cy="864207"/>
          </a:xfrm>
          <a:prstGeom prst="arc">
            <a:avLst>
              <a:gd name="adj1" fmla="val 19540042"/>
              <a:gd name="adj2" fmla="val 5728947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04656" y="3649061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105337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36091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36091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3707659" y="3279704"/>
            <a:ext cx="864341" cy="864207"/>
          </a:xfrm>
          <a:prstGeom prst="arc">
            <a:avLst>
              <a:gd name="adj1" fmla="val 19540042"/>
              <a:gd name="adj2" fmla="val 5728947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04656" y="3649061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283943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391736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4666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3707659" y="3279704"/>
            <a:ext cx="864341" cy="864207"/>
          </a:xfrm>
          <a:prstGeom prst="arc">
            <a:avLst>
              <a:gd name="adj1" fmla="val 19540042"/>
              <a:gd name="adj2" fmla="val 5728947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04656" y="3649061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737077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30558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30558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8A97430-FEF7-10A6-C28C-633703948FEF}"/>
              </a:ext>
            </a:extLst>
          </p:cNvPr>
          <p:cNvSpPr txBox="1"/>
          <p:nvPr/>
        </p:nvSpPr>
        <p:spPr>
          <a:xfrm>
            <a:off x="4397604" y="1356592"/>
            <a:ext cx="1465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“quotient rule”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457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724927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724927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719050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04590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04590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642042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177710"/>
                  </p:ext>
                </p:extLst>
              </p:nvPr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, 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𝑠𝑖𝑛𝑐𝑒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177710"/>
                  </p:ext>
                </p:extLst>
              </p:nvPr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77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5556" b="-2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7261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4167" b="-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B90432D7-37CC-20D4-5BC9-76BE497A6F94}"/>
              </a:ext>
            </a:extLst>
          </p:cNvPr>
          <p:cNvSpPr/>
          <p:nvPr/>
        </p:nvSpPr>
        <p:spPr>
          <a:xfrm>
            <a:off x="2194560" y="4855242"/>
            <a:ext cx="1526414" cy="864207"/>
          </a:xfrm>
          <a:prstGeom prst="arc">
            <a:avLst>
              <a:gd name="adj1" fmla="val 11108524"/>
              <a:gd name="adj2" fmla="val 131651"/>
            </a:avLst>
          </a:prstGeom>
          <a:ln w="95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849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, 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𝑠𝑖𝑛𝑐𝑒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8519203"/>
                  </p:ext>
                </p:extLst>
              </p:nvPr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78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3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5556" b="-23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7261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4167" b="-7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78889" b="-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336841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257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Chain rule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chain rule is a formula that expresses the derivative of the composition of two differentiable functions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f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g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 terms of the derivatives of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f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g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354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447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Chain rule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chain rule is a formula that expresses the derivative of the composition of two differentiable functions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in terms of the derivatives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a variable y depends on the variable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which itself depends on the variable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(that is,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are dependent variables),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    the chain rule is expressed as: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4470519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39845295-843C-49C7-472F-8703F6502830}"/>
              </a:ext>
            </a:extLst>
          </p:cNvPr>
          <p:cNvGrpSpPr/>
          <p:nvPr/>
        </p:nvGrpSpPr>
        <p:grpSpPr>
          <a:xfrm>
            <a:off x="1314322" y="3833280"/>
            <a:ext cx="3504565" cy="510120"/>
            <a:chOff x="2466721" y="5671224"/>
            <a:chExt cx="3486404" cy="54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A21F12B-D881-4E48-ED67-2B1864EC638A}"/>
                </a:ext>
              </a:extLst>
            </p:cNvPr>
            <p:cNvGrpSpPr/>
            <p:nvPr/>
          </p:nvGrpSpPr>
          <p:grpSpPr>
            <a:xfrm>
              <a:off x="2466721" y="5671224"/>
              <a:ext cx="3486404" cy="540000"/>
              <a:chOff x="1956816" y="3895344"/>
              <a:chExt cx="3486404" cy="540000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D1BD5DFE-4E2A-E032-32A1-FC31DB6EE8A5}"/>
                  </a:ext>
                </a:extLst>
              </p:cNvPr>
              <p:cNvSpPr/>
              <p:nvPr/>
            </p:nvSpPr>
            <p:spPr>
              <a:xfrm>
                <a:off x="1956816" y="3895344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화살표: 오른쪽 2">
                <a:extLst>
                  <a:ext uri="{FF2B5EF4-FFF2-40B4-BE49-F238E27FC236}">
                    <a16:creationId xmlns:a16="http://schemas.microsoft.com/office/drawing/2014/main" id="{896396E9-26A2-84C3-B8B7-E0C417782B7B}"/>
                  </a:ext>
                </a:extLst>
              </p:cNvPr>
              <p:cNvSpPr/>
              <p:nvPr/>
            </p:nvSpPr>
            <p:spPr>
              <a:xfrm>
                <a:off x="2670048" y="4014216"/>
                <a:ext cx="587502" cy="297432"/>
              </a:xfrm>
              <a:prstGeom prst="rightArrow">
                <a:avLst>
                  <a:gd name="adj1" fmla="val 31554"/>
                  <a:gd name="adj2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6332012-BE96-571F-AAE9-F5EDD72BE01F}"/>
                  </a:ext>
                </a:extLst>
              </p:cNvPr>
              <p:cNvSpPr/>
              <p:nvPr/>
            </p:nvSpPr>
            <p:spPr>
              <a:xfrm>
                <a:off x="3430782" y="3895344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9F05C0A1-7322-C0C0-48F8-85AA5386E973}"/>
                  </a:ext>
                </a:extLst>
              </p:cNvPr>
              <p:cNvSpPr/>
              <p:nvPr/>
            </p:nvSpPr>
            <p:spPr>
              <a:xfrm>
                <a:off x="4144014" y="4014216"/>
                <a:ext cx="587502" cy="297432"/>
              </a:xfrm>
              <a:prstGeom prst="rightArrow">
                <a:avLst>
                  <a:gd name="adj1" fmla="val 31554"/>
                  <a:gd name="adj2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9E706BA-81AF-8152-D576-1EB04629A98B}"/>
                  </a:ext>
                </a:extLst>
              </p:cNvPr>
              <p:cNvSpPr/>
              <p:nvPr/>
            </p:nvSpPr>
            <p:spPr>
              <a:xfrm>
                <a:off x="4903220" y="3895344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72D5E2-9993-3951-814D-1EC29F7ECBC5}"/>
                </a:ext>
              </a:extLst>
            </p:cNvPr>
            <p:cNvSpPr txBox="1"/>
            <p:nvPr/>
          </p:nvSpPr>
          <p:spPr>
            <a:xfrm>
              <a:off x="2585845" y="5724118"/>
              <a:ext cx="30175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endParaRPr lang="ko-KR" altLang="en-US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0A8C7F-0A28-4066-55D6-ABF4BCBA6DFE}"/>
                </a:ext>
              </a:extLst>
            </p:cNvPr>
            <p:cNvSpPr txBox="1"/>
            <p:nvPr/>
          </p:nvSpPr>
          <p:spPr>
            <a:xfrm>
              <a:off x="4093367" y="5739664"/>
              <a:ext cx="299839" cy="4235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</a:t>
              </a:r>
              <a:endParaRPr lang="ko-KR" alt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DCC48B-76AD-F887-9F2A-05DAF91AC534}"/>
                </a:ext>
              </a:extLst>
            </p:cNvPr>
            <p:cNvSpPr txBox="1"/>
            <p:nvPr/>
          </p:nvSpPr>
          <p:spPr>
            <a:xfrm>
              <a:off x="5533205" y="5716618"/>
              <a:ext cx="299839" cy="4235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y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12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3265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Exponents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form 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000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3265766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63AAE4-2B2C-46EF-BF6A-497611DCA7F6}"/>
              </a:ext>
            </a:extLst>
          </p:cNvPr>
          <p:cNvGrpSpPr/>
          <p:nvPr/>
        </p:nvGrpSpPr>
        <p:grpSpPr>
          <a:xfrm>
            <a:off x="2230426" y="2508580"/>
            <a:ext cx="3522673" cy="1758620"/>
            <a:chOff x="1434464" y="2732911"/>
            <a:chExt cx="2598040" cy="130476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F31957B-ACB3-4050-8921-1B9675938B1B}"/>
                </a:ext>
              </a:extLst>
            </p:cNvPr>
            <p:cNvGrpSpPr/>
            <p:nvPr/>
          </p:nvGrpSpPr>
          <p:grpSpPr>
            <a:xfrm>
              <a:off x="2215133" y="3244334"/>
              <a:ext cx="1817371" cy="777257"/>
              <a:chOff x="2215133" y="3244334"/>
              <a:chExt cx="1817371" cy="777257"/>
            </a:xfrm>
          </p:grpSpPr>
          <p:sp>
            <p:nvSpPr>
              <p:cNvPr id="3" name="왼쪽 중괄호 2">
                <a:extLst>
                  <a:ext uri="{FF2B5EF4-FFF2-40B4-BE49-F238E27FC236}">
                    <a16:creationId xmlns:a16="http://schemas.microsoft.com/office/drawing/2014/main" id="{64CB32CD-13D0-42AE-A184-4436063EB2B5}"/>
                  </a:ext>
                </a:extLst>
              </p:cNvPr>
              <p:cNvSpPr/>
              <p:nvPr/>
            </p:nvSpPr>
            <p:spPr>
              <a:xfrm rot="16200000">
                <a:off x="2418112" y="3455456"/>
                <a:ext cx="170116" cy="370332"/>
              </a:xfrm>
              <a:prstGeom prst="leftBrace">
                <a:avLst>
                  <a:gd name="adj1" fmla="val 44167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DFA8C3-EA3C-416F-A2FD-6D500D8D1B48}"/>
                  </a:ext>
                </a:extLst>
              </p:cNvPr>
              <p:cNvSpPr txBox="1"/>
              <p:nvPr/>
            </p:nvSpPr>
            <p:spPr>
              <a:xfrm>
                <a:off x="2215133" y="3709592"/>
                <a:ext cx="795528" cy="311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solidFill>
                      <a:srgbClr val="222222"/>
                    </a:solidFill>
                  </a:rPr>
                  <a:t>power</a:t>
                </a:r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96E7508-B2F7-4FCA-95F9-2B1081CB896C}"/>
                      </a:ext>
                    </a:extLst>
                  </p:cNvPr>
                  <p:cNvSpPr txBox="1"/>
                  <p:nvPr/>
                </p:nvSpPr>
                <p:spPr>
                  <a:xfrm>
                    <a:off x="2286000" y="3244334"/>
                    <a:ext cx="1746504" cy="64714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40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sz="2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ko-KR" altLang="en-US" sz="24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96E7508-B2F7-4FCA-95F9-2B1081CB8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0" y="3244334"/>
                    <a:ext cx="1746504" cy="64714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BFA1D6-8D5A-490F-9DC7-AEE14F508D91}"/>
                </a:ext>
              </a:extLst>
            </p:cNvPr>
            <p:cNvSpPr txBox="1"/>
            <p:nvPr/>
          </p:nvSpPr>
          <p:spPr>
            <a:xfrm>
              <a:off x="1434464" y="3224700"/>
              <a:ext cx="641223" cy="311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accent5"/>
                  </a:solidFill>
                </a:rPr>
                <a:t>base</a:t>
              </a:r>
              <a:endParaRPr lang="ko-KR" altLang="en-US" sz="2000" dirty="0">
                <a:solidFill>
                  <a:schemeClr val="accent5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40EAB2F-BAA7-485F-9114-1355C0EDBDF1}"/>
                </a:ext>
              </a:extLst>
            </p:cNvPr>
            <p:cNvCxnSpPr>
              <a:cxnSpLocks/>
            </p:cNvCxnSpPr>
            <p:nvPr/>
          </p:nvCxnSpPr>
          <p:spPr>
            <a:xfrm>
              <a:off x="1979677" y="3421409"/>
              <a:ext cx="3577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5DB089-2627-46B3-8DA3-54353007AD2F}"/>
                </a:ext>
              </a:extLst>
            </p:cNvPr>
            <p:cNvSpPr txBox="1"/>
            <p:nvPr/>
          </p:nvSpPr>
          <p:spPr>
            <a:xfrm>
              <a:off x="2158556" y="2732911"/>
              <a:ext cx="1050418" cy="311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accent6"/>
                  </a:solidFill>
                </a:rPr>
                <a:t>exponent</a:t>
              </a:r>
              <a:endParaRPr lang="ko-KR" altLang="en-US" sz="2000" dirty="0">
                <a:solidFill>
                  <a:schemeClr val="accent6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91710EB-C8A8-4B25-A0D2-EDE34152FC4C}"/>
                </a:ext>
              </a:extLst>
            </p:cNvPr>
            <p:cNvCxnSpPr>
              <a:cxnSpLocks/>
            </p:cNvCxnSpPr>
            <p:nvPr/>
          </p:nvCxnSpPr>
          <p:spPr>
            <a:xfrm>
              <a:off x="2612897" y="2995951"/>
              <a:ext cx="0" cy="266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왼쪽 중괄호 22">
              <a:extLst>
                <a:ext uri="{FF2B5EF4-FFF2-40B4-BE49-F238E27FC236}">
                  <a16:creationId xmlns:a16="http://schemas.microsoft.com/office/drawing/2014/main" id="{D163A340-F30D-4DDE-B48B-66C7C7D8CBE2}"/>
                </a:ext>
              </a:extLst>
            </p:cNvPr>
            <p:cNvSpPr/>
            <p:nvPr/>
          </p:nvSpPr>
          <p:spPr>
            <a:xfrm rot="16200000">
              <a:off x="3375262" y="3162078"/>
              <a:ext cx="146338" cy="948690"/>
            </a:xfrm>
            <a:prstGeom prst="leftBrace">
              <a:avLst>
                <a:gd name="adj1" fmla="val 4416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AEE44-8303-4B3C-A483-9762062EE01A}"/>
                </a:ext>
              </a:extLst>
            </p:cNvPr>
            <p:cNvSpPr txBox="1"/>
            <p:nvPr/>
          </p:nvSpPr>
          <p:spPr>
            <a:xfrm>
              <a:off x="3127248" y="3725680"/>
              <a:ext cx="795528" cy="311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accent2"/>
                  </a:solidFill>
                </a:rPr>
                <a:t>factors</a:t>
              </a:r>
              <a:endParaRPr lang="ko-KR" altLang="en-US" sz="20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3119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50468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More about chain rule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Let's say we have a function for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Also,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is a function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As a composite function, the two functions can be written as: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obtain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Since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a function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in terms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can be transformed as: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5046894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7442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4122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obtain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Since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a function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in terms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can be transformed as: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Thus,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4122667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2777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2084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obtain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2084481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7334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3979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Solution for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3979679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1501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4993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Solution for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2−1</m:t>
                        </m:r>
                      </m:sup>
                    </m:sSup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2−1</m:t>
                        </m:r>
                      </m:sup>
                    </m:sSup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+1)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</a:rPr>
                  <a:t>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4993611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0065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Q1: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−2</m:t>
                      </m:r>
                    </m:oMath>
                  </m:oMathPara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1200329"/>
              </a:xfrm>
              <a:prstGeom prst="rect">
                <a:avLst/>
              </a:prstGeom>
              <a:blipFill>
                <a:blip r:embed="rId3"/>
                <a:stretch>
                  <a:fillRect l="-849" t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9928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286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Q1: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−2</m:t>
                      </m:r>
                    </m:oMath>
                  </m:oMathPara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−2)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2864117"/>
              </a:xfrm>
              <a:prstGeom prst="rect">
                <a:avLst/>
              </a:prstGeom>
              <a:blipFill>
                <a:blip r:embed="rId3"/>
                <a:stretch>
                  <a:fillRect l="-849" t="-1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5688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72199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Q2: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7219950" cy="923330"/>
              </a:xfrm>
              <a:prstGeom prst="rect">
                <a:avLst/>
              </a:prstGeom>
              <a:blipFill>
                <a:blip r:embed="rId3"/>
                <a:stretch>
                  <a:fillRect l="-760" t="-3311" b="-5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114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7219950" cy="314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Q2: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Applying the product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0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b="0" dirty="0">
                    <a:latin typeface="Arial Narrow" panose="020B0606020202030204" pitchFamily="34" charset="0"/>
                  </a:rPr>
                  <a:t>2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7219950" cy="3149132"/>
              </a:xfrm>
              <a:prstGeom prst="rect">
                <a:avLst/>
              </a:prstGeom>
              <a:blipFill>
                <a:blip r:embed="rId3"/>
                <a:stretch>
                  <a:fillRect l="-760" t="-969" b="-1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5450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1777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Q3: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−3)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1777090"/>
              </a:xfrm>
              <a:prstGeom prst="rect">
                <a:avLst/>
              </a:prstGeom>
              <a:blipFill>
                <a:blip r:embed="rId3"/>
                <a:stretch>
                  <a:fillRect l="-849" t="-1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91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1834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Exponential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form in which the exponent is the variable x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≠1, 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Base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must be either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&gt; 1 or 0 &lt;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&lt; 1</a:t>
                </a: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1834605"/>
              </a:xfrm>
              <a:prstGeom prst="rect">
                <a:avLst/>
              </a:prstGeom>
              <a:blipFill>
                <a:blip r:embed="rId3"/>
                <a:stretch>
                  <a:fillRect l="-628" b="-49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E654A54-683D-3D66-17DE-749016ED3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22" y="3776046"/>
            <a:ext cx="6822015" cy="27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854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4238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Q3: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−3)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Applying the quotient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0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−3,  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=2,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+1)−(2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−3) </m:t>
                        </m:r>
                      </m:num>
                      <m:den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+2−2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+3) 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4238020"/>
              </a:xfrm>
              <a:prstGeom prst="rect">
                <a:avLst/>
              </a:prstGeom>
              <a:blipFill>
                <a:blip r:embed="rId3"/>
                <a:stretch>
                  <a:fillRect l="-849" t="-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126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Q4: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1477328"/>
              </a:xfrm>
              <a:prstGeom prst="rect">
                <a:avLst/>
              </a:prstGeom>
              <a:blipFill>
                <a:blip r:embed="rId3"/>
                <a:stretch>
                  <a:fillRect l="-849" t="-2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5356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4769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Q4: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0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Applying the chain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4769767"/>
              </a:xfrm>
              <a:prstGeom prst="rect">
                <a:avLst/>
              </a:prstGeom>
              <a:blipFill>
                <a:blip r:embed="rId3"/>
                <a:stretch>
                  <a:fillRect l="-849" t="-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21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18681</TotalTime>
  <Words>3989</Words>
  <Application>Microsoft Office PowerPoint</Application>
  <PresentationFormat>화면 슬라이드 쇼(4:3)</PresentationFormat>
  <Paragraphs>681</Paragraphs>
  <Slides>92</Slides>
  <Notes>91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0" baseType="lpstr">
      <vt:lpstr>맑은 고딕</vt:lpstr>
      <vt:lpstr>Arial</vt:lpstr>
      <vt:lpstr>Arial Narrow</vt:lpstr>
      <vt:lpstr>Calibri</vt:lpstr>
      <vt:lpstr>Calibri Light</vt:lpstr>
      <vt:lpstr>Cambria Math</vt:lpstr>
      <vt:lpstr>MV Boli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준태 김</cp:lastModifiedBy>
  <cp:revision>1841</cp:revision>
  <cp:lastPrinted>2017-04-16T10:58:23Z</cp:lastPrinted>
  <dcterms:created xsi:type="dcterms:W3CDTF">2017-03-22T07:59:28Z</dcterms:created>
  <dcterms:modified xsi:type="dcterms:W3CDTF">2024-03-20T15:02:31Z</dcterms:modified>
</cp:coreProperties>
</file>