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65" r:id="rId2"/>
    <p:sldId id="509" r:id="rId3"/>
    <p:sldId id="599" r:id="rId4"/>
    <p:sldId id="600" r:id="rId5"/>
    <p:sldId id="660" r:id="rId6"/>
    <p:sldId id="659" r:id="rId7"/>
    <p:sldId id="601" r:id="rId8"/>
    <p:sldId id="602" r:id="rId9"/>
    <p:sldId id="603" r:id="rId10"/>
    <p:sldId id="604" r:id="rId11"/>
    <p:sldId id="605" r:id="rId12"/>
    <p:sldId id="606" r:id="rId13"/>
    <p:sldId id="607" r:id="rId14"/>
    <p:sldId id="608" r:id="rId15"/>
    <p:sldId id="648" r:id="rId16"/>
    <p:sldId id="649" r:id="rId17"/>
    <p:sldId id="650" r:id="rId18"/>
    <p:sldId id="610" r:id="rId19"/>
    <p:sldId id="609" r:id="rId20"/>
    <p:sldId id="611" r:id="rId21"/>
    <p:sldId id="614" r:id="rId22"/>
    <p:sldId id="615" r:id="rId23"/>
    <p:sldId id="616" r:id="rId24"/>
    <p:sldId id="617" r:id="rId25"/>
    <p:sldId id="618" r:id="rId26"/>
    <p:sldId id="619" r:id="rId27"/>
    <p:sldId id="620" r:id="rId28"/>
    <p:sldId id="621" r:id="rId29"/>
    <p:sldId id="622" r:id="rId30"/>
    <p:sldId id="624" r:id="rId31"/>
    <p:sldId id="623" r:id="rId32"/>
    <p:sldId id="625" r:id="rId33"/>
    <p:sldId id="626" r:id="rId34"/>
    <p:sldId id="627" r:id="rId35"/>
    <p:sldId id="628" r:id="rId36"/>
    <p:sldId id="629" r:id="rId37"/>
    <p:sldId id="630" r:id="rId38"/>
    <p:sldId id="631" r:id="rId39"/>
    <p:sldId id="632" r:id="rId40"/>
    <p:sldId id="661" r:id="rId41"/>
    <p:sldId id="634" r:id="rId42"/>
    <p:sldId id="635" r:id="rId43"/>
    <p:sldId id="636" r:id="rId44"/>
    <p:sldId id="637" r:id="rId45"/>
    <p:sldId id="638" r:id="rId46"/>
    <p:sldId id="639" r:id="rId47"/>
    <p:sldId id="651" r:id="rId48"/>
    <p:sldId id="652" r:id="rId49"/>
    <p:sldId id="640" r:id="rId50"/>
    <p:sldId id="641" r:id="rId51"/>
    <p:sldId id="653" r:id="rId52"/>
    <p:sldId id="662" r:id="rId53"/>
    <p:sldId id="642" r:id="rId54"/>
    <p:sldId id="643" r:id="rId55"/>
    <p:sldId id="644" r:id="rId56"/>
    <p:sldId id="654" r:id="rId57"/>
    <p:sldId id="655" r:id="rId58"/>
    <p:sldId id="656" r:id="rId59"/>
    <p:sldId id="645" r:id="rId60"/>
    <p:sldId id="646" r:id="rId61"/>
    <p:sldId id="657" r:id="rId62"/>
    <p:sldId id="658" r:id="rId63"/>
    <p:sldId id="647" r:id="rId64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3300"/>
    <a:srgbClr val="FF9966"/>
    <a:srgbClr val="CAABA2"/>
    <a:srgbClr val="FFFFCC"/>
    <a:srgbClr val="FFFF66"/>
    <a:srgbClr val="CCFF99"/>
    <a:srgbClr val="CCECFF"/>
    <a:srgbClr val="99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5320" autoAdjust="0"/>
  </p:normalViewPr>
  <p:slideViewPr>
    <p:cSldViewPr snapToGrid="0" showGuides="1">
      <p:cViewPr varScale="1">
        <p:scale>
          <a:sx n="105" d="100"/>
          <a:sy n="105" d="100"/>
        </p:scale>
        <p:origin x="2034" y="114"/>
      </p:cViewPr>
      <p:guideLst>
        <p:guide orient="horz" pos="3657"/>
        <p:guide pos="2925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1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14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82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51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56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37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74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04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11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67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8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12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93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359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77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80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45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12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787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55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2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30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21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74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82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572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865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976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66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587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853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702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185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539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176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393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389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990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787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263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802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275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91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257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5244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521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769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081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284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694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2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8062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539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87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967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3066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214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0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8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68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0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5/W5_GradientDecsent_simple.ipyn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5/W5_GradientDecsent_multiple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JunetaeKim/DeepLearningClass/blob/main/Week5/W5_Simulation_simple.ipynb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9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5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JunetaeKim/DeepLearningClass/blob/main/Week5/W5_GradientDecsent_BCE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164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  <a:p>
            <a:pPr algn="ctr">
              <a:lnSpc>
                <a:spcPct val="150000"/>
              </a:lnSpc>
            </a:pPr>
            <a:endParaRPr lang="en-US" altLang="ko-KR" sz="36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257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Potential problem of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When updating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according to the slope, if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moves too much, it diverges as shown below.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That is, if the learning rate is too large, it diverges instead of converging to a point.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 address this problem, a parameter called the learning rate needs to be introduced.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029977-1C0D-DBA1-81AD-785E93CB2ED2}"/>
              </a:ext>
            </a:extLst>
          </p:cNvPr>
          <p:cNvGrpSpPr/>
          <p:nvPr/>
        </p:nvGrpSpPr>
        <p:grpSpPr>
          <a:xfrm>
            <a:off x="2476502" y="3429000"/>
            <a:ext cx="3666386" cy="3036815"/>
            <a:chOff x="1933577" y="3343274"/>
            <a:chExt cx="3666386" cy="303681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9D1E4F5-B2FC-8823-D628-265047AA60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249"/>
            <a:stretch/>
          </p:blipFill>
          <p:spPr bwMode="auto">
            <a:xfrm>
              <a:off x="2447925" y="3343274"/>
              <a:ext cx="3152038" cy="3036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F7BFA-C371-3031-753E-AED5D9D45DB2}"/>
                </a:ext>
              </a:extLst>
            </p:cNvPr>
            <p:cNvSpPr txBox="1"/>
            <p:nvPr/>
          </p:nvSpPr>
          <p:spPr>
            <a:xfrm>
              <a:off x="1933577" y="3540886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078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learning rate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learning rate is an exogenous hyperparameter that determines how much to update.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Setting the optimal learning rate while appropriately adjusting the values ​​is one of the important optimization tasks in deep learning.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029977-1C0D-DBA1-81AD-785E93CB2ED2}"/>
              </a:ext>
            </a:extLst>
          </p:cNvPr>
          <p:cNvGrpSpPr/>
          <p:nvPr/>
        </p:nvGrpSpPr>
        <p:grpSpPr>
          <a:xfrm>
            <a:off x="2476502" y="3429000"/>
            <a:ext cx="3666386" cy="3036815"/>
            <a:chOff x="1933577" y="3343274"/>
            <a:chExt cx="3666386" cy="303681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9D1E4F5-B2FC-8823-D628-265047AA60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249"/>
            <a:stretch/>
          </p:blipFill>
          <p:spPr bwMode="auto">
            <a:xfrm>
              <a:off x="2447925" y="3343274"/>
              <a:ext cx="3152038" cy="3036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F7BFA-C371-3031-753E-AED5D9D45DB2}"/>
                </a:ext>
              </a:extLst>
            </p:cNvPr>
            <p:cNvSpPr txBox="1"/>
            <p:nvPr/>
          </p:nvSpPr>
          <p:spPr>
            <a:xfrm>
              <a:off x="1933577" y="3540886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17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Summary of gradient descent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process of updating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so that the derivative is minimized by setting an appropriate learning rate, when there is a function whose error depends on the parameter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y-intercept b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is also estimated by the same mechanism.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Similarly, if the value of b is too large, the error increases, and if the value of b is too small, the error increases.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029977-1C0D-DBA1-81AD-785E93CB2ED2}"/>
              </a:ext>
            </a:extLst>
          </p:cNvPr>
          <p:cNvGrpSpPr/>
          <p:nvPr/>
        </p:nvGrpSpPr>
        <p:grpSpPr>
          <a:xfrm>
            <a:off x="3895347" y="3602736"/>
            <a:ext cx="3611880" cy="2994602"/>
            <a:chOff x="1871064" y="3343274"/>
            <a:chExt cx="3728899" cy="303681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9D1E4F5-B2FC-8823-D628-265047AA60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249"/>
            <a:stretch/>
          </p:blipFill>
          <p:spPr bwMode="auto">
            <a:xfrm>
              <a:off x="2447925" y="3343274"/>
              <a:ext cx="3152038" cy="3036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F7BFA-C371-3031-753E-AED5D9D45DB2}"/>
                </a:ext>
              </a:extLst>
            </p:cNvPr>
            <p:cNvSpPr txBox="1"/>
            <p:nvPr/>
          </p:nvSpPr>
          <p:spPr>
            <a:xfrm>
              <a:off x="1871064" y="3540886"/>
              <a:ext cx="883860" cy="3721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58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Components required for gradient descent update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both a and b, respectively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Learning rate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Updating equation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33495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341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248644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248644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179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101999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Arial Narrow" panose="020B060602020203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, </a:t>
                          </a: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i="0" dirty="0">
                              <a:latin typeface="Arial Narrow" panose="020B0606020202030204" pitchFamily="34" charset="0"/>
                            </a:rPr>
                            <a:t>then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40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  and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101999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47761" b="-3761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37079" b="-183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190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Arial Narrow" panose="020B060602020203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, </a:t>
                          </a: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i="0" dirty="0">
                              <a:latin typeface="Arial Narrow" panose="020B0606020202030204" pitchFamily="34" charset="0"/>
                            </a:rPr>
                            <a:t>then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40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  and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400" i="1" dirty="0"/>
                            <a:t> 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and   </a:t>
                          </a:r>
                          <a:r>
                            <a:rPr lang="en-US" altLang="ko-KR" sz="1400" i="1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subHide m:val="on"/>
                                    <m:supHide m:val="on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776787"/>
                  </p:ext>
                </p:extLst>
              </p:nvPr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44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53030" b="-6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35955" b="-4101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2762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63953" b="-2116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290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b (</a:t>
            </a:r>
            <a:r>
              <a:rPr lang="en-US" altLang="ko-KR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exercise for students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2553090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2553090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24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b (</a:t>
            </a:r>
            <a:r>
              <a:rPr lang="en-US" altLang="ko-KR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solution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6326601"/>
                  </p:ext>
                </p:extLst>
              </p:nvPr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Arial Narrow" panose="020B060602020203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, </a:t>
                          </a: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i="0" dirty="0">
                              <a:latin typeface="Arial Narrow" panose="020B0606020202030204" pitchFamily="34" charset="0"/>
                            </a:rPr>
                            <a:t>then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40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  and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oMath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400" i="1" dirty="0"/>
                            <a:t> 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and   </a:t>
                          </a:r>
                          <a:r>
                            <a:rPr lang="en-US" altLang="ko-KR" sz="1400" i="1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subHide m:val="on"/>
                                    <m:supHide m:val="on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6326601"/>
                  </p:ext>
                </p:extLst>
              </p:nvPr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44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53030" b="-6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35955" b="-4101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2762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63953" b="-2116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944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Learning and optimization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68BDE1-6898-9A85-AC3F-A3A6949ABC91}"/>
              </a:ext>
            </a:extLst>
          </p:cNvPr>
          <p:cNvSpPr/>
          <p:nvPr/>
        </p:nvSpPr>
        <p:spPr>
          <a:xfrm>
            <a:off x="2450593" y="4206583"/>
            <a:ext cx="3877055" cy="145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Gradient descent algorithm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8075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GD with a linear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C3B805-ED0B-E3B9-83D2-049D3D061B30}"/>
              </a:ext>
            </a:extLst>
          </p:cNvPr>
          <p:cNvSpPr txBox="1"/>
          <p:nvPr/>
        </p:nvSpPr>
        <p:spPr>
          <a:xfrm>
            <a:off x="2260079" y="3429000"/>
            <a:ext cx="4376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https://colab.research.google.com/github/JunetaeKim/DeepLearningClass/blob/main/Week5/W5_GradientDecsent_simple.ipynb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8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Multiple linear regression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795176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multiple linear regression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model in which two or more independent variables are employed to predict or explain the dependent variable.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greater the amount of information input, the better the predictive power of the model.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061762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multiple linear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01827"/>
              </p:ext>
            </p:extLst>
          </p:nvPr>
        </p:nvGraphicFramePr>
        <p:xfrm>
          <a:off x="941832" y="1846944"/>
          <a:ext cx="741672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5249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number of private tutoring: x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76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Scores: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941832" y="3551312"/>
                <a:ext cx="608029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above table can be expressed as:</a:t>
                </a:r>
              </a:p>
              <a:p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3551312"/>
                <a:ext cx="6080291" cy="923330"/>
              </a:xfrm>
              <a:prstGeom prst="rect">
                <a:avLst/>
              </a:prstGeom>
              <a:blipFill>
                <a:blip r:embed="rId3"/>
                <a:stretch>
                  <a:fillRect l="-903" t="-3311" b="-19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969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multiple linear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/>
        </p:nvGraphicFramePr>
        <p:xfrm>
          <a:off x="941832" y="1846944"/>
          <a:ext cx="741672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5249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number of private tutoring: x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76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Scores: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41832" y="3551312"/>
            <a:ext cx="6080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association among data in the above table can be visualized as: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6007" y="4020177"/>
            <a:ext cx="3496301" cy="270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8175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GD with a multiple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BCD51-02B7-1415-FAF0-8FDFEFCA772E}"/>
              </a:ext>
            </a:extLst>
          </p:cNvPr>
          <p:cNvSpPr txBox="1"/>
          <p:nvPr/>
        </p:nvSpPr>
        <p:spPr>
          <a:xfrm>
            <a:off x="1830713" y="3465576"/>
            <a:ext cx="4376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https://colab.research.google.com/github/JunetaeKim/DeepLearningClass/blob/main/Week5/W5_GradientDecsent_multiple.ipynb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394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Interpretation of visualization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2d prediction line is replaced with a 3d prediction ‘</a:t>
            </a:r>
            <a:r>
              <a:rPr lang="en-US" altLang="ko-KR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plane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’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 values predicted based on a linear </a:t>
            </a:r>
            <a:r>
              <a:rPr lang="en-US" altLang="ko-KR">
                <a:solidFill>
                  <a:srgbClr val="222222"/>
                </a:solidFill>
                <a:latin typeface="Arial Narrow" panose="020B0606020202030204" pitchFamily="34" charset="0"/>
              </a:rPr>
              <a:t>line are now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predicted based </a:t>
            </a:r>
            <a:r>
              <a:rPr lang="en-US" altLang="ko-KR">
                <a:solidFill>
                  <a:srgbClr val="222222"/>
                </a:solidFill>
                <a:latin typeface="Arial Narrow" panose="020B0606020202030204" pitchFamily="34" charset="0"/>
              </a:rPr>
              <a:t>on a wider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plane, more accurate prediction is </a:t>
            </a:r>
            <a:r>
              <a:rPr lang="en-US" altLang="ko-KR">
                <a:solidFill>
                  <a:srgbClr val="222222"/>
                </a:solidFill>
                <a:latin typeface="Arial Narrow" panose="020B0606020202030204" pitchFamily="34" charset="0"/>
              </a:rPr>
              <a:t>possible.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82" y="2960397"/>
            <a:ext cx="3363274" cy="32134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62" y="3734642"/>
            <a:ext cx="3320959" cy="2142554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976866" y="4598126"/>
            <a:ext cx="838974" cy="460341"/>
          </a:xfrm>
          <a:prstGeom prst="rightArrow">
            <a:avLst>
              <a:gd name="adj1" fmla="val 36207"/>
              <a:gd name="adj2" fmla="val 379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60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Logistic regression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998163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logistic regression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Logistic regression estimates the probability of an event occurring, such as voted or didn’t vote, based on a given dataset of independent variables.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 outcome is a probability, the dependent variable is bounded between 0 and 1.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Therefore, it is not suitable for solving problems with linear lines.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052960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logistic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82895"/>
              </p:ext>
            </p:extLst>
          </p:nvPr>
        </p:nvGraphicFramePr>
        <p:xfrm>
          <a:off x="941832" y="1846944"/>
          <a:ext cx="674814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8068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967056480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09202483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700920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Pass = 1</a:t>
                      </a:r>
                      <a:r>
                        <a:rPr lang="en-US" altLang="ko-KR" baseline="0" dirty="0"/>
                        <a:t> vs Fail =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4303" y="3685677"/>
            <a:ext cx="5239748" cy="259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941832" y="2883688"/>
            <a:ext cx="6748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Let the pass be 1 and the fail be 0, and when expressed on the coordinate plane, it is as shown in the figure.</a:t>
            </a:r>
          </a:p>
        </p:txBody>
      </p:sp>
    </p:spTree>
    <p:extLst>
      <p:ext uri="{BB962C8B-B14F-4D97-AF65-F5344CB8AC3E}">
        <p14:creationId xmlns:p14="http://schemas.microsoft.com/office/powerpoint/2010/main" val="303246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2250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in which the error increases to infinity when A increases to positive infinity or decreases to negative infinity can be expressed as a quadratic function.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This implies that the error can be minimized when A is properly optimized.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4C40FA-0871-FBB1-6202-4438AC559CB1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0696E237-937C-8B4E-F3B0-AA6FAA381A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C2051C-5FCB-F03F-A1E6-E94C78408D37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80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logistic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/>
        </p:nvGraphicFramePr>
        <p:xfrm>
          <a:off x="941832" y="1846944"/>
          <a:ext cx="674814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8068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967056480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09202483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700920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Pass = 1</a:t>
                      </a:r>
                      <a:r>
                        <a:rPr lang="en-US" altLang="ko-KR" baseline="0" dirty="0"/>
                        <a:t> vs Fail =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41832" y="2883688"/>
            <a:ext cx="7338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these points only have values ​​of 1 and 0, it is difficult to draw a linear line.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Therefore, an s-shaped line is required rather than a linear line.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637554"/>
            <a:ext cx="5245100" cy="269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6932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966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sigmoid function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function that returns an S-shaped y according to the given data.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is defined as below: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966757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637554"/>
            <a:ext cx="5245100" cy="269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4158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sigmoid function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is defined as below: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has to do with the slope of the graph 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  <a:blipFill>
                <a:blip r:embed="rId3"/>
                <a:stretch>
                  <a:fillRect l="-644" b="-1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82276" y="3644148"/>
            <a:ext cx="5412311" cy="2697405"/>
            <a:chOff x="1082276" y="3644148"/>
            <a:chExt cx="5412311" cy="2697405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2276" y="3644148"/>
              <a:ext cx="5412311" cy="2697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480457" y="4197531"/>
              <a:ext cx="1280160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72000" y="4667794"/>
              <a:ext cx="1480457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473693" y="4298462"/>
            <a:ext cx="1583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a</a:t>
            </a:r>
            <a:r>
              <a:rPr lang="en-US" altLang="ko-KR" dirty="0"/>
              <a:t> is large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84140" y="4623518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a</a:t>
            </a:r>
            <a:r>
              <a:rPr lang="en-US" altLang="ko-KR" dirty="0"/>
              <a:t> is small</a:t>
            </a:r>
          </a:p>
        </p:txBody>
      </p:sp>
    </p:spTree>
    <p:extLst>
      <p:ext uri="{BB962C8B-B14F-4D97-AF65-F5344CB8AC3E}">
        <p14:creationId xmlns:p14="http://schemas.microsoft.com/office/powerpoint/2010/main" val="107953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sigmoid function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is defined as below: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has to do with the horizontal movement of the graph.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  <a:blipFill>
                <a:blip r:embed="rId3"/>
                <a:stretch>
                  <a:fillRect l="-644" b="-1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11293" y="3670275"/>
            <a:ext cx="5337555" cy="2716698"/>
            <a:chOff x="1211293" y="3670275"/>
            <a:chExt cx="5337555" cy="2716698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1293" y="3670275"/>
              <a:ext cx="5337555" cy="2716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직사각형 18"/>
            <p:cNvSpPr/>
            <p:nvPr/>
          </p:nvSpPr>
          <p:spPr>
            <a:xfrm>
              <a:off x="1384663" y="4676502"/>
              <a:ext cx="1280160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72000" y="4676502"/>
              <a:ext cx="1558834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189381" y="4542301"/>
            <a:ext cx="1591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b</a:t>
            </a:r>
            <a:r>
              <a:rPr lang="en-US" altLang="ko-KR" dirty="0"/>
              <a:t> is large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428088" y="4542301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b</a:t>
            </a:r>
            <a:r>
              <a:rPr lang="en-US" altLang="ko-KR" dirty="0"/>
              <a:t> is small</a:t>
            </a:r>
          </a:p>
        </p:txBody>
      </p:sp>
    </p:spTree>
    <p:extLst>
      <p:ext uri="{BB962C8B-B14F-4D97-AF65-F5344CB8AC3E}">
        <p14:creationId xmlns:p14="http://schemas.microsoft.com/office/powerpoint/2010/main" val="72210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between sigmoid function and the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decreases, the error becomes infinitely large, but as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increases, the error does not become completely zero.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659651" y="2515741"/>
            <a:ext cx="4293474" cy="4229049"/>
            <a:chOff x="1659651" y="2515741"/>
            <a:chExt cx="4293474" cy="4229049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69950" y="2515741"/>
              <a:ext cx="3983175" cy="4229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1969950" y="2751909"/>
              <a:ext cx="329113" cy="296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59651" y="2674090"/>
              <a:ext cx="6093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i="1" dirty="0"/>
                <a:t>error</a:t>
              </a:r>
              <a:endParaRPr lang="ko-KR" altLang="en-US" sz="1600" i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99063" y="6345153"/>
              <a:ext cx="1045028" cy="399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900205" y="6345153"/>
              <a:ext cx="1045028" cy="399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938376" y="6311121"/>
            <a:ext cx="1455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a</a:t>
            </a:r>
            <a:r>
              <a:rPr lang="en-US" altLang="ko-KR" sz="1600" dirty="0"/>
              <a:t> is small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850179" y="6298739"/>
            <a:ext cx="1432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a</a:t>
            </a:r>
            <a:r>
              <a:rPr lang="en-US" altLang="ko-KR" sz="1600" dirty="0"/>
              <a:t> is large</a:t>
            </a:r>
          </a:p>
        </p:txBody>
      </p:sp>
    </p:spTree>
    <p:extLst>
      <p:ext uri="{BB962C8B-B14F-4D97-AF65-F5344CB8AC3E}">
        <p14:creationId xmlns:p14="http://schemas.microsoft.com/office/powerpoint/2010/main" val="4272965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6331" y="2592024"/>
            <a:ext cx="5453656" cy="40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between sigmoid function and the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between error and b has a U-shaped curve.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012497" y="6437475"/>
            <a:ext cx="1045028" cy="28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53125" y="6437475"/>
            <a:ext cx="1045028" cy="28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969950" y="2751909"/>
            <a:ext cx="329113" cy="296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59651" y="2674090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29" name="직사각형 28"/>
          <p:cNvSpPr/>
          <p:nvPr/>
        </p:nvSpPr>
        <p:spPr>
          <a:xfrm>
            <a:off x="1659651" y="6328799"/>
            <a:ext cx="1455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b</a:t>
            </a:r>
            <a:r>
              <a:rPr lang="en-US" altLang="ko-KR" sz="1600" dirty="0"/>
              <a:t> is small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953125" y="6345071"/>
            <a:ext cx="1432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b</a:t>
            </a:r>
            <a:r>
              <a:rPr lang="en-US" altLang="ko-KR" sz="1600" dirty="0"/>
              <a:t> is large</a:t>
            </a:r>
          </a:p>
        </p:txBody>
      </p:sp>
    </p:spTree>
    <p:extLst>
      <p:ext uri="{BB962C8B-B14F-4D97-AF65-F5344CB8AC3E}">
        <p14:creationId xmlns:p14="http://schemas.microsoft.com/office/powerpoint/2010/main" val="3739113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binary cross entropy loss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b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should be trained in such a way that the error is minimized.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sigmoid function has a value between 0 and 1.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94" y="2724424"/>
            <a:ext cx="4261056" cy="30711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14" y="2681439"/>
            <a:ext cx="3446237" cy="31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33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binary cross entropy loss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The blue line is a graph when the actual value is 1.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When the predicted value is 1, the error is 0; conversely, the closer the predicted value is to 0, the larger the error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69700" y="6326480"/>
            <a:ext cx="6567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Logarithmic function graph with actual values ​​1 (blue) and 0 (red)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CDFE84-2E9D-9E68-CB18-58D2DD0F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497" y="3221502"/>
            <a:ext cx="3606104" cy="297371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9B0022-81AF-43D4-B97A-3D1140909295}"/>
              </a:ext>
            </a:extLst>
          </p:cNvPr>
          <p:cNvSpPr/>
          <p:nvPr/>
        </p:nvSpPr>
        <p:spPr>
          <a:xfrm>
            <a:off x="1728163" y="3201429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D20062-E51E-C269-710C-B67DCE27B911}"/>
              </a:ext>
            </a:extLst>
          </p:cNvPr>
          <p:cNvSpPr/>
          <p:nvPr/>
        </p:nvSpPr>
        <p:spPr>
          <a:xfrm>
            <a:off x="5843816" y="5865048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11416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binary cross entropy loss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The red line is the function when the actual value is 0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When the predicted value is 0, there is no error, and as it approaches 1, the error becomes very large.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69700" y="6326480"/>
            <a:ext cx="6567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Logarithmic function graph with actual values ​​1 (blue) and 0 (red)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996EB3-A096-A272-6348-96164CC0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497" y="3221502"/>
            <a:ext cx="3606104" cy="29737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B0607D-C75E-DE98-B94D-A91F3E18E425}"/>
              </a:ext>
            </a:extLst>
          </p:cNvPr>
          <p:cNvSpPr/>
          <p:nvPr/>
        </p:nvSpPr>
        <p:spPr>
          <a:xfrm>
            <a:off x="1728163" y="3201429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EE027A-C126-811C-9347-34D6A0A60933}"/>
              </a:ext>
            </a:extLst>
          </p:cNvPr>
          <p:cNvSpPr/>
          <p:nvPr/>
        </p:nvSpPr>
        <p:spPr>
          <a:xfrm>
            <a:off x="5843816" y="5865048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11599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518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binary cross entropy(BCE) loss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h𝑒𝑟𝑒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={1=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𝑝𝑎𝑠𝑠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, 0=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𝑓𝑎𝑖𝑙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≤1}</m:t>
                    </m:r>
                  </m:oMath>
                </a14:m>
                <a:endParaRPr lang="en-US" altLang="ko-KR" sz="16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518557"/>
              </a:xfrm>
              <a:prstGeom prst="rect">
                <a:avLst/>
              </a:prstGeom>
              <a:blipFill>
                <a:blip r:embed="rId3"/>
                <a:stretch>
                  <a:fillRect l="-644" b="-13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/>
              <p:nvPr/>
            </p:nvSpPr>
            <p:spPr>
              <a:xfrm>
                <a:off x="337915" y="3304232"/>
                <a:ext cx="5614416" cy="2224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=1,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trike="sngStrike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=0,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trike="sng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15" y="3304232"/>
                <a:ext cx="5614416" cy="2224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46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333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 order to find the value of m, it is necessary to take a random point (ex: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) and gradually move this point toward (a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3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BDF3B6-31F3-0682-17A3-BB55816C9F0A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34132AE-4A04-7C14-9A47-036FB57D6E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AB1C1-617D-1C79-681C-E57544D1B03C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6058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binary cross entropy(BCE) loss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/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=1,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trike="sngStrike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blipFill>
                <a:blip r:embed="rId4"/>
                <a:stretch>
                  <a:fillRect b="-3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6E80B255-99E0-FBB4-EEDC-ED7A348DC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214" y="3429000"/>
            <a:ext cx="3111369" cy="301198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0A640A-9A96-572D-FE8A-FADF7B9FCA92}"/>
              </a:ext>
            </a:extLst>
          </p:cNvPr>
          <p:cNvSpPr/>
          <p:nvPr/>
        </p:nvSpPr>
        <p:spPr>
          <a:xfrm>
            <a:off x="1824880" y="3350904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001266-7FC1-D441-9E2A-232FFAAE8B9D}"/>
              </a:ext>
            </a:extLst>
          </p:cNvPr>
          <p:cNvSpPr/>
          <p:nvPr/>
        </p:nvSpPr>
        <p:spPr>
          <a:xfrm>
            <a:off x="5551601" y="6022782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426314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binary cross entropy(BCE) loss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/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=0,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blipFill>
                <a:blip r:embed="rId4"/>
                <a:stretch>
                  <a:fillRect b="-3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252C6520-227B-48C8-E7CA-233C6D734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640" y="3520181"/>
            <a:ext cx="3157238" cy="29967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74F9176-4661-13CA-BE0D-F9523091A619}"/>
              </a:ext>
            </a:extLst>
          </p:cNvPr>
          <p:cNvSpPr/>
          <p:nvPr/>
        </p:nvSpPr>
        <p:spPr>
          <a:xfrm>
            <a:off x="1824880" y="3350904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E51896-C23A-05ED-A3F9-F3AD359307F7}"/>
              </a:ext>
            </a:extLst>
          </p:cNvPr>
          <p:cNvSpPr/>
          <p:nvPr/>
        </p:nvSpPr>
        <p:spPr>
          <a:xfrm>
            <a:off x="5551601" y="6022782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86106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CE420-12E7-F23B-8EFA-52959128551B}"/>
                  </a:ext>
                </a:extLst>
              </p:cNvPr>
              <p:cNvSpPr txBox="1"/>
              <p:nvPr/>
            </p:nvSpPr>
            <p:spPr>
              <a:xfrm>
                <a:off x="857630" y="2692789"/>
                <a:ext cx="7554850" cy="1971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CE420-12E7-F23B-8EFA-529591285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30" y="2692789"/>
                <a:ext cx="7554850" cy="1971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06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57630" y="2610493"/>
                <a:ext cx="7143369" cy="1086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30" y="2610493"/>
                <a:ext cx="7143369" cy="10867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3BC58C8A-EA72-A290-7588-B33D48958474}"/>
              </a:ext>
            </a:extLst>
          </p:cNvPr>
          <p:cNvSpPr/>
          <p:nvPr/>
        </p:nvSpPr>
        <p:spPr>
          <a:xfrm rot="5400000">
            <a:off x="3672588" y="2291008"/>
            <a:ext cx="241598" cy="86228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26D7A08E-2FFC-0CDC-7B51-9B425ACA3F0F}"/>
              </a:ext>
            </a:extLst>
          </p:cNvPr>
          <p:cNvSpPr/>
          <p:nvPr/>
        </p:nvSpPr>
        <p:spPr>
          <a:xfrm rot="5400000">
            <a:off x="6732782" y="2291009"/>
            <a:ext cx="241598" cy="86228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DECAD-C07A-0F02-D6AB-DEBBAED1659E}"/>
              </a:ext>
            </a:extLst>
          </p:cNvPr>
          <p:cNvSpPr txBox="1"/>
          <p:nvPr/>
        </p:nvSpPr>
        <p:spPr>
          <a:xfrm>
            <a:off x="3652074" y="2307272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</a:rPr>
              <a:t>t</a:t>
            </a:r>
            <a:endParaRPr lang="ko-KR" altLang="en-US" i="1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070231-738D-4AB6-E646-B42DBB474F13}"/>
              </a:ext>
            </a:extLst>
          </p:cNvPr>
          <p:cNvSpPr txBox="1"/>
          <p:nvPr/>
        </p:nvSpPr>
        <p:spPr>
          <a:xfrm>
            <a:off x="6727334" y="2288952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</a:rPr>
              <a:t>t</a:t>
            </a:r>
            <a:endParaRPr lang="ko-KR" altLang="en-US" i="1" dirty="0">
              <a:solidFill>
                <a:schemeClr val="accent2"/>
              </a:solidFill>
            </a:endParaRPr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840CC3A1-E79D-E1D1-9BE8-D018FDDDD0CA}"/>
              </a:ext>
            </a:extLst>
          </p:cNvPr>
          <p:cNvSpPr/>
          <p:nvPr/>
        </p:nvSpPr>
        <p:spPr>
          <a:xfrm rot="16200000">
            <a:off x="3915157" y="3081039"/>
            <a:ext cx="187601" cy="43114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637BD589-4217-E1A9-55B3-32199EF94B19}"/>
              </a:ext>
            </a:extLst>
          </p:cNvPr>
          <p:cNvSpPr/>
          <p:nvPr/>
        </p:nvSpPr>
        <p:spPr>
          <a:xfrm rot="16200000">
            <a:off x="6975351" y="3070080"/>
            <a:ext cx="187601" cy="43114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BD280A-D278-DB9F-F030-1D7E85C9A4E8}"/>
              </a:ext>
            </a:extLst>
          </p:cNvPr>
          <p:cNvSpPr txBox="1"/>
          <p:nvPr/>
        </p:nvSpPr>
        <p:spPr>
          <a:xfrm>
            <a:off x="3872234" y="3341808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7030A0"/>
                </a:solidFill>
              </a:rPr>
              <a:t>v</a:t>
            </a:r>
            <a:endParaRPr lang="ko-KR" altLang="en-US" i="1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11C072-BAB5-F501-D783-96543F8FA51D}"/>
              </a:ext>
            </a:extLst>
          </p:cNvPr>
          <p:cNvSpPr txBox="1"/>
          <p:nvPr/>
        </p:nvSpPr>
        <p:spPr>
          <a:xfrm>
            <a:off x="6923332" y="3318726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7030A0"/>
                </a:solidFill>
              </a:rPr>
              <a:t>v</a:t>
            </a:r>
            <a:endParaRPr lang="ko-KR" altLang="en-US" i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5E8C8FF-E29B-205B-7371-B90135F746CF}"/>
                  </a:ext>
                </a:extLst>
              </p:cNvPr>
              <p:cNvSpPr txBox="1"/>
              <p:nvPr/>
            </p:nvSpPr>
            <p:spPr>
              <a:xfrm>
                <a:off x="971550" y="3998851"/>
                <a:ext cx="4572000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    ,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5E8C8FF-E29B-205B-7371-B90135F7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998851"/>
                <a:ext cx="4572000" cy="48494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309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1964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1757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1757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44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2851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, then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        </a:t>
                </a:r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2851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257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3235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, then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        </a:t>
                </a:r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3235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/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0" i="1" dirty="0">
                    <a:ea typeface="Cambria Math" panose="02040503050406030204" pitchFamily="18" charset="0"/>
                  </a:rPr>
                  <a:t>by</a:t>
                </a:r>
                <a:r>
                  <a:rPr lang="en-US" altLang="ko-KR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blipFill>
                <a:blip r:embed="rId5"/>
                <a:stretch>
                  <a:fillRect l="-758"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25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4015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, then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        </a:t>
                </a:r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40156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/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0" i="1" dirty="0">
                    <a:ea typeface="Cambria Math" panose="02040503050406030204" pitchFamily="18" charset="0"/>
                  </a:rPr>
                  <a:t>by</a:t>
                </a:r>
                <a:r>
                  <a:rPr lang="en-US" altLang="ko-KR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blipFill>
                <a:blip r:embed="rId5"/>
                <a:stretch>
                  <a:fillRect l="-758"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158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5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216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However, taking random points through numerous trials is very inefficient.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BDF3B6-31F3-0682-17A3-BB55816C9F0A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34132AE-4A04-7C14-9A47-036FB57D6E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AB1C1-617D-1C79-681C-E57544D1B03C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B1CD0A-9626-7E0F-3297-E318A6211DC4}"/>
              </a:ext>
            </a:extLst>
          </p:cNvPr>
          <p:cNvSpPr txBox="1"/>
          <p:nvPr/>
        </p:nvSpPr>
        <p:spPr>
          <a:xfrm>
            <a:off x="1105856" y="2494440"/>
            <a:ext cx="6465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https://colab.research.google.com/github/JunetaeKim/DeepLearningClass/blob/main/Week5/W5_Simulation_simple.ipynb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125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2863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2863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/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dirty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blipFill>
                <a:blip r:embed="rId6"/>
                <a:stretch>
                  <a:fillRect l="-250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86BF965-68FB-AFD2-FD3E-D7CAA934EA86}"/>
              </a:ext>
            </a:extLst>
          </p:cNvPr>
          <p:cNvSpPr/>
          <p:nvPr/>
        </p:nvSpPr>
        <p:spPr>
          <a:xfrm>
            <a:off x="3976878" y="3208936"/>
            <a:ext cx="283464" cy="1883664"/>
          </a:xfrm>
          <a:prstGeom prst="rightBrace">
            <a:avLst>
              <a:gd name="adj1" fmla="val 152419"/>
              <a:gd name="adj2" fmla="val 50000"/>
            </a:avLst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36BFE-935D-8908-EFAA-2FD07479E8F9}"/>
              </a:ext>
            </a:extLst>
          </p:cNvPr>
          <p:cNvSpPr txBox="1"/>
          <p:nvPr/>
        </p:nvSpPr>
        <p:spPr>
          <a:xfrm>
            <a:off x="4332232" y="3549204"/>
            <a:ext cx="15732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Quotient rule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15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3349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ko-KR" sz="1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3349763"/>
              </a:xfrm>
              <a:prstGeom prst="rect">
                <a:avLst/>
              </a:prstGeom>
              <a:blipFill>
                <a:blip r:embed="rId4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/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dirty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blipFill>
                <a:blip r:embed="rId6"/>
                <a:stretch>
                  <a:fillRect l="-250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86BF965-68FB-AFD2-FD3E-D7CAA934EA86}"/>
              </a:ext>
            </a:extLst>
          </p:cNvPr>
          <p:cNvSpPr/>
          <p:nvPr/>
        </p:nvSpPr>
        <p:spPr>
          <a:xfrm>
            <a:off x="3976878" y="3208936"/>
            <a:ext cx="283464" cy="1883664"/>
          </a:xfrm>
          <a:prstGeom prst="rightBrace">
            <a:avLst>
              <a:gd name="adj1" fmla="val 152419"/>
              <a:gd name="adj2" fmla="val 50000"/>
            </a:avLst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E6A4B71-8155-C850-C088-C6E726C841C3}"/>
              </a:ext>
            </a:extLst>
          </p:cNvPr>
          <p:cNvSpPr/>
          <p:nvPr/>
        </p:nvSpPr>
        <p:spPr>
          <a:xfrm>
            <a:off x="4156710" y="5594303"/>
            <a:ext cx="116332" cy="1245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65BA6AF-FC16-615E-8007-7B78858975A5}"/>
              </a:ext>
            </a:extLst>
          </p:cNvPr>
          <p:cNvSpPr/>
          <p:nvPr/>
        </p:nvSpPr>
        <p:spPr>
          <a:xfrm>
            <a:off x="4642739" y="5594302"/>
            <a:ext cx="116332" cy="1245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19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3880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ko-KR" sz="1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altLang="ko-KR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3880678"/>
              </a:xfrm>
              <a:prstGeom prst="rect">
                <a:avLst/>
              </a:prstGeom>
              <a:blipFill>
                <a:blip r:embed="rId4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/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dirty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blipFill>
                <a:blip r:embed="rId6"/>
                <a:stretch>
                  <a:fillRect l="-250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86BF965-68FB-AFD2-FD3E-D7CAA934EA86}"/>
              </a:ext>
            </a:extLst>
          </p:cNvPr>
          <p:cNvSpPr/>
          <p:nvPr/>
        </p:nvSpPr>
        <p:spPr>
          <a:xfrm>
            <a:off x="3976878" y="3208936"/>
            <a:ext cx="283464" cy="1883664"/>
          </a:xfrm>
          <a:prstGeom prst="rightBrace">
            <a:avLst>
              <a:gd name="adj1" fmla="val 152419"/>
              <a:gd name="adj2" fmla="val 50000"/>
            </a:avLst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62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2935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911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911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6118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535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8658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2347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2347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2318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3635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−(1−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3635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0165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8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Gradient descent algorithm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is 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method that updates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so that the error is smaller using the differential slope of the function. 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BDF3B6-31F3-0682-17A3-BB55816C9F0A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34132AE-4A04-7C14-9A47-036FB57D6E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AB1C1-617D-1C79-681C-E57544D1B03C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57223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1411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8802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2850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−(1−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trike="sngStrike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trike="sngStrike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</m:e>
                      </m:d>
                    </m:oMath>
                  </m:oMathPara>
                </a14:m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2850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6357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GD with BCE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BA2B81-B4DE-3E57-9564-7A83BF85C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51" y="2780729"/>
            <a:ext cx="6226838" cy="35733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2090C9-A10B-A080-52FA-C74F64FEB271}"/>
              </a:ext>
            </a:extLst>
          </p:cNvPr>
          <p:cNvSpPr txBox="1"/>
          <p:nvPr/>
        </p:nvSpPr>
        <p:spPr>
          <a:xfrm>
            <a:off x="2260079" y="1802535"/>
            <a:ext cx="4376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https://colab.research.google.com/github/JunetaeKim/DeepLearningClass/blob/main/Week5/W5_GradientDecsent_BCE.ipynb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64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083709" cy="1748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gradient descent algorithm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Given a function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</a:t>
                </a:r>
                <a:r>
                  <a:rPr lang="en-US" altLang="ko-KR" b="1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instantaneous slope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at each point can be obtained by substituting a</a:t>
                </a:r>
                <a:r>
                  <a:rPr lang="en-US" altLang="ko-KR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1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sym typeface="Wingdings" panose="05000000000000000000" pitchFamily="2" charset="2"/>
                  </a:rPr>
                  <a:t>a</a:t>
                </a:r>
                <a:r>
                  <a:rPr lang="en-US" altLang="ko-KR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  <a:sym typeface="Wingdings" panose="05000000000000000000" pitchFamily="2" charset="2"/>
                  </a:rPr>
                  <a:t>2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and m into x of the function and differentiating each.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083709" cy="1748107"/>
              </a:xfrm>
              <a:prstGeom prst="rect">
                <a:avLst/>
              </a:prstGeom>
              <a:blipFill>
                <a:blip r:embed="rId3"/>
                <a:stretch>
                  <a:fillRect l="-679" r="-679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0F32D0-64EE-FBB5-1D77-5CD37FB0A5CA}"/>
              </a:ext>
            </a:extLst>
          </p:cNvPr>
          <p:cNvGrpSpPr/>
          <p:nvPr/>
        </p:nvGrpSpPr>
        <p:grpSpPr>
          <a:xfrm>
            <a:off x="2127504" y="3480672"/>
            <a:ext cx="4090796" cy="3061452"/>
            <a:chOff x="2127504" y="3480672"/>
            <a:chExt cx="4090796" cy="3061452"/>
          </a:xfrm>
        </p:grpSpPr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9A95B17F-5932-663A-F694-1622D8BD74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l="5377"/>
            <a:stretch/>
          </p:blipFill>
          <p:spPr bwMode="auto">
            <a:xfrm>
              <a:off x="2654802" y="3480672"/>
              <a:ext cx="3563498" cy="3061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A57A7E-0FAB-AB90-8C67-489ECA0DBB3A}"/>
                </a:ext>
              </a:extLst>
            </p:cNvPr>
            <p:cNvSpPr txBox="1"/>
            <p:nvPr/>
          </p:nvSpPr>
          <p:spPr>
            <a:xfrm>
              <a:off x="2127504" y="3622088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859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083709" cy="216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point to note here is the minimum instantaneous slope at the value m.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 graph is a quadratic function, the slope of the parabola's vertices is a line parallel to the x-axis. (That is </a:t>
            </a:r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the slope is 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Therefore, we need to find the point A where the derivative is zero.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0F32D0-64EE-FBB5-1D77-5CD37FB0A5CA}"/>
              </a:ext>
            </a:extLst>
          </p:cNvPr>
          <p:cNvGrpSpPr/>
          <p:nvPr/>
        </p:nvGrpSpPr>
        <p:grpSpPr>
          <a:xfrm>
            <a:off x="2127504" y="3480672"/>
            <a:ext cx="4090796" cy="3061452"/>
            <a:chOff x="2127504" y="3480672"/>
            <a:chExt cx="4090796" cy="3061452"/>
          </a:xfrm>
        </p:grpSpPr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9A95B17F-5932-663A-F694-1622D8BD74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77"/>
            <a:stretch/>
          </p:blipFill>
          <p:spPr bwMode="auto">
            <a:xfrm>
              <a:off x="2654802" y="3480672"/>
              <a:ext cx="3563498" cy="3061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A57A7E-0FAB-AB90-8C67-489ECA0DBB3A}"/>
                </a:ext>
              </a:extLst>
            </p:cNvPr>
            <p:cNvSpPr txBox="1"/>
            <p:nvPr/>
          </p:nvSpPr>
          <p:spPr>
            <a:xfrm>
              <a:off x="2127504" y="3622088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89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083709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Mechanism of gradient descent algorithm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3C4FE5-8821-481F-08D2-284F3F9E77F7}"/>
              </a:ext>
            </a:extLst>
          </p:cNvPr>
          <p:cNvGrpSpPr/>
          <p:nvPr/>
        </p:nvGrpSpPr>
        <p:grpSpPr>
          <a:xfrm>
            <a:off x="4752977" y="2248407"/>
            <a:ext cx="3734507" cy="3093644"/>
            <a:chOff x="1860804" y="3302736"/>
            <a:chExt cx="3734507" cy="3093644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D0535090-65B0-A254-0503-8C89E60415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92"/>
            <a:stretch/>
          </p:blipFill>
          <p:spPr bwMode="auto">
            <a:xfrm>
              <a:off x="2371724" y="3302736"/>
              <a:ext cx="3223587" cy="3093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24F9EA-C862-A986-5DD5-76A691495A21}"/>
                </a:ext>
              </a:extLst>
            </p:cNvPr>
            <p:cNvSpPr txBox="1"/>
            <p:nvPr/>
          </p:nvSpPr>
          <p:spPr>
            <a:xfrm>
              <a:off x="1860804" y="3442690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A14DB0-3BDF-1671-0162-B0B25FED38D3}"/>
              </a:ext>
            </a:extLst>
          </p:cNvPr>
          <p:cNvSpPr/>
          <p:nvPr/>
        </p:nvSpPr>
        <p:spPr>
          <a:xfrm>
            <a:off x="361950" y="2248407"/>
            <a:ext cx="4029075" cy="3323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Calculating the derivative when x is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Updating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to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 the opposite direction of the obtained gradient (negative if the gradient is +, positive if -)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Repeating the above process until the derivative value is less than a certain threshold.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20247</TotalTime>
  <Words>3234</Words>
  <Application>Microsoft Office PowerPoint</Application>
  <PresentationFormat>화면 슬라이드 쇼(4:3)</PresentationFormat>
  <Paragraphs>499</Paragraphs>
  <Slides>63</Slides>
  <Notes>62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맑은 고딕</vt:lpstr>
      <vt:lpstr>Arial</vt:lpstr>
      <vt:lpstr>Arial Narrow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2138</cp:revision>
  <cp:lastPrinted>2017-04-16T10:58:23Z</cp:lastPrinted>
  <dcterms:created xsi:type="dcterms:W3CDTF">2017-03-22T07:59:28Z</dcterms:created>
  <dcterms:modified xsi:type="dcterms:W3CDTF">2023-04-04T06:51:43Z</dcterms:modified>
</cp:coreProperties>
</file>