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65" r:id="rId2"/>
    <p:sldId id="625" r:id="rId3"/>
    <p:sldId id="626" r:id="rId4"/>
    <p:sldId id="631" r:id="rId5"/>
    <p:sldId id="632" r:id="rId6"/>
    <p:sldId id="633" r:id="rId7"/>
    <p:sldId id="635" r:id="rId8"/>
    <p:sldId id="636" r:id="rId9"/>
    <p:sldId id="637" r:id="rId10"/>
    <p:sldId id="638" r:id="rId11"/>
    <p:sldId id="639" r:id="rId12"/>
    <p:sldId id="634" r:id="rId13"/>
    <p:sldId id="640" r:id="rId14"/>
    <p:sldId id="648" r:id="rId15"/>
    <p:sldId id="649" r:id="rId16"/>
    <p:sldId id="650" r:id="rId17"/>
    <p:sldId id="651" r:id="rId18"/>
    <p:sldId id="652" r:id="rId19"/>
    <p:sldId id="653" r:id="rId20"/>
    <p:sldId id="654" r:id="rId21"/>
    <p:sldId id="655" r:id="rId22"/>
    <p:sldId id="646" r:id="rId23"/>
    <p:sldId id="641" r:id="rId24"/>
    <p:sldId id="643" r:id="rId25"/>
    <p:sldId id="644" r:id="rId26"/>
    <p:sldId id="645" r:id="rId27"/>
    <p:sldId id="656" r:id="rId28"/>
    <p:sldId id="647" r:id="rId29"/>
    <p:sldId id="642" r:id="rId30"/>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6" autoAdjust="0"/>
    <p:restoredTop sz="92740" autoAdjust="0"/>
  </p:normalViewPr>
  <p:slideViewPr>
    <p:cSldViewPr snapToGrid="0" showGuides="1">
      <p:cViewPr>
        <p:scale>
          <a:sx n="100" d="100"/>
          <a:sy n="100" d="100"/>
        </p:scale>
        <p:origin x="5220" y="1206"/>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2022-11-14</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2022-11-14</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281803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2075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3735753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16267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15207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91868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220747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2513460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98318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66944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659971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70423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911883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300033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55653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3544358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285705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379333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262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2057121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27562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37206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76940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03304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644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Introduction to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9</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25B7E2FD-52E1-5C1A-7B9F-186AA1B67DDB}"/>
              </a:ext>
            </a:extLst>
          </p:cNvPr>
          <p:cNvGraphicFramePr>
            <a:graphicFrameLocks noGrp="1"/>
          </p:cNvGraphicFramePr>
          <p:nvPr>
            <p:extLst>
              <p:ext uri="{D42A27DB-BD31-4B8C-83A1-F6EECF244321}">
                <p14:modId xmlns:p14="http://schemas.microsoft.com/office/powerpoint/2010/main" val="1323690795"/>
              </p:ext>
            </p:extLst>
          </p:nvPr>
        </p:nvGraphicFramePr>
        <p:xfrm>
          <a:off x="63576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3" name="십자형 2">
            <a:extLst>
              <a:ext uri="{FF2B5EF4-FFF2-40B4-BE49-F238E27FC236}">
                <a16:creationId xmlns:a16="http://schemas.microsoft.com/office/drawing/2014/main" id="{C42EF84D-5F67-B95D-A0D5-F1CA0149E4C9}"/>
              </a:ext>
            </a:extLst>
          </p:cNvPr>
          <p:cNvSpPr/>
          <p:nvPr/>
        </p:nvSpPr>
        <p:spPr>
          <a:xfrm rot="2619525">
            <a:off x="22553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5B7869A4-EF9E-E899-B75C-DBC8F7D9D88B}"/>
              </a:ext>
            </a:extLst>
          </p:cNvPr>
          <p:cNvSpPr txBox="1"/>
          <p:nvPr/>
        </p:nvSpPr>
        <p:spPr>
          <a:xfrm>
            <a:off x="63576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5)</a:t>
            </a:r>
            <a:endParaRPr lang="ko-KR" altLang="en-US" dirty="0"/>
          </a:p>
        </p:txBody>
      </p:sp>
      <p:graphicFrame>
        <p:nvGraphicFramePr>
          <p:cNvPr id="5" name="표 4">
            <a:extLst>
              <a:ext uri="{FF2B5EF4-FFF2-40B4-BE49-F238E27FC236}">
                <a16:creationId xmlns:a16="http://schemas.microsoft.com/office/drawing/2014/main" id="{58C6F17A-E5AD-5937-1FF7-0AFADD31ABA8}"/>
              </a:ext>
            </a:extLst>
          </p:cNvPr>
          <p:cNvGraphicFramePr>
            <a:graphicFrameLocks noGrp="1"/>
          </p:cNvGraphicFramePr>
          <p:nvPr>
            <p:extLst>
              <p:ext uri="{D42A27DB-BD31-4B8C-83A1-F6EECF244321}">
                <p14:modId xmlns:p14="http://schemas.microsoft.com/office/powerpoint/2010/main" val="111305808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979251E8-EC6C-DF0E-95B3-DE8B7EB2BA84}"/>
              </a:ext>
            </a:extLst>
          </p:cNvPr>
          <p:cNvSpPr txBox="1"/>
          <p:nvPr/>
        </p:nvSpPr>
        <p:spPr>
          <a:xfrm>
            <a:off x="295686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(5, 1)</a:t>
            </a:r>
            <a:endParaRPr lang="ko-KR" altLang="en-US" dirty="0"/>
          </a:p>
        </p:txBody>
      </p:sp>
      <p:sp>
        <p:nvSpPr>
          <p:cNvPr id="8" name="같음 기호 7">
            <a:extLst>
              <a:ext uri="{FF2B5EF4-FFF2-40B4-BE49-F238E27FC236}">
                <a16:creationId xmlns:a16="http://schemas.microsoft.com/office/drawing/2014/main" id="{0503941B-FDA2-9C61-2074-B0CDA9B4BF82}"/>
              </a:ext>
            </a:extLst>
          </p:cNvPr>
          <p:cNvSpPr/>
          <p:nvPr/>
        </p:nvSpPr>
        <p:spPr>
          <a:xfrm>
            <a:off x="66810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9354D885-89D0-5FB0-50ED-517D29FE3FAF}"/>
              </a:ext>
            </a:extLst>
          </p:cNvPr>
          <p:cNvSpPr txBox="1"/>
          <p:nvPr/>
        </p:nvSpPr>
        <p:spPr>
          <a:xfrm>
            <a:off x="7152742"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graphicFrame>
        <p:nvGraphicFramePr>
          <p:cNvPr id="11" name="표 17">
            <a:extLst>
              <a:ext uri="{FF2B5EF4-FFF2-40B4-BE49-F238E27FC236}">
                <a16:creationId xmlns:a16="http://schemas.microsoft.com/office/drawing/2014/main" id="{A6DC7DF8-4A65-8393-3102-93AAA411C327}"/>
              </a:ext>
            </a:extLst>
          </p:cNvPr>
          <p:cNvGraphicFramePr>
            <a:graphicFrameLocks noGrp="1"/>
          </p:cNvGraphicFramePr>
          <p:nvPr>
            <p:extLst>
              <p:ext uri="{D42A27DB-BD31-4B8C-83A1-F6EECF244321}">
                <p14:modId xmlns:p14="http://schemas.microsoft.com/office/powerpoint/2010/main" val="1542349932"/>
              </p:ext>
            </p:extLst>
          </p:nvPr>
        </p:nvGraphicFramePr>
        <p:xfrm>
          <a:off x="7457752"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2" name="표 11">
            <a:extLst>
              <a:ext uri="{FF2B5EF4-FFF2-40B4-BE49-F238E27FC236}">
                <a16:creationId xmlns:a16="http://schemas.microsoft.com/office/drawing/2014/main" id="{567CB5D8-F7BF-F45B-A081-6EF52D4031ED}"/>
              </a:ext>
            </a:extLst>
          </p:cNvPr>
          <p:cNvGraphicFramePr>
            <a:graphicFrameLocks noGrp="1"/>
          </p:cNvGraphicFramePr>
          <p:nvPr>
            <p:extLst>
              <p:ext uri="{D42A27DB-BD31-4B8C-83A1-F6EECF244321}">
                <p14:modId xmlns:p14="http://schemas.microsoft.com/office/powerpoint/2010/main" val="2648179731"/>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96D71E08-D943-6020-B0A3-C4FA926382CD}"/>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2E6AF78-4472-12FE-7C8F-00DF2CE9B1C6}"/>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Bias.3  (1, 1)</a:t>
            </a:r>
            <a:endParaRPr lang="ko-KR" altLang="en-US" dirty="0"/>
          </a:p>
        </p:txBody>
      </p:sp>
    </p:spTree>
    <p:extLst>
      <p:ext uri="{BB962C8B-B14F-4D97-AF65-F5344CB8AC3E}">
        <p14:creationId xmlns:p14="http://schemas.microsoft.com/office/powerpoint/2010/main" val="41867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21579A91-D0D3-22EC-0693-55C99A39205D}"/>
              </a:ext>
            </a:extLst>
          </p:cNvPr>
          <p:cNvSpPr/>
          <p:nvPr/>
        </p:nvSpPr>
        <p:spPr>
          <a:xfrm>
            <a:off x="2806044" y="3073138"/>
            <a:ext cx="1209774" cy="2645732"/>
          </a:xfrm>
          <a:prstGeom prst="roundRect">
            <a:avLst>
              <a:gd name="adj" fmla="val 978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1609600625"/>
              </p:ext>
            </p:extLst>
          </p:nvPr>
        </p:nvGraphicFramePr>
        <p:xfrm>
          <a:off x="3022861" y="3364997"/>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4299414"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2806044"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5063369" y="5349538"/>
            <a:ext cx="201616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Out (407, 1)</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975210269"/>
              </p:ext>
            </p:extLst>
          </p:nvPr>
        </p:nvGraphicFramePr>
        <p:xfrm>
          <a:off x="5368379"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861B401-0637-4F47-8015-15165401E90F}"/>
              </a:ext>
            </a:extLst>
          </p:cNvPr>
          <p:cNvSpPr txBox="1"/>
          <p:nvPr/>
        </p:nvSpPr>
        <p:spPr>
          <a:xfrm>
            <a:off x="2672943" y="5732166"/>
            <a:ext cx="215819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function</a:t>
            </a:r>
            <a:endParaRPr lang="ko-KR" altLang="en-US" dirty="0"/>
          </a:p>
        </p:txBody>
      </p:sp>
      <p:graphicFrame>
        <p:nvGraphicFramePr>
          <p:cNvPr id="5" name="표 17">
            <a:extLst>
              <a:ext uri="{FF2B5EF4-FFF2-40B4-BE49-F238E27FC236}">
                <a16:creationId xmlns:a16="http://schemas.microsoft.com/office/drawing/2014/main" id="{BEA23230-D562-18A4-BCF5-A5E65CB32A41}"/>
              </a:ext>
            </a:extLst>
          </p:cNvPr>
          <p:cNvGraphicFramePr>
            <a:graphicFrameLocks noGrp="1"/>
          </p:cNvGraphicFramePr>
          <p:nvPr>
            <p:extLst>
              <p:ext uri="{D42A27DB-BD31-4B8C-83A1-F6EECF244321}">
                <p14:modId xmlns:p14="http://schemas.microsoft.com/office/powerpoint/2010/main" val="3985991618"/>
              </p:ext>
            </p:extLst>
          </p:nvPr>
        </p:nvGraphicFramePr>
        <p:xfrm>
          <a:off x="1407043" y="3405541"/>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7" name="화살표: 오른쪽 6">
            <a:extLst>
              <a:ext uri="{FF2B5EF4-FFF2-40B4-BE49-F238E27FC236}">
                <a16:creationId xmlns:a16="http://schemas.microsoft.com/office/drawing/2014/main" id="{91A35AD3-D1D0-E4DE-5B30-0D28D5F37043}"/>
              </a:ext>
            </a:extLst>
          </p:cNvPr>
          <p:cNvSpPr/>
          <p:nvPr/>
        </p:nvSpPr>
        <p:spPr>
          <a:xfrm>
            <a:off x="2139885" y="4125424"/>
            <a:ext cx="430491" cy="276894"/>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C9F9323-B07F-3934-3B95-5E3AE531F81B}"/>
              </a:ext>
            </a:extLst>
          </p:cNvPr>
          <p:cNvSpPr txBox="1"/>
          <p:nvPr/>
        </p:nvSpPr>
        <p:spPr>
          <a:xfrm>
            <a:off x="1166136"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Tree>
    <p:extLst>
      <p:ext uri="{BB962C8B-B14F-4D97-AF65-F5344CB8AC3E}">
        <p14:creationId xmlns:p14="http://schemas.microsoft.com/office/powerpoint/2010/main" val="6238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Three ways to design model structures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 Simplest way but not recommended.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Functional API: Mostly preferred way.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Subclassing API: Used when grounds of </a:t>
            </a:r>
            <a:r>
              <a:rPr lang="en-US" altLang="ko-KR" sz="2000">
                <a:solidFill>
                  <a:srgbClr val="222222"/>
                </a:solidFill>
                <a:latin typeface="Arial Narrow" panose="020B0606020202030204" pitchFamily="34" charset="0"/>
              </a:rPr>
              <a:t>layers should be customized.</a:t>
            </a: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372165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Sequential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very simple use cases or baseline models.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It stacks a linear stack of layers.</a:t>
            </a:r>
          </a:p>
        </p:txBody>
      </p:sp>
      <p:sp>
        <p:nvSpPr>
          <p:cNvPr id="5" name="TextBox 4">
            <a:extLst>
              <a:ext uri="{FF2B5EF4-FFF2-40B4-BE49-F238E27FC236}">
                <a16:creationId xmlns:a16="http://schemas.microsoft.com/office/drawing/2014/main" id="{832FCF76-8D86-F218-C88A-1E31FCEBC618}"/>
              </a:ext>
            </a:extLst>
          </p:cNvPr>
          <p:cNvSpPr txBox="1"/>
          <p:nvPr/>
        </p:nvSpPr>
        <p:spPr>
          <a:xfrm>
            <a:off x="1874520" y="4058335"/>
            <a:ext cx="4572000" cy="646331"/>
          </a:xfrm>
          <a:prstGeom prst="rect">
            <a:avLst/>
          </a:prstGeom>
          <a:noFill/>
        </p:spPr>
        <p:txBody>
          <a:bodyPr wrap="square">
            <a:spAutoFit/>
          </a:bodyPr>
          <a:lstStyle/>
          <a:p>
            <a:r>
              <a:rPr lang="ko-KR" altLang="en-US" dirty="0"/>
              <a:t>https://colab.research.google.com/drive/1T2zx7xpAF9lrIprwqXK7ELYxXA-Kj9p_?usp=sharing</a:t>
            </a:r>
          </a:p>
        </p:txBody>
      </p:sp>
    </p:spTree>
    <p:extLst>
      <p:ext uri="{BB962C8B-B14F-4D97-AF65-F5344CB8AC3E}">
        <p14:creationId xmlns:p14="http://schemas.microsoft.com/office/powerpoint/2010/main" val="246835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Tree>
    <p:extLst>
      <p:ext uri="{BB962C8B-B14F-4D97-AF65-F5344CB8AC3E}">
        <p14:creationId xmlns:p14="http://schemas.microsoft.com/office/powerpoint/2010/main" val="210830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008120" y="2910840"/>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065020" y="557452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Why is the size of 1</a:t>
            </a:r>
            <a:r>
              <a:rPr lang="en-US" altLang="ko-KR" baseline="30000" dirty="0">
                <a:solidFill>
                  <a:srgbClr val="222222"/>
                </a:solidFill>
                <a:latin typeface="Arial Narrow" panose="020B0606020202030204" pitchFamily="34" charset="0"/>
              </a:rPr>
              <a:t>st</a:t>
            </a:r>
            <a:r>
              <a:rPr lang="en-US" altLang="ko-KR" dirty="0">
                <a:solidFill>
                  <a:srgbClr val="222222"/>
                </a:solidFill>
                <a:latin typeface="Arial Narrow" panose="020B0606020202030204" pitchFamily="34" charset="0"/>
              </a:rPr>
              <a:t> dimension of layers ‘None’??</a:t>
            </a:r>
            <a:endParaRPr lang="ko-KR" altLang="en-US" dirty="0"/>
          </a:p>
        </p:txBody>
      </p:sp>
    </p:spTree>
    <p:extLst>
      <p:ext uri="{BB962C8B-B14F-4D97-AF65-F5344CB8AC3E}">
        <p14:creationId xmlns:p14="http://schemas.microsoft.com/office/powerpoint/2010/main" val="100770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2590622901"/>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2" name="TextBox 11">
            <a:extLst>
              <a:ext uri="{FF2B5EF4-FFF2-40B4-BE49-F238E27FC236}">
                <a16:creationId xmlns:a16="http://schemas.microsoft.com/office/drawing/2014/main" id="{6E1D3EE5-5F40-9AC7-4744-EA6EB7C665BA}"/>
              </a:ext>
            </a:extLst>
          </p:cNvPr>
          <p:cNvSpPr txBox="1"/>
          <p:nvPr/>
        </p:nvSpPr>
        <p:spPr>
          <a:xfrm>
            <a:off x="594615" y="3508505"/>
            <a:ext cx="3472559" cy="646331"/>
          </a:xfrm>
          <a:prstGeom prst="rect">
            <a:avLst/>
          </a:prstGeom>
          <a:noFill/>
        </p:spPr>
        <p:txBody>
          <a:bodyPr wrap="square">
            <a:spAutoFit/>
          </a:bodyPr>
          <a:lstStyle/>
          <a:p>
            <a:r>
              <a:rPr lang="en-US" altLang="ko-KR" dirty="0">
                <a:solidFill>
                  <a:srgbClr val="222222"/>
                </a:solidFill>
                <a:latin typeface="Arial Narrow" panose="020B0606020202030204" pitchFamily="34" charset="0"/>
              </a:rPr>
              <a:t>Let’s suppose we have a large dataset with 500,000 observations</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94615" y="4466997"/>
            <a:ext cx="3472559" cy="1190853"/>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 workstation's RAM memory and graphics card memory may not be sufficient for deep learning training using this large amount of data.</a:t>
            </a:r>
          </a:p>
        </p:txBody>
      </p:sp>
    </p:spTree>
    <p:extLst>
      <p:ext uri="{BB962C8B-B14F-4D97-AF65-F5344CB8AC3E}">
        <p14:creationId xmlns:p14="http://schemas.microsoft.com/office/powerpoint/2010/main" val="322987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1272705103"/>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75565" y="3676422"/>
            <a:ext cx="3472559" cy="923330"/>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Therefore, we can train the model by splitting the data, which is called batch learning.</a:t>
            </a:r>
          </a:p>
        </p:txBody>
      </p:sp>
      <p:sp>
        <p:nvSpPr>
          <p:cNvPr id="3" name="TextBox 2">
            <a:extLst>
              <a:ext uri="{FF2B5EF4-FFF2-40B4-BE49-F238E27FC236}">
                <a16:creationId xmlns:a16="http://schemas.microsoft.com/office/drawing/2014/main" id="{2881ADA0-FB58-3FF5-09F3-011D61690238}"/>
              </a:ext>
            </a:extLst>
          </p:cNvPr>
          <p:cNvSpPr txBox="1"/>
          <p:nvPr/>
        </p:nvSpPr>
        <p:spPr>
          <a:xfrm>
            <a:off x="6901894" y="3561101"/>
            <a:ext cx="1562100"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Iteration #1</a:t>
            </a:r>
            <a:endParaRPr lang="ko-KR" altLang="en-US" dirty="0">
              <a:solidFill>
                <a:schemeClr val="accent4">
                  <a:lumMod val="75000"/>
                </a:schemeClr>
              </a:solidFill>
            </a:endParaRPr>
          </a:p>
        </p:txBody>
      </p:sp>
      <p:sp>
        <p:nvSpPr>
          <p:cNvPr id="5" name="TextBox 4">
            <a:extLst>
              <a:ext uri="{FF2B5EF4-FFF2-40B4-BE49-F238E27FC236}">
                <a16:creationId xmlns:a16="http://schemas.microsoft.com/office/drawing/2014/main" id="{C867208D-599F-3886-6F20-93A74BC0652F}"/>
              </a:ext>
            </a:extLst>
          </p:cNvPr>
          <p:cNvSpPr txBox="1"/>
          <p:nvPr/>
        </p:nvSpPr>
        <p:spPr>
          <a:xfrm>
            <a:off x="6901894" y="4730101"/>
            <a:ext cx="1562100" cy="369332"/>
          </a:xfrm>
          <a:prstGeom prst="rect">
            <a:avLst/>
          </a:prstGeom>
          <a:noFill/>
        </p:spPr>
        <p:txBody>
          <a:bodyPr wrap="square">
            <a:spAutoFit/>
          </a:bodyPr>
          <a:lstStyle/>
          <a:p>
            <a:r>
              <a:rPr lang="en-US" altLang="ko-KR" dirty="0">
                <a:solidFill>
                  <a:schemeClr val="accent6">
                    <a:lumMod val="50000"/>
                  </a:schemeClr>
                </a:solidFill>
                <a:latin typeface="Arial Narrow" panose="020B0606020202030204" pitchFamily="34" charset="0"/>
              </a:rPr>
              <a:t>Iteration #2</a:t>
            </a:r>
            <a:endParaRPr lang="ko-KR" altLang="en-US" dirty="0">
              <a:solidFill>
                <a:schemeClr val="accent6">
                  <a:lumMod val="50000"/>
                </a:schemeClr>
              </a:solidFill>
            </a:endParaRPr>
          </a:p>
        </p:txBody>
      </p:sp>
    </p:spTree>
    <p:extLst>
      <p:ext uri="{BB962C8B-B14F-4D97-AF65-F5344CB8AC3E}">
        <p14:creationId xmlns:p14="http://schemas.microsoft.com/office/powerpoint/2010/main" val="26599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476749" y="2920365"/>
            <a:ext cx="340995" cy="110871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1864042" y="5590766"/>
            <a:ext cx="5564505" cy="369332"/>
          </a:xfrm>
          <a:prstGeom prst="rect">
            <a:avLst/>
          </a:prstGeom>
          <a:noFill/>
        </p:spPr>
        <p:txBody>
          <a:bodyPr wrap="square">
            <a:spAutoFit/>
          </a:bodyPr>
          <a:lstStyle/>
          <a:p>
            <a:r>
              <a:rPr lang="en-US" altLang="ko-KR" dirty="0"/>
              <a:t>What are the numbers in the 2</a:t>
            </a:r>
            <a:r>
              <a:rPr lang="en-US" altLang="ko-KR" baseline="30000" dirty="0"/>
              <a:t>nd</a:t>
            </a:r>
            <a:r>
              <a:rPr lang="en-US" altLang="ko-KR" dirty="0"/>
              <a:t> dimension of layers?</a:t>
            </a:r>
          </a:p>
        </p:txBody>
      </p:sp>
    </p:spTree>
    <p:extLst>
      <p:ext uri="{BB962C8B-B14F-4D97-AF65-F5344CB8AC3E}">
        <p14:creationId xmlns:p14="http://schemas.microsoft.com/office/powerpoint/2010/main" val="17108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2694846863"/>
              </p:ext>
            </p:extLst>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684315774"/>
              </p:ext>
            </p:extLst>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2972740226"/>
              </p:ext>
            </p:extLst>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4051832620"/>
              </p:ext>
            </p:extLst>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2409517" y="5478642"/>
            <a:ext cx="6032183" cy="369332"/>
          </a:xfrm>
          <a:prstGeom prst="rect">
            <a:avLst/>
          </a:prstGeom>
          <a:noFill/>
        </p:spPr>
        <p:txBody>
          <a:bodyPr wrap="square">
            <a:spAutoFit/>
          </a:bodyPr>
          <a:lstStyle/>
          <a:p>
            <a:r>
              <a:rPr lang="en-US" altLang="ko-KR" dirty="0"/>
              <a:t>It is a hyperparameter given by developers</a:t>
            </a:r>
          </a:p>
        </p:txBody>
      </p:sp>
    </p:spTree>
    <p:extLst>
      <p:ext uri="{BB962C8B-B14F-4D97-AF65-F5344CB8AC3E}">
        <p14:creationId xmlns:p14="http://schemas.microsoft.com/office/powerpoint/2010/main" val="82470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010072"/>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073405"/>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model structures</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Layers: input, hidden, output</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Model compile</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 classification and cross entropy</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Model training</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6094095" y="2920365"/>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188845" y="5590766"/>
            <a:ext cx="4572000" cy="369332"/>
          </a:xfrm>
          <a:prstGeom prst="rect">
            <a:avLst/>
          </a:prstGeom>
          <a:noFill/>
        </p:spPr>
        <p:txBody>
          <a:bodyPr wrap="square">
            <a:spAutoFit/>
          </a:bodyPr>
          <a:lstStyle/>
          <a:p>
            <a:r>
              <a:rPr lang="en-US" altLang="ko-KR"/>
              <a:t>How is the parameter size determined?</a:t>
            </a:r>
            <a:endParaRPr lang="en-US" altLang="ko-KR" dirty="0"/>
          </a:p>
        </p:txBody>
      </p:sp>
    </p:spTree>
    <p:extLst>
      <p:ext uri="{BB962C8B-B14F-4D97-AF65-F5344CB8AC3E}">
        <p14:creationId xmlns:p14="http://schemas.microsoft.com/office/powerpoint/2010/main" val="3620007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3297777" y="4964693"/>
            <a:ext cx="2880486" cy="400110"/>
          </a:xfrm>
          <a:prstGeom prst="rect">
            <a:avLst/>
          </a:prstGeom>
          <a:noFill/>
        </p:spPr>
        <p:txBody>
          <a:bodyPr wrap="square">
            <a:spAutoFit/>
          </a:bodyPr>
          <a:lstStyle/>
          <a:p>
            <a:r>
              <a:rPr lang="en-US" altLang="ko-KR" sz="2000" dirty="0"/>
              <a:t>(17 x 10) + (1x10) = 180</a:t>
            </a:r>
          </a:p>
        </p:txBody>
      </p:sp>
      <p:sp>
        <p:nvSpPr>
          <p:cNvPr id="7" name="사각형: 둥근 모서리 6">
            <a:extLst>
              <a:ext uri="{FF2B5EF4-FFF2-40B4-BE49-F238E27FC236}">
                <a16:creationId xmlns:a16="http://schemas.microsoft.com/office/drawing/2014/main" id="{B9B2F050-1964-B7D5-D230-96AAE70E2D3A}"/>
              </a:ext>
            </a:extLst>
          </p:cNvPr>
          <p:cNvSpPr/>
          <p:nvPr/>
        </p:nvSpPr>
        <p:spPr>
          <a:xfrm>
            <a:off x="2724150" y="1733550"/>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BF43E19-7981-A364-DC45-C224BDA1844E}"/>
              </a:ext>
            </a:extLst>
          </p:cNvPr>
          <p:cNvSpPr txBox="1"/>
          <p:nvPr/>
        </p:nvSpPr>
        <p:spPr>
          <a:xfrm>
            <a:off x="3418141" y="1337728"/>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278404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Tree>
    <p:extLst>
      <p:ext uri="{BB962C8B-B14F-4D97-AF65-F5344CB8AC3E}">
        <p14:creationId xmlns:p14="http://schemas.microsoft.com/office/powerpoint/2010/main" val="370252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139711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Layer concatenation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4053354891"/>
              </p:ext>
            </p:extLst>
          </p:nvPr>
        </p:nvGraphicFramePr>
        <p:xfrm>
          <a:off x="651000" y="294589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937350" y="25482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14" name="십자형 13">
            <a:extLst>
              <a:ext uri="{FF2B5EF4-FFF2-40B4-BE49-F238E27FC236}">
                <a16:creationId xmlns:a16="http://schemas.microsoft.com/office/drawing/2014/main" id="{289CF93A-AD7B-9F5C-BD90-84E235D2113F}"/>
              </a:ext>
            </a:extLst>
          </p:cNvPr>
          <p:cNvSpPr/>
          <p:nvPr/>
        </p:nvSpPr>
        <p:spPr>
          <a:xfrm rot="2619525">
            <a:off x="2217229" y="34529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821DF0FF-120F-CFFF-64DD-9B91A606D921}"/>
              </a:ext>
            </a:extLst>
          </p:cNvPr>
          <p:cNvGraphicFramePr>
            <a:graphicFrameLocks noGrp="1"/>
          </p:cNvGraphicFramePr>
          <p:nvPr>
            <p:extLst>
              <p:ext uri="{D42A27DB-BD31-4B8C-83A1-F6EECF244321}">
                <p14:modId xmlns:p14="http://schemas.microsoft.com/office/powerpoint/2010/main" val="644845311"/>
              </p:ext>
            </p:extLst>
          </p:nvPr>
        </p:nvGraphicFramePr>
        <p:xfrm>
          <a:off x="2854743" y="31371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29" name="같음 기호 28">
            <a:extLst>
              <a:ext uri="{FF2B5EF4-FFF2-40B4-BE49-F238E27FC236}">
                <a16:creationId xmlns:a16="http://schemas.microsoft.com/office/drawing/2014/main" id="{2FACAA69-ED64-9935-FC26-9AC8A9367862}"/>
              </a:ext>
            </a:extLst>
          </p:cNvPr>
          <p:cNvSpPr/>
          <p:nvPr/>
        </p:nvSpPr>
        <p:spPr>
          <a:xfrm>
            <a:off x="6642922" y="36139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TextBox 29">
            <a:extLst>
              <a:ext uri="{FF2B5EF4-FFF2-40B4-BE49-F238E27FC236}">
                <a16:creationId xmlns:a16="http://schemas.microsoft.com/office/drawing/2014/main" id="{D515CE07-5897-D25A-0B29-5A21E4D903D8}"/>
              </a:ext>
            </a:extLst>
          </p:cNvPr>
          <p:cNvSpPr txBox="1"/>
          <p:nvPr/>
        </p:nvSpPr>
        <p:spPr>
          <a:xfrm>
            <a:off x="620520" y="4320838"/>
            <a:ext cx="1343320" cy="369332"/>
          </a:xfrm>
          <a:prstGeom prst="rect">
            <a:avLst/>
          </a:prstGeom>
          <a:noFill/>
        </p:spPr>
        <p:txBody>
          <a:bodyPr wrap="square">
            <a:spAutoFit/>
          </a:bodyPr>
          <a:lstStyle/>
          <a:p>
            <a:r>
              <a:rPr lang="en-US" altLang="ko-KR" sz="1800" dirty="0">
                <a:solidFill>
                  <a:srgbClr val="7030A0"/>
                </a:solidFill>
                <a:latin typeface="Arial Narrow" panose="020B0606020202030204" pitchFamily="34" charset="0"/>
              </a:rPr>
              <a:t>Data</a:t>
            </a:r>
            <a:r>
              <a:rPr lang="en-US" altLang="ko-KR" sz="1800" dirty="0">
                <a:solidFill>
                  <a:srgbClr val="222222"/>
                </a:solidFill>
                <a:latin typeface="Arial Narrow" panose="020B0606020202030204" pitchFamily="34" charset="0"/>
              </a:rPr>
              <a:t> (407, 17)</a:t>
            </a:r>
            <a:endParaRPr lang="ko-KR" altLang="en-US" dirty="0"/>
          </a:p>
        </p:txBody>
      </p:sp>
      <p:sp>
        <p:nvSpPr>
          <p:cNvPr id="31" name="TextBox 30">
            <a:extLst>
              <a:ext uri="{FF2B5EF4-FFF2-40B4-BE49-F238E27FC236}">
                <a16:creationId xmlns:a16="http://schemas.microsoft.com/office/drawing/2014/main" id="{F95B3D9E-05CE-1417-53C0-DA395DF014CF}"/>
              </a:ext>
            </a:extLst>
          </p:cNvPr>
          <p:cNvSpPr txBox="1"/>
          <p:nvPr/>
        </p:nvSpPr>
        <p:spPr>
          <a:xfrm>
            <a:off x="3025445"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32" name="TextBox 31">
            <a:extLst>
              <a:ext uri="{FF2B5EF4-FFF2-40B4-BE49-F238E27FC236}">
                <a16:creationId xmlns:a16="http://schemas.microsoft.com/office/drawing/2014/main" id="{29C03CD9-055C-5EC9-CD89-BED8FF8895A2}"/>
              </a:ext>
            </a:extLst>
          </p:cNvPr>
          <p:cNvSpPr txBox="1"/>
          <p:nvPr/>
        </p:nvSpPr>
        <p:spPr>
          <a:xfrm>
            <a:off x="7379221" y="4320838"/>
            <a:ext cx="1563673"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r>
              <a:rPr lang="en-US" altLang="ko-KR" sz="1800" dirty="0">
                <a:solidFill>
                  <a:srgbClr val="222222"/>
                </a:solidFill>
                <a:latin typeface="Arial Narrow" panose="020B0606020202030204" pitchFamily="34" charset="0"/>
              </a:rPr>
              <a:t> (407, 10)</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4165933806"/>
              </p:ext>
            </p:extLst>
          </p:nvPr>
        </p:nvGraphicFramePr>
        <p:xfrm>
          <a:off x="7328212" y="294360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graphicFrame>
        <p:nvGraphicFramePr>
          <p:cNvPr id="34" name="표 33">
            <a:extLst>
              <a:ext uri="{FF2B5EF4-FFF2-40B4-BE49-F238E27FC236}">
                <a16:creationId xmlns:a16="http://schemas.microsoft.com/office/drawing/2014/main" id="{63BC76D0-B2E6-4B60-7ED6-DC57CFF7094F}"/>
              </a:ext>
            </a:extLst>
          </p:cNvPr>
          <p:cNvGraphicFramePr>
            <a:graphicFrameLocks noGrp="1"/>
          </p:cNvGraphicFramePr>
          <p:nvPr>
            <p:extLst>
              <p:ext uri="{D42A27DB-BD31-4B8C-83A1-F6EECF244321}">
                <p14:modId xmlns:p14="http://schemas.microsoft.com/office/powerpoint/2010/main" val="1518432199"/>
              </p:ext>
            </p:extLst>
          </p:nvPr>
        </p:nvGraphicFramePr>
        <p:xfrm>
          <a:off x="5090417" y="35751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5" name="십자형 34">
            <a:extLst>
              <a:ext uri="{FF2B5EF4-FFF2-40B4-BE49-F238E27FC236}">
                <a16:creationId xmlns:a16="http://schemas.microsoft.com/office/drawing/2014/main" id="{7811BBD0-4BF2-4404-C996-6AE8678C64E7}"/>
              </a:ext>
            </a:extLst>
          </p:cNvPr>
          <p:cNvSpPr/>
          <p:nvPr/>
        </p:nvSpPr>
        <p:spPr>
          <a:xfrm rot="5400000">
            <a:off x="4428013" y="34335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6BA2A77F-78E7-DA27-AD3C-A6F4E81A3510}"/>
              </a:ext>
            </a:extLst>
          </p:cNvPr>
          <p:cNvSpPr txBox="1"/>
          <p:nvPr/>
        </p:nvSpPr>
        <p:spPr>
          <a:xfrm>
            <a:off x="5151377"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
        <p:nvSpPr>
          <p:cNvPr id="40" name="TextBox 39">
            <a:extLst>
              <a:ext uri="{FF2B5EF4-FFF2-40B4-BE49-F238E27FC236}">
                <a16:creationId xmlns:a16="http://schemas.microsoft.com/office/drawing/2014/main" id="{CE6F7B91-C1C9-F6C9-9F7A-F4D5BA43FBDA}"/>
              </a:ext>
            </a:extLst>
          </p:cNvPr>
          <p:cNvSpPr txBox="1"/>
          <p:nvPr/>
        </p:nvSpPr>
        <p:spPr>
          <a:xfrm>
            <a:off x="3257550" y="5364863"/>
            <a:ext cx="3531739"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endParaRPr lang="ko-KR" altLang="en-US" sz="2000" dirty="0"/>
          </a:p>
        </p:txBody>
      </p:sp>
    </p:spTree>
    <p:extLst>
      <p:ext uri="{BB962C8B-B14F-4D97-AF65-F5344CB8AC3E}">
        <p14:creationId xmlns:p14="http://schemas.microsoft.com/office/powerpoint/2010/main" val="475315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r>
              <a:rPr lang="en-US" altLang="ko-KR" sz="2000" dirty="0">
                <a:solidFill>
                  <a:schemeClr val="accent6">
                    <a:lumMod val="50000"/>
                  </a:schemeClr>
                </a:solidFill>
                <a:latin typeface="Arial Narrow" panose="020B0606020202030204" pitchFamily="34" charset="0"/>
              </a:rPr>
              <a:t>HL2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1523791120"/>
              </p:ext>
            </p:extLst>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1281241664"/>
              </p:ext>
            </p:extLst>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169196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APIs do not </a:t>
            </a:r>
            <a:r>
              <a:rPr lang="en-US" altLang="ko-KR" sz="2000">
                <a:solidFill>
                  <a:srgbClr val="222222"/>
                </a:solidFill>
                <a:latin typeface="Arial Narrow" panose="020B0606020202030204" pitchFamily="34" charset="0"/>
              </a:rPr>
              <a:t>allow layer-concatenation </a:t>
            </a:r>
            <a:r>
              <a:rPr lang="en-US" altLang="ko-KR" sz="2000" dirty="0">
                <a:solidFill>
                  <a:srgbClr val="222222"/>
                </a:solidFill>
                <a:latin typeface="Arial Narrow" panose="020B0606020202030204" pitchFamily="34" charset="0"/>
              </a:rPr>
              <a:t>as shown below.</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418535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283779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19" name="화살표: 오른쪽 18">
            <a:extLst>
              <a:ext uri="{FF2B5EF4-FFF2-40B4-BE49-F238E27FC236}">
                <a16:creationId xmlns:a16="http://schemas.microsoft.com/office/drawing/2014/main" id="{027C740D-0859-EFD4-D2F4-AA1350097414}"/>
              </a:ext>
            </a:extLst>
          </p:cNvPr>
          <p:cNvSpPr/>
          <p:nvPr/>
        </p:nvSpPr>
        <p:spPr>
          <a:xfrm>
            <a:off x="4223363" y="452291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32081FE-DB27-21FF-78CD-FA14EE6FBECE}"/>
              </a:ext>
            </a:extLst>
          </p:cNvPr>
          <p:cNvSpPr/>
          <p:nvPr/>
        </p:nvSpPr>
        <p:spPr>
          <a:xfrm>
            <a:off x="4702477" y="406491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DD355D6B-1F72-B4F9-B0D3-0B8DCEB74AA7}"/>
              </a:ext>
            </a:extLst>
          </p:cNvPr>
          <p:cNvSpPr/>
          <p:nvPr/>
        </p:nvSpPr>
        <p:spPr>
          <a:xfrm>
            <a:off x="5167942" y="450468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FB679BE-B6A8-F8F0-1204-FB0367FBB732}"/>
              </a:ext>
            </a:extLst>
          </p:cNvPr>
          <p:cNvSpPr/>
          <p:nvPr/>
        </p:nvSpPr>
        <p:spPr>
          <a:xfrm>
            <a:off x="5815937" y="437315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6" name="TextBox 25">
            <a:extLst>
              <a:ext uri="{FF2B5EF4-FFF2-40B4-BE49-F238E27FC236}">
                <a16:creationId xmlns:a16="http://schemas.microsoft.com/office/drawing/2014/main" id="{5F830D80-A255-DE4C-C56B-289649D00BB5}"/>
              </a:ext>
            </a:extLst>
          </p:cNvPr>
          <p:cNvSpPr txBox="1"/>
          <p:nvPr/>
        </p:nvSpPr>
        <p:spPr>
          <a:xfrm rot="16200000">
            <a:off x="4399079" y="4414611"/>
            <a:ext cx="839206"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7" name="TextBox 26">
            <a:extLst>
              <a:ext uri="{FF2B5EF4-FFF2-40B4-BE49-F238E27FC236}">
                <a16:creationId xmlns:a16="http://schemas.microsoft.com/office/drawing/2014/main" id="{87BE7663-41BE-A970-F1AA-A8BA71A0A167}"/>
              </a:ext>
            </a:extLst>
          </p:cNvPr>
          <p:cNvSpPr txBox="1"/>
          <p:nvPr/>
        </p:nvSpPr>
        <p:spPr>
          <a:xfrm rot="16200000">
            <a:off x="5640553" y="444971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3047525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5" name="TextBox 4">
            <a:extLst>
              <a:ext uri="{FF2B5EF4-FFF2-40B4-BE49-F238E27FC236}">
                <a16:creationId xmlns:a16="http://schemas.microsoft.com/office/drawing/2014/main" id="{832FCF76-8D86-F218-C88A-1E31FCEBC618}"/>
              </a:ext>
            </a:extLst>
          </p:cNvPr>
          <p:cNvSpPr txBox="1"/>
          <p:nvPr/>
        </p:nvSpPr>
        <p:spPr>
          <a:xfrm>
            <a:off x="1874520" y="4058335"/>
            <a:ext cx="4572000" cy="646331"/>
          </a:xfrm>
          <a:prstGeom prst="rect">
            <a:avLst/>
          </a:prstGeom>
          <a:noFill/>
        </p:spPr>
        <p:txBody>
          <a:bodyPr wrap="square">
            <a:spAutoFit/>
          </a:bodyPr>
          <a:lstStyle/>
          <a:p>
            <a:r>
              <a:rPr lang="ko-KR" altLang="en-US" dirty="0"/>
              <a:t>https://colab.research.google.com/drive/1T2zx7xpAF9lrIprwqXK7ELYxXA-Kj9p_?usp=sharing</a:t>
            </a:r>
          </a:p>
        </p:txBody>
      </p:sp>
    </p:spTree>
    <p:extLst>
      <p:ext uri="{BB962C8B-B14F-4D97-AF65-F5344CB8AC3E}">
        <p14:creationId xmlns:p14="http://schemas.microsoft.com/office/powerpoint/2010/main" val="35902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Goals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Learn how to design model structures using TF 2.x</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 Prediction of survival of patients with lung cancer surgery.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Tree>
    <p:extLst>
      <p:ext uri="{BB962C8B-B14F-4D97-AF65-F5344CB8AC3E}">
        <p14:creationId xmlns:p14="http://schemas.microsoft.com/office/powerpoint/2010/main" val="80893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pic>
        <p:nvPicPr>
          <p:cNvPr id="1026" name="Picture 2">
            <a:extLst>
              <a:ext uri="{FF2B5EF4-FFF2-40B4-BE49-F238E27FC236}">
                <a16:creationId xmlns:a16="http://schemas.microsoft.com/office/drawing/2014/main" id="{2C05C84D-2562-A91D-1738-063EAD14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52" y="1847656"/>
            <a:ext cx="6738496" cy="4235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sp>
        <p:nvSpPr>
          <p:cNvPr id="4" name="TextBox 3">
            <a:extLst>
              <a:ext uri="{FF2B5EF4-FFF2-40B4-BE49-F238E27FC236}">
                <a16:creationId xmlns:a16="http://schemas.microsoft.com/office/drawing/2014/main" id="{BB478BB8-BB7D-11B7-F15F-DC9530D00DB4}"/>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177744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cxnSp>
        <p:nvCxnSpPr>
          <p:cNvPr id="5" name="직선 연결선 4">
            <a:extLst>
              <a:ext uri="{FF2B5EF4-FFF2-40B4-BE49-F238E27FC236}">
                <a16:creationId xmlns:a16="http://schemas.microsoft.com/office/drawing/2014/main" id="{EA9F8A2D-E79B-9CD3-F1F0-A8BD251C31BF}"/>
              </a:ext>
            </a:extLst>
          </p:cNvPr>
          <p:cNvCxnSpPr/>
          <p:nvPr/>
        </p:nvCxnSpPr>
        <p:spPr>
          <a:xfrm>
            <a:off x="4572000" y="1809946"/>
            <a:ext cx="0" cy="44291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F34272-3079-A64C-96C0-AEED9C4C1600}"/>
              </a:ext>
            </a:extLst>
          </p:cNvPr>
          <p:cNvSpPr txBox="1"/>
          <p:nvPr/>
        </p:nvSpPr>
        <p:spPr>
          <a:xfrm>
            <a:off x="391606" y="2204126"/>
            <a:ext cx="4011496" cy="2948436"/>
          </a:xfrm>
          <a:prstGeom prst="rect">
            <a:avLst/>
          </a:prstGeom>
          <a:noFill/>
        </p:spPr>
        <p:txBody>
          <a:bodyPr wrap="square">
            <a:spAutoFit/>
          </a:bodyPr>
          <a:lstStyle/>
          <a:p>
            <a:pPr algn="just">
              <a:lnSpc>
                <a:spcPct val="150000"/>
              </a:lnSpc>
            </a:pPr>
            <a:r>
              <a:rPr lang="en-US" altLang="ko-KR" dirty="0">
                <a:latin typeface="Arial Narrow" panose="020B0606020202030204" pitchFamily="34" charset="0"/>
              </a:rPr>
              <a:t>It’s a Deep Learning Library and along with that is provides a large set of tools for numerical computation, and large-scale Machine Learning. It also provide </a:t>
            </a:r>
            <a:r>
              <a:rPr lang="en-US" altLang="ko-KR" dirty="0" err="1">
                <a:latin typeface="Arial Narrow" panose="020B0606020202030204" pitchFamily="34" charset="0"/>
              </a:rPr>
              <a:t>TensorBoard</a:t>
            </a:r>
            <a:r>
              <a:rPr lang="en-US" altLang="ko-KR" dirty="0">
                <a:latin typeface="Arial Narrow" panose="020B0606020202030204" pitchFamily="34" charset="0"/>
              </a:rPr>
              <a:t> for visualization of model, TensorFlow Extended (TFX) to productionize TensorFlow projects, and much more.</a:t>
            </a:r>
            <a:endParaRPr lang="ko-KR" altLang="en-US" dirty="0">
              <a:latin typeface="Arial Narrow" panose="020B0606020202030204" pitchFamily="34" charset="0"/>
            </a:endParaRPr>
          </a:p>
        </p:txBody>
      </p:sp>
      <p:sp>
        <p:nvSpPr>
          <p:cNvPr id="10" name="TextBox 9">
            <a:extLst>
              <a:ext uri="{FF2B5EF4-FFF2-40B4-BE49-F238E27FC236}">
                <a16:creationId xmlns:a16="http://schemas.microsoft.com/office/drawing/2014/main" id="{5BC074FF-75F1-63C7-EDBE-286B688F1E56}"/>
              </a:ext>
            </a:extLst>
          </p:cNvPr>
          <p:cNvSpPr txBox="1"/>
          <p:nvPr/>
        </p:nvSpPr>
        <p:spPr>
          <a:xfrm>
            <a:off x="4656841" y="2204126"/>
            <a:ext cx="4187320" cy="3363934"/>
          </a:xfrm>
          <a:prstGeom prst="rect">
            <a:avLst/>
          </a:prstGeom>
          <a:noFill/>
        </p:spPr>
        <p:txBody>
          <a:bodyPr wrap="square">
            <a:spAutoFit/>
          </a:bodyPr>
          <a:lstStyle/>
          <a:p>
            <a:pPr algn="just">
              <a:lnSpc>
                <a:spcPct val="150000"/>
              </a:lnSpc>
            </a:pPr>
            <a:r>
              <a:rPr lang="en-US" altLang="ko-KR" dirty="0" err="1">
                <a:latin typeface="Arial Narrow" panose="020B0606020202030204" pitchFamily="34" charset="0"/>
              </a:rPr>
              <a:t>Keras</a:t>
            </a:r>
            <a:r>
              <a:rPr lang="en-US" altLang="ko-KR" dirty="0">
                <a:latin typeface="Arial Narrow" panose="020B0606020202030204" pitchFamily="34" charset="0"/>
              </a:rPr>
              <a:t> is a high-level Deep Learning API(Application Programming Interface) that allows us to easily build, train, evaluate, and execute all sorts of neural networks. What is does is abstract away the implementation of various Deep Learning libraries like TensorFlow, Microsoft Cognitive Toolkit(CNTK), and Theano.</a:t>
            </a:r>
          </a:p>
          <a:p>
            <a:pPr algn="just">
              <a:lnSpc>
                <a:spcPct val="150000"/>
              </a:lnSpc>
            </a:pPr>
            <a:endParaRPr lang="en-US" altLang="ko-KR" dirty="0">
              <a:latin typeface="Arial Narrow" panose="020B0606020202030204" pitchFamily="34" charset="0"/>
            </a:endParaRPr>
          </a:p>
        </p:txBody>
      </p:sp>
      <p:sp>
        <p:nvSpPr>
          <p:cNvPr id="11" name="TextBox 10">
            <a:extLst>
              <a:ext uri="{FF2B5EF4-FFF2-40B4-BE49-F238E27FC236}">
                <a16:creationId xmlns:a16="http://schemas.microsoft.com/office/drawing/2014/main" id="{7DBD1BB4-429D-C26A-A159-DE73DC2793A1}"/>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96323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064471" y="26807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3251003" y="26864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78">
            <a:extLst>
              <a:ext uri="{FF2B5EF4-FFF2-40B4-BE49-F238E27FC236}">
                <a16:creationId xmlns:a16="http://schemas.microsoft.com/office/drawing/2014/main" id="{989F7028-4C0C-66FD-2741-6AE28E3D0D94}"/>
              </a:ext>
            </a:extLst>
          </p:cNvPr>
          <p:cNvSpPr/>
          <p:nvPr/>
        </p:nvSpPr>
        <p:spPr>
          <a:xfrm>
            <a:off x="5288355" y="26682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663D2DBC-EA98-2622-3F0B-D1C8F24AC936}"/>
              </a:ext>
            </a:extLst>
          </p:cNvPr>
          <p:cNvSpPr txBox="1"/>
          <p:nvPr/>
        </p:nvSpPr>
        <p:spPr>
          <a:xfrm>
            <a:off x="841859"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407obs with 17 features</a:t>
            </a:r>
            <a:endParaRPr lang="ko-KR" altLang="en-US" dirty="0"/>
          </a:p>
        </p:txBody>
      </p:sp>
      <p:sp>
        <p:nvSpPr>
          <p:cNvPr id="82" name="TextBox 81">
            <a:extLst>
              <a:ext uri="{FF2B5EF4-FFF2-40B4-BE49-F238E27FC236}">
                <a16:creationId xmlns:a16="http://schemas.microsoft.com/office/drawing/2014/main" id="{6C60288F-45DC-72B5-505F-68C570CE923A}"/>
              </a:ext>
            </a:extLst>
          </p:cNvPr>
          <p:cNvSpPr txBox="1"/>
          <p:nvPr/>
        </p:nvSpPr>
        <p:spPr>
          <a:xfrm>
            <a:off x="1842326" y="53727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83" name="TextBox 82">
            <a:extLst>
              <a:ext uri="{FF2B5EF4-FFF2-40B4-BE49-F238E27FC236}">
                <a16:creationId xmlns:a16="http://schemas.microsoft.com/office/drawing/2014/main" id="{9FCF0A2A-1FBD-EEEA-0E80-3C4C49A4117C}"/>
              </a:ext>
            </a:extLst>
          </p:cNvPr>
          <p:cNvSpPr txBox="1"/>
          <p:nvPr/>
        </p:nvSpPr>
        <p:spPr>
          <a:xfrm>
            <a:off x="3397363"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84" name="TextBox 83">
            <a:extLst>
              <a:ext uri="{FF2B5EF4-FFF2-40B4-BE49-F238E27FC236}">
                <a16:creationId xmlns:a16="http://schemas.microsoft.com/office/drawing/2014/main" id="{23B65495-2226-9B47-9511-CEBDE9EFDE6E}"/>
              </a:ext>
            </a:extLst>
          </p:cNvPr>
          <p:cNvSpPr txBox="1"/>
          <p:nvPr/>
        </p:nvSpPr>
        <p:spPr>
          <a:xfrm>
            <a:off x="5072694"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85" name="TextBox 84">
            <a:extLst>
              <a:ext uri="{FF2B5EF4-FFF2-40B4-BE49-F238E27FC236}">
                <a16:creationId xmlns:a16="http://schemas.microsoft.com/office/drawing/2014/main" id="{C2C9E7F9-2D5D-E6F0-CA92-AD90FC4495B4}"/>
              </a:ext>
            </a:extLst>
          </p:cNvPr>
          <p:cNvSpPr txBox="1"/>
          <p:nvPr/>
        </p:nvSpPr>
        <p:spPr>
          <a:xfrm>
            <a:off x="6034641"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 alive</a:t>
            </a:r>
          </a:p>
          <a:p>
            <a:r>
              <a:rPr lang="en-US" altLang="ko-KR" dirty="0">
                <a:solidFill>
                  <a:srgbClr val="222222"/>
                </a:solidFill>
                <a:latin typeface="Arial Narrow" panose="020B0606020202030204" pitchFamily="34" charset="0"/>
              </a:rPr>
              <a:t>0 = dead</a:t>
            </a:r>
            <a:endParaRPr lang="ko-KR" altLang="en-US" dirty="0"/>
          </a:p>
        </p:txBody>
      </p:sp>
    </p:spTree>
    <p:extLst>
      <p:ext uri="{BB962C8B-B14F-4D97-AF65-F5344CB8AC3E}">
        <p14:creationId xmlns:p14="http://schemas.microsoft.com/office/powerpoint/2010/main" val="313042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614405" y="2680786"/>
            <a:ext cx="834563"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4750781" y="2686485"/>
            <a:ext cx="643250"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337EAE6B-6960-50DF-DF9A-2A3625A25500}"/>
              </a:ext>
            </a:extLst>
          </p:cNvPr>
          <p:cNvSpPr/>
          <p:nvPr/>
        </p:nvSpPr>
        <p:spPr>
          <a:xfrm>
            <a:off x="3793930" y="2687629"/>
            <a:ext cx="581007"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941F45E-F0B9-E167-7234-7840C0EDB2F4}"/>
              </a:ext>
            </a:extLst>
          </p:cNvPr>
          <p:cNvSpPr txBox="1"/>
          <p:nvPr/>
        </p:nvSpPr>
        <p:spPr>
          <a:xfrm>
            <a:off x="2339627" y="5294654"/>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4" name="TextBox 13">
            <a:extLst>
              <a:ext uri="{FF2B5EF4-FFF2-40B4-BE49-F238E27FC236}">
                <a16:creationId xmlns:a16="http://schemas.microsoft.com/office/drawing/2014/main" id="{27F23DBB-F813-A514-3C2C-60924CA055FA}"/>
              </a:ext>
            </a:extLst>
          </p:cNvPr>
          <p:cNvSpPr txBox="1"/>
          <p:nvPr/>
        </p:nvSpPr>
        <p:spPr>
          <a:xfrm>
            <a:off x="3440227" y="5314963"/>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5" name="TextBox 14">
            <a:extLst>
              <a:ext uri="{FF2B5EF4-FFF2-40B4-BE49-F238E27FC236}">
                <a16:creationId xmlns:a16="http://schemas.microsoft.com/office/drawing/2014/main" id="{7E483822-EB45-99BC-31F8-BF68BE0EC834}"/>
              </a:ext>
            </a:extLst>
          </p:cNvPr>
          <p:cNvSpPr txBox="1"/>
          <p:nvPr/>
        </p:nvSpPr>
        <p:spPr>
          <a:xfrm>
            <a:off x="4572000" y="5335272"/>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Tree>
    <p:extLst>
      <p:ext uri="{BB962C8B-B14F-4D97-AF65-F5344CB8AC3E}">
        <p14:creationId xmlns:p14="http://schemas.microsoft.com/office/powerpoint/2010/main" val="424069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3128868439"/>
              </p:ext>
            </p:extLst>
          </p:nvPr>
        </p:nvGraphicFramePr>
        <p:xfrm>
          <a:off x="65100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411509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29673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1451880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541760400"/>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7104093"/>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Tree>
    <p:extLst>
      <p:ext uri="{BB962C8B-B14F-4D97-AF65-F5344CB8AC3E}">
        <p14:creationId xmlns:p14="http://schemas.microsoft.com/office/powerpoint/2010/main" val="25483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918AE6C0-3702-0DBB-FBA9-535C42090C07}"/>
              </a:ext>
            </a:extLst>
          </p:cNvPr>
          <p:cNvGraphicFramePr>
            <a:graphicFrameLocks noGrp="1"/>
          </p:cNvGraphicFramePr>
          <p:nvPr>
            <p:extLst>
              <p:ext uri="{D42A27DB-BD31-4B8C-83A1-F6EECF244321}">
                <p14:modId xmlns:p14="http://schemas.microsoft.com/office/powerpoint/2010/main" val="593702672"/>
              </p:ext>
            </p:extLst>
          </p:nvPr>
        </p:nvGraphicFramePr>
        <p:xfrm>
          <a:off x="64338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sp>
        <p:nvSpPr>
          <p:cNvPr id="3" name="TextBox 2">
            <a:extLst>
              <a:ext uri="{FF2B5EF4-FFF2-40B4-BE49-F238E27FC236}">
                <a16:creationId xmlns:a16="http://schemas.microsoft.com/office/drawing/2014/main" id="{952B4058-513F-0817-AB65-4BDFE5B96B74}"/>
              </a:ext>
            </a:extLst>
          </p:cNvPr>
          <p:cNvSpPr txBox="1"/>
          <p:nvPr/>
        </p:nvSpPr>
        <p:spPr>
          <a:xfrm>
            <a:off x="64338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sp>
        <p:nvSpPr>
          <p:cNvPr id="4" name="십자형 3">
            <a:extLst>
              <a:ext uri="{FF2B5EF4-FFF2-40B4-BE49-F238E27FC236}">
                <a16:creationId xmlns:a16="http://schemas.microsoft.com/office/drawing/2014/main" id="{319367FB-11C0-2B6C-F821-9F452FE95105}"/>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a:extLst>
              <a:ext uri="{FF2B5EF4-FFF2-40B4-BE49-F238E27FC236}">
                <a16:creationId xmlns:a16="http://schemas.microsoft.com/office/drawing/2014/main" id="{91D0217C-A5B8-0C33-41F3-51055A097DFB}"/>
              </a:ext>
            </a:extLst>
          </p:cNvPr>
          <p:cNvGraphicFramePr>
            <a:graphicFrameLocks noGrp="1"/>
          </p:cNvGraphicFramePr>
          <p:nvPr>
            <p:extLst>
              <p:ext uri="{D42A27DB-BD31-4B8C-83A1-F6EECF244321}">
                <p14:modId xmlns:p14="http://schemas.microsoft.com/office/powerpoint/2010/main" val="1630472914"/>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A1841EA8-2469-DD76-E08A-87CFA53FAA4B}"/>
              </a:ext>
            </a:extLst>
          </p:cNvPr>
          <p:cNvSpPr txBox="1"/>
          <p:nvPr/>
        </p:nvSpPr>
        <p:spPr>
          <a:xfrm>
            <a:off x="305592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(10, 5)</a:t>
            </a:r>
            <a:endParaRPr lang="ko-KR" altLang="en-US" dirty="0"/>
          </a:p>
        </p:txBody>
      </p:sp>
      <p:sp>
        <p:nvSpPr>
          <p:cNvPr id="8" name="TextBox 7">
            <a:extLst>
              <a:ext uri="{FF2B5EF4-FFF2-40B4-BE49-F238E27FC236}">
                <a16:creationId xmlns:a16="http://schemas.microsoft.com/office/drawing/2014/main" id="{A0102462-6AFA-DCFC-9E78-2F2693C2DD7A}"/>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H.L.2 (407, 5)</a:t>
            </a:r>
            <a:endParaRPr lang="ko-KR" altLang="en-US" dirty="0"/>
          </a:p>
        </p:txBody>
      </p:sp>
      <p:graphicFrame>
        <p:nvGraphicFramePr>
          <p:cNvPr id="9" name="표 17">
            <a:extLst>
              <a:ext uri="{FF2B5EF4-FFF2-40B4-BE49-F238E27FC236}">
                <a16:creationId xmlns:a16="http://schemas.microsoft.com/office/drawing/2014/main" id="{536AC372-A193-0FBB-D1BC-B991D6AF6BA4}"/>
              </a:ext>
            </a:extLst>
          </p:cNvPr>
          <p:cNvGraphicFramePr>
            <a:graphicFrameLocks noGrp="1"/>
          </p:cNvGraphicFramePr>
          <p:nvPr>
            <p:extLst>
              <p:ext uri="{D42A27DB-BD31-4B8C-83A1-F6EECF244321}">
                <p14:modId xmlns:p14="http://schemas.microsoft.com/office/powerpoint/2010/main" val="764990058"/>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11" name="같음 기호 10">
            <a:extLst>
              <a:ext uri="{FF2B5EF4-FFF2-40B4-BE49-F238E27FC236}">
                <a16:creationId xmlns:a16="http://schemas.microsoft.com/office/drawing/2014/main" id="{E41751D9-402B-4AD8-AC7C-2F3A09E73AFA}"/>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12" name="표 11">
            <a:extLst>
              <a:ext uri="{FF2B5EF4-FFF2-40B4-BE49-F238E27FC236}">
                <a16:creationId xmlns:a16="http://schemas.microsoft.com/office/drawing/2014/main" id="{07A5A315-B67B-B7E9-00E0-31156DC7F5CB}"/>
              </a:ext>
            </a:extLst>
          </p:cNvPr>
          <p:cNvGraphicFramePr>
            <a:graphicFrameLocks noGrp="1"/>
          </p:cNvGraphicFramePr>
          <p:nvPr>
            <p:extLst>
              <p:ext uri="{D42A27DB-BD31-4B8C-83A1-F6EECF244321}">
                <p14:modId xmlns:p14="http://schemas.microsoft.com/office/powerpoint/2010/main" val="531050310"/>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F159E881-340E-EC7D-8851-95FA5FCA6EE8}"/>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84AC3D2-C2D8-28AF-4D5B-E64BF847F27E}"/>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Bias.2  (1, 5)</a:t>
            </a:r>
            <a:endParaRPr lang="ko-KR" altLang="en-US" dirty="0"/>
          </a:p>
        </p:txBody>
      </p:sp>
    </p:spTree>
    <p:extLst>
      <p:ext uri="{BB962C8B-B14F-4D97-AF65-F5344CB8AC3E}">
        <p14:creationId xmlns:p14="http://schemas.microsoft.com/office/powerpoint/2010/main" val="1464341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20477</TotalTime>
  <Words>1194</Words>
  <Application>Microsoft Office PowerPoint</Application>
  <PresentationFormat>화면 슬라이드 쇼(4:3)</PresentationFormat>
  <Paragraphs>212</Paragraphs>
  <Slides>29</Slides>
  <Notes>28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29</vt:i4>
      </vt:variant>
    </vt:vector>
  </HeadingPairs>
  <TitlesOfParts>
    <vt:vector size="35"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2137</cp:revision>
  <cp:lastPrinted>2017-04-16T10:58:23Z</cp:lastPrinted>
  <dcterms:created xsi:type="dcterms:W3CDTF">2017-03-22T07:59:28Z</dcterms:created>
  <dcterms:modified xsi:type="dcterms:W3CDTF">2022-11-14T12:49:31Z</dcterms:modified>
</cp:coreProperties>
</file>