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handoutMasterIdLst>
    <p:handoutMasterId r:id="rId63"/>
  </p:handoutMasterIdLst>
  <p:sldIdLst>
    <p:sldId id="265" r:id="rId2"/>
    <p:sldId id="625" r:id="rId3"/>
    <p:sldId id="626" r:id="rId4"/>
    <p:sldId id="627" r:id="rId5"/>
    <p:sldId id="628" r:id="rId6"/>
    <p:sldId id="629" r:id="rId7"/>
    <p:sldId id="632" r:id="rId8"/>
    <p:sldId id="633" r:id="rId9"/>
    <p:sldId id="634" r:id="rId10"/>
    <p:sldId id="635" r:id="rId11"/>
    <p:sldId id="636" r:id="rId12"/>
    <p:sldId id="637" r:id="rId13"/>
    <p:sldId id="638" r:id="rId14"/>
    <p:sldId id="639" r:id="rId15"/>
    <p:sldId id="691" r:id="rId16"/>
    <p:sldId id="640" r:id="rId17"/>
    <p:sldId id="641" r:id="rId18"/>
    <p:sldId id="642" r:id="rId19"/>
    <p:sldId id="643" r:id="rId20"/>
    <p:sldId id="644" r:id="rId21"/>
    <p:sldId id="645" r:id="rId22"/>
    <p:sldId id="646" r:id="rId23"/>
    <p:sldId id="647" r:id="rId24"/>
    <p:sldId id="649" r:id="rId25"/>
    <p:sldId id="648" r:id="rId26"/>
    <p:sldId id="650" r:id="rId27"/>
    <p:sldId id="651" r:id="rId28"/>
    <p:sldId id="652" r:id="rId29"/>
    <p:sldId id="653" r:id="rId30"/>
    <p:sldId id="654" r:id="rId31"/>
    <p:sldId id="655" r:id="rId32"/>
    <p:sldId id="656" r:id="rId33"/>
    <p:sldId id="657" r:id="rId34"/>
    <p:sldId id="658" r:id="rId35"/>
    <p:sldId id="660" r:id="rId36"/>
    <p:sldId id="659" r:id="rId37"/>
    <p:sldId id="662" r:id="rId38"/>
    <p:sldId id="661" r:id="rId39"/>
    <p:sldId id="666" r:id="rId40"/>
    <p:sldId id="667" r:id="rId41"/>
    <p:sldId id="668" r:id="rId42"/>
    <p:sldId id="689" r:id="rId43"/>
    <p:sldId id="690" r:id="rId44"/>
    <p:sldId id="669" r:id="rId45"/>
    <p:sldId id="670" r:id="rId46"/>
    <p:sldId id="671" r:id="rId47"/>
    <p:sldId id="672" r:id="rId48"/>
    <p:sldId id="674" r:id="rId49"/>
    <p:sldId id="677" r:id="rId50"/>
    <p:sldId id="678" r:id="rId51"/>
    <p:sldId id="682" r:id="rId52"/>
    <p:sldId id="683" r:id="rId53"/>
    <p:sldId id="679" r:id="rId54"/>
    <p:sldId id="680" r:id="rId55"/>
    <p:sldId id="681" r:id="rId56"/>
    <p:sldId id="684" r:id="rId57"/>
    <p:sldId id="685" r:id="rId58"/>
    <p:sldId id="686" r:id="rId59"/>
    <p:sldId id="687" r:id="rId60"/>
    <p:sldId id="688" r:id="rId61"/>
  </p:sldIdLst>
  <p:sldSz cx="9144000" cy="6858000" type="screen4x3"/>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57"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 준태" initials="김준" lastIdx="1" clrIdx="0">
    <p:extLst>
      <p:ext uri="{19B8F6BF-5375-455C-9EA6-DF929625EA0E}">
        <p15:presenceInfo xmlns:p15="http://schemas.microsoft.com/office/powerpoint/2012/main" userId="e588e086b754a5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3C2B1"/>
    <a:srgbClr val="FF7C80"/>
    <a:srgbClr val="CC3300"/>
    <a:srgbClr val="FF9966"/>
    <a:srgbClr val="CAABA2"/>
    <a:srgbClr val="FFFFCC"/>
    <a:srgbClr val="FFFF66"/>
    <a:srgbClr val="CCFF99"/>
    <a:srgbClr val="CCEC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2740" autoAdjust="0"/>
  </p:normalViewPr>
  <p:slideViewPr>
    <p:cSldViewPr snapToGrid="0" showGuides="1">
      <p:cViewPr varScale="1">
        <p:scale>
          <a:sx n="106" d="100"/>
          <a:sy n="106" d="100"/>
        </p:scale>
        <p:origin x="1902" y="102"/>
      </p:cViewPr>
      <p:guideLst>
        <p:guide orient="horz" pos="3657"/>
        <p:guide pos="288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1"/>
            <a:ext cx="2945659" cy="495427"/>
          </a:xfrm>
          <a:prstGeom prst="rect">
            <a:avLst/>
          </a:prstGeom>
        </p:spPr>
        <p:txBody>
          <a:bodyPr vert="horz" lIns="91440" tIns="45720" rIns="91440" bIns="45720" rtlCol="0"/>
          <a:lstStyle>
            <a:lvl1pPr algn="r">
              <a:defRPr sz="1200"/>
            </a:lvl1pPr>
          </a:lstStyle>
          <a:p>
            <a:fld id="{D9D2A4DD-E6C5-4446-8814-DDCEAB64F4E0}" type="datetimeFigureOut">
              <a:rPr lang="ko-KR" altLang="en-US" smtClean="0"/>
              <a:t>2024-04-18</a:t>
            </a:fld>
            <a:endParaRPr lang="ko-KR" altLang="en-US"/>
          </a:p>
        </p:txBody>
      </p:sp>
      <p:sp>
        <p:nvSpPr>
          <p:cNvPr id="4" name="바닥글 개체 틀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C3AE5394-4E77-4E42-BEDA-D88072962C61}" type="slidenum">
              <a:rPr lang="ko-KR" altLang="en-US" smtClean="0"/>
              <a:t>‹#›</a:t>
            </a:fld>
            <a:endParaRPr lang="ko-KR" altLang="en-US"/>
          </a:p>
        </p:txBody>
      </p:sp>
    </p:spTree>
    <p:extLst>
      <p:ext uri="{BB962C8B-B14F-4D97-AF65-F5344CB8AC3E}">
        <p14:creationId xmlns:p14="http://schemas.microsoft.com/office/powerpoint/2010/main" val="1865875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1"/>
            <a:ext cx="2945659" cy="495427"/>
          </a:xfrm>
          <a:prstGeom prst="rect">
            <a:avLst/>
          </a:prstGeom>
        </p:spPr>
        <p:txBody>
          <a:bodyPr vert="horz" lIns="91440" tIns="45720" rIns="91440" bIns="45720" rtlCol="0"/>
          <a:lstStyle>
            <a:lvl1pPr algn="r">
              <a:defRPr sz="1200"/>
            </a:lvl1pPr>
          </a:lstStyle>
          <a:p>
            <a:fld id="{BF4D36B7-6BC9-4358-A9C9-63F4AFA82B46}" type="datetimeFigureOut">
              <a:rPr lang="ko-KR" altLang="en-US" smtClean="0"/>
              <a:t>2024-04-18</a:t>
            </a:fld>
            <a:endParaRPr lang="ko-KR" altLang="en-US"/>
          </a:p>
        </p:txBody>
      </p:sp>
      <p:sp>
        <p:nvSpPr>
          <p:cNvPr id="4" name="슬라이드 이미지 개체 틀 3"/>
          <p:cNvSpPr>
            <a:spLocks noGrp="1" noRot="1" noChangeAspect="1"/>
          </p:cNvSpPr>
          <p:nvPr>
            <p:ph type="sldImg" idx="2"/>
          </p:nvPr>
        </p:nvSpPr>
        <p:spPr>
          <a:xfrm>
            <a:off x="1176338" y="1233488"/>
            <a:ext cx="4445000" cy="33337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51982"/>
            <a:ext cx="5438140" cy="3887987"/>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AE7DD7B4-6F0D-4FE3-8660-A7DE31D2AD67}" type="slidenum">
              <a:rPr lang="ko-KR" altLang="en-US" smtClean="0"/>
              <a:t>‹#›</a:t>
            </a:fld>
            <a:endParaRPr lang="ko-KR" altLang="en-US"/>
          </a:p>
        </p:txBody>
      </p:sp>
    </p:spTree>
    <p:extLst>
      <p:ext uri="{BB962C8B-B14F-4D97-AF65-F5344CB8AC3E}">
        <p14:creationId xmlns:p14="http://schemas.microsoft.com/office/powerpoint/2010/main" val="23299607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a:t>
            </a:fld>
            <a:endParaRPr lang="ko-KR" altLang="en-US"/>
          </a:p>
        </p:txBody>
      </p:sp>
    </p:spTree>
    <p:extLst>
      <p:ext uri="{BB962C8B-B14F-4D97-AF65-F5344CB8AC3E}">
        <p14:creationId xmlns:p14="http://schemas.microsoft.com/office/powerpoint/2010/main" val="929712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11</a:t>
            </a:fld>
            <a:endParaRPr lang="ko-KR" altLang="en-US"/>
          </a:p>
        </p:txBody>
      </p:sp>
    </p:spTree>
    <p:extLst>
      <p:ext uri="{BB962C8B-B14F-4D97-AF65-F5344CB8AC3E}">
        <p14:creationId xmlns:p14="http://schemas.microsoft.com/office/powerpoint/2010/main" val="1164570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12</a:t>
            </a:fld>
            <a:endParaRPr lang="ko-KR" altLang="en-US"/>
          </a:p>
        </p:txBody>
      </p:sp>
    </p:spTree>
    <p:extLst>
      <p:ext uri="{BB962C8B-B14F-4D97-AF65-F5344CB8AC3E}">
        <p14:creationId xmlns:p14="http://schemas.microsoft.com/office/powerpoint/2010/main" val="967388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13</a:t>
            </a:fld>
            <a:endParaRPr lang="ko-KR" altLang="en-US"/>
          </a:p>
        </p:txBody>
      </p:sp>
    </p:spTree>
    <p:extLst>
      <p:ext uri="{BB962C8B-B14F-4D97-AF65-F5344CB8AC3E}">
        <p14:creationId xmlns:p14="http://schemas.microsoft.com/office/powerpoint/2010/main" val="1079505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14</a:t>
            </a:fld>
            <a:endParaRPr lang="ko-KR" altLang="en-US"/>
          </a:p>
        </p:txBody>
      </p:sp>
    </p:spTree>
    <p:extLst>
      <p:ext uri="{BB962C8B-B14F-4D97-AF65-F5344CB8AC3E}">
        <p14:creationId xmlns:p14="http://schemas.microsoft.com/office/powerpoint/2010/main" val="443131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15</a:t>
            </a:fld>
            <a:endParaRPr lang="ko-KR" altLang="en-US"/>
          </a:p>
        </p:txBody>
      </p:sp>
    </p:spTree>
    <p:extLst>
      <p:ext uri="{BB962C8B-B14F-4D97-AF65-F5344CB8AC3E}">
        <p14:creationId xmlns:p14="http://schemas.microsoft.com/office/powerpoint/2010/main" val="3735157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16</a:t>
            </a:fld>
            <a:endParaRPr lang="ko-KR" altLang="en-US"/>
          </a:p>
        </p:txBody>
      </p:sp>
    </p:spTree>
    <p:extLst>
      <p:ext uri="{BB962C8B-B14F-4D97-AF65-F5344CB8AC3E}">
        <p14:creationId xmlns:p14="http://schemas.microsoft.com/office/powerpoint/2010/main" val="3197942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17</a:t>
            </a:fld>
            <a:endParaRPr lang="ko-KR" altLang="en-US"/>
          </a:p>
        </p:txBody>
      </p:sp>
    </p:spTree>
    <p:extLst>
      <p:ext uri="{BB962C8B-B14F-4D97-AF65-F5344CB8AC3E}">
        <p14:creationId xmlns:p14="http://schemas.microsoft.com/office/powerpoint/2010/main" val="1700299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18</a:t>
            </a:fld>
            <a:endParaRPr lang="ko-KR" altLang="en-US"/>
          </a:p>
        </p:txBody>
      </p:sp>
    </p:spTree>
    <p:extLst>
      <p:ext uri="{BB962C8B-B14F-4D97-AF65-F5344CB8AC3E}">
        <p14:creationId xmlns:p14="http://schemas.microsoft.com/office/powerpoint/2010/main" val="559926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19</a:t>
            </a:fld>
            <a:endParaRPr lang="ko-KR" altLang="en-US"/>
          </a:p>
        </p:txBody>
      </p:sp>
    </p:spTree>
    <p:extLst>
      <p:ext uri="{BB962C8B-B14F-4D97-AF65-F5344CB8AC3E}">
        <p14:creationId xmlns:p14="http://schemas.microsoft.com/office/powerpoint/2010/main" val="1216747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20</a:t>
            </a:fld>
            <a:endParaRPr lang="ko-KR" altLang="en-US"/>
          </a:p>
        </p:txBody>
      </p:sp>
    </p:spTree>
    <p:extLst>
      <p:ext uri="{BB962C8B-B14F-4D97-AF65-F5344CB8AC3E}">
        <p14:creationId xmlns:p14="http://schemas.microsoft.com/office/powerpoint/2010/main" val="3224141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a:t>
            </a:fld>
            <a:endParaRPr lang="ko-KR" altLang="en-US"/>
          </a:p>
        </p:txBody>
      </p:sp>
    </p:spTree>
    <p:extLst>
      <p:ext uri="{BB962C8B-B14F-4D97-AF65-F5344CB8AC3E}">
        <p14:creationId xmlns:p14="http://schemas.microsoft.com/office/powerpoint/2010/main" val="1433539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21</a:t>
            </a:fld>
            <a:endParaRPr lang="ko-KR" altLang="en-US"/>
          </a:p>
        </p:txBody>
      </p:sp>
    </p:spTree>
    <p:extLst>
      <p:ext uri="{BB962C8B-B14F-4D97-AF65-F5344CB8AC3E}">
        <p14:creationId xmlns:p14="http://schemas.microsoft.com/office/powerpoint/2010/main" val="34729018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22</a:t>
            </a:fld>
            <a:endParaRPr lang="ko-KR" altLang="en-US"/>
          </a:p>
        </p:txBody>
      </p:sp>
    </p:spTree>
    <p:extLst>
      <p:ext uri="{BB962C8B-B14F-4D97-AF65-F5344CB8AC3E}">
        <p14:creationId xmlns:p14="http://schemas.microsoft.com/office/powerpoint/2010/main" val="2392341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23</a:t>
            </a:fld>
            <a:endParaRPr lang="ko-KR" altLang="en-US"/>
          </a:p>
        </p:txBody>
      </p:sp>
    </p:spTree>
    <p:extLst>
      <p:ext uri="{BB962C8B-B14F-4D97-AF65-F5344CB8AC3E}">
        <p14:creationId xmlns:p14="http://schemas.microsoft.com/office/powerpoint/2010/main" val="857914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24</a:t>
            </a:fld>
            <a:endParaRPr lang="ko-KR" altLang="en-US"/>
          </a:p>
        </p:txBody>
      </p:sp>
    </p:spTree>
    <p:extLst>
      <p:ext uri="{BB962C8B-B14F-4D97-AF65-F5344CB8AC3E}">
        <p14:creationId xmlns:p14="http://schemas.microsoft.com/office/powerpoint/2010/main" val="4196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25</a:t>
            </a:fld>
            <a:endParaRPr lang="ko-KR" altLang="en-US"/>
          </a:p>
        </p:txBody>
      </p:sp>
    </p:spTree>
    <p:extLst>
      <p:ext uri="{BB962C8B-B14F-4D97-AF65-F5344CB8AC3E}">
        <p14:creationId xmlns:p14="http://schemas.microsoft.com/office/powerpoint/2010/main" val="25901125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26</a:t>
            </a:fld>
            <a:endParaRPr lang="ko-KR" altLang="en-US"/>
          </a:p>
        </p:txBody>
      </p:sp>
    </p:spTree>
    <p:extLst>
      <p:ext uri="{BB962C8B-B14F-4D97-AF65-F5344CB8AC3E}">
        <p14:creationId xmlns:p14="http://schemas.microsoft.com/office/powerpoint/2010/main" val="8848048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27</a:t>
            </a:fld>
            <a:endParaRPr lang="ko-KR" altLang="en-US"/>
          </a:p>
        </p:txBody>
      </p:sp>
    </p:spTree>
    <p:extLst>
      <p:ext uri="{BB962C8B-B14F-4D97-AF65-F5344CB8AC3E}">
        <p14:creationId xmlns:p14="http://schemas.microsoft.com/office/powerpoint/2010/main" val="11536680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28</a:t>
            </a:fld>
            <a:endParaRPr lang="ko-KR" altLang="en-US"/>
          </a:p>
        </p:txBody>
      </p:sp>
    </p:spTree>
    <p:extLst>
      <p:ext uri="{BB962C8B-B14F-4D97-AF65-F5344CB8AC3E}">
        <p14:creationId xmlns:p14="http://schemas.microsoft.com/office/powerpoint/2010/main" val="18226232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29</a:t>
            </a:fld>
            <a:endParaRPr lang="ko-KR" altLang="en-US"/>
          </a:p>
        </p:txBody>
      </p:sp>
    </p:spTree>
    <p:extLst>
      <p:ext uri="{BB962C8B-B14F-4D97-AF65-F5344CB8AC3E}">
        <p14:creationId xmlns:p14="http://schemas.microsoft.com/office/powerpoint/2010/main" val="11964640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30</a:t>
            </a:fld>
            <a:endParaRPr lang="ko-KR" altLang="en-US"/>
          </a:p>
        </p:txBody>
      </p:sp>
    </p:spTree>
    <p:extLst>
      <p:ext uri="{BB962C8B-B14F-4D97-AF65-F5344CB8AC3E}">
        <p14:creationId xmlns:p14="http://schemas.microsoft.com/office/powerpoint/2010/main" val="1846423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a:t>
            </a:fld>
            <a:endParaRPr lang="ko-KR" altLang="en-US"/>
          </a:p>
        </p:txBody>
      </p:sp>
    </p:spTree>
    <p:extLst>
      <p:ext uri="{BB962C8B-B14F-4D97-AF65-F5344CB8AC3E}">
        <p14:creationId xmlns:p14="http://schemas.microsoft.com/office/powerpoint/2010/main" val="31082681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31</a:t>
            </a:fld>
            <a:endParaRPr lang="ko-KR" altLang="en-US"/>
          </a:p>
        </p:txBody>
      </p:sp>
    </p:spTree>
    <p:extLst>
      <p:ext uri="{BB962C8B-B14F-4D97-AF65-F5344CB8AC3E}">
        <p14:creationId xmlns:p14="http://schemas.microsoft.com/office/powerpoint/2010/main" val="19374937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32</a:t>
            </a:fld>
            <a:endParaRPr lang="ko-KR" altLang="en-US"/>
          </a:p>
        </p:txBody>
      </p:sp>
    </p:spTree>
    <p:extLst>
      <p:ext uri="{BB962C8B-B14F-4D97-AF65-F5344CB8AC3E}">
        <p14:creationId xmlns:p14="http://schemas.microsoft.com/office/powerpoint/2010/main" val="41440521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33</a:t>
            </a:fld>
            <a:endParaRPr lang="ko-KR" altLang="en-US"/>
          </a:p>
        </p:txBody>
      </p:sp>
    </p:spTree>
    <p:extLst>
      <p:ext uri="{BB962C8B-B14F-4D97-AF65-F5344CB8AC3E}">
        <p14:creationId xmlns:p14="http://schemas.microsoft.com/office/powerpoint/2010/main" val="6108707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34</a:t>
            </a:fld>
            <a:endParaRPr lang="ko-KR" altLang="en-US"/>
          </a:p>
        </p:txBody>
      </p:sp>
    </p:spTree>
    <p:extLst>
      <p:ext uri="{BB962C8B-B14F-4D97-AF65-F5344CB8AC3E}">
        <p14:creationId xmlns:p14="http://schemas.microsoft.com/office/powerpoint/2010/main" val="37050441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35</a:t>
            </a:fld>
            <a:endParaRPr lang="ko-KR" altLang="en-US"/>
          </a:p>
        </p:txBody>
      </p:sp>
    </p:spTree>
    <p:extLst>
      <p:ext uri="{BB962C8B-B14F-4D97-AF65-F5344CB8AC3E}">
        <p14:creationId xmlns:p14="http://schemas.microsoft.com/office/powerpoint/2010/main" val="17788817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36</a:t>
            </a:fld>
            <a:endParaRPr lang="ko-KR" altLang="en-US"/>
          </a:p>
        </p:txBody>
      </p:sp>
    </p:spTree>
    <p:extLst>
      <p:ext uri="{BB962C8B-B14F-4D97-AF65-F5344CB8AC3E}">
        <p14:creationId xmlns:p14="http://schemas.microsoft.com/office/powerpoint/2010/main" val="14827949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37</a:t>
            </a:fld>
            <a:endParaRPr lang="ko-KR" altLang="en-US"/>
          </a:p>
        </p:txBody>
      </p:sp>
    </p:spTree>
    <p:extLst>
      <p:ext uri="{BB962C8B-B14F-4D97-AF65-F5344CB8AC3E}">
        <p14:creationId xmlns:p14="http://schemas.microsoft.com/office/powerpoint/2010/main" val="32644600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38</a:t>
            </a:fld>
            <a:endParaRPr lang="ko-KR" altLang="en-US"/>
          </a:p>
        </p:txBody>
      </p:sp>
    </p:spTree>
    <p:extLst>
      <p:ext uri="{BB962C8B-B14F-4D97-AF65-F5344CB8AC3E}">
        <p14:creationId xmlns:p14="http://schemas.microsoft.com/office/powerpoint/2010/main" val="26695576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39</a:t>
            </a:fld>
            <a:endParaRPr lang="ko-KR" altLang="en-US"/>
          </a:p>
        </p:txBody>
      </p:sp>
    </p:spTree>
    <p:extLst>
      <p:ext uri="{BB962C8B-B14F-4D97-AF65-F5344CB8AC3E}">
        <p14:creationId xmlns:p14="http://schemas.microsoft.com/office/powerpoint/2010/main" val="23943149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40</a:t>
            </a:fld>
            <a:endParaRPr lang="ko-KR" altLang="en-US"/>
          </a:p>
        </p:txBody>
      </p:sp>
    </p:spTree>
    <p:extLst>
      <p:ext uri="{BB962C8B-B14F-4D97-AF65-F5344CB8AC3E}">
        <p14:creationId xmlns:p14="http://schemas.microsoft.com/office/powerpoint/2010/main" val="3991166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a:t>
            </a:fld>
            <a:endParaRPr lang="ko-KR" altLang="en-US"/>
          </a:p>
        </p:txBody>
      </p:sp>
    </p:spTree>
    <p:extLst>
      <p:ext uri="{BB962C8B-B14F-4D97-AF65-F5344CB8AC3E}">
        <p14:creationId xmlns:p14="http://schemas.microsoft.com/office/powerpoint/2010/main" val="8783168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41</a:t>
            </a:fld>
            <a:endParaRPr lang="ko-KR" altLang="en-US"/>
          </a:p>
        </p:txBody>
      </p:sp>
    </p:spTree>
    <p:extLst>
      <p:ext uri="{BB962C8B-B14F-4D97-AF65-F5344CB8AC3E}">
        <p14:creationId xmlns:p14="http://schemas.microsoft.com/office/powerpoint/2010/main" val="7853105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42</a:t>
            </a:fld>
            <a:endParaRPr lang="ko-KR" altLang="en-US"/>
          </a:p>
        </p:txBody>
      </p:sp>
    </p:spTree>
    <p:extLst>
      <p:ext uri="{BB962C8B-B14F-4D97-AF65-F5344CB8AC3E}">
        <p14:creationId xmlns:p14="http://schemas.microsoft.com/office/powerpoint/2010/main" val="17981599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43</a:t>
            </a:fld>
            <a:endParaRPr lang="ko-KR" altLang="en-US"/>
          </a:p>
        </p:txBody>
      </p:sp>
    </p:spTree>
    <p:extLst>
      <p:ext uri="{BB962C8B-B14F-4D97-AF65-F5344CB8AC3E}">
        <p14:creationId xmlns:p14="http://schemas.microsoft.com/office/powerpoint/2010/main" val="16874187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44</a:t>
            </a:fld>
            <a:endParaRPr lang="ko-KR" altLang="en-US"/>
          </a:p>
        </p:txBody>
      </p:sp>
    </p:spTree>
    <p:extLst>
      <p:ext uri="{BB962C8B-B14F-4D97-AF65-F5344CB8AC3E}">
        <p14:creationId xmlns:p14="http://schemas.microsoft.com/office/powerpoint/2010/main" val="9729551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45</a:t>
            </a:fld>
            <a:endParaRPr lang="ko-KR" altLang="en-US"/>
          </a:p>
        </p:txBody>
      </p:sp>
    </p:spTree>
    <p:extLst>
      <p:ext uri="{BB962C8B-B14F-4D97-AF65-F5344CB8AC3E}">
        <p14:creationId xmlns:p14="http://schemas.microsoft.com/office/powerpoint/2010/main" val="41721597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46</a:t>
            </a:fld>
            <a:endParaRPr lang="ko-KR" altLang="en-US"/>
          </a:p>
        </p:txBody>
      </p:sp>
    </p:spTree>
    <p:extLst>
      <p:ext uri="{BB962C8B-B14F-4D97-AF65-F5344CB8AC3E}">
        <p14:creationId xmlns:p14="http://schemas.microsoft.com/office/powerpoint/2010/main" val="1389792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47</a:t>
            </a:fld>
            <a:endParaRPr lang="ko-KR" altLang="en-US"/>
          </a:p>
        </p:txBody>
      </p:sp>
    </p:spTree>
    <p:extLst>
      <p:ext uri="{BB962C8B-B14F-4D97-AF65-F5344CB8AC3E}">
        <p14:creationId xmlns:p14="http://schemas.microsoft.com/office/powerpoint/2010/main" val="33928286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48</a:t>
            </a:fld>
            <a:endParaRPr lang="ko-KR" altLang="en-US"/>
          </a:p>
        </p:txBody>
      </p:sp>
    </p:spTree>
    <p:extLst>
      <p:ext uri="{BB962C8B-B14F-4D97-AF65-F5344CB8AC3E}">
        <p14:creationId xmlns:p14="http://schemas.microsoft.com/office/powerpoint/2010/main" val="18235172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49</a:t>
            </a:fld>
            <a:endParaRPr lang="ko-KR" altLang="en-US"/>
          </a:p>
        </p:txBody>
      </p:sp>
    </p:spTree>
    <p:extLst>
      <p:ext uri="{BB962C8B-B14F-4D97-AF65-F5344CB8AC3E}">
        <p14:creationId xmlns:p14="http://schemas.microsoft.com/office/powerpoint/2010/main" val="31867239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50</a:t>
            </a:fld>
            <a:endParaRPr lang="ko-KR" altLang="en-US"/>
          </a:p>
        </p:txBody>
      </p:sp>
    </p:spTree>
    <p:extLst>
      <p:ext uri="{BB962C8B-B14F-4D97-AF65-F5344CB8AC3E}">
        <p14:creationId xmlns:p14="http://schemas.microsoft.com/office/powerpoint/2010/main" val="2158534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6</a:t>
            </a:fld>
            <a:endParaRPr lang="ko-KR" altLang="en-US"/>
          </a:p>
        </p:txBody>
      </p:sp>
    </p:spTree>
    <p:extLst>
      <p:ext uri="{BB962C8B-B14F-4D97-AF65-F5344CB8AC3E}">
        <p14:creationId xmlns:p14="http://schemas.microsoft.com/office/powerpoint/2010/main" val="5781214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51</a:t>
            </a:fld>
            <a:endParaRPr lang="ko-KR" altLang="en-US"/>
          </a:p>
        </p:txBody>
      </p:sp>
    </p:spTree>
    <p:extLst>
      <p:ext uri="{BB962C8B-B14F-4D97-AF65-F5344CB8AC3E}">
        <p14:creationId xmlns:p14="http://schemas.microsoft.com/office/powerpoint/2010/main" val="13774077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52</a:t>
            </a:fld>
            <a:endParaRPr lang="ko-KR" altLang="en-US"/>
          </a:p>
        </p:txBody>
      </p:sp>
    </p:spTree>
    <p:extLst>
      <p:ext uri="{BB962C8B-B14F-4D97-AF65-F5344CB8AC3E}">
        <p14:creationId xmlns:p14="http://schemas.microsoft.com/office/powerpoint/2010/main" val="10911590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53</a:t>
            </a:fld>
            <a:endParaRPr lang="ko-KR" altLang="en-US"/>
          </a:p>
        </p:txBody>
      </p:sp>
    </p:spTree>
    <p:extLst>
      <p:ext uri="{BB962C8B-B14F-4D97-AF65-F5344CB8AC3E}">
        <p14:creationId xmlns:p14="http://schemas.microsoft.com/office/powerpoint/2010/main" val="10452445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54</a:t>
            </a:fld>
            <a:endParaRPr lang="ko-KR" altLang="en-US"/>
          </a:p>
        </p:txBody>
      </p:sp>
    </p:spTree>
    <p:extLst>
      <p:ext uri="{BB962C8B-B14F-4D97-AF65-F5344CB8AC3E}">
        <p14:creationId xmlns:p14="http://schemas.microsoft.com/office/powerpoint/2010/main" val="9495177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55</a:t>
            </a:fld>
            <a:endParaRPr lang="ko-KR" altLang="en-US"/>
          </a:p>
        </p:txBody>
      </p:sp>
    </p:spTree>
    <p:extLst>
      <p:ext uri="{BB962C8B-B14F-4D97-AF65-F5344CB8AC3E}">
        <p14:creationId xmlns:p14="http://schemas.microsoft.com/office/powerpoint/2010/main" val="31459090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56</a:t>
            </a:fld>
            <a:endParaRPr lang="ko-KR" altLang="en-US"/>
          </a:p>
        </p:txBody>
      </p:sp>
    </p:spTree>
    <p:extLst>
      <p:ext uri="{BB962C8B-B14F-4D97-AF65-F5344CB8AC3E}">
        <p14:creationId xmlns:p14="http://schemas.microsoft.com/office/powerpoint/2010/main" val="31643342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57</a:t>
            </a:fld>
            <a:endParaRPr lang="ko-KR" altLang="en-US"/>
          </a:p>
        </p:txBody>
      </p:sp>
    </p:spTree>
    <p:extLst>
      <p:ext uri="{BB962C8B-B14F-4D97-AF65-F5344CB8AC3E}">
        <p14:creationId xmlns:p14="http://schemas.microsoft.com/office/powerpoint/2010/main" val="36875858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58</a:t>
            </a:fld>
            <a:endParaRPr lang="ko-KR" altLang="en-US"/>
          </a:p>
        </p:txBody>
      </p:sp>
    </p:spTree>
    <p:extLst>
      <p:ext uri="{BB962C8B-B14F-4D97-AF65-F5344CB8AC3E}">
        <p14:creationId xmlns:p14="http://schemas.microsoft.com/office/powerpoint/2010/main" val="40321160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59</a:t>
            </a:fld>
            <a:endParaRPr lang="ko-KR" altLang="en-US"/>
          </a:p>
        </p:txBody>
      </p:sp>
    </p:spTree>
    <p:extLst>
      <p:ext uri="{BB962C8B-B14F-4D97-AF65-F5344CB8AC3E}">
        <p14:creationId xmlns:p14="http://schemas.microsoft.com/office/powerpoint/2010/main" val="6187626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60</a:t>
            </a:fld>
            <a:endParaRPr lang="ko-KR" altLang="en-US"/>
          </a:p>
        </p:txBody>
      </p:sp>
    </p:spTree>
    <p:extLst>
      <p:ext uri="{BB962C8B-B14F-4D97-AF65-F5344CB8AC3E}">
        <p14:creationId xmlns:p14="http://schemas.microsoft.com/office/powerpoint/2010/main" val="1046504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7</a:t>
            </a:fld>
            <a:endParaRPr lang="ko-KR" altLang="en-US"/>
          </a:p>
        </p:txBody>
      </p:sp>
    </p:spTree>
    <p:extLst>
      <p:ext uri="{BB962C8B-B14F-4D97-AF65-F5344CB8AC3E}">
        <p14:creationId xmlns:p14="http://schemas.microsoft.com/office/powerpoint/2010/main" val="1076511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8</a:t>
            </a:fld>
            <a:endParaRPr lang="ko-KR" altLang="en-US"/>
          </a:p>
        </p:txBody>
      </p:sp>
    </p:spTree>
    <p:extLst>
      <p:ext uri="{BB962C8B-B14F-4D97-AF65-F5344CB8AC3E}">
        <p14:creationId xmlns:p14="http://schemas.microsoft.com/office/powerpoint/2010/main" val="2030150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9</a:t>
            </a:fld>
            <a:endParaRPr lang="ko-KR" altLang="en-US"/>
          </a:p>
        </p:txBody>
      </p:sp>
    </p:spTree>
    <p:extLst>
      <p:ext uri="{BB962C8B-B14F-4D97-AF65-F5344CB8AC3E}">
        <p14:creationId xmlns:p14="http://schemas.microsoft.com/office/powerpoint/2010/main" val="2687517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10</a:t>
            </a:fld>
            <a:endParaRPr lang="ko-KR" altLang="en-US"/>
          </a:p>
        </p:txBody>
      </p:sp>
    </p:spTree>
    <p:extLst>
      <p:ext uri="{BB962C8B-B14F-4D97-AF65-F5344CB8AC3E}">
        <p14:creationId xmlns:p14="http://schemas.microsoft.com/office/powerpoint/2010/main" val="3791384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2024-04-18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206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2024-04-18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1692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2024-04-18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14058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2024-04-18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40467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178ADFAC-D890-497A-A497-2A400DD02E74}" type="datetimeFigureOut">
              <a:rPr lang="ko-KR" altLang="en-US" smtClean="0"/>
              <a:t>2024-04-18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815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178ADFAC-D890-497A-A497-2A400DD02E74}" type="datetimeFigureOut">
              <a:rPr lang="ko-KR" altLang="en-US" smtClean="0"/>
              <a:t>2024-04-18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51506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178ADFAC-D890-497A-A497-2A400DD02E74}" type="datetimeFigureOut">
              <a:rPr lang="ko-KR" altLang="en-US" smtClean="0"/>
              <a:t>2024-04-18</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417898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178ADFAC-D890-497A-A497-2A400DD02E74}" type="datetimeFigureOut">
              <a:rPr lang="ko-KR" altLang="en-US" smtClean="0"/>
              <a:t>2024-04-18</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25004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ADFAC-D890-497A-A497-2A400DD02E74}" type="datetimeFigureOut">
              <a:rPr lang="ko-KR" altLang="en-US" smtClean="0"/>
              <a:t>2024-04-18</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68842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2024-04-18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34556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2024-04-18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42468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ADFAC-D890-497A-A497-2A400DD02E74}" type="datetimeFigureOut">
              <a:rPr lang="ko-KR" altLang="en-US" smtClean="0"/>
              <a:t>2024-04-18</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952824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51.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52.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5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8.png"/></Relationships>
</file>

<file path=ppt/slides/_rels/slide5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8.xml.rels><?xml version="1.0" encoding="UTF-8" standalone="yes"?>
<Relationships xmlns="http://schemas.openxmlformats.org/package/2006/relationships"><Relationship Id="rId3" Type="http://schemas.openxmlformats.org/officeDocument/2006/relationships/image" Target="../media/image690.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7/Week7_XOR_Backpropagation.ipynb"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99839" y="1441108"/>
            <a:ext cx="8544322" cy="817531"/>
          </a:xfrm>
          <a:prstGeom prst="rect">
            <a:avLst/>
          </a:prstGeom>
        </p:spPr>
        <p:txBody>
          <a:bodyPr wrap="square">
            <a:spAutoFit/>
          </a:bodyPr>
          <a:lstStyle/>
          <a:p>
            <a:pPr algn="ctr">
              <a:lnSpc>
                <a:spcPct val="150000"/>
              </a:lnSpc>
            </a:pPr>
            <a:r>
              <a:rPr lang="en-US" altLang="ko-KR" sz="3600" dirty="0">
                <a:latin typeface="Arial Narrow" panose="020B0606020202030204" pitchFamily="34" charset="0"/>
                <a:cs typeface="Times New Roman" panose="02020603050405020304" pitchFamily="18" charset="0"/>
              </a:rPr>
              <a:t>Backpropagation Algorithm Details</a:t>
            </a:r>
          </a:p>
        </p:txBody>
      </p:sp>
      <p:cxnSp>
        <p:nvCxnSpPr>
          <p:cNvPr id="13" name="직선 연결선 12"/>
          <p:cNvCxnSpPr/>
          <p:nvPr/>
        </p:nvCxnSpPr>
        <p:spPr>
          <a:xfrm>
            <a:off x="457200" y="3476625"/>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352800" y="3571875"/>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7" name="직사각형 6"/>
          <p:cNvSpPr/>
          <p:nvPr/>
        </p:nvSpPr>
        <p:spPr>
          <a:xfrm>
            <a:off x="1075166" y="3978237"/>
            <a:ext cx="6941127" cy="1384995"/>
          </a:xfrm>
          <a:prstGeom prst="rect">
            <a:avLst/>
          </a:prstGeom>
        </p:spPr>
        <p:txBody>
          <a:bodyPr wrap="square">
            <a:spAutoFit/>
          </a:bodyPr>
          <a:lstStyle/>
          <a:p>
            <a:pPr algn="ctr">
              <a:lnSpc>
                <a:spcPct val="150000"/>
              </a:lnSpc>
            </a:pPr>
            <a:r>
              <a:rPr lang="en-US" altLang="ko-KR" sz="3200" b="1" dirty="0">
                <a:latin typeface="Arial Narrow" panose="020B0606020202030204" pitchFamily="34" charset="0"/>
                <a:cs typeface="Times New Roman" panose="02020603050405020304" pitchFamily="18" charset="0"/>
              </a:rPr>
              <a:t>Ph.D. </a:t>
            </a:r>
            <a:r>
              <a:rPr lang="en-US" altLang="ko-KR" sz="3200" b="1" dirty="0" err="1">
                <a:latin typeface="Arial Narrow" panose="020B0606020202030204" pitchFamily="34" charset="0"/>
                <a:cs typeface="Times New Roman" panose="02020603050405020304" pitchFamily="18" charset="0"/>
              </a:rPr>
              <a:t>Junetae</a:t>
            </a:r>
            <a:r>
              <a:rPr lang="en-US" altLang="ko-KR" sz="3200" b="1" dirty="0">
                <a:latin typeface="Arial Narrow" panose="020B0606020202030204" pitchFamily="34" charset="0"/>
                <a:cs typeface="Times New Roman" panose="02020603050405020304" pitchFamily="18" charset="0"/>
              </a:rPr>
              <a:t>, Kim</a:t>
            </a:r>
          </a:p>
          <a:p>
            <a:pPr algn="ctr">
              <a:lnSpc>
                <a:spcPct val="150000"/>
              </a:lnSpc>
            </a:pPr>
            <a:r>
              <a:rPr lang="en-US" altLang="ko-KR" sz="2400" b="1" dirty="0">
                <a:latin typeface="Arial Narrow" panose="020B0606020202030204" pitchFamily="34" charset="0"/>
                <a:cs typeface="Times New Roman" panose="02020603050405020304" pitchFamily="18" charset="0"/>
              </a:rPr>
              <a:t>Assistant professor </a:t>
            </a:r>
          </a:p>
        </p:txBody>
      </p:sp>
      <p:sp>
        <p:nvSpPr>
          <p:cNvPr id="9" name="TextBox 8">
            <a:extLst>
              <a:ext uri="{FF2B5EF4-FFF2-40B4-BE49-F238E27FC236}">
                <a16:creationId xmlns:a16="http://schemas.microsoft.com/office/drawing/2014/main" id="{CEFB9B8D-4441-4FDD-9D76-E9EA305C96FA}"/>
              </a:ext>
            </a:extLst>
          </p:cNvPr>
          <p:cNvSpPr txBox="1"/>
          <p:nvPr/>
        </p:nvSpPr>
        <p:spPr>
          <a:xfrm>
            <a:off x="4096512" y="2580947"/>
            <a:ext cx="1179576" cy="461665"/>
          </a:xfrm>
          <a:prstGeom prst="rect">
            <a:avLst/>
          </a:prstGeom>
          <a:noFill/>
        </p:spPr>
        <p:txBody>
          <a:bodyPr wrap="square">
            <a:spAutoFit/>
          </a:bodyPr>
          <a:lstStyle/>
          <a:p>
            <a:r>
              <a:rPr lang="en-US" altLang="ko-KR" sz="2400" dirty="0">
                <a:latin typeface="Arial Narrow" panose="020B0606020202030204" pitchFamily="34" charset="0"/>
                <a:cs typeface="Times New Roman" panose="02020603050405020304" pitchFamily="18" charset="0"/>
              </a:rPr>
              <a:t>Week 7</a:t>
            </a:r>
            <a:endParaRPr lang="ko-KR" altLang="en-US" sz="2400" dirty="0"/>
          </a:p>
        </p:txBody>
      </p:sp>
    </p:spTree>
    <p:extLst>
      <p:ext uri="{BB962C8B-B14F-4D97-AF65-F5344CB8AC3E}">
        <p14:creationId xmlns:p14="http://schemas.microsoft.com/office/powerpoint/2010/main" val="91095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14771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Backpropagation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Backpropagation is the process of iteratively updating parameters until weight W</a:t>
            </a:r>
            <a:r>
              <a:rPr lang="en-US" altLang="ko-KR" sz="2000" baseline="-25000" dirty="0">
                <a:solidFill>
                  <a:srgbClr val="222222"/>
                </a:solidFill>
                <a:latin typeface="Arial Narrow" panose="020B0606020202030204" pitchFamily="34" charset="0"/>
              </a:rPr>
              <a:t>(1)</a:t>
            </a:r>
            <a:r>
              <a:rPr lang="en-US" altLang="ko-KR" sz="2000" dirty="0">
                <a:solidFill>
                  <a:srgbClr val="222222"/>
                </a:solidFill>
                <a:latin typeface="Arial Narrow" panose="020B0606020202030204" pitchFamily="34" charset="0"/>
              </a:rPr>
              <a:t> and weight W</a:t>
            </a:r>
            <a:r>
              <a:rPr lang="en-US" altLang="ko-KR" sz="2000" baseline="-25000" dirty="0">
                <a:solidFill>
                  <a:srgbClr val="222222"/>
                </a:solidFill>
                <a:latin typeface="Arial Narrow" panose="020B0606020202030204" pitchFamily="34" charset="0"/>
              </a:rPr>
              <a:t>(2)</a:t>
            </a:r>
            <a:r>
              <a:rPr lang="en-US" altLang="ko-KR" sz="2000" dirty="0">
                <a:solidFill>
                  <a:srgbClr val="222222"/>
                </a:solidFill>
                <a:latin typeface="Arial Narrow" panose="020B0606020202030204" pitchFamily="34" charset="0"/>
              </a:rPr>
              <a:t> are no longer updated in the backward direction.</a:t>
            </a:r>
            <a:endParaRPr lang="en-US" altLang="ko-KR" dirty="0">
              <a:solidFill>
                <a:srgbClr val="222222"/>
              </a:solidFill>
              <a:latin typeface="Arial Narrow" panose="020B0606020202030204" pitchFamily="34" charset="0"/>
            </a:endParaRPr>
          </a:p>
        </p:txBody>
      </p:sp>
      <p:pic>
        <p:nvPicPr>
          <p:cNvPr id="6" name="그림 5">
            <a:extLst>
              <a:ext uri="{FF2B5EF4-FFF2-40B4-BE49-F238E27FC236}">
                <a16:creationId xmlns:a16="http://schemas.microsoft.com/office/drawing/2014/main" id="{C854988C-677D-B9FE-BCB4-CF7AAA7C0834}"/>
              </a:ext>
            </a:extLst>
          </p:cNvPr>
          <p:cNvPicPr>
            <a:picLocks noChangeAspect="1"/>
          </p:cNvPicPr>
          <p:nvPr/>
        </p:nvPicPr>
        <p:blipFill>
          <a:blip r:embed="rId3"/>
          <a:stretch>
            <a:fillRect/>
          </a:stretch>
        </p:blipFill>
        <p:spPr>
          <a:xfrm>
            <a:off x="490458" y="3164711"/>
            <a:ext cx="7748195" cy="2542574"/>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839AC6F-ECC2-44B1-DD8B-1BF1732FFFAA}"/>
                  </a:ext>
                </a:extLst>
              </p:cNvPr>
              <p:cNvSpPr txBox="1"/>
              <p:nvPr/>
            </p:nvSpPr>
            <p:spPr>
              <a:xfrm>
                <a:off x="771525" y="6000750"/>
                <a:ext cx="7748194" cy="66152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ko-KR" sz="1800" b="0"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𝐴𝑐𝑡𝑖𝑣𝑎𝑡𝑖𝑜𝑛</m:t>
                          </m:r>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𝑓𝑢𝑛𝑐𝑡𝑖𝑜𝑛</m:t>
                          </m:r>
                        </m:e>
                        <m:sub>
                          <m:r>
                            <a:rPr lang="en-US" altLang="ko-KR" sz="1800" b="0" i="1" dirty="0" smtClean="0">
                              <a:solidFill>
                                <a:srgbClr val="222222"/>
                              </a:solidFill>
                              <a:latin typeface="Cambria Math" panose="02040503050406030204" pitchFamily="18" charset="0"/>
                            </a:rPr>
                            <m:t>1</m:t>
                          </m:r>
                        </m:sub>
                      </m:sSub>
                      <m:r>
                        <a:rPr lang="en-US" altLang="ko-KR" sz="1800" b="0" i="1" dirty="0" smtClean="0">
                          <a:solidFill>
                            <a:srgbClr val="222222"/>
                          </a:solidFill>
                          <a:latin typeface="Cambria Math" panose="02040503050406030204" pitchFamily="18" charset="0"/>
                        </a:rPr>
                        <m:t>=</m:t>
                      </m:r>
                      <m:r>
                        <a:rPr lang="en-US" altLang="ko-KR" i="1" dirty="0" smtClean="0">
                          <a:solidFill>
                            <a:srgbClr val="222222"/>
                          </a:solidFill>
                          <a:latin typeface="Cambria Math" panose="02040503050406030204" pitchFamily="18" charset="0"/>
                        </a:rPr>
                        <m:t>𝐺</m:t>
                      </m:r>
                      <m:d>
                        <m:dPr>
                          <m:ctrlPr>
                            <a:rPr lang="en-US" altLang="ko-KR" b="0" i="1" dirty="0" smtClean="0">
                              <a:solidFill>
                                <a:srgbClr val="222222"/>
                              </a:solidFill>
                              <a:latin typeface="Cambria Math" panose="02040503050406030204" pitchFamily="18" charset="0"/>
                            </a:rPr>
                          </m:ctrlPr>
                        </m:dPr>
                        <m:e>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𝑊𝑒𝑖𝑔h𝑡𝑒𝑑</m:t>
                              </m:r>
                              <m:r>
                                <a:rPr lang="en-US" altLang="ko-KR" i="1" dirty="0">
                                  <a:solidFill>
                                    <a:srgbClr val="222222"/>
                                  </a:solidFill>
                                  <a:latin typeface="Cambria Math" panose="02040503050406030204" pitchFamily="18" charset="0"/>
                                </a:rPr>
                                <m:t> </m:t>
                              </m:r>
                              <m:r>
                                <a:rPr lang="en-US" altLang="ko-KR" i="1" dirty="0">
                                  <a:solidFill>
                                    <a:srgbClr val="222222"/>
                                  </a:solidFill>
                                  <a:latin typeface="Cambria Math" panose="02040503050406030204" pitchFamily="18" charset="0"/>
                                </a:rPr>
                                <m:t>𝑠𝑢𝑚</m:t>
                              </m:r>
                            </m:e>
                            <m:sub>
                              <m:r>
                                <a:rPr lang="en-US" altLang="ko-KR" i="1" dirty="0">
                                  <a:solidFill>
                                    <a:srgbClr val="222222"/>
                                  </a:solidFill>
                                  <a:latin typeface="Cambria Math" panose="02040503050406030204" pitchFamily="18" charset="0"/>
                                </a:rPr>
                                <m:t>1</m:t>
                              </m:r>
                            </m:sub>
                          </m:sSub>
                        </m:e>
                      </m:d>
                      <m:r>
                        <a:rPr lang="en-US" altLang="ko-KR" b="0" i="1" dirty="0" smtClean="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en-US" altLang="ko-KR" b="0" i="1" dirty="0" smtClean="0">
                              <a:solidFill>
                                <a:srgbClr val="222222"/>
                              </a:solidFill>
                              <a:latin typeface="Cambria Math" panose="02040503050406030204" pitchFamily="18" charset="0"/>
                            </a:rPr>
                            <m:t>1</m:t>
                          </m:r>
                        </m:num>
                        <m:den>
                          <m:r>
                            <a:rPr lang="en-US" altLang="ko-KR" b="0" i="1" dirty="0" smtClean="0">
                              <a:solidFill>
                                <a:srgbClr val="222222"/>
                              </a:solidFill>
                              <a:latin typeface="Cambria Math" panose="02040503050406030204" pitchFamily="18" charset="0"/>
                            </a:rPr>
                            <m:t>1+</m:t>
                          </m:r>
                          <m:sSup>
                            <m:sSupPr>
                              <m:ctrlPr>
                                <a:rPr lang="en-US" altLang="ko-KR" b="0" i="1" dirty="0" smtClean="0">
                                  <a:solidFill>
                                    <a:srgbClr val="222222"/>
                                  </a:solidFill>
                                  <a:latin typeface="Cambria Math" panose="02040503050406030204" pitchFamily="18" charset="0"/>
                                </a:rPr>
                              </m:ctrlPr>
                            </m:sSupPr>
                            <m:e>
                              <m:r>
                                <a:rPr lang="en-US" altLang="ko-KR" i="1" dirty="0">
                                  <a:solidFill>
                                    <a:srgbClr val="222222"/>
                                  </a:solidFill>
                                  <a:latin typeface="Cambria Math" panose="02040503050406030204" pitchFamily="18" charset="0"/>
                                </a:rPr>
                                <m:t>𝑒𝑥𝑝</m:t>
                              </m:r>
                            </m:e>
                            <m:sup>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𝑊𝑒𝑖𝑔h𝑡𝑒𝑑</m:t>
                                  </m:r>
                                  <m:r>
                                    <a:rPr lang="en-US" altLang="ko-KR" i="1" dirty="0">
                                      <a:solidFill>
                                        <a:srgbClr val="222222"/>
                                      </a:solidFill>
                                      <a:latin typeface="Cambria Math" panose="02040503050406030204" pitchFamily="18" charset="0"/>
                                    </a:rPr>
                                    <m:t> </m:t>
                                  </m:r>
                                  <m:r>
                                    <a:rPr lang="en-US" altLang="ko-KR" i="1" dirty="0">
                                      <a:solidFill>
                                        <a:srgbClr val="222222"/>
                                      </a:solidFill>
                                      <a:latin typeface="Cambria Math" panose="02040503050406030204" pitchFamily="18" charset="0"/>
                                    </a:rPr>
                                    <m:t>𝑠𝑢𝑚</m:t>
                                  </m:r>
                                </m:e>
                                <m:sub>
                                  <m:r>
                                    <a:rPr lang="en-US" altLang="ko-KR" i="1" dirty="0">
                                      <a:solidFill>
                                        <a:srgbClr val="222222"/>
                                      </a:solidFill>
                                      <a:latin typeface="Cambria Math" panose="02040503050406030204" pitchFamily="18" charset="0"/>
                                    </a:rPr>
                                    <m:t>1</m:t>
                                  </m:r>
                                </m:sub>
                              </m:sSub>
                            </m:sup>
                          </m:sSup>
                        </m:den>
                      </m:f>
                    </m:oMath>
                  </m:oMathPara>
                </a14:m>
                <a:endParaRPr lang="ko-KR" altLang="en-US" dirty="0"/>
              </a:p>
            </p:txBody>
          </p:sp>
        </mc:Choice>
        <mc:Fallback xmlns="">
          <p:sp>
            <p:nvSpPr>
              <p:cNvPr id="20" name="TextBox 19">
                <a:extLst>
                  <a:ext uri="{FF2B5EF4-FFF2-40B4-BE49-F238E27FC236}">
                    <a16:creationId xmlns:a16="http://schemas.microsoft.com/office/drawing/2014/main" id="{D839AC6F-ECC2-44B1-DD8B-1BF1732FFFAA}"/>
                  </a:ext>
                </a:extLst>
              </p:cNvPr>
              <p:cNvSpPr txBox="1">
                <a:spLocks noRot="1" noChangeAspect="1" noMove="1" noResize="1" noEditPoints="1" noAdjustHandles="1" noChangeArrowheads="1" noChangeShapeType="1" noTextEdit="1"/>
              </p:cNvSpPr>
              <p:nvPr/>
            </p:nvSpPr>
            <p:spPr>
              <a:xfrm>
                <a:off x="771525" y="6000750"/>
                <a:ext cx="7748194" cy="661528"/>
              </a:xfrm>
              <a:prstGeom prst="rect">
                <a:avLst/>
              </a:prstGeom>
              <a:blipFill>
                <a:blip r:embed="rId4"/>
                <a:stretch>
                  <a:fillRect/>
                </a:stretch>
              </a:blipFill>
            </p:spPr>
            <p:txBody>
              <a:bodyPr/>
              <a:lstStyle/>
              <a:p>
                <a:r>
                  <a:rPr lang="ko-KR" altLang="en-US">
                    <a:noFill/>
                  </a:rPr>
                  <a:t> </a:t>
                </a:r>
              </a:p>
            </p:txBody>
          </p:sp>
        </mc:Fallback>
      </mc:AlternateContent>
      <p:sp>
        <p:nvSpPr>
          <p:cNvPr id="9" name="직사각형 8">
            <a:extLst>
              <a:ext uri="{FF2B5EF4-FFF2-40B4-BE49-F238E27FC236}">
                <a16:creationId xmlns:a16="http://schemas.microsoft.com/office/drawing/2014/main" id="{3B8DA418-F6C9-720C-A9C8-899233A1D996}"/>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111706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147717"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a:t>
            </a:r>
          </a:p>
        </p:txBody>
      </p:sp>
      <p:pic>
        <p:nvPicPr>
          <p:cNvPr id="6" name="그림 5">
            <a:extLst>
              <a:ext uri="{FF2B5EF4-FFF2-40B4-BE49-F238E27FC236}">
                <a16:creationId xmlns:a16="http://schemas.microsoft.com/office/drawing/2014/main" id="{C854988C-677D-B9FE-BCB4-CF7AAA7C0834}"/>
              </a:ext>
            </a:extLst>
          </p:cNvPr>
          <p:cNvPicPr>
            <a:picLocks noChangeAspect="1"/>
          </p:cNvPicPr>
          <p:nvPr/>
        </p:nvPicPr>
        <p:blipFill>
          <a:blip r:embed="rId3"/>
          <a:stretch>
            <a:fillRect/>
          </a:stretch>
        </p:blipFill>
        <p:spPr>
          <a:xfrm>
            <a:off x="490458" y="1824803"/>
            <a:ext cx="7748195" cy="2542574"/>
          </a:xfrm>
          <a:prstGeom prst="rect">
            <a:avLst/>
          </a:prstGeom>
        </p:spPr>
      </p:pic>
      <p:sp>
        <p:nvSpPr>
          <p:cNvPr id="9" name="TextBox 8">
            <a:extLst>
              <a:ext uri="{FF2B5EF4-FFF2-40B4-BE49-F238E27FC236}">
                <a16:creationId xmlns:a16="http://schemas.microsoft.com/office/drawing/2014/main" id="{D637F0BC-80BE-0647-8654-D407E86C2B74}"/>
              </a:ext>
            </a:extLst>
          </p:cNvPr>
          <p:cNvSpPr txBox="1"/>
          <p:nvPr/>
        </p:nvSpPr>
        <p:spPr>
          <a:xfrm>
            <a:off x="771524" y="4858114"/>
            <a:ext cx="6616104" cy="369332"/>
          </a:xfrm>
          <a:prstGeom prst="rect">
            <a:avLst/>
          </a:prstGeom>
          <a:noFill/>
        </p:spPr>
        <p:txBody>
          <a:bodyPr wrap="square">
            <a:spAutoFit/>
          </a:bodyPr>
          <a:lstStyle/>
          <a:p>
            <a:pPr marL="285750" indent="-285750">
              <a:buFont typeface="Arial" panose="020B0604020202020204" pitchFamily="34" charset="0"/>
              <a:buChar char="•"/>
            </a:pPr>
            <a:r>
              <a:rPr lang="en-US" altLang="ko-KR" sz="1800" dirty="0">
                <a:solidFill>
                  <a:srgbClr val="222222"/>
                </a:solidFill>
                <a:latin typeface="Arial Narrow" panose="020B0606020202030204" pitchFamily="34" charset="0"/>
              </a:rPr>
              <a:t>To update W</a:t>
            </a:r>
            <a:r>
              <a:rPr lang="en-US" altLang="ko-KR" sz="1800" baseline="-25000" dirty="0">
                <a:solidFill>
                  <a:srgbClr val="222222"/>
                </a:solidFill>
                <a:latin typeface="Arial Narrow" panose="020B0606020202030204" pitchFamily="34" charset="0"/>
              </a:rPr>
              <a:t>31</a:t>
            </a:r>
            <a:r>
              <a:rPr lang="en-US" altLang="ko-KR" sz="1800" dirty="0">
                <a:solidFill>
                  <a:srgbClr val="222222"/>
                </a:solidFill>
                <a:latin typeface="Arial Narrow" panose="020B0606020202030204" pitchFamily="34" charset="0"/>
              </a:rPr>
              <a:t> using the backpropagation, we need to compute as below</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8754B21-43D3-12F1-5C8E-F4F6B8E3C828}"/>
                  </a:ext>
                </a:extLst>
              </p:cNvPr>
              <p:cNvSpPr txBox="1"/>
              <p:nvPr/>
            </p:nvSpPr>
            <p:spPr>
              <a:xfrm>
                <a:off x="625763" y="5472608"/>
                <a:ext cx="4572000" cy="6657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31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𝑙𝑟</m:t>
                      </m:r>
                      <m:r>
                        <a:rPr lang="en-US" altLang="ko-KR" b="0" i="1" dirty="0" smtClean="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m:oMathPara>
                </a14:m>
                <a:endParaRPr lang="ko-KR" altLang="en-US" dirty="0"/>
              </a:p>
            </p:txBody>
          </p:sp>
        </mc:Choice>
        <mc:Fallback xmlns="">
          <p:sp>
            <p:nvSpPr>
              <p:cNvPr id="11" name="TextBox 10">
                <a:extLst>
                  <a:ext uri="{FF2B5EF4-FFF2-40B4-BE49-F238E27FC236}">
                    <a16:creationId xmlns:a16="http://schemas.microsoft.com/office/drawing/2014/main" id="{68754B21-43D3-12F1-5C8E-F4F6B8E3C828}"/>
                  </a:ext>
                </a:extLst>
              </p:cNvPr>
              <p:cNvSpPr txBox="1">
                <a:spLocks noRot="1" noChangeAspect="1" noMove="1" noResize="1" noEditPoints="1" noAdjustHandles="1" noChangeArrowheads="1" noChangeShapeType="1" noTextEdit="1"/>
              </p:cNvSpPr>
              <p:nvPr/>
            </p:nvSpPr>
            <p:spPr>
              <a:xfrm>
                <a:off x="625763" y="5472608"/>
                <a:ext cx="4572000" cy="665760"/>
              </a:xfrm>
              <a:prstGeom prst="rect">
                <a:avLst/>
              </a:prstGeom>
              <a:blipFill>
                <a:blip r:embed="rId4"/>
                <a:stretch>
                  <a:fillRect/>
                </a:stretch>
              </a:blipFill>
            </p:spPr>
            <p:txBody>
              <a:bodyPr/>
              <a:lstStyle/>
              <a:p>
                <a:r>
                  <a:rPr lang="ko-KR" altLang="en-US">
                    <a:noFill/>
                  </a:rPr>
                  <a:t> </a:t>
                </a:r>
              </a:p>
            </p:txBody>
          </p:sp>
        </mc:Fallback>
      </mc:AlternateContent>
      <p:sp>
        <p:nvSpPr>
          <p:cNvPr id="4" name="타원 3">
            <a:extLst>
              <a:ext uri="{FF2B5EF4-FFF2-40B4-BE49-F238E27FC236}">
                <a16:creationId xmlns:a16="http://schemas.microsoft.com/office/drawing/2014/main" id="{E0B50512-249C-6253-3506-7326FD380079}"/>
              </a:ext>
            </a:extLst>
          </p:cNvPr>
          <p:cNvSpPr/>
          <p:nvPr/>
        </p:nvSpPr>
        <p:spPr>
          <a:xfrm>
            <a:off x="4653480" y="2281473"/>
            <a:ext cx="360000" cy="360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id="{39E63014-202D-55B1-B009-3FAF2136B34C}"/>
              </a:ext>
            </a:extLst>
          </p:cNvPr>
          <p:cNvSpPr/>
          <p:nvPr/>
        </p:nvSpPr>
        <p:spPr>
          <a:xfrm>
            <a:off x="7675828" y="1866266"/>
            <a:ext cx="360000" cy="360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5558C2F9-8421-D002-E7CF-6BE663F1E600}"/>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902141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425930" cy="463460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 </a:t>
                </a: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31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𝑙𝑟</m:t>
                    </m:r>
                    <m:r>
                      <a:rPr lang="en-US" altLang="ko-KR" i="1" dirty="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endParaRPr lang="ko-KR" altLang="en-US" dirty="0"/>
              </a:p>
              <a:p>
                <a:pPr marL="1198800" lvl="2" indent="-284400">
                  <a:lnSpc>
                    <a:spcPct val="150000"/>
                  </a:lnSpc>
                  <a:buFont typeface="Arial" panose="020B0604020202020204" pitchFamily="34" charset="0"/>
                  <a:buChar char="•"/>
                </a:pPr>
                <a14:m>
                  <m:oMath xmlns:m="http://schemas.openxmlformats.org/officeDocument/2006/math">
                    <m:sSub>
                      <m:sSubPr>
                        <m:ctrlPr>
                          <a:rPr lang="en-US" altLang="ko-KR"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i="1" dirty="0">
                        <a:solidFill>
                          <a:srgbClr val="222222"/>
                        </a:solidFill>
                        <a:latin typeface="Cambria Math" panose="02040503050406030204" pitchFamily="18" charset="0"/>
                      </a:rPr>
                      <m:t> </m:t>
                    </m:r>
                  </m:oMath>
                </a14:m>
                <a:r>
                  <a:rPr lang="en-US" altLang="ko-KR" dirty="0">
                    <a:solidFill>
                      <a:srgbClr val="222222"/>
                    </a:solidFill>
                    <a:latin typeface="Arial Narrow" panose="020B0606020202030204" pitchFamily="34" charset="0"/>
                  </a:rPr>
                  <a:t>means the value already calculated one step earlier</a:t>
                </a: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The value we are calculating is </a:t>
                </a: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endParaRPr lang="en-US" altLang="ko-KR" dirty="0">
                  <a:solidFill>
                    <a:srgbClr val="222222"/>
                  </a:solidFill>
                  <a:latin typeface="Arial Narrow" panose="020B0606020202030204" pitchFamily="34" charset="0"/>
                </a:endParaRP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This means calculating the error of Y</a:t>
                </a:r>
                <a:r>
                  <a:rPr lang="en-US" altLang="ko-KR" baseline="-25000" dirty="0">
                    <a:solidFill>
                      <a:srgbClr val="222222"/>
                    </a:solidFill>
                    <a:latin typeface="Arial Narrow" panose="020B0606020202030204" pitchFamily="34" charset="0"/>
                  </a:rPr>
                  <a:t>out</a:t>
                </a:r>
                <a:r>
                  <a:rPr lang="en-US" altLang="ko-KR" dirty="0">
                    <a:solidFill>
                      <a:srgbClr val="222222"/>
                    </a:solidFill>
                    <a:latin typeface="Arial Narrow" panose="020B0606020202030204" pitchFamily="34" charset="0"/>
                  </a:rPr>
                  <a:t> and differentiating it with respect to </a:t>
                </a:r>
                <a14:m>
                  <m:oMath xmlns:m="http://schemas.openxmlformats.org/officeDocument/2006/math">
                    <m:sSub>
                      <m:sSubPr>
                        <m:ctrlPr>
                          <a:rPr lang="en-US" altLang="ko-KR"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oMath>
                </a14:m>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Error</a:t>
                </a:r>
                <a:r>
                  <a:rPr lang="en-US" altLang="ko-KR" sz="2000" dirty="0">
                    <a:solidFill>
                      <a:srgbClr val="222222"/>
                    </a:solidFill>
                    <a:latin typeface="Arial Narrow" panose="020B0606020202030204" pitchFamily="34" charset="0"/>
                  </a:rPr>
                  <a:t> </a:t>
                </a:r>
              </a:p>
              <a:p>
                <a:pPr marL="1198800" lvl="2" indent="-284400">
                  <a:lnSpc>
                    <a:spcPct val="150000"/>
                  </a:lnSpc>
                  <a:buFont typeface="Arial" panose="020B0604020202020204" pitchFamily="34" charset="0"/>
                  <a:buChar char="•"/>
                </a:pPr>
                <a14:m>
                  <m:oMath xmlns:m="http://schemas.openxmlformats.org/officeDocument/2006/math">
                    <m:r>
                      <a:rPr lang="en-US" altLang="ko-KR" b="0" i="1" dirty="0" smtClean="0">
                        <a:solidFill>
                          <a:srgbClr val="222222"/>
                        </a:solidFill>
                        <a:latin typeface="Cambria Math" panose="02040503050406030204" pitchFamily="18" charset="0"/>
                      </a:rPr>
                      <m:t>𝐸𝑟𝑟𝑜𝑟</m:t>
                    </m:r>
                    <m:r>
                      <a:rPr lang="en-US" altLang="ko-KR" b="0" i="1" dirty="0" smtClean="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en-US" altLang="ko-KR" b="0" i="1" dirty="0" smtClean="0">
                            <a:solidFill>
                              <a:srgbClr val="222222"/>
                            </a:solidFill>
                            <a:latin typeface="Cambria Math" panose="02040503050406030204" pitchFamily="18" charset="0"/>
                          </a:rPr>
                          <m:t>1</m:t>
                        </m:r>
                      </m:num>
                      <m:den>
                        <m:r>
                          <a:rPr lang="en-US" altLang="ko-KR" b="0" i="1" dirty="0" smtClean="0">
                            <a:solidFill>
                              <a:srgbClr val="222222"/>
                            </a:solidFill>
                            <a:latin typeface="Cambria Math" panose="02040503050406030204" pitchFamily="18" charset="0"/>
                          </a:rPr>
                          <m:t>2</m:t>
                        </m:r>
                      </m:den>
                    </m:f>
                    <m:sSup>
                      <m:sSupPr>
                        <m:ctrlPr>
                          <a:rPr lang="en-US" altLang="ko-KR" b="0" i="1" dirty="0" smtClean="0">
                            <a:solidFill>
                              <a:srgbClr val="222222"/>
                            </a:solidFill>
                            <a:latin typeface="Cambria Math" panose="02040503050406030204" pitchFamily="18" charset="0"/>
                          </a:rPr>
                        </m:ctrlPr>
                      </m:sSupPr>
                      <m:e>
                        <m:r>
                          <a:rPr lang="en-US" altLang="ko-KR" b="0" i="1" dirty="0" smtClean="0">
                            <a:solidFill>
                              <a:srgbClr val="222222"/>
                            </a:solidFill>
                            <a:latin typeface="Cambria Math" panose="02040503050406030204" pitchFamily="18" charset="0"/>
                          </a:rPr>
                          <m:t>(</m:t>
                        </m:r>
                        <m:sSub>
                          <m:sSubPr>
                            <m:ctrlPr>
                              <a:rPr lang="en-US" altLang="ko-KR" b="0"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e>
                      <m:sup>
                        <m:r>
                          <a:rPr lang="en-US" altLang="ko-KR" b="0" i="1" dirty="0" smtClean="0">
                            <a:solidFill>
                              <a:srgbClr val="222222"/>
                            </a:solidFill>
                            <a:latin typeface="Cambria Math" panose="02040503050406030204" pitchFamily="18" charset="0"/>
                          </a:rPr>
                          <m:t>2</m:t>
                        </m:r>
                      </m:sup>
                    </m:sSup>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en-US" altLang="ko-KR" i="1" dirty="0">
                            <a:solidFill>
                              <a:srgbClr val="222222"/>
                            </a:solidFill>
                            <a:latin typeface="Cambria Math" panose="02040503050406030204" pitchFamily="18" charset="0"/>
                          </a:rPr>
                          <m:t>1</m:t>
                        </m:r>
                      </m:num>
                      <m:den>
                        <m:r>
                          <a:rPr lang="en-US" altLang="ko-KR" i="1" dirty="0">
                            <a:solidFill>
                              <a:srgbClr val="222222"/>
                            </a:solidFill>
                            <a:latin typeface="Cambria Math" panose="02040503050406030204" pitchFamily="18" charset="0"/>
                          </a:rPr>
                          <m:t>2</m:t>
                        </m:r>
                      </m:den>
                    </m:f>
                    <m:sSup>
                      <m:sSupPr>
                        <m:ctrlPr>
                          <a:rPr lang="en-US" altLang="ko-KR" i="1" dirty="0">
                            <a:solidFill>
                              <a:srgbClr val="222222"/>
                            </a:solidFill>
                            <a:latin typeface="Cambria Math" panose="02040503050406030204" pitchFamily="18" charset="0"/>
                          </a:rPr>
                        </m:ctrlPr>
                      </m:sSupPr>
                      <m:e>
                        <m:r>
                          <a:rPr lang="en-US" altLang="ko-KR"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r>
                          <a:rPr lang="en-US" altLang="ko-KR" i="1" dirty="0">
                            <a:solidFill>
                              <a:srgbClr val="222222"/>
                            </a:solidFill>
                            <a:latin typeface="Cambria Math" panose="02040503050406030204" pitchFamily="18" charset="0"/>
                          </a:rPr>
                          <m:t>)</m:t>
                        </m:r>
                      </m:e>
                      <m:sup>
                        <m:r>
                          <a:rPr lang="en-US" altLang="ko-KR" b="0" i="1" dirty="0" smtClean="0">
                            <a:solidFill>
                              <a:srgbClr val="222222"/>
                            </a:solidFill>
                            <a:latin typeface="Cambria Math" panose="02040503050406030204" pitchFamily="18" charset="0"/>
                          </a:rPr>
                          <m:t>2</m:t>
                        </m:r>
                      </m:sup>
                    </m:sSup>
                    <m:r>
                      <a:rPr lang="en-US" altLang="ko-KR" b="0" i="1" dirty="0" smtClean="0">
                        <a:solidFill>
                          <a:srgbClr val="222222"/>
                        </a:solidFill>
                        <a:latin typeface="Cambria Math" panose="02040503050406030204" pitchFamily="18" charset="0"/>
                      </a:rPr>
                      <m:t>,</m:t>
                    </m:r>
                  </m:oMath>
                </a14:m>
                <a:endParaRPr lang="en-US" altLang="ko-KR" b="0" i="1" dirty="0">
                  <a:solidFill>
                    <a:srgbClr val="222222"/>
                  </a:solidFill>
                  <a:latin typeface="Cambria Math" panose="02040503050406030204" pitchFamily="18" charset="0"/>
                </a:endParaRPr>
              </a:p>
              <a:p>
                <a:pPr lvl="2">
                  <a:lnSpc>
                    <a:spcPct val="150000"/>
                  </a:lnSpc>
                </a:pPr>
                <a14:m>
                  <m:oMathPara xmlns:m="http://schemas.openxmlformats.org/officeDocument/2006/math">
                    <m:oMathParaPr>
                      <m:jc m:val="centerGroup"/>
                    </m:oMathParaPr>
                    <m:oMath xmlns:m="http://schemas.openxmlformats.org/officeDocument/2006/math">
                      <m:r>
                        <a:rPr lang="en-US" altLang="ko-KR" b="0" i="1" dirty="0" smtClean="0">
                          <a:solidFill>
                            <a:srgbClr val="222222"/>
                          </a:solidFill>
                          <a:latin typeface="Cambria Math" panose="02040503050406030204" pitchFamily="18" charset="0"/>
                        </a:rPr>
                        <m:t>𝑤h𝑒𝑟𝑒</m:t>
                      </m:r>
                      <m:r>
                        <a:rPr lang="en-US" altLang="ko-KR" b="0" i="1" dirty="0" smtClean="0">
                          <a:solidFill>
                            <a:srgbClr val="222222"/>
                          </a:solidFill>
                          <a:latin typeface="Cambria Math" panose="02040503050406030204" pitchFamily="18" charset="0"/>
                        </a:rPr>
                        <m:t> </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𝑎𝑛𝑑</m:t>
                      </m:r>
                      <m:r>
                        <a:rPr lang="en-US" altLang="ko-KR" b="0" i="1" dirty="0" smtClean="0">
                          <a:solidFill>
                            <a:srgbClr val="222222"/>
                          </a:solidFill>
                          <a:latin typeface="Cambria Math" panose="02040503050406030204" pitchFamily="18" charset="0"/>
                        </a:rPr>
                        <m:t> </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𝑎𝑟𝑒</m:t>
                      </m:r>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𝑝𝑟𝑒𝑑𝑖𝑐𝑡𝑒𝑑</m:t>
                      </m:r>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𝑎𝑛𝑑</m:t>
                      </m:r>
                      <m:r>
                        <a:rPr lang="en-US" altLang="ko-KR" b="0" i="1" dirty="0" smtClean="0">
                          <a:solidFill>
                            <a:srgbClr val="222222"/>
                          </a:solidFill>
                          <a:latin typeface="Cambria Math" panose="02040503050406030204" pitchFamily="18" charset="0"/>
                        </a:rPr>
                        <m:t> </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𝑡</m:t>
                          </m:r>
                          <m:r>
                            <a:rPr lang="en-US" altLang="ko-KR" i="1" dirty="0">
                              <a:solidFill>
                                <a:srgbClr val="222222"/>
                              </a:solidFill>
                              <a:latin typeface="Cambria Math" panose="02040503050406030204" pitchFamily="18" charset="0"/>
                            </a:rPr>
                            <m:t>1</m:t>
                          </m:r>
                        </m:sub>
                      </m:sSub>
                      <m:r>
                        <a:rPr lang="en-US" altLang="ko-KR" i="1" dirty="0">
                          <a:solidFill>
                            <a:srgbClr val="222222"/>
                          </a:solidFill>
                          <a:latin typeface="Cambria Math" panose="02040503050406030204" pitchFamily="18" charset="0"/>
                        </a:rPr>
                        <m:t> </m:t>
                      </m:r>
                      <m:r>
                        <a:rPr lang="en-US" altLang="ko-KR" i="1" dirty="0">
                          <a:solidFill>
                            <a:srgbClr val="222222"/>
                          </a:solidFill>
                          <a:latin typeface="Cambria Math" panose="02040503050406030204" pitchFamily="18" charset="0"/>
                        </a:rPr>
                        <m:t>𝑎𝑛𝑑</m:t>
                      </m:r>
                      <m:r>
                        <a:rPr lang="en-US" altLang="ko-KR" i="1" dirty="0">
                          <a:solidFill>
                            <a:srgbClr val="222222"/>
                          </a:solidFill>
                          <a:latin typeface="Cambria Math" panose="02040503050406030204" pitchFamily="18" charset="0"/>
                        </a:rPr>
                        <m:t> </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𝑎𝑟𝑒</m:t>
                      </m:r>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𝑡𝑟𝑢𝑒</m:t>
                      </m:r>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𝑣𝑎𝑙𝑢𝑒</m:t>
                      </m:r>
                    </m:oMath>
                  </m:oMathPara>
                </a14:m>
                <a:endParaRPr lang="en-US" altLang="ko-KR"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425930" cy="4634602"/>
              </a:xfrm>
              <a:prstGeom prst="rect">
                <a:avLst/>
              </a:prstGeom>
              <a:blipFill>
                <a:blip r:embed="rId3"/>
                <a:stretch>
                  <a:fillRect l="-651"/>
                </a:stretch>
              </a:blipFill>
            </p:spPr>
            <p:txBody>
              <a:bodyPr/>
              <a:lstStyle/>
              <a:p>
                <a:r>
                  <a:rPr lang="ko-KR" altLang="en-US">
                    <a:noFill/>
                  </a:rPr>
                  <a:t> </a:t>
                </a:r>
              </a:p>
            </p:txBody>
          </p:sp>
        </mc:Fallback>
      </mc:AlternateContent>
      <p:sp>
        <p:nvSpPr>
          <p:cNvPr id="6" name="직사각형 5">
            <a:extLst>
              <a:ext uri="{FF2B5EF4-FFF2-40B4-BE49-F238E27FC236}">
                <a16:creationId xmlns:a16="http://schemas.microsoft.com/office/drawing/2014/main" id="{BAC5D1A6-F3D3-5ABA-E5A4-800725FBD11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448295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393178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sSub>
                      <m:sSubPr>
                        <m:ctrlPr>
                          <a:rPr lang="en-US" altLang="ko-KR" sz="1600" b="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b="0" i="1" dirty="0" smtClean="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Review of chain rule</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Formula used to differentiate composite function, f(g(x))</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The derivative of f(g(x)) can be written as:</a:t>
                </a:r>
              </a:p>
              <a:p>
                <a:pPr marL="1198800" lvl="2" indent="-284400">
                  <a:lnSpc>
                    <a:spcPct val="150000"/>
                  </a:lnSpc>
                  <a:buFont typeface="Arial" panose="020B0604020202020204" pitchFamily="34" charset="0"/>
                  <a:buChar char="•"/>
                </a:pPr>
                <a14:m>
                  <m:oMath xmlns:m="http://schemas.openxmlformats.org/officeDocument/2006/math">
                    <m:sSup>
                      <m:sSupPr>
                        <m:ctrlPr>
                          <a:rPr lang="en-US" altLang="ko-KR" b="0" i="1" smtClean="0">
                            <a:solidFill>
                              <a:srgbClr val="222222"/>
                            </a:solidFill>
                            <a:latin typeface="Cambria Math" panose="02040503050406030204" pitchFamily="18" charset="0"/>
                          </a:rPr>
                        </m:ctrlPr>
                      </m:sSupPr>
                      <m:e>
                        <m:r>
                          <a:rPr lang="en-US" altLang="ko-KR" b="0" i="1" smtClean="0">
                            <a:solidFill>
                              <a:srgbClr val="222222"/>
                            </a:solidFill>
                            <a:latin typeface="Cambria Math" panose="02040503050406030204" pitchFamily="18" charset="0"/>
                          </a:rPr>
                          <m:t>[</m:t>
                        </m:r>
                        <m:r>
                          <a:rPr lang="en-US" altLang="ko-KR" b="0" i="1" smtClean="0">
                            <a:solidFill>
                              <a:srgbClr val="222222"/>
                            </a:solidFill>
                            <a:latin typeface="Cambria Math" panose="02040503050406030204" pitchFamily="18" charset="0"/>
                          </a:rPr>
                          <m:t>𝑓</m:t>
                        </m:r>
                        <m:r>
                          <a:rPr lang="en-US" altLang="ko-KR" b="0" i="1" smtClean="0">
                            <a:solidFill>
                              <a:srgbClr val="222222"/>
                            </a:solidFill>
                            <a:latin typeface="Cambria Math" panose="02040503050406030204" pitchFamily="18" charset="0"/>
                          </a:rPr>
                          <m:t>(</m:t>
                        </m:r>
                        <m:r>
                          <a:rPr lang="en-US" altLang="ko-KR" b="0" i="1" smtClean="0">
                            <a:solidFill>
                              <a:srgbClr val="222222"/>
                            </a:solidFill>
                            <a:latin typeface="Cambria Math" panose="02040503050406030204" pitchFamily="18" charset="0"/>
                          </a:rPr>
                          <m:t>𝑔</m:t>
                        </m:r>
                        <m:d>
                          <m:dPr>
                            <m:ctrlPr>
                              <a:rPr lang="en-US" altLang="ko-KR" b="0" i="1" smtClean="0">
                                <a:solidFill>
                                  <a:srgbClr val="222222"/>
                                </a:solidFill>
                                <a:latin typeface="Cambria Math" panose="02040503050406030204" pitchFamily="18" charset="0"/>
                              </a:rPr>
                            </m:ctrlPr>
                          </m:dPr>
                          <m:e>
                            <m:r>
                              <a:rPr lang="en-US" altLang="ko-KR" b="0" i="1" smtClean="0">
                                <a:solidFill>
                                  <a:srgbClr val="222222"/>
                                </a:solidFill>
                                <a:latin typeface="Cambria Math" panose="02040503050406030204" pitchFamily="18" charset="0"/>
                              </a:rPr>
                              <m:t>𝑥</m:t>
                            </m:r>
                          </m:e>
                        </m:d>
                        <m:r>
                          <a:rPr lang="en-US" altLang="ko-KR" b="0" i="1" smtClean="0">
                            <a:solidFill>
                              <a:srgbClr val="222222"/>
                            </a:solidFill>
                            <a:latin typeface="Cambria Math" panose="02040503050406030204" pitchFamily="18" charset="0"/>
                          </a:rPr>
                          <m:t>)]</m:t>
                        </m:r>
                      </m:e>
                      <m:sup>
                        <m:r>
                          <a:rPr lang="en-US" altLang="ko-KR" b="0" i="1" smtClean="0">
                            <a:solidFill>
                              <a:srgbClr val="222222"/>
                            </a:solidFill>
                            <a:latin typeface="Cambria Math" panose="02040503050406030204" pitchFamily="18" charset="0"/>
                          </a:rPr>
                          <m:t>′</m:t>
                        </m:r>
                      </m:sup>
                    </m:sSup>
                    <m:r>
                      <a:rPr lang="en-US" altLang="ko-KR" b="0" i="1" smtClean="0">
                        <a:solidFill>
                          <a:srgbClr val="222222"/>
                        </a:solidFill>
                        <a:latin typeface="Cambria Math" panose="02040503050406030204" pitchFamily="18" charset="0"/>
                      </a:rPr>
                      <m:t>=</m:t>
                    </m:r>
                    <m:sSup>
                      <m:sSupPr>
                        <m:ctrlPr>
                          <a:rPr lang="en-US" altLang="ko-KR" i="1">
                            <a:solidFill>
                              <a:srgbClr val="222222"/>
                            </a:solidFill>
                            <a:latin typeface="Cambria Math" panose="02040503050406030204" pitchFamily="18" charset="0"/>
                          </a:rPr>
                        </m:ctrlPr>
                      </m:sSupPr>
                      <m:e>
                        <m:r>
                          <a:rPr lang="en-US" altLang="ko-KR" i="1">
                            <a:solidFill>
                              <a:srgbClr val="222222"/>
                            </a:solidFill>
                            <a:latin typeface="Cambria Math" panose="02040503050406030204" pitchFamily="18" charset="0"/>
                          </a:rPr>
                          <m:t>𝑓</m:t>
                        </m:r>
                      </m:e>
                      <m:sup>
                        <m:r>
                          <a:rPr lang="en-US" altLang="ko-KR" i="1">
                            <a:solidFill>
                              <a:srgbClr val="222222"/>
                            </a:solidFill>
                            <a:latin typeface="Cambria Math" panose="02040503050406030204" pitchFamily="18" charset="0"/>
                          </a:rPr>
                          <m:t>′</m:t>
                        </m:r>
                      </m:sup>
                    </m:sSup>
                    <m:d>
                      <m:dPr>
                        <m:ctrlPr>
                          <a:rPr lang="en-US" altLang="ko-KR" b="0" i="1" smtClean="0">
                            <a:solidFill>
                              <a:srgbClr val="222222"/>
                            </a:solidFill>
                            <a:latin typeface="Cambria Math" panose="02040503050406030204" pitchFamily="18" charset="0"/>
                          </a:rPr>
                        </m:ctrlPr>
                      </m:dPr>
                      <m:e>
                        <m:r>
                          <a:rPr lang="en-US" altLang="ko-KR" i="1">
                            <a:solidFill>
                              <a:srgbClr val="222222"/>
                            </a:solidFill>
                            <a:latin typeface="Cambria Math" panose="02040503050406030204" pitchFamily="18" charset="0"/>
                          </a:rPr>
                          <m:t>𝑔</m:t>
                        </m:r>
                        <m:d>
                          <m:dPr>
                            <m:ctrlPr>
                              <a:rPr lang="en-US" altLang="ko-KR" i="1">
                                <a:solidFill>
                                  <a:srgbClr val="222222"/>
                                </a:solidFill>
                                <a:latin typeface="Cambria Math" panose="02040503050406030204" pitchFamily="18" charset="0"/>
                              </a:rPr>
                            </m:ctrlPr>
                          </m:dPr>
                          <m:e>
                            <m:r>
                              <a:rPr lang="en-US" altLang="ko-KR" i="1">
                                <a:solidFill>
                                  <a:srgbClr val="222222"/>
                                </a:solidFill>
                                <a:latin typeface="Cambria Math" panose="02040503050406030204" pitchFamily="18" charset="0"/>
                              </a:rPr>
                              <m:t>𝑥</m:t>
                            </m:r>
                          </m:e>
                        </m:d>
                      </m:e>
                    </m:d>
                    <m:sSup>
                      <m:sSupPr>
                        <m:ctrlPr>
                          <a:rPr lang="en-US" altLang="ko-KR" i="1">
                            <a:solidFill>
                              <a:srgbClr val="222222"/>
                            </a:solidFill>
                            <a:latin typeface="Cambria Math" panose="02040503050406030204" pitchFamily="18" charset="0"/>
                          </a:rPr>
                        </m:ctrlPr>
                      </m:sSupPr>
                      <m:e>
                        <m:r>
                          <a:rPr lang="en-US" altLang="ko-KR" b="0" i="1" smtClean="0">
                            <a:solidFill>
                              <a:srgbClr val="222222"/>
                            </a:solidFill>
                            <a:latin typeface="Cambria Math" panose="02040503050406030204" pitchFamily="18" charset="0"/>
                          </a:rPr>
                          <m:t>𝑔</m:t>
                        </m:r>
                      </m:e>
                      <m:sup>
                        <m:r>
                          <a:rPr lang="en-US" altLang="ko-KR" i="1">
                            <a:solidFill>
                              <a:srgbClr val="222222"/>
                            </a:solidFill>
                            <a:latin typeface="Cambria Math" panose="02040503050406030204" pitchFamily="18" charset="0"/>
                          </a:rPr>
                          <m:t>′</m:t>
                        </m:r>
                      </m:sup>
                    </m:sSup>
                    <m:d>
                      <m:dPr>
                        <m:ctrlPr>
                          <a:rPr lang="en-US" altLang="ko-KR" b="0" i="1" smtClean="0">
                            <a:solidFill>
                              <a:srgbClr val="222222"/>
                            </a:solidFill>
                            <a:latin typeface="Cambria Math" panose="02040503050406030204" pitchFamily="18" charset="0"/>
                          </a:rPr>
                        </m:ctrlPr>
                      </m:dPr>
                      <m:e>
                        <m:r>
                          <a:rPr lang="en-US" altLang="ko-KR" b="0" i="1" smtClean="0">
                            <a:solidFill>
                              <a:srgbClr val="222222"/>
                            </a:solidFill>
                            <a:latin typeface="Cambria Math" panose="02040503050406030204" pitchFamily="18" charset="0"/>
                          </a:rPr>
                          <m:t>𝑥</m:t>
                        </m:r>
                      </m:e>
                    </m:d>
                  </m:oMath>
                </a14:m>
                <a:r>
                  <a:rPr lang="en-US" altLang="ko-KR" dirty="0">
                    <a:solidFill>
                      <a:srgbClr val="222222"/>
                    </a:solidFill>
                    <a:latin typeface="Arial Narrow" panose="020B0606020202030204" pitchFamily="34" charset="0"/>
                  </a:rPr>
                  <a:t>  or  </a:t>
                </a:r>
                <a14:m>
                  <m:oMath xmlns:m="http://schemas.openxmlformats.org/officeDocument/2006/math">
                    <m:f>
                      <m:fPr>
                        <m:ctrlPr>
                          <a:rPr lang="en-US" altLang="ko-KR" i="1" dirty="0">
                            <a:solidFill>
                              <a:srgbClr val="222222"/>
                            </a:solidFill>
                            <a:latin typeface="Cambria Math" panose="02040503050406030204" pitchFamily="18" charset="0"/>
                          </a:rPr>
                        </m:ctrlPr>
                      </m:fPr>
                      <m:num>
                        <m:r>
                          <a:rPr lang="en-US" altLang="ko-KR" b="0" i="1" dirty="0" smtClean="0">
                            <a:solidFill>
                              <a:srgbClr val="222222"/>
                            </a:solidFill>
                            <a:latin typeface="Cambria Math" panose="02040503050406030204" pitchFamily="18" charset="0"/>
                          </a:rPr>
                          <m:t>𝑑𝑓</m:t>
                        </m:r>
                      </m:num>
                      <m:den>
                        <m:r>
                          <a:rPr lang="en-US" altLang="ko-KR" b="0" i="1" dirty="0" smtClean="0">
                            <a:solidFill>
                              <a:srgbClr val="222222"/>
                            </a:solidFill>
                            <a:latin typeface="Cambria Math" panose="02040503050406030204" pitchFamily="18" charset="0"/>
                          </a:rPr>
                          <m:t>𝑑𝑥</m:t>
                        </m:r>
                      </m:den>
                    </m:f>
                    <m:r>
                      <a:rPr lang="en-US" altLang="ko-KR" b="0" i="1" dirty="0" smtClean="0">
                        <a:solidFill>
                          <a:srgbClr val="222222"/>
                        </a:solidFill>
                        <a:latin typeface="Cambria Math" panose="02040503050406030204" pitchFamily="18" charset="0"/>
                      </a:rPr>
                      <m:t>=</m:t>
                    </m:r>
                    <m:f>
                      <m:fPr>
                        <m:ctrlPr>
                          <a:rPr lang="en-US" altLang="ko-KR" i="1" dirty="0" smtClean="0">
                            <a:solidFill>
                              <a:srgbClr val="222222"/>
                            </a:solidFill>
                            <a:latin typeface="Cambria Math" panose="02040503050406030204" pitchFamily="18" charset="0"/>
                          </a:rPr>
                        </m:ctrlPr>
                      </m:fPr>
                      <m:num>
                        <m:r>
                          <a:rPr lang="en-US" altLang="ko-KR" i="1" dirty="0">
                            <a:solidFill>
                              <a:srgbClr val="222222"/>
                            </a:solidFill>
                            <a:latin typeface="Cambria Math" panose="02040503050406030204" pitchFamily="18" charset="0"/>
                          </a:rPr>
                          <m:t>𝑑𝑓</m:t>
                        </m:r>
                      </m:num>
                      <m:den>
                        <m:r>
                          <a:rPr lang="en-US" altLang="ko-KR" i="1" dirty="0" smtClean="0">
                            <a:solidFill>
                              <a:srgbClr val="FF0000"/>
                            </a:solidFill>
                            <a:latin typeface="Cambria Math" panose="02040503050406030204" pitchFamily="18" charset="0"/>
                          </a:rPr>
                          <m:t>𝑑</m:t>
                        </m:r>
                        <m:r>
                          <a:rPr lang="en-US" altLang="ko-KR" b="0" i="1" dirty="0" smtClean="0">
                            <a:solidFill>
                              <a:srgbClr val="FF0000"/>
                            </a:solidFill>
                            <a:latin typeface="Cambria Math" panose="02040503050406030204" pitchFamily="18" charset="0"/>
                          </a:rPr>
                          <m:t>𝑔</m:t>
                        </m:r>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en-US" altLang="ko-KR" i="1" dirty="0" smtClean="0">
                            <a:solidFill>
                              <a:srgbClr val="FF0000"/>
                            </a:solidFill>
                            <a:latin typeface="Cambria Math" panose="02040503050406030204" pitchFamily="18" charset="0"/>
                          </a:rPr>
                          <m:t>𝑑</m:t>
                        </m:r>
                        <m:r>
                          <a:rPr lang="en-US" altLang="ko-KR" b="0" i="1" dirty="0" smtClean="0">
                            <a:solidFill>
                              <a:srgbClr val="FF0000"/>
                            </a:solidFill>
                            <a:latin typeface="Cambria Math" panose="02040503050406030204" pitchFamily="18" charset="0"/>
                          </a:rPr>
                          <m:t>𝑔</m:t>
                        </m:r>
                      </m:num>
                      <m:den>
                        <m:r>
                          <a:rPr lang="en-US" altLang="ko-KR" i="1" dirty="0">
                            <a:solidFill>
                              <a:srgbClr val="222222"/>
                            </a:solidFill>
                            <a:latin typeface="Cambria Math" panose="02040503050406030204" pitchFamily="18" charset="0"/>
                          </a:rPr>
                          <m:t>𝑑</m:t>
                        </m:r>
                        <m:r>
                          <a:rPr lang="en-US" altLang="ko-KR" b="0" i="1" dirty="0" smtClean="0">
                            <a:solidFill>
                              <a:srgbClr val="222222"/>
                            </a:solidFill>
                            <a:latin typeface="Cambria Math" panose="02040503050406030204" pitchFamily="18" charset="0"/>
                          </a:rPr>
                          <m:t>𝑥</m:t>
                        </m:r>
                      </m:den>
                    </m:f>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3931782"/>
              </a:xfrm>
              <a:prstGeom prst="rect">
                <a:avLst/>
              </a:prstGeom>
              <a:blipFill>
                <a:blip r:embed="rId3"/>
                <a:stretch>
                  <a:fillRect l="-642" r="-357"/>
                </a:stretch>
              </a:blipFill>
            </p:spPr>
            <p:txBody>
              <a:bodyPr/>
              <a:lstStyle/>
              <a:p>
                <a:r>
                  <a:rPr lang="ko-KR" altLang="en-US">
                    <a:noFill/>
                  </a:rPr>
                  <a:t> </a:t>
                </a:r>
              </a:p>
            </p:txBody>
          </p:sp>
        </mc:Fallback>
      </mc:AlternateContent>
      <p:sp>
        <p:nvSpPr>
          <p:cNvPr id="6" name="직사각형 5">
            <a:extLst>
              <a:ext uri="{FF2B5EF4-FFF2-40B4-BE49-F238E27FC236}">
                <a16:creationId xmlns:a16="http://schemas.microsoft.com/office/drawing/2014/main" id="{21CC6AE5-4C08-3ECC-2061-F262A14FB2D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1546394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616053" cy="199035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0" y="1139130"/>
                <a:ext cx="8616053" cy="1990353"/>
              </a:xfrm>
              <a:prstGeom prst="rect">
                <a:avLst/>
              </a:prstGeom>
              <a:blipFill>
                <a:blip r:embed="rId3"/>
                <a:stretch>
                  <a:fillRect l="-637"/>
                </a:stretch>
              </a:blipFill>
            </p:spPr>
            <p:txBody>
              <a:bodyPr/>
              <a:lstStyle/>
              <a:p>
                <a:r>
                  <a:rPr lang="ko-KR" altLang="en-US">
                    <a:noFill/>
                  </a:rPr>
                  <a:t> </a:t>
                </a:r>
              </a:p>
            </p:txBody>
          </p:sp>
        </mc:Fallback>
      </mc:AlternateContent>
      <p:sp>
        <p:nvSpPr>
          <p:cNvPr id="2" name="직사각형 1">
            <a:extLst>
              <a:ext uri="{FF2B5EF4-FFF2-40B4-BE49-F238E27FC236}">
                <a16:creationId xmlns:a16="http://schemas.microsoft.com/office/drawing/2014/main" id="{1FF5F889-89B7-854A-F7E3-29253A22928C}"/>
              </a:ext>
            </a:extLst>
          </p:cNvPr>
          <p:cNvSpPr/>
          <p:nvPr/>
        </p:nvSpPr>
        <p:spPr>
          <a:xfrm>
            <a:off x="2009871" y="1702055"/>
            <a:ext cx="660901" cy="65185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28B20E-5688-37D6-CADF-E01D77CBAF74}"/>
                  </a:ext>
                </a:extLst>
              </p:cNvPr>
              <p:cNvSpPr txBox="1"/>
              <p:nvPr/>
            </p:nvSpPr>
            <p:spPr>
              <a:xfrm>
                <a:off x="971550" y="3267398"/>
                <a:ext cx="7511548" cy="130984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ko-KR" sz="1600" b="0" i="1" dirty="0" smtClean="0">
                          <a:solidFill>
                            <a:srgbClr val="222222"/>
                          </a:solidFill>
                          <a:latin typeface="Cambria Math" panose="02040503050406030204" pitchFamily="18" charset="0"/>
                        </a:rPr>
                        <m:t>𝑔𝑖𝑣𝑒𝑛</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𝐸𝑟𝑟𝑜𝑟</m:t>
                      </m:r>
                      <m:r>
                        <a:rPr lang="en-US" altLang="ko-KR" sz="1600" b="0" i="1" dirty="0" smtClean="0">
                          <a:solidFill>
                            <a:srgbClr val="222222"/>
                          </a:solidFill>
                          <a:latin typeface="Cambria Math" panose="02040503050406030204" pitchFamily="18" charset="0"/>
                        </a:rPr>
                        <m:t>=</m:t>
                      </m:r>
                      <m:f>
                        <m:fPr>
                          <m:ctrlPr>
                            <a:rPr lang="en-US" altLang="ko-KR" sz="1600" b="0" i="1" dirty="0" smtClean="0">
                              <a:solidFill>
                                <a:srgbClr val="222222"/>
                              </a:solidFill>
                              <a:latin typeface="Cambria Math" panose="02040503050406030204" pitchFamily="18" charset="0"/>
                            </a:rPr>
                          </m:ctrlPr>
                        </m:fPr>
                        <m:num>
                          <m:r>
                            <a:rPr lang="en-US" altLang="ko-KR" sz="1600" b="0" i="1" dirty="0" smtClean="0">
                              <a:solidFill>
                                <a:srgbClr val="222222"/>
                              </a:solidFill>
                              <a:latin typeface="Cambria Math" panose="02040503050406030204" pitchFamily="18" charset="0"/>
                            </a:rPr>
                            <m:t>1</m:t>
                          </m:r>
                        </m:num>
                        <m:den>
                          <m:r>
                            <a:rPr lang="en-US" altLang="ko-KR" sz="1600" b="0" i="1" dirty="0" smtClean="0">
                              <a:solidFill>
                                <a:srgbClr val="222222"/>
                              </a:solidFill>
                              <a:latin typeface="Cambria Math" panose="02040503050406030204" pitchFamily="18" charset="0"/>
                            </a:rPr>
                            <m:t>2</m:t>
                          </m:r>
                        </m:den>
                      </m:f>
                      <m:sSup>
                        <m:sSupPr>
                          <m:ctrlPr>
                            <a:rPr lang="en-US" altLang="ko-KR" sz="1600" b="0" i="1" dirty="0" smtClean="0">
                              <a:solidFill>
                                <a:srgbClr val="222222"/>
                              </a:solidFill>
                              <a:latin typeface="Cambria Math" panose="02040503050406030204" pitchFamily="18" charset="0"/>
                            </a:rPr>
                          </m:ctrlPr>
                        </m:sSupPr>
                        <m:e>
                          <m:r>
                            <a:rPr lang="en-US" altLang="ko-KR" sz="1600" b="0" i="1" dirty="0" smtClean="0">
                              <a:solidFill>
                                <a:srgbClr val="222222"/>
                              </a:solidFill>
                              <a:latin typeface="Cambria Math" panose="02040503050406030204" pitchFamily="18" charset="0"/>
                            </a:rPr>
                            <m:t>(</m:t>
                          </m:r>
                          <m:sSub>
                            <m:sSubPr>
                              <m:ctrlPr>
                                <a:rPr lang="en-US" altLang="ko-KR" sz="1600" b="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𝑡</m:t>
                              </m:r>
                              <m:r>
                                <a:rPr lang="en-US" altLang="ko-KR" sz="1600" b="0" i="1" dirty="0" smtClean="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b="0" i="1" dirty="0" smtClean="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m:t>
                          </m:r>
                        </m:e>
                        <m:sup>
                          <m:r>
                            <a:rPr lang="en-US" altLang="ko-KR" sz="1600" b="0" i="1" dirty="0" smtClean="0">
                              <a:solidFill>
                                <a:srgbClr val="222222"/>
                              </a:solidFill>
                              <a:latin typeface="Cambria Math" panose="02040503050406030204" pitchFamily="18" charset="0"/>
                            </a:rPr>
                            <m:t>2</m:t>
                          </m:r>
                        </m:sup>
                      </m:sSup>
                      <m:r>
                        <a:rPr lang="en-US" altLang="ko-KR" sz="1600" b="0" i="1" dirty="0" smtClean="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en-US" altLang="ko-KR" sz="1600" i="1" dirty="0">
                              <a:solidFill>
                                <a:srgbClr val="222222"/>
                              </a:solidFill>
                              <a:latin typeface="Cambria Math" panose="02040503050406030204" pitchFamily="18" charset="0"/>
                            </a:rPr>
                            <m:t>1</m:t>
                          </m:r>
                        </m:num>
                        <m:den>
                          <m:r>
                            <a:rPr lang="en-US" altLang="ko-KR" sz="1600" i="1" dirty="0">
                              <a:solidFill>
                                <a:srgbClr val="222222"/>
                              </a:solidFill>
                              <a:latin typeface="Cambria Math" panose="02040503050406030204" pitchFamily="18" charset="0"/>
                            </a:rPr>
                            <m:t>2</m:t>
                          </m:r>
                        </m:den>
                      </m:f>
                      <m:sSup>
                        <m:sSupPr>
                          <m:ctrlPr>
                            <a:rPr lang="en-US" altLang="ko-KR" sz="1600" i="1" dirty="0">
                              <a:solidFill>
                                <a:srgbClr val="222222"/>
                              </a:solidFill>
                              <a:latin typeface="Cambria Math" panose="02040503050406030204" pitchFamily="18" charset="0"/>
                            </a:rPr>
                          </m:ctrlPr>
                        </m:sSupPr>
                        <m:e>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𝑡</m:t>
                              </m:r>
                              <m:r>
                                <a:rPr lang="en-US" altLang="ko-KR" sz="1600" b="0" i="1" dirty="0" smtClean="0">
                                  <a:solidFill>
                                    <a:srgbClr val="222222"/>
                                  </a:solidFill>
                                  <a:latin typeface="Cambria Math" panose="02040503050406030204" pitchFamily="18" charset="0"/>
                                </a:rPr>
                                <m:t>2</m:t>
                              </m:r>
                            </m:sub>
                          </m:sSub>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b="0" i="1" dirty="0" smtClean="0">
                                  <a:solidFill>
                                    <a:srgbClr val="222222"/>
                                  </a:solidFill>
                                  <a:latin typeface="Cambria Math" panose="02040503050406030204" pitchFamily="18" charset="0"/>
                                </a:rPr>
                                <m:t>2</m:t>
                              </m:r>
                            </m:sub>
                          </m:sSub>
                          <m:r>
                            <a:rPr lang="en-US" altLang="ko-KR" sz="1600" i="1" dirty="0">
                              <a:solidFill>
                                <a:srgbClr val="222222"/>
                              </a:solidFill>
                              <a:latin typeface="Cambria Math" panose="02040503050406030204" pitchFamily="18" charset="0"/>
                            </a:rPr>
                            <m:t>)</m:t>
                          </m:r>
                        </m:e>
                        <m:sup>
                          <m:r>
                            <a:rPr lang="en-US" altLang="ko-KR" sz="1600" b="0" i="1" dirty="0" smtClean="0">
                              <a:solidFill>
                                <a:srgbClr val="222222"/>
                              </a:solidFill>
                              <a:latin typeface="Cambria Math" panose="02040503050406030204" pitchFamily="18" charset="0"/>
                            </a:rPr>
                            <m:t>2</m:t>
                          </m:r>
                        </m:sup>
                      </m:sSup>
                    </m:oMath>
                  </m:oMathPara>
                </a14:m>
                <a:endParaRPr lang="en-US" altLang="ko-KR" sz="1600" i="1" dirty="0">
                  <a:solidFill>
                    <a:srgbClr val="222222"/>
                  </a:solidFill>
                  <a:latin typeface="Cambria Math" panose="02040503050406030204" pitchFamily="18" charset="0"/>
                </a:endParaRPr>
              </a:p>
              <a:p>
                <a:endParaRPr lang="en-US" altLang="ko-KR" sz="1600" i="1" dirty="0">
                  <a:solidFill>
                    <a:srgbClr val="222222"/>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en-US" altLang="ko-KR" sz="1600" i="1" dirty="0">
                              <a:solidFill>
                                <a:srgbClr val="222222"/>
                              </a:solidFill>
                              <a:latin typeface="Cambria Math" panose="02040503050406030204" pitchFamily="18" charset="0"/>
                            </a:rPr>
                            <m:t>𝐸𝑟𝑟𝑜𝑟</m:t>
                          </m:r>
                        </m:num>
                        <m:den>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0</m:t>
                              </m:r>
                              <m:r>
                                <a:rPr lang="en-US" altLang="ko-KR" sz="1600" i="1" dirty="0">
                                  <a:solidFill>
                                    <a:srgbClr val="222222"/>
                                  </a:solidFill>
                                  <a:latin typeface="Cambria Math" panose="02040503050406030204" pitchFamily="18" charset="0"/>
                                </a:rPr>
                                <m:t>1</m:t>
                              </m:r>
                            </m:sub>
                          </m:sSub>
                        </m:den>
                      </m:f>
                      <m:r>
                        <a:rPr lang="en-US" altLang="ko-KR" sz="1600" b="0" i="1" dirty="0" smtClean="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𝐸𝑟𝑟𝑜𝑟</m:t>
                              </m:r>
                            </m:e>
                            <m:sub>
                              <m:r>
                                <a:rPr lang="en-US" altLang="ko-KR" sz="1600" b="0" i="1" dirty="0" smtClean="0">
                                  <a:solidFill>
                                    <a:srgbClr val="222222"/>
                                  </a:solidFill>
                                  <a:latin typeface="Cambria Math" panose="02040503050406030204" pitchFamily="18" charset="0"/>
                                </a:rPr>
                                <m:t>𝑜</m:t>
                              </m:r>
                              <m:r>
                                <a:rPr lang="en-US" altLang="ko-KR" sz="1600" b="0" i="1" dirty="0" smtClean="0">
                                  <a:solidFill>
                                    <a:srgbClr val="222222"/>
                                  </a:solidFill>
                                  <a:latin typeface="Cambria Math" panose="02040503050406030204" pitchFamily="18" charset="0"/>
                                </a:rPr>
                                <m:t>1</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01</m:t>
                              </m:r>
                            </m:sub>
                          </m:sSub>
                        </m:den>
                      </m:f>
                      <m:r>
                        <a:rPr lang="en-US" altLang="ko-KR" sz="1600" b="0" i="1" dirty="0" smtClean="0">
                          <a:solidFill>
                            <a:srgbClr val="222222"/>
                          </a:solidFill>
                          <a:latin typeface="Cambria Math" panose="02040503050406030204" pitchFamily="18" charset="0"/>
                        </a:rPr>
                        <m:t>  </m:t>
                      </m:r>
                    </m:oMath>
                  </m:oMathPara>
                </a14:m>
                <a:endParaRPr lang="ko-KR" altLang="en-US" dirty="0"/>
              </a:p>
            </p:txBody>
          </p:sp>
        </mc:Choice>
        <mc:Fallback xmlns="">
          <p:sp>
            <p:nvSpPr>
              <p:cNvPr id="11" name="TextBox 10">
                <a:extLst>
                  <a:ext uri="{FF2B5EF4-FFF2-40B4-BE49-F238E27FC236}">
                    <a16:creationId xmlns:a16="http://schemas.microsoft.com/office/drawing/2014/main" id="{8928B20E-5688-37D6-CADF-E01D77CBAF74}"/>
                  </a:ext>
                </a:extLst>
              </p:cNvPr>
              <p:cNvSpPr txBox="1">
                <a:spLocks noRot="1" noChangeAspect="1" noMove="1" noResize="1" noEditPoints="1" noAdjustHandles="1" noChangeArrowheads="1" noChangeShapeType="1" noTextEdit="1"/>
              </p:cNvSpPr>
              <p:nvPr/>
            </p:nvSpPr>
            <p:spPr>
              <a:xfrm>
                <a:off x="971550" y="3267398"/>
                <a:ext cx="7511548" cy="1309846"/>
              </a:xfrm>
              <a:prstGeom prst="rect">
                <a:avLst/>
              </a:prstGeom>
              <a:blipFill>
                <a:blip r:embed="rId4"/>
                <a:stretch>
                  <a:fillRect/>
                </a:stretch>
              </a:blipFill>
            </p:spPr>
            <p:txBody>
              <a:bodyPr/>
              <a:lstStyle/>
              <a:p>
                <a:r>
                  <a:rPr lang="ko-KR" altLang="en-US">
                    <a:noFill/>
                  </a:rPr>
                  <a:t> </a:t>
                </a:r>
              </a:p>
            </p:txBody>
          </p:sp>
        </mc:Fallback>
      </mc:AlternateContent>
      <p:sp>
        <p:nvSpPr>
          <p:cNvPr id="9" name="직사각형 8">
            <a:extLst>
              <a:ext uri="{FF2B5EF4-FFF2-40B4-BE49-F238E27FC236}">
                <a16:creationId xmlns:a16="http://schemas.microsoft.com/office/drawing/2014/main" id="{C7A149B1-2C5A-565D-6678-94560B4B33BC}"/>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325820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616053" cy="199035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0" y="1139130"/>
                <a:ext cx="8616053" cy="1990353"/>
              </a:xfrm>
              <a:prstGeom prst="rect">
                <a:avLst/>
              </a:prstGeom>
              <a:blipFill>
                <a:blip r:embed="rId3"/>
                <a:stretch>
                  <a:fillRect l="-637"/>
                </a:stretch>
              </a:blipFill>
            </p:spPr>
            <p:txBody>
              <a:bodyPr/>
              <a:lstStyle/>
              <a:p>
                <a:r>
                  <a:rPr lang="ko-KR" altLang="en-US">
                    <a:noFill/>
                  </a:rPr>
                  <a:t> </a:t>
                </a:r>
              </a:p>
            </p:txBody>
          </p:sp>
        </mc:Fallback>
      </mc:AlternateContent>
      <p:sp>
        <p:nvSpPr>
          <p:cNvPr id="2" name="직사각형 1">
            <a:extLst>
              <a:ext uri="{FF2B5EF4-FFF2-40B4-BE49-F238E27FC236}">
                <a16:creationId xmlns:a16="http://schemas.microsoft.com/office/drawing/2014/main" id="{1FF5F889-89B7-854A-F7E3-29253A22928C}"/>
              </a:ext>
            </a:extLst>
          </p:cNvPr>
          <p:cNvSpPr/>
          <p:nvPr/>
        </p:nvSpPr>
        <p:spPr>
          <a:xfrm>
            <a:off x="2009871" y="1702055"/>
            <a:ext cx="660901" cy="65185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28B20E-5688-37D6-CADF-E01D77CBAF74}"/>
                  </a:ext>
                </a:extLst>
              </p:cNvPr>
              <p:cNvSpPr txBox="1"/>
              <p:nvPr/>
            </p:nvSpPr>
            <p:spPr>
              <a:xfrm>
                <a:off x="971550" y="3267398"/>
                <a:ext cx="7511548" cy="130984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ko-KR" sz="1600" b="0" i="1" dirty="0" smtClean="0">
                          <a:solidFill>
                            <a:srgbClr val="222222"/>
                          </a:solidFill>
                          <a:latin typeface="Cambria Math" panose="02040503050406030204" pitchFamily="18" charset="0"/>
                        </a:rPr>
                        <m:t>𝑔𝑖𝑣𝑒𝑛</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𝐸𝑟𝑟𝑜𝑟</m:t>
                      </m:r>
                      <m:r>
                        <a:rPr lang="en-US" altLang="ko-KR" sz="1600" b="0" i="1" dirty="0" smtClean="0">
                          <a:solidFill>
                            <a:srgbClr val="222222"/>
                          </a:solidFill>
                          <a:latin typeface="Cambria Math" panose="02040503050406030204" pitchFamily="18" charset="0"/>
                        </a:rPr>
                        <m:t>=</m:t>
                      </m:r>
                      <m:f>
                        <m:fPr>
                          <m:ctrlPr>
                            <a:rPr lang="en-US" altLang="ko-KR" sz="1600" b="0" i="1" dirty="0" smtClean="0">
                              <a:solidFill>
                                <a:srgbClr val="222222"/>
                              </a:solidFill>
                              <a:latin typeface="Cambria Math" panose="02040503050406030204" pitchFamily="18" charset="0"/>
                            </a:rPr>
                          </m:ctrlPr>
                        </m:fPr>
                        <m:num>
                          <m:r>
                            <a:rPr lang="en-US" altLang="ko-KR" sz="1600" b="0" i="1" dirty="0" smtClean="0">
                              <a:solidFill>
                                <a:srgbClr val="222222"/>
                              </a:solidFill>
                              <a:latin typeface="Cambria Math" panose="02040503050406030204" pitchFamily="18" charset="0"/>
                            </a:rPr>
                            <m:t>1</m:t>
                          </m:r>
                        </m:num>
                        <m:den>
                          <m:r>
                            <a:rPr lang="en-US" altLang="ko-KR" sz="1600" b="0" i="1" dirty="0" smtClean="0">
                              <a:solidFill>
                                <a:srgbClr val="222222"/>
                              </a:solidFill>
                              <a:latin typeface="Cambria Math" panose="02040503050406030204" pitchFamily="18" charset="0"/>
                            </a:rPr>
                            <m:t>2</m:t>
                          </m:r>
                        </m:den>
                      </m:f>
                      <m:sSup>
                        <m:sSupPr>
                          <m:ctrlPr>
                            <a:rPr lang="en-US" altLang="ko-KR" sz="1600" b="0" i="1" dirty="0" smtClean="0">
                              <a:solidFill>
                                <a:srgbClr val="222222"/>
                              </a:solidFill>
                              <a:latin typeface="Cambria Math" panose="02040503050406030204" pitchFamily="18" charset="0"/>
                            </a:rPr>
                          </m:ctrlPr>
                        </m:sSupPr>
                        <m:e>
                          <m:r>
                            <a:rPr lang="en-US" altLang="ko-KR" sz="1600" b="0" i="1" dirty="0" smtClean="0">
                              <a:solidFill>
                                <a:srgbClr val="222222"/>
                              </a:solidFill>
                              <a:latin typeface="Cambria Math" panose="02040503050406030204" pitchFamily="18" charset="0"/>
                            </a:rPr>
                            <m:t>(</m:t>
                          </m:r>
                          <m:sSub>
                            <m:sSubPr>
                              <m:ctrlPr>
                                <a:rPr lang="en-US" altLang="ko-KR" sz="1600" b="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𝑡</m:t>
                              </m:r>
                              <m:r>
                                <a:rPr lang="en-US" altLang="ko-KR" sz="1600" b="0" i="1" dirty="0" smtClean="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FF0000"/>
                                  </a:solidFill>
                                  <a:latin typeface="Cambria Math" panose="02040503050406030204" pitchFamily="18" charset="0"/>
                                </a:rPr>
                                <m:t>𝑜</m:t>
                              </m:r>
                              <m:r>
                                <a:rPr lang="en-US" altLang="ko-KR" sz="1600" b="0" i="1" dirty="0" smtClean="0">
                                  <a:solidFill>
                                    <a:srgbClr val="FF0000"/>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m:t>
                          </m:r>
                        </m:e>
                        <m:sup>
                          <m:r>
                            <a:rPr lang="en-US" altLang="ko-KR" sz="1600" b="0" i="1" dirty="0" smtClean="0">
                              <a:solidFill>
                                <a:srgbClr val="222222"/>
                              </a:solidFill>
                              <a:latin typeface="Cambria Math" panose="02040503050406030204" pitchFamily="18" charset="0"/>
                            </a:rPr>
                            <m:t>2</m:t>
                          </m:r>
                        </m:sup>
                      </m:sSup>
                      <m:r>
                        <a:rPr lang="en-US" altLang="ko-KR" sz="1600" b="0" i="1" dirty="0" smtClean="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en-US" altLang="ko-KR" sz="1600" i="1" dirty="0">
                              <a:solidFill>
                                <a:srgbClr val="222222"/>
                              </a:solidFill>
                              <a:latin typeface="Cambria Math" panose="02040503050406030204" pitchFamily="18" charset="0"/>
                            </a:rPr>
                            <m:t>1</m:t>
                          </m:r>
                        </m:num>
                        <m:den>
                          <m:r>
                            <a:rPr lang="en-US" altLang="ko-KR" sz="1600" i="1" dirty="0">
                              <a:solidFill>
                                <a:srgbClr val="222222"/>
                              </a:solidFill>
                              <a:latin typeface="Cambria Math" panose="02040503050406030204" pitchFamily="18" charset="0"/>
                            </a:rPr>
                            <m:t>2</m:t>
                          </m:r>
                        </m:den>
                      </m:f>
                      <m:sSup>
                        <m:sSupPr>
                          <m:ctrlPr>
                            <a:rPr lang="en-US" altLang="ko-KR" sz="1600" i="1" dirty="0">
                              <a:solidFill>
                                <a:srgbClr val="222222"/>
                              </a:solidFill>
                              <a:latin typeface="Cambria Math" panose="02040503050406030204" pitchFamily="18" charset="0"/>
                            </a:rPr>
                          </m:ctrlPr>
                        </m:sSupPr>
                        <m:e>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𝑡</m:t>
                              </m:r>
                              <m:r>
                                <a:rPr lang="en-US" altLang="ko-KR" sz="1600" b="0" i="1" dirty="0" smtClean="0">
                                  <a:solidFill>
                                    <a:srgbClr val="222222"/>
                                  </a:solidFill>
                                  <a:latin typeface="Cambria Math" panose="02040503050406030204" pitchFamily="18" charset="0"/>
                                </a:rPr>
                                <m:t>2</m:t>
                              </m:r>
                            </m:sub>
                          </m:sSub>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b="0" i="1" dirty="0" smtClean="0">
                                  <a:solidFill>
                                    <a:srgbClr val="222222"/>
                                  </a:solidFill>
                                  <a:latin typeface="Cambria Math" panose="02040503050406030204" pitchFamily="18" charset="0"/>
                                </a:rPr>
                                <m:t>2</m:t>
                              </m:r>
                            </m:sub>
                          </m:sSub>
                          <m:r>
                            <a:rPr lang="en-US" altLang="ko-KR" sz="1600" i="1" dirty="0">
                              <a:solidFill>
                                <a:srgbClr val="222222"/>
                              </a:solidFill>
                              <a:latin typeface="Cambria Math" panose="02040503050406030204" pitchFamily="18" charset="0"/>
                            </a:rPr>
                            <m:t>)</m:t>
                          </m:r>
                        </m:e>
                        <m:sup>
                          <m:r>
                            <a:rPr lang="en-US" altLang="ko-KR" sz="1600" b="0" i="1" dirty="0" smtClean="0">
                              <a:solidFill>
                                <a:srgbClr val="222222"/>
                              </a:solidFill>
                              <a:latin typeface="Cambria Math" panose="02040503050406030204" pitchFamily="18" charset="0"/>
                            </a:rPr>
                            <m:t>2</m:t>
                          </m:r>
                        </m:sup>
                      </m:sSup>
                    </m:oMath>
                  </m:oMathPara>
                </a14:m>
                <a:endParaRPr lang="en-US" altLang="ko-KR" sz="1600" i="1" dirty="0">
                  <a:solidFill>
                    <a:srgbClr val="222222"/>
                  </a:solidFill>
                  <a:latin typeface="Cambria Math" panose="02040503050406030204" pitchFamily="18" charset="0"/>
                </a:endParaRPr>
              </a:p>
              <a:p>
                <a:endParaRPr lang="en-US" altLang="ko-KR" sz="1600" i="1" dirty="0">
                  <a:solidFill>
                    <a:srgbClr val="222222"/>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en-US" altLang="ko-KR" sz="1600" i="1" dirty="0">
                              <a:solidFill>
                                <a:srgbClr val="222222"/>
                              </a:solidFill>
                              <a:latin typeface="Cambria Math" panose="02040503050406030204" pitchFamily="18" charset="0"/>
                            </a:rPr>
                            <m:t>𝐸𝑟𝑟𝑜𝑟</m:t>
                          </m:r>
                        </m:num>
                        <m:den>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0</m:t>
                              </m:r>
                              <m:r>
                                <a:rPr lang="en-US" altLang="ko-KR" sz="1600" i="1" dirty="0">
                                  <a:solidFill>
                                    <a:srgbClr val="222222"/>
                                  </a:solidFill>
                                  <a:latin typeface="Cambria Math" panose="02040503050406030204" pitchFamily="18" charset="0"/>
                                </a:rPr>
                                <m:t>1</m:t>
                              </m:r>
                            </m:sub>
                          </m:sSub>
                        </m:den>
                      </m:f>
                      <m:r>
                        <a:rPr lang="en-US" altLang="ko-KR" sz="1600" b="0" i="1" dirty="0" smtClean="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𝐸𝑟𝑟𝑜𝑟</m:t>
                              </m:r>
                            </m:e>
                            <m:sub>
                              <m:r>
                                <a:rPr lang="en-US" altLang="ko-KR" sz="1600" b="0" i="1" dirty="0" smtClean="0">
                                  <a:solidFill>
                                    <a:srgbClr val="FF0000"/>
                                  </a:solidFill>
                                  <a:latin typeface="Cambria Math" panose="02040503050406030204" pitchFamily="18" charset="0"/>
                                </a:rPr>
                                <m:t>𝑜</m:t>
                              </m:r>
                              <m:r>
                                <a:rPr lang="en-US" altLang="ko-KR" sz="1600" b="0" i="1" dirty="0" smtClean="0">
                                  <a:solidFill>
                                    <a:srgbClr val="FF0000"/>
                                  </a:solidFill>
                                  <a:latin typeface="Cambria Math" panose="02040503050406030204" pitchFamily="18" charset="0"/>
                                </a:rPr>
                                <m:t>1</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01</m:t>
                              </m:r>
                            </m:sub>
                          </m:sSub>
                        </m:den>
                      </m:f>
                    </m:oMath>
                  </m:oMathPara>
                </a14:m>
                <a:endParaRPr lang="ko-KR" altLang="en-US" dirty="0"/>
              </a:p>
            </p:txBody>
          </p:sp>
        </mc:Choice>
        <mc:Fallback xmlns="">
          <p:sp>
            <p:nvSpPr>
              <p:cNvPr id="11" name="TextBox 10">
                <a:extLst>
                  <a:ext uri="{FF2B5EF4-FFF2-40B4-BE49-F238E27FC236}">
                    <a16:creationId xmlns:a16="http://schemas.microsoft.com/office/drawing/2014/main" id="{8928B20E-5688-37D6-CADF-E01D77CBAF74}"/>
                  </a:ext>
                </a:extLst>
              </p:cNvPr>
              <p:cNvSpPr txBox="1">
                <a:spLocks noRot="1" noChangeAspect="1" noMove="1" noResize="1" noEditPoints="1" noAdjustHandles="1" noChangeArrowheads="1" noChangeShapeType="1" noTextEdit="1"/>
              </p:cNvSpPr>
              <p:nvPr/>
            </p:nvSpPr>
            <p:spPr>
              <a:xfrm>
                <a:off x="971550" y="3267398"/>
                <a:ext cx="7511548" cy="1309846"/>
              </a:xfrm>
              <a:prstGeom prst="rect">
                <a:avLst/>
              </a:prstGeom>
              <a:blipFill>
                <a:blip r:embed="rId4"/>
                <a:stretch>
                  <a:fillRect/>
                </a:stretch>
              </a:blipFill>
            </p:spPr>
            <p:txBody>
              <a:bodyPr/>
              <a:lstStyle/>
              <a:p>
                <a:r>
                  <a:rPr lang="ko-KR" altLang="en-US">
                    <a:noFill/>
                  </a:rPr>
                  <a:t> </a:t>
                </a:r>
              </a:p>
            </p:txBody>
          </p:sp>
        </mc:Fallback>
      </mc:AlternateContent>
      <p:sp>
        <p:nvSpPr>
          <p:cNvPr id="9" name="직사각형 8">
            <a:extLst>
              <a:ext uri="{FF2B5EF4-FFF2-40B4-BE49-F238E27FC236}">
                <a16:creationId xmlns:a16="http://schemas.microsoft.com/office/drawing/2014/main" id="{C7A149B1-2C5A-565D-6678-94560B4B33BC}"/>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64152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634160" cy="199035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634160" cy="1990353"/>
              </a:xfrm>
              <a:prstGeom prst="rect">
                <a:avLst/>
              </a:prstGeom>
              <a:blipFill>
                <a:blip r:embed="rId3"/>
                <a:stretch>
                  <a:fillRect l="-63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28B20E-5688-37D6-CADF-E01D77CBAF74}"/>
                  </a:ext>
                </a:extLst>
              </p:cNvPr>
              <p:cNvSpPr txBox="1"/>
              <p:nvPr/>
            </p:nvSpPr>
            <p:spPr>
              <a:xfrm>
                <a:off x="971550" y="3267398"/>
                <a:ext cx="7511548" cy="55335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ko-KR" sz="1600" b="0" i="1" dirty="0" smtClean="0">
                          <a:solidFill>
                            <a:srgbClr val="222222"/>
                          </a:solidFill>
                          <a:latin typeface="Cambria Math" panose="02040503050406030204" pitchFamily="18" charset="0"/>
                        </a:rPr>
                        <m:t>𝑔𝑖𝑣𝑒𝑛</m:t>
                      </m:r>
                      <m:r>
                        <a:rPr lang="en-US" altLang="ko-KR" sz="1600" b="0" i="1" dirty="0" smtClean="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𝐸𝑟𝑟𝑜𝑟</m:t>
                      </m:r>
                      <m:r>
                        <a:rPr lang="en-US" altLang="ko-KR" sz="1600" i="1" dirty="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en-US" altLang="ko-KR" sz="1600" i="1" dirty="0">
                              <a:solidFill>
                                <a:srgbClr val="222222"/>
                              </a:solidFill>
                              <a:latin typeface="Cambria Math" panose="02040503050406030204" pitchFamily="18" charset="0"/>
                            </a:rPr>
                            <m:t>1</m:t>
                          </m:r>
                        </m:num>
                        <m:den>
                          <m:r>
                            <a:rPr lang="en-US" altLang="ko-KR" sz="1600" i="1" dirty="0">
                              <a:solidFill>
                                <a:srgbClr val="222222"/>
                              </a:solidFill>
                              <a:latin typeface="Cambria Math" panose="02040503050406030204" pitchFamily="18" charset="0"/>
                            </a:rPr>
                            <m:t>2</m:t>
                          </m:r>
                        </m:den>
                      </m:f>
                      <m:sSup>
                        <m:sSupPr>
                          <m:ctrlPr>
                            <a:rPr lang="en-US" altLang="ko-KR" sz="1600" i="1" dirty="0">
                              <a:solidFill>
                                <a:srgbClr val="222222"/>
                              </a:solidFill>
                              <a:latin typeface="Cambria Math" panose="02040503050406030204" pitchFamily="18" charset="0"/>
                            </a:rPr>
                          </m:ctrlPr>
                        </m:sSupPr>
                        <m:e>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e>
                        <m:sup>
                          <m:r>
                            <a:rPr lang="en-US" altLang="ko-KR" sz="1600" i="1" dirty="0">
                              <a:solidFill>
                                <a:srgbClr val="222222"/>
                              </a:solidFill>
                              <a:latin typeface="Cambria Math" panose="02040503050406030204" pitchFamily="18" charset="0"/>
                            </a:rPr>
                            <m:t>2</m:t>
                          </m:r>
                        </m:sup>
                      </m:sSup>
                      <m:r>
                        <a:rPr lang="en-US" altLang="ko-KR" sz="1600" i="1" dirty="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en-US" altLang="ko-KR" sz="1600" i="1" dirty="0">
                              <a:solidFill>
                                <a:srgbClr val="222222"/>
                              </a:solidFill>
                              <a:latin typeface="Cambria Math" panose="02040503050406030204" pitchFamily="18" charset="0"/>
                            </a:rPr>
                            <m:t>1</m:t>
                          </m:r>
                        </m:num>
                        <m:den>
                          <m:r>
                            <a:rPr lang="en-US" altLang="ko-KR" sz="1600" i="1" dirty="0">
                              <a:solidFill>
                                <a:srgbClr val="222222"/>
                              </a:solidFill>
                              <a:latin typeface="Cambria Math" panose="02040503050406030204" pitchFamily="18" charset="0"/>
                            </a:rPr>
                            <m:t>2</m:t>
                          </m:r>
                        </m:den>
                      </m:f>
                      <m:sSup>
                        <m:sSupPr>
                          <m:ctrlPr>
                            <a:rPr lang="en-US" altLang="ko-KR" sz="1600" i="1" dirty="0">
                              <a:solidFill>
                                <a:srgbClr val="222222"/>
                              </a:solidFill>
                              <a:latin typeface="Cambria Math" panose="02040503050406030204" pitchFamily="18" charset="0"/>
                            </a:rPr>
                          </m:ctrlPr>
                        </m:sSupPr>
                        <m:e>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2</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2</m:t>
                              </m:r>
                            </m:sub>
                          </m:sSub>
                          <m:r>
                            <a:rPr lang="en-US" altLang="ko-KR" sz="1600" i="1" dirty="0">
                              <a:solidFill>
                                <a:srgbClr val="222222"/>
                              </a:solidFill>
                              <a:latin typeface="Cambria Math" panose="02040503050406030204" pitchFamily="18" charset="0"/>
                            </a:rPr>
                            <m:t>)</m:t>
                          </m:r>
                        </m:e>
                        <m:sup>
                          <m:r>
                            <a:rPr lang="en-US" altLang="ko-KR" sz="1600" i="1" dirty="0">
                              <a:solidFill>
                                <a:srgbClr val="222222"/>
                              </a:solidFill>
                              <a:latin typeface="Cambria Math" panose="02040503050406030204" pitchFamily="18" charset="0"/>
                            </a:rPr>
                            <m:t>2</m:t>
                          </m:r>
                        </m:sup>
                      </m:sSup>
                    </m:oMath>
                  </m:oMathPara>
                </a14:m>
                <a:endParaRPr lang="ko-KR" altLang="en-US" dirty="0"/>
              </a:p>
            </p:txBody>
          </p:sp>
        </mc:Choice>
        <mc:Fallback xmlns="">
          <p:sp>
            <p:nvSpPr>
              <p:cNvPr id="11" name="TextBox 10">
                <a:extLst>
                  <a:ext uri="{FF2B5EF4-FFF2-40B4-BE49-F238E27FC236}">
                    <a16:creationId xmlns:a16="http://schemas.microsoft.com/office/drawing/2014/main" id="{8928B20E-5688-37D6-CADF-E01D77CBAF74}"/>
                  </a:ext>
                </a:extLst>
              </p:cNvPr>
              <p:cNvSpPr txBox="1">
                <a:spLocks noRot="1" noChangeAspect="1" noMove="1" noResize="1" noEditPoints="1" noAdjustHandles="1" noChangeArrowheads="1" noChangeShapeType="1" noTextEdit="1"/>
              </p:cNvSpPr>
              <p:nvPr/>
            </p:nvSpPr>
            <p:spPr>
              <a:xfrm>
                <a:off x="971550" y="3267398"/>
                <a:ext cx="7511548" cy="553357"/>
              </a:xfrm>
              <a:prstGeom prst="rect">
                <a:avLst/>
              </a:prstGeom>
              <a:blipFill>
                <a:blip r:embed="rId4"/>
                <a:stretch>
                  <a:fillRect/>
                </a:stretch>
              </a:blipFill>
            </p:spPr>
            <p:txBody>
              <a:bodyPr/>
              <a:lstStyle/>
              <a:p>
                <a:r>
                  <a:rPr lang="ko-KR" altLang="en-US">
                    <a:noFill/>
                  </a:rPr>
                  <a:t> </a:t>
                </a:r>
              </a:p>
            </p:txBody>
          </p:sp>
        </mc:Fallback>
      </mc:AlternateContent>
      <p:sp>
        <p:nvSpPr>
          <p:cNvPr id="12" name="TextBox 11">
            <a:extLst>
              <a:ext uri="{FF2B5EF4-FFF2-40B4-BE49-F238E27FC236}">
                <a16:creationId xmlns:a16="http://schemas.microsoft.com/office/drawing/2014/main" id="{AFE60D02-93C2-55D1-DC63-099C607DEE9E}"/>
              </a:ext>
            </a:extLst>
          </p:cNvPr>
          <p:cNvSpPr txBox="1"/>
          <p:nvPr/>
        </p:nvSpPr>
        <p:spPr>
          <a:xfrm>
            <a:off x="5062208" y="3213828"/>
            <a:ext cx="2005342"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treated as constant with respect to y</a:t>
            </a:r>
            <a:r>
              <a:rPr lang="en-US" altLang="ko-KR" sz="1800" baseline="-25000" dirty="0">
                <a:solidFill>
                  <a:srgbClr val="222222"/>
                </a:solidFill>
                <a:latin typeface="Arial Narrow" panose="020B0606020202030204" pitchFamily="34" charset="0"/>
              </a:rPr>
              <a:t>o1</a:t>
            </a:r>
            <a:endParaRPr lang="ko-KR" altLang="en-US" baseline="-25000" dirty="0"/>
          </a:p>
        </p:txBody>
      </p:sp>
      <p:cxnSp>
        <p:nvCxnSpPr>
          <p:cNvPr id="7" name="직선 연결선 6">
            <a:extLst>
              <a:ext uri="{FF2B5EF4-FFF2-40B4-BE49-F238E27FC236}">
                <a16:creationId xmlns:a16="http://schemas.microsoft.com/office/drawing/2014/main" id="{D2ED0E9E-EF92-408F-2DB9-E12ED702059B}"/>
              </a:ext>
            </a:extLst>
          </p:cNvPr>
          <p:cNvCxnSpPr/>
          <p:nvPr/>
        </p:nvCxnSpPr>
        <p:spPr>
          <a:xfrm flipH="1">
            <a:off x="3799627" y="3155750"/>
            <a:ext cx="1176950" cy="8082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4" name="표 14">
                <a:extLst>
                  <a:ext uri="{FF2B5EF4-FFF2-40B4-BE49-F238E27FC236}">
                    <a16:creationId xmlns:a16="http://schemas.microsoft.com/office/drawing/2014/main" id="{B0F0A424-F281-368E-631C-F51BA0BE0F59}"/>
                  </a:ext>
                </a:extLst>
              </p:cNvPr>
              <p:cNvGraphicFramePr>
                <a:graphicFrameLocks noGrp="1"/>
              </p:cNvGraphicFramePr>
              <p:nvPr>
                <p:extLst>
                  <p:ext uri="{D42A27DB-BD31-4B8C-83A1-F6EECF244321}">
                    <p14:modId xmlns:p14="http://schemas.microsoft.com/office/powerpoint/2010/main" val="3123970339"/>
                  </p:ext>
                </p:extLst>
              </p:nvPr>
            </p:nvGraphicFramePr>
            <p:xfrm>
              <a:off x="971550" y="4100207"/>
              <a:ext cx="6096000" cy="2475168"/>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2790003"/>
                        </a:ext>
                      </a:extLst>
                    </a:gridCol>
                  </a:tblGrid>
                  <a:tr h="37084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ko-KR" sz="1600" b="0" i="1" dirty="0" smtClean="0">
                                    <a:solidFill>
                                      <a:srgbClr val="222222"/>
                                    </a:solidFill>
                                    <a:latin typeface="Cambria Math" panose="02040503050406030204" pitchFamily="18" charset="0"/>
                                  </a:rPr>
                                  <m:t>𝑙𝑒𝑡</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𝐺</m:t>
                                </m:r>
                                <m:r>
                                  <a:rPr lang="en-US" altLang="ko-KR" sz="1600" i="1" dirty="0">
                                    <a:solidFill>
                                      <a:srgbClr val="222222"/>
                                    </a:solidFill>
                                    <a:latin typeface="Cambria Math" panose="02040503050406030204" pitchFamily="18" charset="0"/>
                                  </a:rPr>
                                  <m:t>=</m:t>
                                </m:r>
                                <m:d>
                                  <m:dPr>
                                    <m:ctrlPr>
                                      <a:rPr lang="en-US" altLang="ko-KR" sz="1600" i="1" dirty="0">
                                        <a:solidFill>
                                          <a:srgbClr val="222222"/>
                                        </a:solidFill>
                                        <a:latin typeface="Cambria Math" panose="02040503050406030204" pitchFamily="18" charset="0"/>
                                      </a:rPr>
                                    </m:ctrlPr>
                                  </m:dPr>
                                  <m:e>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e>
                                </m:d>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𝑡h𝑒𝑛</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𝐸𝑟𝑟𝑜𝑟</m:t>
                                </m:r>
                                <m:r>
                                  <a:rPr lang="en-US" altLang="ko-KR" sz="1600" b="0" i="1" dirty="0" smtClean="0">
                                    <a:solidFill>
                                      <a:srgbClr val="222222"/>
                                    </a:solidFill>
                                    <a:latin typeface="Cambria Math" panose="02040503050406030204" pitchFamily="18" charset="0"/>
                                  </a:rPr>
                                  <m:t>=</m:t>
                                </m:r>
                                <m:f>
                                  <m:fPr>
                                    <m:ctrlPr>
                                      <a:rPr lang="en-US" altLang="ko-KR" sz="1600" i="1" dirty="0" smtClean="0">
                                        <a:solidFill>
                                          <a:srgbClr val="222222"/>
                                        </a:solidFill>
                                        <a:latin typeface="Cambria Math" panose="02040503050406030204" pitchFamily="18" charset="0"/>
                                      </a:rPr>
                                    </m:ctrlPr>
                                  </m:fPr>
                                  <m:num>
                                    <m:r>
                                      <a:rPr lang="en-US" altLang="ko-KR" sz="1600" i="1" dirty="0">
                                        <a:solidFill>
                                          <a:srgbClr val="222222"/>
                                        </a:solidFill>
                                        <a:latin typeface="Cambria Math" panose="02040503050406030204" pitchFamily="18" charset="0"/>
                                      </a:rPr>
                                      <m:t>1</m:t>
                                    </m:r>
                                  </m:num>
                                  <m:den>
                                    <m:r>
                                      <a:rPr lang="en-US" altLang="ko-KR" sz="1600" i="1" dirty="0">
                                        <a:solidFill>
                                          <a:srgbClr val="222222"/>
                                        </a:solidFill>
                                        <a:latin typeface="Cambria Math" panose="02040503050406030204" pitchFamily="18" charset="0"/>
                                      </a:rPr>
                                      <m:t>2</m:t>
                                    </m:r>
                                  </m:den>
                                </m:f>
                                <m:sSup>
                                  <m:sSupPr>
                                    <m:ctrlPr>
                                      <a:rPr lang="en-US" altLang="ko-KR" sz="1600" i="1" dirty="0">
                                        <a:solidFill>
                                          <a:srgbClr val="222222"/>
                                        </a:solidFill>
                                        <a:latin typeface="Cambria Math" panose="02040503050406030204" pitchFamily="18" charset="0"/>
                                      </a:rPr>
                                    </m:ctrlPr>
                                  </m:sSupPr>
                                  <m:e>
                                    <m:r>
                                      <a:rPr lang="en-US" altLang="ko-KR" sz="1600" b="0" i="1" dirty="0" smtClean="0">
                                        <a:solidFill>
                                          <a:srgbClr val="222222"/>
                                        </a:solidFill>
                                        <a:latin typeface="Cambria Math" panose="02040503050406030204" pitchFamily="18" charset="0"/>
                                      </a:rPr>
                                      <m:t>𝐺</m:t>
                                    </m:r>
                                  </m:e>
                                  <m:sup>
                                    <m:r>
                                      <a:rPr lang="en-US" altLang="ko-KR" sz="1600" i="1" dirty="0">
                                        <a:solidFill>
                                          <a:srgbClr val="222222"/>
                                        </a:solidFill>
                                        <a:latin typeface="Cambria Math" panose="02040503050406030204" pitchFamily="18" charset="0"/>
                                      </a:rPr>
                                      <m:t>2</m:t>
                                    </m:r>
                                  </m:sup>
                                </m:sSup>
                              </m:oMath>
                            </m:oMathPara>
                          </a14:m>
                          <a:endParaRPr lang="ko-KR" altLang="en-US" sz="1600" i="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4816511"/>
                      </a:ext>
                    </a:extLst>
                  </a:tr>
                  <a:tr h="370840">
                    <a:tc>
                      <a:txBody>
                        <a:bodyPr/>
                        <a:lstStyle/>
                        <a:p>
                          <a:pPr latinLnBrk="1">
                            <a:lnSpc>
                              <a:spcPct val="150000"/>
                            </a:lnSpc>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en-US" altLang="ko-KR" sz="1600" i="1" dirty="0">
                                        <a:solidFill>
                                          <a:srgbClr val="222222"/>
                                        </a:solidFill>
                                        <a:latin typeface="Cambria Math" panose="02040503050406030204" pitchFamily="18" charset="0"/>
                                      </a:rPr>
                                      <m:t>𝐸𝑟𝑟𝑜𝑟</m:t>
                                    </m:r>
                                  </m:num>
                                  <m:den>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0</m:t>
                                        </m:r>
                                        <m:r>
                                          <a:rPr lang="en-US" altLang="ko-KR" sz="1600" i="1" dirty="0">
                                            <a:solidFill>
                                              <a:srgbClr val="222222"/>
                                            </a:solidFill>
                                            <a:latin typeface="Cambria Math" panose="02040503050406030204" pitchFamily="18" charset="0"/>
                                          </a:rPr>
                                          <m:t>1</m:t>
                                        </m:r>
                                      </m:sub>
                                    </m:sSub>
                                  </m:den>
                                </m:f>
                                <m:r>
                                  <a:rPr lang="en-US" altLang="ko-KR" sz="1600" b="0" i="1" dirty="0" smtClean="0">
                                    <a:solidFill>
                                      <a:srgbClr val="222222"/>
                                    </a:solidFill>
                                    <a:latin typeface="Cambria Math" panose="02040503050406030204" pitchFamily="18" charset="0"/>
                                  </a:rPr>
                                  <m:t>=</m:t>
                                </m:r>
                                <m:f>
                                  <m:fPr>
                                    <m:ctrlPr>
                                      <a:rPr lang="en-US" altLang="ko-KR" sz="1600" i="1" dirty="0" smtClean="0">
                                        <a:solidFill>
                                          <a:srgbClr val="222222"/>
                                        </a:solidFill>
                                        <a:latin typeface="Cambria Math" panose="02040503050406030204" pitchFamily="18" charset="0"/>
                                      </a:rPr>
                                    </m:ctrlPr>
                                  </m:fPr>
                                  <m:num>
                                    <m:r>
                                      <a:rPr lang="en-US" altLang="ko-KR" sz="1600" i="1" dirty="0" smtClean="0">
                                        <a:solidFill>
                                          <a:srgbClr val="222222"/>
                                        </a:solidFill>
                                        <a:latin typeface="Cambria Math" panose="02040503050406030204" pitchFamily="18" charset="0"/>
                                      </a:rPr>
                                      <m:t>1</m:t>
                                    </m:r>
                                  </m:num>
                                  <m:den>
                                    <m:r>
                                      <a:rPr lang="en-US" altLang="ko-KR" sz="1600" i="1" dirty="0" smtClean="0">
                                        <a:solidFill>
                                          <a:srgbClr val="222222"/>
                                        </a:solidFill>
                                        <a:latin typeface="Cambria Math" panose="02040503050406030204" pitchFamily="18" charset="0"/>
                                      </a:rPr>
                                      <m:t>2</m:t>
                                    </m:r>
                                  </m:den>
                                </m:f>
                                <m:r>
                                  <a:rPr lang="en-US" altLang="ko-KR" sz="1600" i="1" dirty="0" smtClean="0">
                                    <a:solidFill>
                                      <a:srgbClr val="222222"/>
                                    </a:solidFill>
                                    <a:latin typeface="Cambria Math" panose="02040503050406030204" pitchFamily="18" charset="0"/>
                                    <a:ea typeface="Cambria Math" panose="02040503050406030204" pitchFamily="18" charset="0"/>
                                  </a:rPr>
                                  <m:t>∙</m:t>
                                </m:r>
                                <m:r>
                                  <a:rPr lang="en-US" altLang="ko-KR" sz="1600" b="0" i="1" dirty="0" smtClean="0">
                                    <a:solidFill>
                                      <a:srgbClr val="222222"/>
                                    </a:solidFill>
                                    <a:latin typeface="Cambria Math" panose="02040503050406030204" pitchFamily="18" charset="0"/>
                                    <a:ea typeface="Cambria Math" panose="02040503050406030204" pitchFamily="18" charset="0"/>
                                  </a:rPr>
                                  <m:t>2(</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ea typeface="Cambria Math" panose="02040503050406030204" pitchFamily="18" charset="0"/>
                                  </a:rPr>
                                  <m:t>)</m:t>
                                </m:r>
                                <m:r>
                                  <a:rPr lang="en-US" altLang="ko-KR" sz="1600" i="1" dirty="0" smtClean="0">
                                    <a:solidFill>
                                      <a:srgbClr val="222222"/>
                                    </a:solidFill>
                                    <a:latin typeface="Cambria Math" panose="02040503050406030204" pitchFamily="18" charset="0"/>
                                    <a:ea typeface="Cambria Math" panose="02040503050406030204" pitchFamily="18" charset="0"/>
                                  </a:rPr>
                                  <m:t>∙</m:t>
                                </m:r>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𝐺</m:t>
                                    </m:r>
                                  </m:num>
                                  <m:den>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0</m:t>
                                        </m:r>
                                        <m:r>
                                          <a:rPr lang="en-US" altLang="ko-KR" sz="1600" i="1" dirty="0">
                                            <a:solidFill>
                                              <a:srgbClr val="222222"/>
                                            </a:solidFill>
                                            <a:latin typeface="Cambria Math" panose="02040503050406030204" pitchFamily="18" charset="0"/>
                                          </a:rPr>
                                          <m:t>1</m:t>
                                        </m:r>
                                      </m:sub>
                                    </m:sSub>
                                  </m:den>
                                </m:f>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0053897"/>
                      </a:ext>
                    </a:extLst>
                  </a:tr>
                  <a:tr h="37084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en-US" altLang="ko-KR" sz="1600" i="1" dirty="0">
                                        <a:solidFill>
                                          <a:srgbClr val="222222"/>
                                        </a:solidFill>
                                        <a:latin typeface="Cambria Math" panose="02040503050406030204" pitchFamily="18" charset="0"/>
                                      </a:rPr>
                                      <m:t>𝐸𝑟𝑟𝑜𝑟</m:t>
                                    </m:r>
                                  </m:num>
                                  <m:den>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0</m:t>
                                        </m:r>
                                        <m:r>
                                          <a:rPr lang="en-US" altLang="ko-KR" sz="1600" i="1" dirty="0">
                                            <a:solidFill>
                                              <a:srgbClr val="222222"/>
                                            </a:solidFill>
                                            <a:latin typeface="Cambria Math" panose="02040503050406030204" pitchFamily="18" charset="0"/>
                                          </a:rPr>
                                          <m:t>1</m:t>
                                        </m:r>
                                      </m:sub>
                                    </m:sSub>
                                  </m:den>
                                </m:f>
                                <m:r>
                                  <a:rPr lang="en-US" altLang="ko-KR" sz="1600" b="0" i="1" dirty="0" smtClean="0">
                                    <a:solidFill>
                                      <a:srgbClr val="222222"/>
                                    </a:solidFill>
                                    <a:latin typeface="Cambria Math" panose="02040503050406030204" pitchFamily="18" charset="0"/>
                                  </a:rPr>
                                  <m:t>=</m:t>
                                </m:r>
                                <m:f>
                                  <m:fPr>
                                    <m:ctrlPr>
                                      <a:rPr lang="en-US" altLang="ko-KR" sz="1600" i="1" dirty="0" smtClean="0">
                                        <a:solidFill>
                                          <a:srgbClr val="222222"/>
                                        </a:solidFill>
                                        <a:latin typeface="Cambria Math" panose="02040503050406030204" pitchFamily="18" charset="0"/>
                                      </a:rPr>
                                    </m:ctrlPr>
                                  </m:fPr>
                                  <m:num>
                                    <m:r>
                                      <a:rPr lang="en-US" altLang="ko-KR" sz="1600" i="1" dirty="0" smtClean="0">
                                        <a:solidFill>
                                          <a:srgbClr val="222222"/>
                                        </a:solidFill>
                                        <a:latin typeface="Cambria Math" panose="02040503050406030204" pitchFamily="18" charset="0"/>
                                      </a:rPr>
                                      <m:t>1</m:t>
                                    </m:r>
                                  </m:num>
                                  <m:den>
                                    <m:r>
                                      <a:rPr lang="en-US" altLang="ko-KR" sz="1600" i="1" dirty="0" smtClean="0">
                                        <a:solidFill>
                                          <a:srgbClr val="222222"/>
                                        </a:solidFill>
                                        <a:latin typeface="Cambria Math" panose="02040503050406030204" pitchFamily="18" charset="0"/>
                                      </a:rPr>
                                      <m:t>2</m:t>
                                    </m:r>
                                  </m:den>
                                </m:f>
                                <m:r>
                                  <a:rPr lang="en-US" altLang="ko-KR" sz="1600" i="1" dirty="0" smtClean="0">
                                    <a:solidFill>
                                      <a:srgbClr val="222222"/>
                                    </a:solidFill>
                                    <a:latin typeface="Cambria Math" panose="02040503050406030204" pitchFamily="18" charset="0"/>
                                    <a:ea typeface="Cambria Math" panose="02040503050406030204" pitchFamily="18" charset="0"/>
                                  </a:rPr>
                                  <m:t>∙</m:t>
                                </m:r>
                                <m:r>
                                  <a:rPr lang="en-US" altLang="ko-KR" sz="1600" b="0" i="1" dirty="0" smtClean="0">
                                    <a:solidFill>
                                      <a:srgbClr val="222222"/>
                                    </a:solidFill>
                                    <a:latin typeface="Cambria Math" panose="02040503050406030204" pitchFamily="18" charset="0"/>
                                    <a:ea typeface="Cambria Math" panose="02040503050406030204" pitchFamily="18" charset="0"/>
                                  </a:rPr>
                                  <m:t>2</m:t>
                                </m:r>
                                <m:d>
                                  <m:dPr>
                                    <m:ctrlPr>
                                      <a:rPr lang="en-US" altLang="ko-KR" sz="1600" b="0" i="1" dirty="0" smtClean="0">
                                        <a:solidFill>
                                          <a:srgbClr val="222222"/>
                                        </a:solidFill>
                                        <a:latin typeface="Cambria Math" panose="02040503050406030204" pitchFamily="18" charset="0"/>
                                        <a:ea typeface="Cambria Math" panose="02040503050406030204" pitchFamily="18" charset="0"/>
                                      </a:rPr>
                                    </m:ctrlPr>
                                  </m:dPr>
                                  <m:e>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e>
                                </m:d>
                                <m:r>
                                  <a:rPr lang="en-US" altLang="ko-KR" sz="1600" i="1" dirty="0" smtClean="0">
                                    <a:solidFill>
                                      <a:srgbClr val="222222"/>
                                    </a:solidFill>
                                    <a:latin typeface="Cambria Math" panose="02040503050406030204" pitchFamily="18" charset="0"/>
                                    <a:ea typeface="Cambria Math" panose="02040503050406030204" pitchFamily="18" charset="0"/>
                                  </a:rPr>
                                  <m:t>∙</m:t>
                                </m:r>
                                <m:d>
                                  <m:dPr>
                                    <m:ctrlPr>
                                      <a:rPr lang="en-US" altLang="ko-KR" sz="1600" b="0" i="1" dirty="0" smtClean="0">
                                        <a:solidFill>
                                          <a:srgbClr val="222222"/>
                                        </a:solidFill>
                                        <a:latin typeface="Cambria Math" panose="02040503050406030204" pitchFamily="18" charset="0"/>
                                        <a:ea typeface="Cambria Math" panose="02040503050406030204" pitchFamily="18" charset="0"/>
                                      </a:rPr>
                                    </m:ctrlPr>
                                  </m:dPr>
                                  <m:e>
                                    <m:r>
                                      <a:rPr lang="en-US" altLang="ko-KR" sz="1600" b="0" i="1" dirty="0" smtClean="0">
                                        <a:solidFill>
                                          <a:srgbClr val="222222"/>
                                        </a:solidFill>
                                        <a:latin typeface="Cambria Math" panose="02040503050406030204" pitchFamily="18" charset="0"/>
                                      </a:rPr>
                                      <m:t>−1</m:t>
                                    </m:r>
                                  </m:e>
                                </m:d>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Choice>
        <mc:Fallback xmlns="">
          <p:graphicFrame>
            <p:nvGraphicFramePr>
              <p:cNvPr id="14" name="표 14">
                <a:extLst>
                  <a:ext uri="{FF2B5EF4-FFF2-40B4-BE49-F238E27FC236}">
                    <a16:creationId xmlns:a16="http://schemas.microsoft.com/office/drawing/2014/main" id="{B0F0A424-F281-368E-631C-F51BA0BE0F59}"/>
                  </a:ext>
                </a:extLst>
              </p:cNvPr>
              <p:cNvGraphicFramePr>
                <a:graphicFrameLocks noGrp="1"/>
              </p:cNvGraphicFramePr>
              <p:nvPr>
                <p:extLst>
                  <p:ext uri="{D42A27DB-BD31-4B8C-83A1-F6EECF244321}">
                    <p14:modId xmlns:p14="http://schemas.microsoft.com/office/powerpoint/2010/main" val="3123970339"/>
                  </p:ext>
                </p:extLst>
              </p:nvPr>
            </p:nvGraphicFramePr>
            <p:xfrm>
              <a:off x="971550" y="4100207"/>
              <a:ext cx="6096000" cy="2475168"/>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2790003"/>
                        </a:ext>
                      </a:extLst>
                    </a:gridCol>
                  </a:tblGrid>
                  <a:tr h="776288">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b="-217969"/>
                          </a:stretch>
                        </a:blipFill>
                      </a:tcPr>
                    </a:tc>
                    <a:extLst>
                      <a:ext uri="{0D108BD9-81ED-4DB2-BD59-A6C34878D82A}">
                        <a16:rowId xmlns:a16="http://schemas.microsoft.com/office/drawing/2014/main" val="2824816511"/>
                      </a:ext>
                    </a:extLst>
                  </a:tr>
                  <a:tr h="849440">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t="-92086" b="-100719"/>
                          </a:stretch>
                        </a:blipFill>
                      </a:tcPr>
                    </a:tc>
                    <a:extLst>
                      <a:ext uri="{0D108BD9-81ED-4DB2-BD59-A6C34878D82A}">
                        <a16:rowId xmlns:a16="http://schemas.microsoft.com/office/drawing/2014/main" val="2390053897"/>
                      </a:ext>
                    </a:extLst>
                  </a:tr>
                  <a:tr h="849440">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t="-190714"/>
                          </a:stretch>
                        </a:blipFill>
                      </a:tcPr>
                    </a:tc>
                    <a:extLst>
                      <a:ext uri="{0D108BD9-81ED-4DB2-BD59-A6C34878D82A}">
                        <a16:rowId xmlns:a16="http://schemas.microsoft.com/office/drawing/2014/main" val="3829102516"/>
                      </a:ext>
                    </a:extLst>
                  </a:tr>
                </a:tbl>
              </a:graphicData>
            </a:graphic>
          </p:graphicFrame>
        </mc:Fallback>
      </mc:AlternateContent>
      <p:sp>
        <p:nvSpPr>
          <p:cNvPr id="13" name="직사각형 12">
            <a:extLst>
              <a:ext uri="{FF2B5EF4-FFF2-40B4-BE49-F238E27FC236}">
                <a16:creationId xmlns:a16="http://schemas.microsoft.com/office/drawing/2014/main" id="{2711FE11-9DA9-3797-77EF-33678C4256B1}"/>
              </a:ext>
            </a:extLst>
          </p:cNvPr>
          <p:cNvSpPr/>
          <p:nvPr/>
        </p:nvSpPr>
        <p:spPr>
          <a:xfrm>
            <a:off x="2009871" y="1702055"/>
            <a:ext cx="660901" cy="65185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7557EEA3-1859-D895-2F1C-79F6DAF02B3D}"/>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160991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625106" cy="199035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625106" cy="1990353"/>
              </a:xfrm>
              <a:prstGeom prst="rect">
                <a:avLst/>
              </a:prstGeom>
              <a:blipFill>
                <a:blip r:embed="rId3"/>
                <a:stretch>
                  <a:fillRect l="-636"/>
                </a:stretch>
              </a:blipFill>
            </p:spPr>
            <p:txBody>
              <a:bodyPr/>
              <a:lstStyle/>
              <a:p>
                <a:r>
                  <a:rPr lang="ko-KR" altLang="en-US">
                    <a:noFill/>
                  </a:rPr>
                  <a:t> </a:t>
                </a:r>
              </a:p>
            </p:txBody>
          </p:sp>
        </mc:Fallback>
      </mc:AlternateContent>
      <p:sp>
        <p:nvSpPr>
          <p:cNvPr id="2" name="직사각형 1">
            <a:extLst>
              <a:ext uri="{FF2B5EF4-FFF2-40B4-BE49-F238E27FC236}">
                <a16:creationId xmlns:a16="http://schemas.microsoft.com/office/drawing/2014/main" id="{1FF5F889-89B7-854A-F7E3-29253A22928C}"/>
              </a:ext>
            </a:extLst>
          </p:cNvPr>
          <p:cNvSpPr/>
          <p:nvPr/>
        </p:nvSpPr>
        <p:spPr>
          <a:xfrm>
            <a:off x="2643611" y="1693001"/>
            <a:ext cx="660901"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28B20E-5688-37D6-CADF-E01D77CBAF74}"/>
                  </a:ext>
                </a:extLst>
              </p:cNvPr>
              <p:cNvSpPr txBox="1"/>
              <p:nvPr/>
            </p:nvSpPr>
            <p:spPr>
              <a:xfrm>
                <a:off x="971550" y="4631559"/>
                <a:ext cx="7511548" cy="60208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01</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r>
                        <a:rPr lang="en-US" altLang="ko-KR" sz="1600" b="0" i="1" dirty="0" smtClean="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ko-KR" altLang="en-US" sz="1600" i="1" dirty="0" smtClean="0">
                              <a:solidFill>
                                <a:srgbClr val="222222"/>
                              </a:solidFill>
                              <a:latin typeface="Cambria Math" panose="02040503050406030204" pitchFamily="18" charset="0"/>
                            </a:rPr>
                            <m:t>𝜎</m:t>
                          </m:r>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oMath>
                  </m:oMathPara>
                </a14:m>
                <a:endParaRPr lang="ko-KR" altLang="en-US" dirty="0"/>
              </a:p>
            </p:txBody>
          </p:sp>
        </mc:Choice>
        <mc:Fallback xmlns="">
          <p:sp>
            <p:nvSpPr>
              <p:cNvPr id="11" name="TextBox 10">
                <a:extLst>
                  <a:ext uri="{FF2B5EF4-FFF2-40B4-BE49-F238E27FC236}">
                    <a16:creationId xmlns:a16="http://schemas.microsoft.com/office/drawing/2014/main" id="{8928B20E-5688-37D6-CADF-E01D77CBAF74}"/>
                  </a:ext>
                </a:extLst>
              </p:cNvPr>
              <p:cNvSpPr txBox="1">
                <a:spLocks noRot="1" noChangeAspect="1" noMove="1" noResize="1" noEditPoints="1" noAdjustHandles="1" noChangeArrowheads="1" noChangeShapeType="1" noTextEdit="1"/>
              </p:cNvSpPr>
              <p:nvPr/>
            </p:nvSpPr>
            <p:spPr>
              <a:xfrm>
                <a:off x="971550" y="4631559"/>
                <a:ext cx="7511548" cy="602088"/>
              </a:xfrm>
              <a:prstGeom prst="rect">
                <a:avLst/>
              </a:prstGeom>
              <a:blipFill>
                <a:blip r:embed="rId4"/>
                <a:stretch>
                  <a:fillRect/>
                </a:stretch>
              </a:blipFill>
            </p:spPr>
            <p:txBody>
              <a:bodyPr/>
              <a:lstStyle/>
              <a:p>
                <a:r>
                  <a:rPr lang="ko-KR" altLang="en-US">
                    <a:noFill/>
                  </a:rPr>
                  <a:t> </a:t>
                </a:r>
              </a:p>
            </p:txBody>
          </p:sp>
        </mc:Fallback>
      </mc:AlternateContent>
      <p:pic>
        <p:nvPicPr>
          <p:cNvPr id="4" name="그림 3">
            <a:extLst>
              <a:ext uri="{FF2B5EF4-FFF2-40B4-BE49-F238E27FC236}">
                <a16:creationId xmlns:a16="http://schemas.microsoft.com/office/drawing/2014/main" id="{FA88E72A-0F81-E650-38C1-231D8B8E37D4}"/>
              </a:ext>
            </a:extLst>
          </p:cNvPr>
          <p:cNvPicPr>
            <a:picLocks noChangeAspect="1"/>
          </p:cNvPicPr>
          <p:nvPr/>
        </p:nvPicPr>
        <p:blipFill>
          <a:blip r:embed="rId5"/>
          <a:stretch>
            <a:fillRect/>
          </a:stretch>
        </p:blipFill>
        <p:spPr>
          <a:xfrm>
            <a:off x="971550" y="3183992"/>
            <a:ext cx="3076575" cy="1276350"/>
          </a:xfrm>
          <a:prstGeom prst="rect">
            <a:avLst/>
          </a:prstGeom>
        </p:spPr>
      </p:pic>
      <p:sp>
        <p:nvSpPr>
          <p:cNvPr id="12" name="직사각형 11">
            <a:extLst>
              <a:ext uri="{FF2B5EF4-FFF2-40B4-BE49-F238E27FC236}">
                <a16:creationId xmlns:a16="http://schemas.microsoft.com/office/drawing/2014/main" id="{BBFB0D79-35E8-A0F1-6558-97AB4C88A90F}"/>
              </a:ext>
            </a:extLst>
          </p:cNvPr>
          <p:cNvSpPr/>
          <p:nvPr/>
        </p:nvSpPr>
        <p:spPr>
          <a:xfrm>
            <a:off x="2162270" y="3465958"/>
            <a:ext cx="897802" cy="89781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1F5841FC-87E3-6CEA-A27A-7A63FAEE714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1716137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643213" cy="199035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0" y="1139130"/>
                <a:ext cx="8643213" cy="1990353"/>
              </a:xfrm>
              <a:prstGeom prst="rect">
                <a:avLst/>
              </a:prstGeom>
              <a:blipFill>
                <a:blip r:embed="rId3"/>
                <a:stretch>
                  <a:fillRect l="-63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28B20E-5688-37D6-CADF-E01D77CBAF74}"/>
                  </a:ext>
                </a:extLst>
              </p:cNvPr>
              <p:cNvSpPr txBox="1"/>
              <p:nvPr/>
            </p:nvSpPr>
            <p:spPr>
              <a:xfrm>
                <a:off x="971550" y="3192063"/>
                <a:ext cx="7511548" cy="60208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01</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r>
                        <a:rPr lang="en-US" altLang="ko-KR" sz="1600" b="0" i="1" dirty="0" smtClean="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ko-KR" altLang="en-US" sz="1600" i="1" dirty="0" smtClean="0">
                              <a:solidFill>
                                <a:srgbClr val="222222"/>
                              </a:solidFill>
                              <a:latin typeface="Cambria Math" panose="02040503050406030204" pitchFamily="18" charset="0"/>
                            </a:rPr>
                            <m:t>𝜎</m:t>
                          </m:r>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oMath>
                  </m:oMathPara>
                </a14:m>
                <a:endParaRPr lang="ko-KR" altLang="en-US" dirty="0"/>
              </a:p>
            </p:txBody>
          </p:sp>
        </mc:Choice>
        <mc:Fallback xmlns="">
          <p:sp>
            <p:nvSpPr>
              <p:cNvPr id="11" name="TextBox 10">
                <a:extLst>
                  <a:ext uri="{FF2B5EF4-FFF2-40B4-BE49-F238E27FC236}">
                    <a16:creationId xmlns:a16="http://schemas.microsoft.com/office/drawing/2014/main" id="{8928B20E-5688-37D6-CADF-E01D77CBAF74}"/>
                  </a:ext>
                </a:extLst>
              </p:cNvPr>
              <p:cNvSpPr txBox="1">
                <a:spLocks noRot="1" noChangeAspect="1" noMove="1" noResize="1" noEditPoints="1" noAdjustHandles="1" noChangeArrowheads="1" noChangeShapeType="1" noTextEdit="1"/>
              </p:cNvSpPr>
              <p:nvPr/>
            </p:nvSpPr>
            <p:spPr>
              <a:xfrm>
                <a:off x="971550" y="3192063"/>
                <a:ext cx="7511548" cy="602088"/>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16" name="표 14">
                <a:extLst>
                  <a:ext uri="{FF2B5EF4-FFF2-40B4-BE49-F238E27FC236}">
                    <a16:creationId xmlns:a16="http://schemas.microsoft.com/office/drawing/2014/main" id="{9490DBE4-9C6D-F93A-0CDC-51800D043AC8}"/>
                  </a:ext>
                </a:extLst>
              </p:cNvPr>
              <p:cNvGraphicFramePr>
                <a:graphicFrameLocks noGrp="1"/>
              </p:cNvGraphicFramePr>
              <p:nvPr>
                <p:extLst>
                  <p:ext uri="{D42A27DB-BD31-4B8C-83A1-F6EECF244321}">
                    <p14:modId xmlns:p14="http://schemas.microsoft.com/office/powerpoint/2010/main" val="1228126084"/>
                  </p:ext>
                </p:extLst>
              </p:nvPr>
            </p:nvGraphicFramePr>
            <p:xfrm>
              <a:off x="971550" y="4179640"/>
              <a:ext cx="6390784" cy="2330197"/>
            </p:xfrm>
            <a:graphic>
              <a:graphicData uri="http://schemas.openxmlformats.org/drawingml/2006/table">
                <a:tbl>
                  <a:tblPr firstRow="1" bandRow="1">
                    <a:tableStyleId>{5940675A-B579-460E-94D1-54222C63F5DA}</a:tableStyleId>
                  </a:tblPr>
                  <a:tblGrid>
                    <a:gridCol w="6390784">
                      <a:extLst>
                        <a:ext uri="{9D8B030D-6E8A-4147-A177-3AD203B41FA5}">
                          <a16:colId xmlns:a16="http://schemas.microsoft.com/office/drawing/2014/main" val="32790003"/>
                        </a:ext>
                      </a:extLst>
                    </a:gridCol>
                  </a:tblGrid>
                  <a:tr h="405361">
                    <a:tc>
                      <a:txBody>
                        <a:bodyPr/>
                        <a:lstStyle/>
                        <a:p>
                          <a:pPr/>
                          <a14:m>
                            <m:oMathPara xmlns:m="http://schemas.openxmlformats.org/officeDocument/2006/math">
                              <m:oMathParaPr>
                                <m:jc m:val="left"/>
                              </m:oMathParaPr>
                              <m:oMath xmlns:m="http://schemas.openxmlformats.org/officeDocument/2006/math">
                                <m:r>
                                  <a:rPr lang="en-US" altLang="ko-KR" sz="1600" b="0" i="1" dirty="0" smtClean="0">
                                    <a:solidFill>
                                      <a:srgbClr val="222222"/>
                                    </a:solidFill>
                                    <a:latin typeface="Cambria Math" panose="02040503050406030204" pitchFamily="18" charset="0"/>
                                  </a:rPr>
                                  <m:t>𝐼𝑓</m:t>
                                </m:r>
                                <m:r>
                                  <a:rPr lang="en-US" altLang="ko-KR" sz="1600" b="0" i="1" dirty="0" smtClean="0">
                                    <a:solidFill>
                                      <a:srgbClr val="222222"/>
                                    </a:solidFill>
                                    <a:latin typeface="Cambria Math" panose="02040503050406030204" pitchFamily="18" charset="0"/>
                                  </a:rPr>
                                  <m:t> </m:t>
                                </m:r>
                                <m:r>
                                  <a:rPr lang="ko-KR" altLang="en-US" sz="1600" i="1" dirty="0" smtClean="0">
                                    <a:solidFill>
                                      <a:srgbClr val="222222"/>
                                    </a:solidFill>
                                    <a:latin typeface="Cambria Math" panose="02040503050406030204" pitchFamily="18" charset="0"/>
                                  </a:rPr>
                                  <m:t>𝜎</m:t>
                                </m:r>
                                <m:d>
                                  <m:dPr>
                                    <m:ctrlPr>
                                      <a:rPr lang="en-US" altLang="ko-KR" sz="1600" b="0" i="1" dirty="0" smtClean="0">
                                        <a:solidFill>
                                          <a:srgbClr val="222222"/>
                                        </a:solidFill>
                                        <a:latin typeface="Cambria Math" panose="02040503050406030204" pitchFamily="18" charset="0"/>
                                      </a:rPr>
                                    </m:ctrlPr>
                                  </m:dPr>
                                  <m:e>
                                    <m:r>
                                      <a:rPr lang="en-US" altLang="ko-KR" sz="1600" b="0" i="1" dirty="0" smtClean="0">
                                        <a:solidFill>
                                          <a:srgbClr val="222222"/>
                                        </a:solidFill>
                                        <a:latin typeface="Cambria Math" panose="02040503050406030204" pitchFamily="18" charset="0"/>
                                      </a:rPr>
                                      <m:t>𝑥</m:t>
                                    </m:r>
                                  </m:e>
                                </m:d>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𝑖𝑠</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𝑠𝑖𝑔𝑚𝑜𝑖𝑑</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𝑓𝑢𝑛𝑐𝑡𝑖𝑜𝑛</m:t>
                                </m:r>
                                <m:r>
                                  <a:rPr lang="en-US" altLang="ko-KR" sz="1600" b="0" i="1" dirty="0" smtClean="0">
                                    <a:solidFill>
                                      <a:srgbClr val="222222"/>
                                    </a:solidFill>
                                    <a:latin typeface="Cambria Math" panose="02040503050406030204" pitchFamily="18" charset="0"/>
                                  </a:rPr>
                                  <m:t> </m:t>
                                </m:r>
                                <m:d>
                                  <m:dPr>
                                    <m:ctrlPr>
                                      <a:rPr lang="en-US" altLang="ko-KR" sz="1600" b="0" i="1" dirty="0" smtClean="0">
                                        <a:solidFill>
                                          <a:srgbClr val="222222"/>
                                        </a:solidFill>
                                        <a:latin typeface="Cambria Math" panose="02040503050406030204" pitchFamily="18" charset="0"/>
                                      </a:rPr>
                                    </m:ctrlPr>
                                  </m:dPr>
                                  <m:e>
                                    <m:f>
                                      <m:fPr>
                                        <m:ctrlPr>
                                          <a:rPr lang="en-US" altLang="ko-KR" sz="1600" i="1" dirty="0" smtClean="0">
                                            <a:latin typeface="Cambria Math" panose="02040503050406030204" pitchFamily="18" charset="0"/>
                                          </a:rPr>
                                        </m:ctrlPr>
                                      </m:fPr>
                                      <m:num>
                                        <m:r>
                                          <a:rPr lang="en-US" altLang="ko-KR" sz="1600" b="0" i="1" dirty="0" smtClean="0">
                                            <a:latin typeface="Cambria Math" panose="02040503050406030204" pitchFamily="18" charset="0"/>
                                          </a:rPr>
                                          <m:t>1</m:t>
                                        </m:r>
                                      </m:num>
                                      <m:den>
                                        <m:r>
                                          <a:rPr lang="en-US" altLang="ko-KR" sz="1600" b="0" i="1" dirty="0" smtClean="0">
                                            <a:latin typeface="Cambria Math" panose="02040503050406030204" pitchFamily="18" charset="0"/>
                                          </a:rPr>
                                          <m:t>1+</m:t>
                                        </m:r>
                                        <m:sSup>
                                          <m:sSupPr>
                                            <m:ctrlPr>
                                              <a:rPr lang="en-US" altLang="ko-KR" sz="1600" b="0" i="1" dirty="0" smtClean="0">
                                                <a:latin typeface="Cambria Math" panose="02040503050406030204" pitchFamily="18" charset="0"/>
                                              </a:rPr>
                                            </m:ctrlPr>
                                          </m:sSupPr>
                                          <m:e>
                                            <m:r>
                                              <a:rPr lang="en-US" altLang="ko-KR" sz="1600" b="0" i="1" dirty="0" smtClean="0">
                                                <a:latin typeface="Cambria Math" panose="02040503050406030204" pitchFamily="18" charset="0"/>
                                              </a:rPr>
                                              <m:t>𝑒</m:t>
                                            </m:r>
                                          </m:e>
                                          <m:sup>
                                            <m:r>
                                              <a:rPr lang="en-US" altLang="ko-KR" sz="1600" b="0" i="1" dirty="0" smtClean="0">
                                                <a:latin typeface="Cambria Math" panose="02040503050406030204" pitchFamily="18" charset="0"/>
                                              </a:rPr>
                                              <m:t>−</m:t>
                                            </m:r>
                                            <m:r>
                                              <a:rPr lang="en-US" altLang="ko-KR" sz="1600" b="0" i="1" dirty="0" smtClean="0">
                                                <a:latin typeface="Cambria Math" panose="02040503050406030204" pitchFamily="18" charset="0"/>
                                              </a:rPr>
                                              <m:t>𝑥</m:t>
                                            </m:r>
                                          </m:sup>
                                        </m:sSup>
                                      </m:den>
                                    </m:f>
                                  </m:e>
                                </m:d>
                                <m:r>
                                  <m:rPr>
                                    <m:nor/>
                                  </m:rPr>
                                  <a:rPr lang="en-US" altLang="ko-KR" sz="1600" dirty="0"/>
                                  <m:t>,</m:t>
                                </m:r>
                                <m:r>
                                  <m:rPr>
                                    <m:nor/>
                                  </m:rPr>
                                  <a:rPr lang="en-US" altLang="ko-KR" sz="1600" b="0" i="0" dirty="0" smtClean="0"/>
                                  <m:t> </m:t>
                                </m:r>
                                <m:r>
                                  <a:rPr lang="en-US" altLang="ko-KR" sz="1600" b="0" i="1" dirty="0" smtClean="0">
                                    <a:latin typeface="Cambria Math" panose="02040503050406030204" pitchFamily="18" charset="0"/>
                                  </a:rPr>
                                  <m:t>   </m:t>
                                </m:r>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ko-KR" altLang="en-US" sz="1600" i="1" dirty="0" smtClean="0">
                                        <a:solidFill>
                                          <a:srgbClr val="222222"/>
                                        </a:solidFill>
                                        <a:latin typeface="Cambria Math" panose="02040503050406030204" pitchFamily="18" charset="0"/>
                                      </a:rPr>
                                      <m:t>𝜎</m:t>
                                    </m:r>
                                    <m:d>
                                      <m:dPr>
                                        <m:ctrlPr>
                                          <a:rPr lang="en-US" altLang="ko-KR" sz="1600" b="0" i="1" dirty="0" smtClean="0">
                                            <a:solidFill>
                                              <a:srgbClr val="222222"/>
                                            </a:solidFill>
                                            <a:latin typeface="Cambria Math" panose="02040503050406030204" pitchFamily="18" charset="0"/>
                                          </a:rPr>
                                        </m:ctrlPr>
                                      </m:dPr>
                                      <m:e>
                                        <m:r>
                                          <a:rPr lang="en-US" altLang="ko-KR" sz="1600" b="0" i="1" dirty="0" smtClean="0">
                                            <a:solidFill>
                                              <a:srgbClr val="222222"/>
                                            </a:solidFill>
                                            <a:latin typeface="Cambria Math" panose="02040503050406030204" pitchFamily="18" charset="0"/>
                                          </a:rPr>
                                          <m:t>𝑥</m:t>
                                        </m:r>
                                      </m:e>
                                    </m:d>
                                  </m:num>
                                  <m:den>
                                    <m:r>
                                      <a:rPr lang="ko-KR" altLang="en-US" sz="1600" i="1" dirty="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𝑥</m:t>
                                    </m:r>
                                  </m:den>
                                </m:f>
                                <m:r>
                                  <a:rPr lang="en-US" altLang="ko-KR" sz="1600" b="0" i="1" dirty="0" smtClean="0">
                                    <a:solidFill>
                                      <a:srgbClr val="222222"/>
                                    </a:solidFill>
                                    <a:latin typeface="Cambria Math" panose="02040503050406030204" pitchFamily="18" charset="0"/>
                                  </a:rPr>
                                  <m:t>=</m:t>
                                </m:r>
                                <m:r>
                                  <a:rPr lang="ko-KR" altLang="en-US" sz="1600" i="1" dirty="0" smtClean="0">
                                    <a:solidFill>
                                      <a:srgbClr val="222222"/>
                                    </a:solidFill>
                                    <a:latin typeface="Cambria Math" panose="02040503050406030204" pitchFamily="18" charset="0"/>
                                  </a:rPr>
                                  <m:t>𝜎</m:t>
                                </m:r>
                                <m:d>
                                  <m:dPr>
                                    <m:ctrlPr>
                                      <a:rPr lang="en-US" altLang="ko-KR" sz="1600" b="0" i="1" dirty="0" smtClean="0">
                                        <a:solidFill>
                                          <a:srgbClr val="222222"/>
                                        </a:solidFill>
                                        <a:latin typeface="Cambria Math" panose="02040503050406030204" pitchFamily="18" charset="0"/>
                                      </a:rPr>
                                    </m:ctrlPr>
                                  </m:dPr>
                                  <m:e>
                                    <m:r>
                                      <a:rPr lang="en-US" altLang="ko-KR" sz="1600" b="0" i="1" dirty="0" smtClean="0">
                                        <a:solidFill>
                                          <a:srgbClr val="222222"/>
                                        </a:solidFill>
                                        <a:latin typeface="Cambria Math" panose="02040503050406030204" pitchFamily="18" charset="0"/>
                                      </a:rPr>
                                      <m:t>𝑥</m:t>
                                    </m:r>
                                  </m:e>
                                </m:d>
                                <m:r>
                                  <a:rPr lang="en-US" altLang="ko-KR" sz="1600" b="0" i="1" dirty="0" smtClean="0">
                                    <a:solidFill>
                                      <a:srgbClr val="222222"/>
                                    </a:solidFill>
                                    <a:latin typeface="Cambria Math" panose="02040503050406030204" pitchFamily="18" charset="0"/>
                                  </a:rPr>
                                  <m:t>(1−</m:t>
                                </m:r>
                                <m:r>
                                  <a:rPr lang="ko-KR" altLang="en-US" sz="1600" i="1" dirty="0" smtClean="0">
                                    <a:solidFill>
                                      <a:srgbClr val="222222"/>
                                    </a:solidFill>
                                    <a:latin typeface="Cambria Math" panose="02040503050406030204" pitchFamily="18" charset="0"/>
                                  </a:rPr>
                                  <m:t>𝜎</m:t>
                                </m:r>
                                <m:d>
                                  <m:dPr>
                                    <m:ctrlPr>
                                      <a:rPr lang="en-US" altLang="ko-KR" sz="1600" b="0" i="1" dirty="0" smtClean="0">
                                        <a:solidFill>
                                          <a:srgbClr val="222222"/>
                                        </a:solidFill>
                                        <a:latin typeface="Cambria Math" panose="02040503050406030204" pitchFamily="18" charset="0"/>
                                      </a:rPr>
                                    </m:ctrlPr>
                                  </m:dPr>
                                  <m:e>
                                    <m:r>
                                      <a:rPr lang="en-US" altLang="ko-KR" sz="1600" b="0" i="1" dirty="0" smtClean="0">
                                        <a:solidFill>
                                          <a:srgbClr val="222222"/>
                                        </a:solidFill>
                                        <a:latin typeface="Cambria Math" panose="02040503050406030204" pitchFamily="18" charset="0"/>
                                      </a:rPr>
                                      <m:t>𝑥</m:t>
                                    </m:r>
                                  </m:e>
                                </m:d>
                                <m:r>
                                  <a:rPr lang="en-US" altLang="ko-KR" sz="1600" b="0" i="1" dirty="0" smtClean="0">
                                    <a:solidFill>
                                      <a:srgbClr val="222222"/>
                                    </a:solidFill>
                                    <a:latin typeface="Cambria Math" panose="02040503050406030204" pitchFamily="18" charset="0"/>
                                  </a:rPr>
                                  <m:t>)</m:t>
                                </m:r>
                              </m:oMath>
                            </m:oMathPara>
                          </a14:m>
                          <a:endParaRPr lang="en-US" altLang="ko-KR" sz="1600" dirty="0"/>
                        </a:p>
                        <a:p>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4816511"/>
                      </a:ext>
                    </a:extLst>
                  </a:tr>
                  <a:tr h="437161">
                    <a:tc>
                      <a:txBody>
                        <a:bodyPr/>
                        <a:lstStyle/>
                        <a:p>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ko-KR" altLang="en-US" sz="1600" i="1" dirty="0" smtClean="0">
                                        <a:solidFill>
                                          <a:srgbClr val="222222"/>
                                        </a:solidFill>
                                        <a:latin typeface="Cambria Math" panose="02040503050406030204" pitchFamily="18" charset="0"/>
                                      </a:rPr>
                                      <m:t>𝜎</m:t>
                                    </m:r>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r>
                                  <a:rPr lang="en-US" altLang="ko-KR" sz="1600" b="0" i="1" dirty="0" smtClean="0">
                                    <a:solidFill>
                                      <a:srgbClr val="222222"/>
                                    </a:solidFill>
                                    <a:latin typeface="Cambria Math" panose="02040503050406030204" pitchFamily="18" charset="0"/>
                                  </a:rPr>
                                  <m:t>=</m:t>
                                </m:r>
                                <m:r>
                                  <a:rPr lang="ko-KR" altLang="en-US" sz="1600" i="1" dirty="0">
                                    <a:solidFill>
                                      <a:srgbClr val="222222"/>
                                    </a:solidFill>
                                    <a:latin typeface="Cambria Math" panose="02040503050406030204" pitchFamily="18" charset="0"/>
                                  </a:rPr>
                                  <m:t>𝜎</m:t>
                                </m:r>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r>
                                  <a:rPr lang="en-US" altLang="ko-KR" sz="1600" i="1" dirty="0" smtClean="0">
                                    <a:solidFill>
                                      <a:srgbClr val="222222"/>
                                    </a:solidFill>
                                    <a:latin typeface="Cambria Math" panose="02040503050406030204" pitchFamily="18" charset="0"/>
                                    <a:ea typeface="Cambria Math" panose="02040503050406030204" pitchFamily="18" charset="0"/>
                                  </a:rPr>
                                  <m:t>∙</m:t>
                                </m:r>
                                <m:r>
                                  <a:rPr lang="en-US" altLang="ko-KR" sz="1600" b="0" i="1" dirty="0" smtClean="0">
                                    <a:solidFill>
                                      <a:srgbClr val="222222"/>
                                    </a:solidFill>
                                    <a:latin typeface="Cambria Math" panose="02040503050406030204" pitchFamily="18" charset="0"/>
                                  </a:rPr>
                                  <m:t>(1−</m:t>
                                </m:r>
                                <m:r>
                                  <a:rPr lang="ko-KR" altLang="en-US" sz="1600" i="1" dirty="0">
                                    <a:solidFill>
                                      <a:srgbClr val="222222"/>
                                    </a:solidFill>
                                    <a:latin typeface="Cambria Math" panose="02040503050406030204" pitchFamily="18" charset="0"/>
                                  </a:rPr>
                                  <m:t>𝜎</m:t>
                                </m:r>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m:t>
                                </m:r>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0053897"/>
                      </a:ext>
                    </a:extLst>
                  </a:tr>
                  <a:tr h="621919">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ko-KR" altLang="en-US" sz="1600" i="1" dirty="0" smtClean="0">
                                        <a:solidFill>
                                          <a:srgbClr val="222222"/>
                                        </a:solidFill>
                                        <a:latin typeface="Cambria Math" panose="02040503050406030204" pitchFamily="18" charset="0"/>
                                      </a:rPr>
                                      <m:t>𝜎</m:t>
                                    </m:r>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smtClean="0">
                                    <a:solidFill>
                                      <a:srgbClr val="222222"/>
                                    </a:solidFill>
                                    <a:latin typeface="Cambria Math" panose="02040503050406030204" pitchFamily="18" charset="0"/>
                                    <a:ea typeface="Cambria Math" panose="02040503050406030204" pitchFamily="18" charset="0"/>
                                  </a:rPr>
                                  <m:t>∙</m:t>
                                </m:r>
                                <m:d>
                                  <m:dPr>
                                    <m:ctrlPr>
                                      <a:rPr lang="en-US" altLang="ko-KR" sz="1600" b="0" i="1" dirty="0" smtClean="0">
                                        <a:solidFill>
                                          <a:srgbClr val="222222"/>
                                        </a:solidFill>
                                        <a:latin typeface="Cambria Math" panose="02040503050406030204" pitchFamily="18" charset="0"/>
                                      </a:rPr>
                                    </m:ctrlPr>
                                  </m:dPr>
                                  <m:e>
                                    <m:r>
                                      <a:rPr lang="en-US" altLang="ko-KR" sz="1600" b="0" i="1" dirty="0" smtClean="0">
                                        <a:solidFill>
                                          <a:srgbClr val="222222"/>
                                        </a:solidFill>
                                        <a:latin typeface="Cambria Math" panose="02040503050406030204" pitchFamily="18" charset="0"/>
                                      </a:rPr>
                                      <m:t>1−</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e>
                                </m:d>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𝑠𝑖𝑛𝑐𝑒</m:t>
                                </m:r>
                                <m:r>
                                  <a:rPr lang="en-US" altLang="ko-KR" sz="1600" b="0" i="1" dirty="0" smtClean="0">
                                    <a:solidFill>
                                      <a:srgbClr val="222222"/>
                                    </a:solidFill>
                                    <a:latin typeface="Cambria Math" panose="02040503050406030204" pitchFamily="18" charset="0"/>
                                  </a:rPr>
                                  <m:t> </m:t>
                                </m:r>
                                <m:r>
                                  <a:rPr lang="ko-KR" altLang="en-US" sz="1600" i="1" dirty="0" smtClean="0">
                                    <a:solidFill>
                                      <a:srgbClr val="222222"/>
                                    </a:solidFill>
                                    <a:latin typeface="Cambria Math" panose="02040503050406030204" pitchFamily="18" charset="0"/>
                                  </a:rPr>
                                  <m:t>𝜎</m:t>
                                </m:r>
                                <m:d>
                                  <m:dPr>
                                    <m:ctrlPr>
                                      <a:rPr lang="en-US" altLang="ko-KR" sz="1600" i="1" dirty="0">
                                        <a:solidFill>
                                          <a:srgbClr val="222222"/>
                                        </a:solidFill>
                                        <a:latin typeface="Cambria Math" panose="02040503050406030204" pitchFamily="18" charset="0"/>
                                      </a:rPr>
                                    </m:ctrlPr>
                                  </m:dPr>
                                  <m:e>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e>
                                </m:d>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Choice>
        <mc:Fallback xmlns="">
          <p:graphicFrame>
            <p:nvGraphicFramePr>
              <p:cNvPr id="16" name="표 14">
                <a:extLst>
                  <a:ext uri="{FF2B5EF4-FFF2-40B4-BE49-F238E27FC236}">
                    <a16:creationId xmlns:a16="http://schemas.microsoft.com/office/drawing/2014/main" id="{9490DBE4-9C6D-F93A-0CDC-51800D043AC8}"/>
                  </a:ext>
                </a:extLst>
              </p:cNvPr>
              <p:cNvGraphicFramePr>
                <a:graphicFrameLocks noGrp="1"/>
              </p:cNvGraphicFramePr>
              <p:nvPr>
                <p:extLst>
                  <p:ext uri="{D42A27DB-BD31-4B8C-83A1-F6EECF244321}">
                    <p14:modId xmlns:p14="http://schemas.microsoft.com/office/powerpoint/2010/main" val="1228126084"/>
                  </p:ext>
                </p:extLst>
              </p:nvPr>
            </p:nvGraphicFramePr>
            <p:xfrm>
              <a:off x="971550" y="4179640"/>
              <a:ext cx="6390784" cy="2330197"/>
            </p:xfrm>
            <a:graphic>
              <a:graphicData uri="http://schemas.openxmlformats.org/drawingml/2006/table">
                <a:tbl>
                  <a:tblPr firstRow="1" bandRow="1">
                    <a:tableStyleId>{5940675A-B579-460E-94D1-54222C63F5DA}</a:tableStyleId>
                  </a:tblPr>
                  <a:tblGrid>
                    <a:gridCol w="6390784">
                      <a:extLst>
                        <a:ext uri="{9D8B030D-6E8A-4147-A177-3AD203B41FA5}">
                          <a16:colId xmlns:a16="http://schemas.microsoft.com/office/drawing/2014/main" val="32790003"/>
                        </a:ext>
                      </a:extLst>
                    </a:gridCol>
                  </a:tblGrid>
                  <a:tr h="883158">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b="-164138"/>
                          </a:stretch>
                        </a:blipFill>
                      </a:tcPr>
                    </a:tc>
                    <a:extLst>
                      <a:ext uri="{0D108BD9-81ED-4DB2-BD59-A6C34878D82A}">
                        <a16:rowId xmlns:a16="http://schemas.microsoft.com/office/drawing/2014/main" val="2824816511"/>
                      </a:ext>
                    </a:extLst>
                  </a:tr>
                  <a:tr h="597091">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t="-147959" b="-142857"/>
                          </a:stretch>
                        </a:blipFill>
                      </a:tcPr>
                    </a:tc>
                    <a:extLst>
                      <a:ext uri="{0D108BD9-81ED-4DB2-BD59-A6C34878D82A}">
                        <a16:rowId xmlns:a16="http://schemas.microsoft.com/office/drawing/2014/main" val="2390053897"/>
                      </a:ext>
                    </a:extLst>
                  </a:tr>
                  <a:tr h="849948">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t="-173571"/>
                          </a:stretch>
                        </a:blipFill>
                      </a:tcPr>
                    </a:tc>
                    <a:extLst>
                      <a:ext uri="{0D108BD9-81ED-4DB2-BD59-A6C34878D82A}">
                        <a16:rowId xmlns:a16="http://schemas.microsoft.com/office/drawing/2014/main" val="3829102516"/>
                      </a:ext>
                    </a:extLst>
                  </a:tr>
                </a:tbl>
              </a:graphicData>
            </a:graphic>
          </p:graphicFrame>
        </mc:Fallback>
      </mc:AlternateContent>
      <p:sp>
        <p:nvSpPr>
          <p:cNvPr id="17" name="직사각형 16">
            <a:extLst>
              <a:ext uri="{FF2B5EF4-FFF2-40B4-BE49-F238E27FC236}">
                <a16:creationId xmlns:a16="http://schemas.microsoft.com/office/drawing/2014/main" id="{4CE0EFDA-15D8-3BEA-4C65-15243F94CF76}"/>
              </a:ext>
            </a:extLst>
          </p:cNvPr>
          <p:cNvSpPr/>
          <p:nvPr/>
        </p:nvSpPr>
        <p:spPr>
          <a:xfrm>
            <a:off x="2643611" y="1693001"/>
            <a:ext cx="660901"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520B8758-C146-3CEE-965A-806711D9D19F}"/>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239927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751855" cy="199035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0" y="1139130"/>
                <a:ext cx="8751855" cy="1990353"/>
              </a:xfrm>
              <a:prstGeom prst="rect">
                <a:avLst/>
              </a:prstGeom>
              <a:blipFill>
                <a:blip r:embed="rId3"/>
                <a:stretch>
                  <a:fillRect l="-627"/>
                </a:stretch>
              </a:blipFill>
            </p:spPr>
            <p:txBody>
              <a:bodyPr/>
              <a:lstStyle/>
              <a:p>
                <a:r>
                  <a:rPr lang="ko-KR" altLang="en-US">
                    <a:noFill/>
                  </a:rPr>
                  <a:t> </a:t>
                </a:r>
              </a:p>
            </p:txBody>
          </p:sp>
        </mc:Fallback>
      </mc:AlternateContent>
      <p:sp>
        <p:nvSpPr>
          <p:cNvPr id="2" name="직사각형 1">
            <a:extLst>
              <a:ext uri="{FF2B5EF4-FFF2-40B4-BE49-F238E27FC236}">
                <a16:creationId xmlns:a16="http://schemas.microsoft.com/office/drawing/2014/main" id="{1FF5F889-89B7-854A-F7E3-29253A22928C}"/>
              </a:ext>
            </a:extLst>
          </p:cNvPr>
          <p:cNvSpPr/>
          <p:nvPr/>
        </p:nvSpPr>
        <p:spPr>
          <a:xfrm>
            <a:off x="3257545" y="1683943"/>
            <a:ext cx="660901" cy="651851"/>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28B20E-5688-37D6-CADF-E01D77CBAF74}"/>
                  </a:ext>
                </a:extLst>
              </p:cNvPr>
              <p:cNvSpPr txBox="1"/>
              <p:nvPr/>
            </p:nvSpPr>
            <p:spPr>
              <a:xfrm>
                <a:off x="4342560" y="3785917"/>
                <a:ext cx="2975762"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m:t>
                          </m:r>
                          <m:r>
                            <a:rPr lang="en-US" altLang="ko-KR" b="0" i="1" dirty="0" smtClean="0">
                              <a:solidFill>
                                <a:srgbClr val="222222"/>
                              </a:solidFill>
                              <a:latin typeface="Cambria Math" panose="02040503050406030204" pitchFamily="18" charset="0"/>
                            </a:rPr>
                            <m:t>1</m:t>
                          </m:r>
                        </m:sub>
                      </m:sSub>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4</m:t>
                          </m:r>
                          <m:r>
                            <a:rPr lang="en-US" altLang="ko-KR" i="1" dirty="0">
                              <a:solidFill>
                                <a:srgbClr val="222222"/>
                              </a:solidFill>
                              <a:latin typeface="Cambria Math" panose="02040503050406030204" pitchFamily="18" charset="0"/>
                            </a:rPr>
                            <m:t>1</m:t>
                          </m:r>
                        </m:sub>
                      </m:sSub>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+1</m:t>
                      </m:r>
                    </m:oMath>
                  </m:oMathPara>
                </a14:m>
                <a:endParaRPr lang="ko-KR" altLang="en-US" i="1" dirty="0"/>
              </a:p>
            </p:txBody>
          </p:sp>
        </mc:Choice>
        <mc:Fallback xmlns="">
          <p:sp>
            <p:nvSpPr>
              <p:cNvPr id="11" name="TextBox 10">
                <a:extLst>
                  <a:ext uri="{FF2B5EF4-FFF2-40B4-BE49-F238E27FC236}">
                    <a16:creationId xmlns:a16="http://schemas.microsoft.com/office/drawing/2014/main" id="{8928B20E-5688-37D6-CADF-E01D77CBAF74}"/>
                  </a:ext>
                </a:extLst>
              </p:cNvPr>
              <p:cNvSpPr txBox="1">
                <a:spLocks noRot="1" noChangeAspect="1" noMove="1" noResize="1" noEditPoints="1" noAdjustHandles="1" noChangeArrowheads="1" noChangeShapeType="1" noTextEdit="1"/>
              </p:cNvSpPr>
              <p:nvPr/>
            </p:nvSpPr>
            <p:spPr>
              <a:xfrm>
                <a:off x="4342560" y="3785917"/>
                <a:ext cx="2975762" cy="369332"/>
              </a:xfrm>
              <a:prstGeom prst="rect">
                <a:avLst/>
              </a:prstGeom>
              <a:blipFill>
                <a:blip r:embed="rId4"/>
                <a:stretch>
                  <a:fillRect b="-6557"/>
                </a:stretch>
              </a:blipFill>
            </p:spPr>
            <p:txBody>
              <a:bodyPr/>
              <a:lstStyle/>
              <a:p>
                <a:r>
                  <a:rPr lang="ko-KR" altLang="en-US">
                    <a:noFill/>
                  </a:rPr>
                  <a:t> </a:t>
                </a:r>
              </a:p>
            </p:txBody>
          </p:sp>
        </mc:Fallback>
      </mc:AlternateContent>
      <p:pic>
        <p:nvPicPr>
          <p:cNvPr id="4" name="그림 3">
            <a:extLst>
              <a:ext uri="{FF2B5EF4-FFF2-40B4-BE49-F238E27FC236}">
                <a16:creationId xmlns:a16="http://schemas.microsoft.com/office/drawing/2014/main" id="{C85634FF-FD1C-E030-3299-E43B16F8C4F3}"/>
              </a:ext>
            </a:extLst>
          </p:cNvPr>
          <p:cNvPicPr>
            <a:picLocks noChangeAspect="1"/>
          </p:cNvPicPr>
          <p:nvPr/>
        </p:nvPicPr>
        <p:blipFill>
          <a:blip r:embed="rId5"/>
          <a:stretch>
            <a:fillRect/>
          </a:stretch>
        </p:blipFill>
        <p:spPr>
          <a:xfrm>
            <a:off x="1301525" y="3298533"/>
            <a:ext cx="2238375" cy="2314575"/>
          </a:xfrm>
          <a:prstGeom prst="rect">
            <a:avLst/>
          </a:prstGeom>
        </p:spPr>
      </p:pic>
      <p:sp>
        <p:nvSpPr>
          <p:cNvPr id="12" name="타원 11">
            <a:extLst>
              <a:ext uri="{FF2B5EF4-FFF2-40B4-BE49-F238E27FC236}">
                <a16:creationId xmlns:a16="http://schemas.microsoft.com/office/drawing/2014/main" id="{5555B24B-1535-8582-E490-D4B77544876C}"/>
              </a:ext>
            </a:extLst>
          </p:cNvPr>
          <p:cNvSpPr/>
          <p:nvPr/>
        </p:nvSpPr>
        <p:spPr>
          <a:xfrm>
            <a:off x="6870069" y="3796827"/>
            <a:ext cx="360000" cy="3600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41925FD2-8E03-7E29-78D3-DBADF6975B96}"/>
              </a:ext>
            </a:extLst>
          </p:cNvPr>
          <p:cNvSpPr txBox="1"/>
          <p:nvPr/>
        </p:nvSpPr>
        <p:spPr>
          <a:xfrm>
            <a:off x="6690194" y="3319201"/>
            <a:ext cx="1774796"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 assumed as 1 </a:t>
            </a:r>
            <a:endParaRPr lang="ko-KR" altLang="en-US" dirty="0"/>
          </a:p>
        </p:txBody>
      </p:sp>
      <p:sp>
        <p:nvSpPr>
          <p:cNvPr id="16" name="TextBox 15">
            <a:extLst>
              <a:ext uri="{FF2B5EF4-FFF2-40B4-BE49-F238E27FC236}">
                <a16:creationId xmlns:a16="http://schemas.microsoft.com/office/drawing/2014/main" id="{C41D2A5B-9963-4EC1-92C6-961CFCEFE8AB}"/>
              </a:ext>
            </a:extLst>
          </p:cNvPr>
          <p:cNvSpPr txBox="1"/>
          <p:nvPr/>
        </p:nvSpPr>
        <p:spPr>
          <a:xfrm>
            <a:off x="5032322" y="5084451"/>
            <a:ext cx="2626910" cy="369332"/>
          </a:xfrm>
          <a:prstGeom prst="rect">
            <a:avLst/>
          </a:prstGeom>
          <a:noFill/>
        </p:spPr>
        <p:txBody>
          <a:bodyPr wrap="square">
            <a:spAutoFit/>
          </a:bodyPr>
          <a:lstStyle/>
          <a:p>
            <a:r>
              <a:rPr lang="en-US" altLang="ko-KR" dirty="0">
                <a:latin typeface="맑은 고딕" panose="020B0503020000020004" pitchFamily="50" charset="-127"/>
                <a:ea typeface="맑은 고딕" panose="020B0503020000020004" pitchFamily="50" charset="-127"/>
              </a:rPr>
              <a:t>∴ </a:t>
            </a:r>
            <a:r>
              <a:rPr lang="en-US" altLang="ko-KR" dirty="0"/>
              <a:t>Bias may be learned</a:t>
            </a:r>
          </a:p>
        </p:txBody>
      </p:sp>
      <p:sp>
        <p:nvSpPr>
          <p:cNvPr id="13" name="직사각형 12">
            <a:extLst>
              <a:ext uri="{FF2B5EF4-FFF2-40B4-BE49-F238E27FC236}">
                <a16:creationId xmlns:a16="http://schemas.microsoft.com/office/drawing/2014/main" id="{7B5EB41D-6324-2685-2855-27FFF62C5BF0}"/>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566487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1399033" y="2532888"/>
            <a:ext cx="6144768" cy="1142999"/>
          </a:xfrm>
          <a:prstGeom prst="roundRect">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2036264" y="2773680"/>
            <a:ext cx="4897917" cy="523220"/>
          </a:xfrm>
          <a:prstGeom prst="rect">
            <a:avLst/>
          </a:prstGeom>
        </p:spPr>
        <p:txBody>
          <a:bodyPr wrap="square">
            <a:spAutoFit/>
          </a:bodyPr>
          <a:lstStyle/>
          <a:p>
            <a:pPr algn="ctr"/>
            <a:r>
              <a:rPr lang="en-US" altLang="ko-KR" sz="2800" dirty="0">
                <a:solidFill>
                  <a:srgbClr val="222222"/>
                </a:solidFill>
                <a:latin typeface="Arial Narrow" panose="020B0606020202030204" pitchFamily="34" charset="0"/>
              </a:rPr>
              <a:t>Backpropagation Algorithm Review</a:t>
            </a:r>
          </a:p>
        </p:txBody>
      </p: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097546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544321" cy="1621021"/>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0" y="1139130"/>
                <a:ext cx="8544321" cy="1621021"/>
              </a:xfrm>
              <a:prstGeom prst="rect">
                <a:avLst/>
              </a:prstGeom>
              <a:blipFill>
                <a:blip r:embed="rId3"/>
                <a:stretch>
                  <a:fillRect l="-642" r="-35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28B20E-5688-37D6-CADF-E01D77CBAF74}"/>
                  </a:ext>
                </a:extLst>
              </p:cNvPr>
              <p:cNvSpPr txBox="1"/>
              <p:nvPr/>
            </p:nvSpPr>
            <p:spPr>
              <a:xfrm>
                <a:off x="911297" y="3244334"/>
                <a:ext cx="3850826"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ko-KR" b="0" i="1" dirty="0" smtClean="0">
                          <a:solidFill>
                            <a:srgbClr val="222222"/>
                          </a:solidFill>
                          <a:latin typeface="Cambria Math" panose="02040503050406030204" pitchFamily="18" charset="0"/>
                        </a:rPr>
                        <m:t>𝐺𝑖𝑣𝑒𝑛</m:t>
                      </m:r>
                      <m:r>
                        <a:rPr lang="en-US" altLang="ko-KR" b="0" i="1" dirty="0" smtClean="0">
                          <a:solidFill>
                            <a:srgbClr val="222222"/>
                          </a:solidFill>
                          <a:latin typeface="Cambria Math" panose="02040503050406030204" pitchFamily="18" charset="0"/>
                        </a:rPr>
                        <m:t> </m:t>
                      </m:r>
                      <m:sSub>
                        <m:sSubPr>
                          <m:ctrlPr>
                            <a:rPr lang="en-US" altLang="ko-KR"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m:t>
                          </m:r>
                          <m:r>
                            <a:rPr lang="en-US" altLang="ko-KR" b="0" i="1" dirty="0" smtClean="0">
                              <a:solidFill>
                                <a:srgbClr val="222222"/>
                              </a:solidFill>
                              <a:latin typeface="Cambria Math" panose="02040503050406030204" pitchFamily="18" charset="0"/>
                            </a:rPr>
                            <m:t>1</m:t>
                          </m:r>
                        </m:sub>
                      </m:sSub>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4</m:t>
                          </m:r>
                          <m:r>
                            <a:rPr lang="en-US" altLang="ko-KR" i="1" dirty="0">
                              <a:solidFill>
                                <a:srgbClr val="222222"/>
                              </a:solidFill>
                              <a:latin typeface="Cambria Math" panose="02040503050406030204" pitchFamily="18" charset="0"/>
                            </a:rPr>
                            <m:t>1</m:t>
                          </m:r>
                        </m:sub>
                      </m:sSub>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+1</m:t>
                      </m:r>
                    </m:oMath>
                  </m:oMathPara>
                </a14:m>
                <a:endParaRPr lang="ko-KR" altLang="en-US" i="1" dirty="0"/>
              </a:p>
            </p:txBody>
          </p:sp>
        </mc:Choice>
        <mc:Fallback xmlns="">
          <p:sp>
            <p:nvSpPr>
              <p:cNvPr id="11" name="TextBox 10">
                <a:extLst>
                  <a:ext uri="{FF2B5EF4-FFF2-40B4-BE49-F238E27FC236}">
                    <a16:creationId xmlns:a16="http://schemas.microsoft.com/office/drawing/2014/main" id="{8928B20E-5688-37D6-CADF-E01D77CBAF74}"/>
                  </a:ext>
                </a:extLst>
              </p:cNvPr>
              <p:cNvSpPr txBox="1">
                <a:spLocks noRot="1" noChangeAspect="1" noMove="1" noResize="1" noEditPoints="1" noAdjustHandles="1" noChangeArrowheads="1" noChangeShapeType="1" noTextEdit="1"/>
              </p:cNvSpPr>
              <p:nvPr/>
            </p:nvSpPr>
            <p:spPr>
              <a:xfrm>
                <a:off x="911297" y="3244334"/>
                <a:ext cx="3850826" cy="369332"/>
              </a:xfrm>
              <a:prstGeom prst="rect">
                <a:avLst/>
              </a:prstGeom>
              <a:blipFill>
                <a:blip r:embed="rId4"/>
                <a:stretch>
                  <a:fillRect b="-655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38D7685-CEFA-394E-B582-FA20C4CFEA83}"/>
                  </a:ext>
                </a:extLst>
              </p:cNvPr>
              <p:cNvSpPr txBox="1"/>
              <p:nvPr/>
            </p:nvSpPr>
            <p:spPr>
              <a:xfrm>
                <a:off x="737858" y="3771929"/>
                <a:ext cx="1806166" cy="6657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ko-KR" i="1" dirty="0" smtClean="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oMath>
                  </m:oMathPara>
                </a14:m>
                <a:endParaRPr lang="ko-KR" altLang="en-US" dirty="0"/>
              </a:p>
            </p:txBody>
          </p:sp>
        </mc:Choice>
        <mc:Fallback xmlns="">
          <p:sp>
            <p:nvSpPr>
              <p:cNvPr id="13" name="TextBox 12">
                <a:extLst>
                  <a:ext uri="{FF2B5EF4-FFF2-40B4-BE49-F238E27FC236}">
                    <a16:creationId xmlns:a16="http://schemas.microsoft.com/office/drawing/2014/main" id="{138D7685-CEFA-394E-B582-FA20C4CFEA83}"/>
                  </a:ext>
                </a:extLst>
              </p:cNvPr>
              <p:cNvSpPr txBox="1">
                <a:spLocks noRot="1" noChangeAspect="1" noMove="1" noResize="1" noEditPoints="1" noAdjustHandles="1" noChangeArrowheads="1" noChangeShapeType="1" noTextEdit="1"/>
              </p:cNvSpPr>
              <p:nvPr/>
            </p:nvSpPr>
            <p:spPr>
              <a:xfrm>
                <a:off x="737858" y="3771929"/>
                <a:ext cx="1806166" cy="665760"/>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9B4C141-4C1A-DBC1-7D2C-7663EAD09C2F}"/>
                  </a:ext>
                </a:extLst>
              </p:cNvPr>
              <p:cNvSpPr txBox="1"/>
              <p:nvPr/>
            </p:nvSpPr>
            <p:spPr>
              <a:xfrm>
                <a:off x="4389131" y="3175836"/>
                <a:ext cx="2005342"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treated as constant with respect to </a:t>
                </a:r>
                <a14:m>
                  <m:oMath xmlns:m="http://schemas.openxmlformats.org/officeDocument/2006/math">
                    <m:sSub>
                      <m:sSubPr>
                        <m:ctrlPr>
                          <a:rPr lang="en-US" altLang="ko-KR"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oMath>
                </a14:m>
                <a:endParaRPr lang="ko-KR" altLang="en-US" baseline="-25000" dirty="0"/>
              </a:p>
            </p:txBody>
          </p:sp>
        </mc:Choice>
        <mc:Fallback xmlns="">
          <p:sp>
            <p:nvSpPr>
              <p:cNvPr id="14" name="TextBox 13">
                <a:extLst>
                  <a:ext uri="{FF2B5EF4-FFF2-40B4-BE49-F238E27FC236}">
                    <a16:creationId xmlns:a16="http://schemas.microsoft.com/office/drawing/2014/main" id="{99B4C141-4C1A-DBC1-7D2C-7663EAD09C2F}"/>
                  </a:ext>
                </a:extLst>
              </p:cNvPr>
              <p:cNvSpPr txBox="1">
                <a:spLocks noRot="1" noChangeAspect="1" noMove="1" noResize="1" noEditPoints="1" noAdjustHandles="1" noChangeArrowheads="1" noChangeShapeType="1" noTextEdit="1"/>
              </p:cNvSpPr>
              <p:nvPr/>
            </p:nvSpPr>
            <p:spPr>
              <a:xfrm>
                <a:off x="4389131" y="3175836"/>
                <a:ext cx="2005342" cy="646331"/>
              </a:xfrm>
              <a:prstGeom prst="rect">
                <a:avLst/>
              </a:prstGeom>
              <a:blipFill>
                <a:blip r:embed="rId6"/>
                <a:stretch>
                  <a:fillRect l="-2432" t="-4717" b="-15094"/>
                </a:stretch>
              </a:blipFill>
            </p:spPr>
            <p:txBody>
              <a:bodyPr/>
              <a:lstStyle/>
              <a:p>
                <a:r>
                  <a:rPr lang="ko-KR" altLang="en-US">
                    <a:noFill/>
                  </a:rPr>
                  <a:t> </a:t>
                </a:r>
              </a:p>
            </p:txBody>
          </p:sp>
        </mc:Fallback>
      </mc:AlternateContent>
      <p:cxnSp>
        <p:nvCxnSpPr>
          <p:cNvPr id="17" name="직선 연결선 16">
            <a:extLst>
              <a:ext uri="{FF2B5EF4-FFF2-40B4-BE49-F238E27FC236}">
                <a16:creationId xmlns:a16="http://schemas.microsoft.com/office/drawing/2014/main" id="{C6BDF642-963C-F46E-371D-842D4C105FE9}"/>
              </a:ext>
            </a:extLst>
          </p:cNvPr>
          <p:cNvCxnSpPr>
            <a:cxnSpLocks/>
          </p:cNvCxnSpPr>
          <p:nvPr/>
        </p:nvCxnSpPr>
        <p:spPr>
          <a:xfrm flipH="1">
            <a:off x="3276486" y="3234693"/>
            <a:ext cx="715505" cy="49137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25878564-14F7-E764-6C6C-6DA8BE08201D}"/>
              </a:ext>
            </a:extLst>
          </p:cNvPr>
          <p:cNvSpPr/>
          <p:nvPr/>
        </p:nvSpPr>
        <p:spPr>
          <a:xfrm>
            <a:off x="3257545" y="1683943"/>
            <a:ext cx="660901" cy="651851"/>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663C324C-052A-2988-DAD1-AE7A0B5C954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cxnSp>
        <p:nvCxnSpPr>
          <p:cNvPr id="2" name="직선 연결선 1">
            <a:extLst>
              <a:ext uri="{FF2B5EF4-FFF2-40B4-BE49-F238E27FC236}">
                <a16:creationId xmlns:a16="http://schemas.microsoft.com/office/drawing/2014/main" id="{B100C156-0FC0-71A4-A787-65F05BDF039A}"/>
              </a:ext>
            </a:extLst>
          </p:cNvPr>
          <p:cNvCxnSpPr>
            <a:cxnSpLocks/>
          </p:cNvCxnSpPr>
          <p:nvPr/>
        </p:nvCxnSpPr>
        <p:spPr>
          <a:xfrm flipH="1">
            <a:off x="3810568" y="3291758"/>
            <a:ext cx="747638" cy="51344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371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625106" cy="199035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625106" cy="1990353"/>
              </a:xfrm>
              <a:prstGeom prst="rect">
                <a:avLst/>
              </a:prstGeom>
              <a:blipFill>
                <a:blip r:embed="rId3"/>
                <a:stretch>
                  <a:fillRect l="-63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18" name="표 14">
                <a:extLst>
                  <a:ext uri="{FF2B5EF4-FFF2-40B4-BE49-F238E27FC236}">
                    <a16:creationId xmlns:a16="http://schemas.microsoft.com/office/drawing/2014/main" id="{793B7B98-7100-0176-8115-647A594C2E59}"/>
                  </a:ext>
                </a:extLst>
              </p:cNvPr>
              <p:cNvGraphicFramePr>
                <a:graphicFrameLocks noGrp="1"/>
              </p:cNvGraphicFramePr>
              <p:nvPr>
                <p:extLst>
                  <p:ext uri="{D42A27DB-BD31-4B8C-83A1-F6EECF244321}">
                    <p14:modId xmlns:p14="http://schemas.microsoft.com/office/powerpoint/2010/main" val="2879786518"/>
                  </p:ext>
                </p:extLst>
              </p:nvPr>
            </p:nvGraphicFramePr>
            <p:xfrm>
              <a:off x="826694" y="3292400"/>
              <a:ext cx="6108260" cy="1582039"/>
            </p:xfrm>
            <a:graphic>
              <a:graphicData uri="http://schemas.openxmlformats.org/drawingml/2006/table">
                <a:tbl>
                  <a:tblPr firstRow="1" bandRow="1">
                    <a:tableStyleId>{5940675A-B579-460E-94D1-54222C63F5DA}</a:tableStyleId>
                  </a:tblPr>
                  <a:tblGrid>
                    <a:gridCol w="6108260">
                      <a:extLst>
                        <a:ext uri="{9D8B030D-6E8A-4147-A177-3AD203B41FA5}">
                          <a16:colId xmlns:a16="http://schemas.microsoft.com/office/drawing/2014/main" val="32790003"/>
                        </a:ext>
                      </a:extLst>
                    </a:gridCol>
                  </a:tblGrid>
                  <a:tr h="40536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600" dirty="0">
                              <a:solidFill>
                                <a:srgbClr val="222222"/>
                              </a:solidFill>
                            </a:rPr>
                            <a:t>① </a:t>
                          </a:r>
                          <a14:m>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en-US" altLang="ko-KR" sz="1600" i="1" dirty="0">
                                      <a:solidFill>
                                        <a:srgbClr val="222222"/>
                                      </a:solidFill>
                                      <a:latin typeface="Cambria Math" panose="02040503050406030204" pitchFamily="18" charset="0"/>
                                    </a:rPr>
                                    <m:t>𝐸𝑟𝑟𝑜𝑟</m:t>
                                  </m:r>
                                </m:num>
                                <m:den>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0</m:t>
                                      </m:r>
                                      <m:r>
                                        <a:rPr lang="en-US" altLang="ko-KR" sz="1600" i="1" dirty="0">
                                          <a:solidFill>
                                            <a:srgbClr val="222222"/>
                                          </a:solidFill>
                                          <a:latin typeface="Cambria Math" panose="02040503050406030204" pitchFamily="18" charset="0"/>
                                        </a:rPr>
                                        <m:t>1</m:t>
                                      </m:r>
                                    </m:sub>
                                  </m:sSub>
                                </m:den>
                              </m:f>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oMath>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4816511"/>
                      </a:ext>
                    </a:extLst>
                  </a:tr>
                  <a:tr h="437161">
                    <a:tc>
                      <a:txBody>
                        <a:bodyPr/>
                        <a:lstStyle/>
                        <a:p>
                          <a:r>
                            <a:rPr lang="ko-KR" altLang="en-US" sz="1600" dirty="0">
                              <a:solidFill>
                                <a:srgbClr val="222222"/>
                              </a:solidFill>
                            </a:rPr>
                            <a:t>② </a:t>
                          </a:r>
                          <a14:m>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01</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smtClean="0">
                                  <a:solidFill>
                                    <a:srgbClr val="222222"/>
                                  </a:solidFill>
                                  <a:latin typeface="Cambria Math" panose="02040503050406030204" pitchFamily="18" charset="0"/>
                                  <a:ea typeface="Cambria Math" panose="02040503050406030204" pitchFamily="18" charset="0"/>
                                </a:rPr>
                                <m:t>∙</m:t>
                              </m:r>
                              <m:d>
                                <m:dPr>
                                  <m:ctrlPr>
                                    <a:rPr lang="en-US" altLang="ko-KR" sz="1600" b="0" i="1" dirty="0" smtClean="0">
                                      <a:solidFill>
                                        <a:srgbClr val="222222"/>
                                      </a:solidFill>
                                      <a:latin typeface="Cambria Math" panose="02040503050406030204" pitchFamily="18" charset="0"/>
                                    </a:rPr>
                                  </m:ctrlPr>
                                </m:dPr>
                                <m:e>
                                  <m:r>
                                    <a:rPr lang="en-US" altLang="ko-KR" sz="1600" b="0" i="1" dirty="0" smtClean="0">
                                      <a:solidFill>
                                        <a:srgbClr val="222222"/>
                                      </a:solidFill>
                                      <a:latin typeface="Cambria Math" panose="02040503050406030204" pitchFamily="18" charset="0"/>
                                    </a:rPr>
                                    <m:t>1−</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e>
                              </m:d>
                            </m:oMath>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0053897"/>
                      </a:ext>
                    </a:extLst>
                  </a:tr>
                  <a:tr h="621919">
                    <a:tc>
                      <a:txBody>
                        <a:bodyPr/>
                        <a:lstStyle/>
                        <a:p>
                          <a:r>
                            <a:rPr lang="ko-KR" altLang="en-US" sz="1600" dirty="0">
                              <a:solidFill>
                                <a:srgbClr val="222222"/>
                              </a:solidFill>
                            </a:rPr>
                            <a:t>③</a:t>
                          </a:r>
                          <a14:m>
                            <m:oMath xmlns:m="http://schemas.openxmlformats.org/officeDocument/2006/math">
                              <m:r>
                                <a:rPr lang="en-US" altLang="ko-KR" sz="1600" b="0" i="0" dirty="0" smtClean="0">
                                  <a:solidFill>
                                    <a:srgbClr val="222222"/>
                                  </a:solidFill>
                                  <a:latin typeface="Cambria Math" panose="02040503050406030204" pitchFamily="18" charset="0"/>
                                </a:rPr>
                                <m:t> </m:t>
                              </m:r>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m:t>
                                      </m:r>
                                    </m:e>
                                    <m:sub>
                                      <m:r>
                                        <a:rPr lang="en-US" altLang="ko-KR" sz="1600" i="1" dirty="0">
                                          <a:solidFill>
                                            <a:srgbClr val="222222"/>
                                          </a:solidFill>
                                          <a:latin typeface="Cambria Math" panose="02040503050406030204" pitchFamily="18" charset="0"/>
                                        </a:rPr>
                                        <m:t>31</m:t>
                                      </m:r>
                                    </m:sub>
                                  </m:sSub>
                                </m:den>
                              </m:f>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h</m:t>
                                  </m:r>
                                  <m:r>
                                    <a:rPr lang="en-US" altLang="ko-KR" sz="1600" i="1" dirty="0">
                                      <a:solidFill>
                                        <a:srgbClr val="222222"/>
                                      </a:solidFill>
                                      <a:latin typeface="Cambria Math" panose="02040503050406030204" pitchFamily="18" charset="0"/>
                                    </a:rPr>
                                    <m:t>1</m:t>
                                  </m:r>
                                </m:sub>
                              </m:sSub>
                            </m:oMath>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Choice>
        <mc:Fallback xmlns="">
          <p:graphicFrame>
            <p:nvGraphicFramePr>
              <p:cNvPr id="18" name="표 14">
                <a:extLst>
                  <a:ext uri="{FF2B5EF4-FFF2-40B4-BE49-F238E27FC236}">
                    <a16:creationId xmlns:a16="http://schemas.microsoft.com/office/drawing/2014/main" id="{793B7B98-7100-0176-8115-647A594C2E59}"/>
                  </a:ext>
                </a:extLst>
              </p:cNvPr>
              <p:cNvGraphicFramePr>
                <a:graphicFrameLocks noGrp="1"/>
              </p:cNvGraphicFramePr>
              <p:nvPr>
                <p:extLst>
                  <p:ext uri="{D42A27DB-BD31-4B8C-83A1-F6EECF244321}">
                    <p14:modId xmlns:p14="http://schemas.microsoft.com/office/powerpoint/2010/main" val="2879786518"/>
                  </p:ext>
                </p:extLst>
              </p:nvPr>
            </p:nvGraphicFramePr>
            <p:xfrm>
              <a:off x="826694" y="3292400"/>
              <a:ext cx="6108260" cy="1582039"/>
            </p:xfrm>
            <a:graphic>
              <a:graphicData uri="http://schemas.openxmlformats.org/drawingml/2006/table">
                <a:tbl>
                  <a:tblPr firstRow="1" bandRow="1">
                    <a:tableStyleId>{5940675A-B579-460E-94D1-54222C63F5DA}</a:tableStyleId>
                  </a:tblPr>
                  <a:tblGrid>
                    <a:gridCol w="6108260">
                      <a:extLst>
                        <a:ext uri="{9D8B030D-6E8A-4147-A177-3AD203B41FA5}">
                          <a16:colId xmlns:a16="http://schemas.microsoft.com/office/drawing/2014/main" val="32790003"/>
                        </a:ext>
                      </a:extLst>
                    </a:gridCol>
                  </a:tblGrid>
                  <a:tr h="480187">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b="-229114"/>
                          </a:stretch>
                        </a:blipFill>
                      </a:tcPr>
                    </a:tc>
                    <a:extLst>
                      <a:ext uri="{0D108BD9-81ED-4DB2-BD59-A6C34878D82A}">
                        <a16:rowId xmlns:a16="http://schemas.microsoft.com/office/drawing/2014/main" val="2824816511"/>
                      </a:ext>
                    </a:extLst>
                  </a:tr>
                  <a:tr h="479933">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t="-100000" b="-129114"/>
                          </a:stretch>
                        </a:blipFill>
                      </a:tcPr>
                    </a:tc>
                    <a:extLst>
                      <a:ext uri="{0D108BD9-81ED-4DB2-BD59-A6C34878D82A}">
                        <a16:rowId xmlns:a16="http://schemas.microsoft.com/office/drawing/2014/main" val="2390053897"/>
                      </a:ext>
                    </a:extLst>
                  </a:tr>
                  <a:tr h="621919">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t="-154902"/>
                          </a:stretch>
                        </a:blipFill>
                      </a:tcPr>
                    </a:tc>
                    <a:extLst>
                      <a:ext uri="{0D108BD9-81ED-4DB2-BD59-A6C34878D82A}">
                        <a16:rowId xmlns:a16="http://schemas.microsoft.com/office/drawing/2014/main" val="3829102516"/>
                      </a:ext>
                    </a:extLst>
                  </a:tr>
                </a:tbl>
              </a:graphicData>
            </a:graphic>
          </p:graphicFrame>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7EE6F0D-8EEA-4A06-C02A-1B58FB186A46}"/>
                  </a:ext>
                </a:extLst>
              </p:cNvPr>
              <p:cNvSpPr txBox="1"/>
              <p:nvPr/>
            </p:nvSpPr>
            <p:spPr>
              <a:xfrm>
                <a:off x="826694" y="5452034"/>
                <a:ext cx="4572000" cy="533672"/>
              </a:xfrm>
              <a:prstGeom prst="rect">
                <a:avLst/>
              </a:prstGeom>
              <a:noFill/>
            </p:spPr>
            <p:txBody>
              <a:bodyPr wrap="square">
                <a:spAutoFit/>
              </a:bodyPr>
              <a:lstStyle/>
              <a:p>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r>
                      <a:rPr lang="en-US" altLang="ko-KR"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𝑡</m:t>
                        </m:r>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oMath>
                </a14:m>
                <a:r>
                  <a:rPr lang="en-US" altLang="ko-KR" dirty="0">
                    <a:solidFill>
                      <a:srgbClr val="222222"/>
                    </a:solidFill>
                    <a:ea typeface="Cambria Math" panose="02040503050406030204" pitchFamily="18" charset="0"/>
                  </a:rPr>
                  <a:t> </a:t>
                </a:r>
                <a14:m>
                  <m:oMath xmlns:m="http://schemas.openxmlformats.org/officeDocument/2006/math">
                    <m:r>
                      <a:rPr lang="en-US" altLang="ko-KR" i="1" dirty="0">
                        <a:solidFill>
                          <a:srgbClr val="222222"/>
                        </a:solidFill>
                        <a:latin typeface="Cambria Math" panose="02040503050406030204" pitchFamily="18" charset="0"/>
                        <a:ea typeface="Cambria Math" panose="02040503050406030204" pitchFamily="18" charset="0"/>
                      </a:rPr>
                      <m:t>∙</m:t>
                    </m:r>
                  </m:oMath>
                </a14:m>
                <a:r>
                  <a:rPr lang="en-US" altLang="ko-KR" dirty="0">
                    <a:solidFill>
                      <a:srgbClr val="222222"/>
                    </a:solidFill>
                  </a:rPr>
                  <a:t> </a:t>
                </a:r>
                <a14:m>
                  <m:oMath xmlns:m="http://schemas.openxmlformats.org/officeDocument/2006/math">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1−</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e>
                    </m:d>
                  </m:oMath>
                </a14:m>
                <a:r>
                  <a:rPr lang="en-US" altLang="ko-KR" dirty="0">
                    <a:solidFill>
                      <a:srgbClr val="222222"/>
                    </a:solidFill>
                    <a:ea typeface="Cambria Math" panose="02040503050406030204" pitchFamily="18" charset="0"/>
                  </a:rPr>
                  <a:t> </a:t>
                </a:r>
                <a14:m>
                  <m:oMath xmlns:m="http://schemas.openxmlformats.org/officeDocument/2006/math">
                    <m:r>
                      <a:rPr lang="en-US" altLang="ko-KR" i="1" dirty="0">
                        <a:solidFill>
                          <a:srgbClr val="222222"/>
                        </a:solidFill>
                        <a:latin typeface="Cambria Math" panose="02040503050406030204" pitchFamily="18" charset="0"/>
                        <a:ea typeface="Cambria Math" panose="02040503050406030204" pitchFamily="18" charset="0"/>
                      </a:rPr>
                      <m:t>∙</m:t>
                    </m:r>
                  </m:oMath>
                </a14:m>
                <a:r>
                  <a:rPr lang="en-US" altLang="ko-KR" dirty="0">
                    <a:solidFill>
                      <a:srgbClr val="222222"/>
                    </a:solidFill>
                  </a:rPr>
                  <a:t> </a:t>
                </a:r>
                <a14:m>
                  <m:oMath xmlns:m="http://schemas.openxmlformats.org/officeDocument/2006/math">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oMath>
                </a14:m>
                <a:endParaRPr lang="ko-KR" altLang="en-US" dirty="0"/>
              </a:p>
            </p:txBody>
          </p:sp>
        </mc:Choice>
        <mc:Fallback xmlns="">
          <p:sp>
            <p:nvSpPr>
              <p:cNvPr id="19" name="TextBox 18">
                <a:extLst>
                  <a:ext uri="{FF2B5EF4-FFF2-40B4-BE49-F238E27FC236}">
                    <a16:creationId xmlns:a16="http://schemas.microsoft.com/office/drawing/2014/main" id="{87EE6F0D-8EEA-4A06-C02A-1B58FB186A46}"/>
                  </a:ext>
                </a:extLst>
              </p:cNvPr>
              <p:cNvSpPr txBox="1">
                <a:spLocks noRot="1" noChangeAspect="1" noMove="1" noResize="1" noEditPoints="1" noAdjustHandles="1" noChangeArrowheads="1" noChangeShapeType="1" noTextEdit="1"/>
              </p:cNvSpPr>
              <p:nvPr/>
            </p:nvSpPr>
            <p:spPr>
              <a:xfrm>
                <a:off x="826694" y="5452034"/>
                <a:ext cx="4572000" cy="533672"/>
              </a:xfrm>
              <a:prstGeom prst="rect">
                <a:avLst/>
              </a:prstGeom>
              <a:blipFill>
                <a:blip r:embed="rId5"/>
                <a:stretch>
                  <a:fillRect/>
                </a:stretch>
              </a:blipFill>
            </p:spPr>
            <p:txBody>
              <a:bodyPr/>
              <a:lstStyle/>
              <a:p>
                <a:r>
                  <a:rPr lang="ko-KR" altLang="en-US">
                    <a:noFill/>
                  </a:rPr>
                  <a:t> </a:t>
                </a:r>
              </a:p>
            </p:txBody>
          </p:sp>
        </mc:Fallback>
      </mc:AlternateContent>
      <p:sp>
        <p:nvSpPr>
          <p:cNvPr id="9" name="직사각형 8">
            <a:extLst>
              <a:ext uri="{FF2B5EF4-FFF2-40B4-BE49-F238E27FC236}">
                <a16:creationId xmlns:a16="http://schemas.microsoft.com/office/drawing/2014/main" id="{8BC794DB-7EF6-577D-84A5-4E1A86FE685F}"/>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94284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직사각형 5">
                <a:extLst>
                  <a:ext uri="{FF2B5EF4-FFF2-40B4-BE49-F238E27FC236}">
                    <a16:creationId xmlns:a16="http://schemas.microsoft.com/office/drawing/2014/main" id="{446C2081-4C9A-A221-9EE9-2B95C00E39E1}"/>
                  </a:ext>
                </a:extLst>
              </p:cNvPr>
              <p:cNvSpPr/>
              <p:nvPr/>
            </p:nvSpPr>
            <p:spPr>
              <a:xfrm>
                <a:off x="328771" y="1139130"/>
                <a:ext cx="8425930" cy="532806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 </a:t>
                </a: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31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𝑙𝑟</m:t>
                    </m:r>
                    <m:r>
                      <a:rPr lang="en-US" altLang="ko-KR" i="1" dirty="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endParaRPr lang="en-US" altLang="ko-KR" dirty="0"/>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31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𝑙𝑟</m:t>
                    </m:r>
                    <m:r>
                      <a:rPr lang="en-US" altLang="ko-KR" i="1" dirty="0">
                        <a:solidFill>
                          <a:srgbClr val="222222"/>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𝑡</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r>
                      <m:rPr>
                        <m:nor/>
                      </m:rPr>
                      <a:rPr lang="en-US" altLang="ko-KR" dirty="0">
                        <a:solidFill>
                          <a:srgbClr val="C00000"/>
                        </a:solidFill>
                        <a:ea typeface="Cambria Math" panose="02040503050406030204" pitchFamily="18" charset="0"/>
                      </a:rPr>
                      <m:t> </m:t>
                    </m:r>
                    <m:r>
                      <a:rPr lang="en-US" altLang="ko-KR" i="1" dirty="0">
                        <a:solidFill>
                          <a:srgbClr val="C00000"/>
                        </a:solidFill>
                        <a:latin typeface="Cambria Math" panose="02040503050406030204" pitchFamily="18" charset="0"/>
                        <a:ea typeface="Cambria Math" panose="02040503050406030204" pitchFamily="18" charset="0"/>
                      </a:rPr>
                      <m:t>∙</m:t>
                    </m:r>
                    <m:r>
                      <m:rPr>
                        <m:nor/>
                      </m:rPr>
                      <a:rPr lang="en-US" altLang="ko-KR" dirty="0">
                        <a:solidFill>
                          <a:srgbClr val="C00000"/>
                        </a:solidFill>
                      </a:rPr>
                      <m:t> </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e>
                    </m:d>
                    <m:r>
                      <m:rPr>
                        <m:nor/>
                      </m:rPr>
                      <a:rPr lang="en-US" altLang="ko-KR" dirty="0">
                        <a:solidFill>
                          <a:srgbClr val="222222"/>
                        </a:solidFill>
                        <a:ea typeface="Cambria Math" panose="02040503050406030204" pitchFamily="18" charset="0"/>
                      </a:rPr>
                      <m:t> </m:t>
                    </m:r>
                    <m:r>
                      <a:rPr lang="en-US" altLang="ko-KR" i="1" dirty="0">
                        <a:solidFill>
                          <a:srgbClr val="222222"/>
                        </a:solidFill>
                        <a:latin typeface="Cambria Math" panose="02040503050406030204" pitchFamily="18" charset="0"/>
                        <a:ea typeface="Cambria Math" panose="02040503050406030204" pitchFamily="18" charset="0"/>
                      </a:rPr>
                      <m:t>∙</m:t>
                    </m:r>
                    <m:r>
                      <m:rPr>
                        <m:nor/>
                      </m:rPr>
                      <a:rPr lang="en-US" altLang="ko-KR" dirty="0">
                        <a:solidFill>
                          <a:srgbClr val="222222"/>
                        </a:solidFill>
                      </a:rPr>
                      <m:t> </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oMath>
                </a14:m>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Delta Rule = </a:t>
                </a:r>
                <a14:m>
                  <m:oMath xmlns:m="http://schemas.openxmlformats.org/officeDocument/2006/math">
                    <m:r>
                      <a:rPr lang="en-US" altLang="ko-KR" i="1" dirty="0" smtClean="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𝑡</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r>
                      <m:rPr>
                        <m:nor/>
                      </m:rPr>
                      <a:rPr lang="en-US" altLang="ko-KR" dirty="0">
                        <a:solidFill>
                          <a:srgbClr val="C00000"/>
                        </a:solidFill>
                        <a:ea typeface="Cambria Math" panose="02040503050406030204" pitchFamily="18" charset="0"/>
                      </a:rPr>
                      <m:t> </m:t>
                    </m:r>
                    <m:r>
                      <a:rPr lang="en-US" altLang="ko-KR" i="1" dirty="0">
                        <a:solidFill>
                          <a:srgbClr val="C00000"/>
                        </a:solidFill>
                        <a:latin typeface="Cambria Math" panose="02040503050406030204" pitchFamily="18" charset="0"/>
                        <a:ea typeface="Cambria Math" panose="02040503050406030204" pitchFamily="18" charset="0"/>
                      </a:rPr>
                      <m:t>∙</m:t>
                    </m:r>
                    <m:r>
                      <m:rPr>
                        <m:nor/>
                      </m:rPr>
                      <a:rPr lang="en-US" altLang="ko-KR" dirty="0">
                        <a:solidFill>
                          <a:srgbClr val="C00000"/>
                        </a:solidFill>
                      </a:rPr>
                      <m:t> </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e>
                    </m:d>
                  </m:oMath>
                </a14:m>
                <a:endParaRPr lang="en-US" altLang="ko-KR" dirty="0"/>
              </a:p>
              <a:p>
                <a:pPr marL="1198800" lvl="2" indent="-284400">
                  <a:lnSpc>
                    <a:spcPct val="150000"/>
                  </a:lnSpc>
                  <a:buFont typeface="Arial" panose="020B0604020202020204" pitchFamily="34" charset="0"/>
                  <a:buChar char="•"/>
                </a:pPr>
                <a:r>
                  <a:rPr lang="en-US" altLang="ko-KR" dirty="0"/>
                  <a:t>Used repeatedly during backpropagation</a:t>
                </a:r>
              </a:p>
              <a:p>
                <a:pPr marL="1198800" lvl="2" indent="-284400">
                  <a:lnSpc>
                    <a:spcPct val="150000"/>
                  </a:lnSpc>
                  <a:buFont typeface="Arial" panose="020B0604020202020204" pitchFamily="34" charset="0"/>
                  <a:buChar char="•"/>
                </a:pPr>
                <a:r>
                  <a:rPr lang="en-US" altLang="ko-KR" dirty="0"/>
                  <a:t>Let </a:t>
                </a:r>
                <a14:m>
                  <m:oMath xmlns:m="http://schemas.openxmlformats.org/officeDocument/2006/math">
                    <m:r>
                      <a:rPr lang="el-GR" altLang="ko-KR" b="1" i="1" dirty="0" smtClean="0">
                        <a:solidFill>
                          <a:srgbClr val="C00000"/>
                        </a:solidFill>
                        <a:latin typeface="Cambria Math" panose="02040503050406030204" pitchFamily="18" charset="0"/>
                        <a:ea typeface="Cambria Math" panose="02040503050406030204" pitchFamily="18" charset="0"/>
                      </a:rPr>
                      <m:t>𝜹</m:t>
                    </m:r>
                    <m:r>
                      <m:rPr>
                        <m:nor/>
                      </m:rPr>
                      <a:rPr lang="en-US" altLang="ko-KR" b="1" i="1" dirty="0" smtClean="0">
                        <a:solidFill>
                          <a:srgbClr val="C00000"/>
                        </a:solidFill>
                        <a:latin typeface="Cambria Math" panose="02040503050406030204" pitchFamily="18" charset="0"/>
                        <a:ea typeface="Cambria Math" panose="02040503050406030204" pitchFamily="18" charset="0"/>
                      </a:rPr>
                      <m:t>y</m:t>
                    </m:r>
                    <m:r>
                      <m:rPr>
                        <m:nor/>
                      </m:rPr>
                      <a:rPr lang="en-US" altLang="ko-KR" b="0" i="1" dirty="0" smtClean="0">
                        <a:solidFill>
                          <a:schemeClr val="tx1"/>
                        </a:solidFill>
                        <a:latin typeface="Cambria Math" panose="02040503050406030204" pitchFamily="18" charset="0"/>
                        <a:ea typeface="Cambria Math" panose="02040503050406030204" pitchFamily="18" charset="0"/>
                      </a:rPr>
                      <m:t> = </m:t>
                    </m:r>
                    <m:r>
                      <a:rPr lang="en-US" altLang="ko-KR" i="1" dirty="0" smtClean="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𝑡</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r>
                      <m:rPr>
                        <m:nor/>
                      </m:rPr>
                      <a:rPr lang="en-US" altLang="ko-KR" i="1" dirty="0">
                        <a:solidFill>
                          <a:srgbClr val="C00000"/>
                        </a:solidFill>
                        <a:ea typeface="Cambria Math" panose="02040503050406030204" pitchFamily="18" charset="0"/>
                      </a:rPr>
                      <m:t> </m:t>
                    </m:r>
                    <m:r>
                      <a:rPr lang="en-US" altLang="ko-KR" i="1" dirty="0">
                        <a:solidFill>
                          <a:srgbClr val="C00000"/>
                        </a:solidFill>
                        <a:latin typeface="Cambria Math" panose="02040503050406030204" pitchFamily="18" charset="0"/>
                        <a:ea typeface="Cambria Math" panose="02040503050406030204" pitchFamily="18" charset="0"/>
                      </a:rPr>
                      <m:t>∙</m:t>
                    </m:r>
                    <m:r>
                      <m:rPr>
                        <m:nor/>
                      </m:rPr>
                      <a:rPr lang="en-US" altLang="ko-KR" i="1" dirty="0">
                        <a:solidFill>
                          <a:srgbClr val="C00000"/>
                        </a:solidFill>
                      </a:rPr>
                      <m:t> </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e>
                    </m:d>
                  </m:oMath>
                </a14:m>
                <a:endParaRPr lang="en-US" altLang="ko-KR" i="1" dirty="0"/>
              </a:p>
              <a:p>
                <a:pPr marL="1198800" lvl="2"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Thus,</a:t>
                </a: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31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l-GR" altLang="ko-KR" b="0" i="1" dirty="0" smtClean="0">
                        <a:solidFill>
                          <a:srgbClr val="C00000"/>
                        </a:solidFill>
                        <a:latin typeface="Cambria Math" panose="02040503050406030204" pitchFamily="18" charset="0"/>
                        <a:ea typeface="Cambria Math" panose="02040503050406030204" pitchFamily="18" charset="0"/>
                      </a:rPr>
                      <m:t>𝛿</m:t>
                    </m:r>
                    <m:r>
                      <m:rPr>
                        <m:nor/>
                      </m:rPr>
                      <a:rPr lang="en-US" altLang="ko-KR" b="0" i="1" dirty="0" smtClean="0">
                        <a:solidFill>
                          <a:srgbClr val="C00000"/>
                        </a:solidFill>
                        <a:latin typeface="Cambria Math" panose="02040503050406030204" pitchFamily="18" charset="0"/>
                        <a:ea typeface="Cambria Math" panose="02040503050406030204" pitchFamily="18" charset="0"/>
                      </a:rPr>
                      <m:t>y</m:t>
                    </m:r>
                    <m:r>
                      <m:rPr>
                        <m:nor/>
                      </m:rPr>
                      <a:rPr lang="en-US" altLang="ko-KR" i="1" dirty="0">
                        <a:solidFill>
                          <a:srgbClr val="222222"/>
                        </a:solidFill>
                        <a:ea typeface="Cambria Math" panose="02040503050406030204" pitchFamily="18" charset="0"/>
                      </a:rPr>
                      <m:t> </m:t>
                    </m:r>
                    <m:r>
                      <a:rPr lang="en-US" altLang="ko-KR" i="1" dirty="0">
                        <a:solidFill>
                          <a:srgbClr val="222222"/>
                        </a:solidFill>
                        <a:latin typeface="Cambria Math" panose="02040503050406030204" pitchFamily="18" charset="0"/>
                        <a:ea typeface="Cambria Math" panose="02040503050406030204" pitchFamily="18" charset="0"/>
                      </a:rPr>
                      <m:t>∙</m:t>
                    </m:r>
                    <m:r>
                      <m:rPr>
                        <m:nor/>
                      </m:rPr>
                      <a:rPr lang="en-US" altLang="ko-KR" i="1" dirty="0">
                        <a:solidFill>
                          <a:srgbClr val="222222"/>
                        </a:solidFill>
                      </a:rPr>
                      <m:t> </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oMath>
                </a14:m>
                <a:endParaRPr lang="ko-KR" altLang="en-US" i="1" dirty="0"/>
              </a:p>
              <a:p>
                <a:pPr marL="741600" lvl="1" indent="-284400">
                  <a:lnSpc>
                    <a:spcPct val="150000"/>
                  </a:lnSpc>
                  <a:buFont typeface="Arial" panose="020B0604020202020204" pitchFamily="34" charset="0"/>
                  <a:buChar char="•"/>
                </a:pPr>
                <a:endParaRPr lang="ko-KR" altLang="en-US" dirty="0"/>
              </a:p>
            </p:txBody>
          </p:sp>
        </mc:Choice>
        <mc:Fallback xmlns="">
          <p:sp>
            <p:nvSpPr>
              <p:cNvPr id="6" name="직사각형 5">
                <a:extLst>
                  <a:ext uri="{FF2B5EF4-FFF2-40B4-BE49-F238E27FC236}">
                    <a16:creationId xmlns:a16="http://schemas.microsoft.com/office/drawing/2014/main" id="{446C2081-4C9A-A221-9EE9-2B95C00E39E1}"/>
                  </a:ext>
                </a:extLst>
              </p:cNvPr>
              <p:cNvSpPr>
                <a:spLocks noRot="1" noChangeAspect="1" noMove="1" noResize="1" noEditPoints="1" noAdjustHandles="1" noChangeArrowheads="1" noChangeShapeType="1" noTextEdit="1"/>
              </p:cNvSpPr>
              <p:nvPr/>
            </p:nvSpPr>
            <p:spPr>
              <a:xfrm>
                <a:off x="328771" y="1139130"/>
                <a:ext cx="8425930" cy="5328062"/>
              </a:xfrm>
              <a:prstGeom prst="rect">
                <a:avLst/>
              </a:prstGeom>
              <a:blipFill>
                <a:blip r:embed="rId3"/>
                <a:stretch>
                  <a:fillRect l="-651"/>
                </a:stretch>
              </a:blipFill>
            </p:spPr>
            <p:txBody>
              <a:bodyPr/>
              <a:lstStyle/>
              <a:p>
                <a:r>
                  <a:rPr lang="ko-KR" altLang="en-US">
                    <a:noFill/>
                  </a:rPr>
                  <a:t> </a:t>
                </a:r>
              </a:p>
            </p:txBody>
          </p:sp>
        </mc:Fallback>
      </mc:AlternateContent>
      <p:sp>
        <p:nvSpPr>
          <p:cNvPr id="7" name="직사각형 6">
            <a:extLst>
              <a:ext uri="{FF2B5EF4-FFF2-40B4-BE49-F238E27FC236}">
                <a16:creationId xmlns:a16="http://schemas.microsoft.com/office/drawing/2014/main" id="{EFDA6E2C-ED41-2EDB-3110-F336606CAFF5}"/>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2" name="사각형: 둥근 모서리 1">
            <a:extLst>
              <a:ext uri="{FF2B5EF4-FFF2-40B4-BE49-F238E27FC236}">
                <a16:creationId xmlns:a16="http://schemas.microsoft.com/office/drawing/2014/main" id="{E44E17E7-6AEC-3468-8C7F-7FEC002EEB31}"/>
              </a:ext>
            </a:extLst>
          </p:cNvPr>
          <p:cNvSpPr/>
          <p:nvPr/>
        </p:nvSpPr>
        <p:spPr>
          <a:xfrm>
            <a:off x="3789575" y="2394408"/>
            <a:ext cx="2667786" cy="358219"/>
          </a:xfrm>
          <a:prstGeom prst="roundRect">
            <a:avLst/>
          </a:prstGeom>
          <a:solidFill>
            <a:srgbClr val="FF0000">
              <a:alpha val="1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사각형: 둥근 모서리 2">
            <a:extLst>
              <a:ext uri="{FF2B5EF4-FFF2-40B4-BE49-F238E27FC236}">
                <a16:creationId xmlns:a16="http://schemas.microsoft.com/office/drawing/2014/main" id="{5606A76C-2DBB-22D4-CB34-6C7FED37BF11}"/>
              </a:ext>
            </a:extLst>
          </p:cNvPr>
          <p:cNvSpPr/>
          <p:nvPr/>
        </p:nvSpPr>
        <p:spPr>
          <a:xfrm>
            <a:off x="2282857" y="3594755"/>
            <a:ext cx="2667786" cy="358219"/>
          </a:xfrm>
          <a:prstGeom prst="roundRect">
            <a:avLst/>
          </a:prstGeom>
          <a:solidFill>
            <a:srgbClr val="FF0000">
              <a:alpha val="1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30164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147717"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a:t>
            </a:r>
          </a:p>
        </p:txBody>
      </p:sp>
      <p:pic>
        <p:nvPicPr>
          <p:cNvPr id="6" name="그림 5">
            <a:extLst>
              <a:ext uri="{FF2B5EF4-FFF2-40B4-BE49-F238E27FC236}">
                <a16:creationId xmlns:a16="http://schemas.microsoft.com/office/drawing/2014/main" id="{C854988C-677D-B9FE-BCB4-CF7AAA7C0834}"/>
              </a:ext>
            </a:extLst>
          </p:cNvPr>
          <p:cNvPicPr>
            <a:picLocks noChangeAspect="1"/>
          </p:cNvPicPr>
          <p:nvPr/>
        </p:nvPicPr>
        <p:blipFill>
          <a:blip r:embed="rId3"/>
          <a:stretch>
            <a:fillRect/>
          </a:stretch>
        </p:blipFill>
        <p:spPr>
          <a:xfrm>
            <a:off x="490458" y="1824803"/>
            <a:ext cx="7748195" cy="2542574"/>
          </a:xfrm>
          <a:prstGeom prst="rect">
            <a:avLst/>
          </a:prstGeom>
        </p:spPr>
      </p:pic>
      <p:sp>
        <p:nvSpPr>
          <p:cNvPr id="9" name="TextBox 8">
            <a:extLst>
              <a:ext uri="{FF2B5EF4-FFF2-40B4-BE49-F238E27FC236}">
                <a16:creationId xmlns:a16="http://schemas.microsoft.com/office/drawing/2014/main" id="{D637F0BC-80BE-0647-8654-D407E86C2B74}"/>
              </a:ext>
            </a:extLst>
          </p:cNvPr>
          <p:cNvSpPr txBox="1"/>
          <p:nvPr/>
        </p:nvSpPr>
        <p:spPr>
          <a:xfrm>
            <a:off x="771524" y="4858114"/>
            <a:ext cx="6616104" cy="369332"/>
          </a:xfrm>
          <a:prstGeom prst="rect">
            <a:avLst/>
          </a:prstGeom>
          <a:noFill/>
        </p:spPr>
        <p:txBody>
          <a:bodyPr wrap="square">
            <a:spAutoFit/>
          </a:bodyPr>
          <a:lstStyle/>
          <a:p>
            <a:pPr marL="285750" indent="-285750">
              <a:buFont typeface="Arial" panose="020B0604020202020204" pitchFamily="34" charset="0"/>
              <a:buChar char="•"/>
            </a:pPr>
            <a:r>
              <a:rPr lang="en-US" altLang="ko-KR" sz="1800" dirty="0">
                <a:solidFill>
                  <a:srgbClr val="222222"/>
                </a:solidFill>
                <a:latin typeface="Arial Narrow" panose="020B0606020202030204" pitchFamily="34" charset="0"/>
              </a:rPr>
              <a:t>To update W</a:t>
            </a:r>
            <a:r>
              <a:rPr lang="en-US" altLang="ko-KR" sz="1800" baseline="-25000" dirty="0">
                <a:solidFill>
                  <a:srgbClr val="222222"/>
                </a:solidFill>
                <a:latin typeface="Arial Narrow" panose="020B0606020202030204" pitchFamily="34" charset="0"/>
              </a:rPr>
              <a:t>11</a:t>
            </a:r>
            <a:r>
              <a:rPr lang="en-US" altLang="ko-KR" sz="1800" dirty="0">
                <a:solidFill>
                  <a:srgbClr val="222222"/>
                </a:solidFill>
                <a:latin typeface="Arial Narrow" panose="020B0606020202030204" pitchFamily="34" charset="0"/>
              </a:rPr>
              <a:t> using the backpropagation, we need to compute as below</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8754B21-43D3-12F1-5C8E-F4F6B8E3C828}"/>
                  </a:ext>
                </a:extLst>
              </p:cNvPr>
              <p:cNvSpPr txBox="1"/>
              <p:nvPr/>
            </p:nvSpPr>
            <p:spPr>
              <a:xfrm>
                <a:off x="625763" y="5472608"/>
                <a:ext cx="4572000" cy="6657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𝑙𝑟</m:t>
                      </m:r>
                      <m:r>
                        <a:rPr lang="en-US" altLang="ko-KR" b="0" i="1" dirty="0" smtClean="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m:oMathPara>
                </a14:m>
                <a:endParaRPr lang="ko-KR" altLang="en-US" dirty="0"/>
              </a:p>
            </p:txBody>
          </p:sp>
        </mc:Choice>
        <mc:Fallback xmlns="">
          <p:sp>
            <p:nvSpPr>
              <p:cNvPr id="11" name="TextBox 10">
                <a:extLst>
                  <a:ext uri="{FF2B5EF4-FFF2-40B4-BE49-F238E27FC236}">
                    <a16:creationId xmlns:a16="http://schemas.microsoft.com/office/drawing/2014/main" id="{68754B21-43D3-12F1-5C8E-F4F6B8E3C828}"/>
                  </a:ext>
                </a:extLst>
              </p:cNvPr>
              <p:cNvSpPr txBox="1">
                <a:spLocks noRot="1" noChangeAspect="1" noMove="1" noResize="1" noEditPoints="1" noAdjustHandles="1" noChangeArrowheads="1" noChangeShapeType="1" noTextEdit="1"/>
              </p:cNvSpPr>
              <p:nvPr/>
            </p:nvSpPr>
            <p:spPr>
              <a:xfrm>
                <a:off x="625763" y="5472608"/>
                <a:ext cx="4572000" cy="665760"/>
              </a:xfrm>
              <a:prstGeom prst="rect">
                <a:avLst/>
              </a:prstGeom>
              <a:blipFill>
                <a:blip r:embed="rId4"/>
                <a:stretch>
                  <a:fillRect/>
                </a:stretch>
              </a:blipFill>
            </p:spPr>
            <p:txBody>
              <a:bodyPr/>
              <a:lstStyle/>
              <a:p>
                <a:r>
                  <a:rPr lang="ko-KR" altLang="en-US">
                    <a:noFill/>
                  </a:rPr>
                  <a:t> </a:t>
                </a:r>
              </a:p>
            </p:txBody>
          </p:sp>
        </mc:Fallback>
      </mc:AlternateContent>
      <p:sp>
        <p:nvSpPr>
          <p:cNvPr id="4" name="타원 3">
            <a:extLst>
              <a:ext uri="{FF2B5EF4-FFF2-40B4-BE49-F238E27FC236}">
                <a16:creationId xmlns:a16="http://schemas.microsoft.com/office/drawing/2014/main" id="{E0B50512-249C-6253-3506-7326FD380079}"/>
              </a:ext>
            </a:extLst>
          </p:cNvPr>
          <p:cNvSpPr/>
          <p:nvPr/>
        </p:nvSpPr>
        <p:spPr>
          <a:xfrm>
            <a:off x="1077357" y="2281473"/>
            <a:ext cx="360000" cy="360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id="{39E63014-202D-55B1-B009-3FAF2136B34C}"/>
              </a:ext>
            </a:extLst>
          </p:cNvPr>
          <p:cNvSpPr/>
          <p:nvPr/>
        </p:nvSpPr>
        <p:spPr>
          <a:xfrm>
            <a:off x="7675828" y="1866266"/>
            <a:ext cx="360000" cy="360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003B0D91-0EC1-C446-CBDE-33C900EC42D3}"/>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11292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616053" cy="2405851"/>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b="0" i="1" dirty="0" smtClean="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b="0" i="1" dirty="0" smtClean="0">
                            <a:solidFill>
                              <a:srgbClr val="222222"/>
                            </a:solidFill>
                            <a:latin typeface="Cambria Math" panose="02040503050406030204" pitchFamily="18" charset="0"/>
                          </a:rPr>
                          <m:t>1</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284400"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0" y="1139130"/>
                <a:ext cx="8616053" cy="2405851"/>
              </a:xfrm>
              <a:prstGeom prst="rect">
                <a:avLst/>
              </a:prstGeom>
              <a:blipFill>
                <a:blip r:embed="rId3"/>
                <a:stretch>
                  <a:fillRect l="-637"/>
                </a:stretch>
              </a:blipFill>
            </p:spPr>
            <p:txBody>
              <a:bodyPr/>
              <a:lstStyle/>
              <a:p>
                <a:r>
                  <a:rPr lang="ko-KR" altLang="en-US">
                    <a:noFill/>
                  </a:rPr>
                  <a:t> </a:t>
                </a:r>
              </a:p>
            </p:txBody>
          </p:sp>
        </mc:Fallback>
      </mc:AlternateContent>
      <p:sp>
        <p:nvSpPr>
          <p:cNvPr id="6" name="직사각형 5">
            <a:extLst>
              <a:ext uri="{FF2B5EF4-FFF2-40B4-BE49-F238E27FC236}">
                <a16:creationId xmlns:a16="http://schemas.microsoft.com/office/drawing/2014/main" id="{6CEB85A2-49E3-A3E5-5AD9-87AA10A0F738}"/>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010889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15390" cy="414350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b="0" i="1" dirty="0" smtClean="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1</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smtClean="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solidFill>
                      <a:srgbClr val="222222"/>
                    </a:solidFill>
                    <a:latin typeface="Arial Narrow" panose="020B0606020202030204" pitchFamily="34" charset="0"/>
                  </a:rPr>
                  <a:t> can be calculated in the same way as </a:t>
                </a: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sSub>
                      <m:sSubPr>
                        <m:ctrlPr>
                          <a:rPr lang="en-US" altLang="ko-KR" i="1" dirty="0" smtClean="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e>
                    </m:d>
                    <m:r>
                      <m:rPr>
                        <m:nor/>
                      </m:rPr>
                      <a:rPr lang="en-US" altLang="ko-KR"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Thus,</a:t>
                </a:r>
              </a:p>
              <a:p>
                <a:pPr marL="1198800" lvl="2" indent="-284400">
                  <a:lnSpc>
                    <a:spcPct val="150000"/>
                  </a:lnSpc>
                  <a:buFont typeface="Arial" panose="020B0604020202020204" pitchFamily="34" charset="0"/>
                  <a:buChar char="•"/>
                </a:pPr>
                <a14:m>
                  <m:oMath xmlns:m="http://schemas.openxmlformats.org/officeDocument/2006/math">
                    <m:f>
                      <m:fPr>
                        <m:ctrlPr>
                          <a:rPr lang="en-US" altLang="ko-KR" i="1" dirty="0" smtClean="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(1−</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𝑥</m:t>
                        </m:r>
                      </m:e>
                      <m:sub>
                        <m:r>
                          <a:rPr lang="en-US" altLang="ko-KR" i="1" dirty="0">
                            <a:solidFill>
                              <a:srgbClr val="222222"/>
                            </a:solidFill>
                            <a:latin typeface="Cambria Math" panose="02040503050406030204" pitchFamily="18" charset="0"/>
                          </a:rPr>
                          <m:t>1</m:t>
                        </m:r>
                      </m:sub>
                    </m:sSub>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15390" cy="4143507"/>
              </a:xfrm>
              <a:prstGeom prst="rect">
                <a:avLst/>
              </a:prstGeom>
              <a:blipFill>
                <a:blip r:embed="rId3"/>
                <a:stretch>
                  <a:fillRect l="-644" r="-644"/>
                </a:stretch>
              </a:blipFill>
            </p:spPr>
            <p:txBody>
              <a:bodyPr/>
              <a:lstStyle/>
              <a:p>
                <a:r>
                  <a:rPr lang="ko-KR" altLang="en-US">
                    <a:noFill/>
                  </a:rPr>
                  <a:t> </a:t>
                </a:r>
              </a:p>
            </p:txBody>
          </p:sp>
        </mc:Fallback>
      </mc:AlternateContent>
      <p:sp>
        <p:nvSpPr>
          <p:cNvPr id="6" name="직사각형 5">
            <a:extLst>
              <a:ext uri="{FF2B5EF4-FFF2-40B4-BE49-F238E27FC236}">
                <a16:creationId xmlns:a16="http://schemas.microsoft.com/office/drawing/2014/main" id="{D3DA94A3-D59A-9AFC-7796-8E8F80C4CBA8}"/>
              </a:ext>
            </a:extLst>
          </p:cNvPr>
          <p:cNvSpPr/>
          <p:nvPr/>
        </p:nvSpPr>
        <p:spPr>
          <a:xfrm>
            <a:off x="2743200" y="1756376"/>
            <a:ext cx="1213157" cy="651851"/>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C743AA47-842C-55B3-89E7-77FDBF8D4D81}"/>
              </a:ext>
            </a:extLst>
          </p:cNvPr>
          <p:cNvSpPr/>
          <p:nvPr/>
        </p:nvSpPr>
        <p:spPr>
          <a:xfrm>
            <a:off x="8074180" y="2845257"/>
            <a:ext cx="504000" cy="504000"/>
          </a:xfrm>
          <a:prstGeom prst="ellipse">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id="{0292C9F2-3637-C3E5-580A-0F86E3A77A86}"/>
              </a:ext>
            </a:extLst>
          </p:cNvPr>
          <p:cNvSpPr/>
          <p:nvPr/>
        </p:nvSpPr>
        <p:spPr>
          <a:xfrm>
            <a:off x="4179681" y="4301358"/>
            <a:ext cx="504000" cy="504000"/>
          </a:xfrm>
          <a:prstGeom prst="ellipse">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7E7641A0-F7BA-989E-D1FA-B3695E77CE13}"/>
              </a:ext>
            </a:extLst>
          </p:cNvPr>
          <p:cNvSpPr txBox="1"/>
          <p:nvPr/>
        </p:nvSpPr>
        <p:spPr>
          <a:xfrm>
            <a:off x="4173667" y="4805358"/>
            <a:ext cx="724277" cy="369332"/>
          </a:xfrm>
          <a:prstGeom prst="rect">
            <a:avLst/>
          </a:prstGeom>
          <a:noFill/>
        </p:spPr>
        <p:txBody>
          <a:bodyPr wrap="square">
            <a:spAutoFit/>
          </a:bodyPr>
          <a:lstStyle/>
          <a:p>
            <a:r>
              <a:rPr lang="en-US" altLang="ko-KR" dirty="0">
                <a:solidFill>
                  <a:schemeClr val="accent4">
                    <a:lumMod val="75000"/>
                  </a:schemeClr>
                </a:solidFill>
                <a:latin typeface="Arial Narrow" panose="020B0606020202030204" pitchFamily="34" charset="0"/>
              </a:rPr>
              <a:t>Input</a:t>
            </a:r>
            <a:endParaRPr lang="ko-KR" altLang="en-US" dirty="0">
              <a:solidFill>
                <a:schemeClr val="accent4">
                  <a:lumMod val="75000"/>
                </a:schemeClr>
              </a:solidFill>
            </a:endParaRPr>
          </a:p>
        </p:txBody>
      </p:sp>
      <p:sp>
        <p:nvSpPr>
          <p:cNvPr id="15" name="TextBox 14">
            <a:extLst>
              <a:ext uri="{FF2B5EF4-FFF2-40B4-BE49-F238E27FC236}">
                <a16:creationId xmlns:a16="http://schemas.microsoft.com/office/drawing/2014/main" id="{F66943BA-1704-7EA7-2567-1293BBDA77D9}"/>
              </a:ext>
            </a:extLst>
          </p:cNvPr>
          <p:cNvSpPr txBox="1"/>
          <p:nvPr/>
        </p:nvSpPr>
        <p:spPr>
          <a:xfrm>
            <a:off x="8030424" y="3298100"/>
            <a:ext cx="724277" cy="369332"/>
          </a:xfrm>
          <a:prstGeom prst="rect">
            <a:avLst/>
          </a:prstGeom>
          <a:noFill/>
        </p:spPr>
        <p:txBody>
          <a:bodyPr wrap="square">
            <a:spAutoFit/>
          </a:bodyPr>
          <a:lstStyle/>
          <a:p>
            <a:r>
              <a:rPr lang="en-US" altLang="ko-KR" dirty="0">
                <a:solidFill>
                  <a:schemeClr val="accent4">
                    <a:lumMod val="75000"/>
                  </a:schemeClr>
                </a:solidFill>
                <a:latin typeface="Arial Narrow" panose="020B0606020202030204" pitchFamily="34" charset="0"/>
              </a:rPr>
              <a:t>Input</a:t>
            </a:r>
            <a:endParaRPr lang="ko-KR" altLang="en-US" dirty="0">
              <a:solidFill>
                <a:schemeClr val="accent4">
                  <a:lumMod val="75000"/>
                </a:schemeClr>
              </a:solidFill>
            </a:endParaRPr>
          </a:p>
        </p:txBody>
      </p:sp>
      <p:sp>
        <p:nvSpPr>
          <p:cNvPr id="11" name="직사각형 10">
            <a:extLst>
              <a:ext uri="{FF2B5EF4-FFF2-40B4-BE49-F238E27FC236}">
                <a16:creationId xmlns:a16="http://schemas.microsoft.com/office/drawing/2014/main" id="{D21E86B6-2518-9E4C-0A27-7ABD926C4F64}"/>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6" name="사각형: 둥근 모서리 15">
            <a:extLst>
              <a:ext uri="{FF2B5EF4-FFF2-40B4-BE49-F238E27FC236}">
                <a16:creationId xmlns:a16="http://schemas.microsoft.com/office/drawing/2014/main" id="{B6C44FC9-26B7-FDD3-82EB-24038E1BD667}"/>
              </a:ext>
            </a:extLst>
          </p:cNvPr>
          <p:cNvSpPr/>
          <p:nvPr/>
        </p:nvSpPr>
        <p:spPr>
          <a:xfrm>
            <a:off x="6589336" y="2845257"/>
            <a:ext cx="1351628" cy="452843"/>
          </a:xfrm>
          <a:prstGeom prst="roundRect">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02040972-798E-C71C-8E58-C02B9B8DCD69}"/>
              </a:ext>
            </a:extLst>
          </p:cNvPr>
          <p:cNvSpPr txBox="1"/>
          <p:nvPr/>
        </p:nvSpPr>
        <p:spPr>
          <a:xfrm>
            <a:off x="6711887" y="3291771"/>
            <a:ext cx="1264566" cy="369332"/>
          </a:xfrm>
          <a:prstGeom prst="rect">
            <a:avLst/>
          </a:prstGeom>
          <a:noFill/>
        </p:spPr>
        <p:txBody>
          <a:bodyPr wrap="square">
            <a:spAutoFit/>
          </a:bodyPr>
          <a:lstStyle/>
          <a:p>
            <a:r>
              <a:rPr lang="en-US" altLang="ko-KR" dirty="0">
                <a:solidFill>
                  <a:schemeClr val="accent2">
                    <a:lumMod val="75000"/>
                  </a:schemeClr>
                </a:solidFill>
                <a:latin typeface="Arial Narrow" panose="020B0606020202030204" pitchFamily="34" charset="0"/>
              </a:rPr>
              <a:t>Activate out</a:t>
            </a:r>
            <a:endParaRPr lang="ko-KR" altLang="en-US" dirty="0">
              <a:solidFill>
                <a:schemeClr val="accent2">
                  <a:lumMod val="75000"/>
                </a:schemeClr>
              </a:solidFill>
            </a:endParaRPr>
          </a:p>
        </p:txBody>
      </p:sp>
      <p:sp>
        <p:nvSpPr>
          <p:cNvPr id="18" name="사각형: 둥근 모서리 17">
            <a:extLst>
              <a:ext uri="{FF2B5EF4-FFF2-40B4-BE49-F238E27FC236}">
                <a16:creationId xmlns:a16="http://schemas.microsoft.com/office/drawing/2014/main" id="{B386B20A-E9DA-45A9-8B37-E8C606724619}"/>
              </a:ext>
            </a:extLst>
          </p:cNvPr>
          <p:cNvSpPr/>
          <p:nvPr/>
        </p:nvSpPr>
        <p:spPr>
          <a:xfrm>
            <a:off x="2876747" y="4301358"/>
            <a:ext cx="1264566" cy="452843"/>
          </a:xfrm>
          <a:prstGeom prst="roundRect">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6F6DB807-E282-1A1D-7ED5-36520960DFD9}"/>
              </a:ext>
            </a:extLst>
          </p:cNvPr>
          <p:cNvSpPr txBox="1"/>
          <p:nvPr/>
        </p:nvSpPr>
        <p:spPr>
          <a:xfrm>
            <a:off x="2885204" y="4754201"/>
            <a:ext cx="1264566" cy="369332"/>
          </a:xfrm>
          <a:prstGeom prst="rect">
            <a:avLst/>
          </a:prstGeom>
          <a:noFill/>
        </p:spPr>
        <p:txBody>
          <a:bodyPr wrap="square">
            <a:spAutoFit/>
          </a:bodyPr>
          <a:lstStyle/>
          <a:p>
            <a:r>
              <a:rPr lang="en-US" altLang="ko-KR" dirty="0">
                <a:solidFill>
                  <a:schemeClr val="accent2">
                    <a:lumMod val="75000"/>
                  </a:schemeClr>
                </a:solidFill>
                <a:latin typeface="Arial Narrow" panose="020B0606020202030204" pitchFamily="34" charset="0"/>
              </a:rPr>
              <a:t>Activate out</a:t>
            </a:r>
            <a:endParaRPr lang="ko-KR" altLang="en-US" dirty="0">
              <a:solidFill>
                <a:schemeClr val="accent2">
                  <a:lumMod val="75000"/>
                </a:schemeClr>
              </a:solidFill>
            </a:endParaRPr>
          </a:p>
        </p:txBody>
      </p:sp>
    </p:spTree>
    <p:extLst>
      <p:ext uri="{BB962C8B-B14F-4D97-AF65-F5344CB8AC3E}">
        <p14:creationId xmlns:p14="http://schemas.microsoft.com/office/powerpoint/2010/main" val="455683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544321" cy="2405851"/>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𝑤𝑒𝑖𝑔h𝑡𝑒𝑑</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𝑠𝑢𝑚</m:t>
                    </m:r>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284400"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0" y="1139130"/>
                <a:ext cx="8544321" cy="2405851"/>
              </a:xfrm>
              <a:prstGeom prst="rect">
                <a:avLst/>
              </a:prstGeom>
              <a:blipFill>
                <a:blip r:embed="rId3"/>
                <a:stretch>
                  <a:fillRect l="-642" r="-285"/>
                </a:stretch>
              </a:blipFill>
            </p:spPr>
            <p:txBody>
              <a:bodyPr/>
              <a:lstStyle/>
              <a:p>
                <a:r>
                  <a:rPr lang="ko-KR" altLang="en-US">
                    <a:noFill/>
                  </a:rPr>
                  <a:t> </a:t>
                </a:r>
              </a:p>
            </p:txBody>
          </p:sp>
        </mc:Fallback>
      </mc:AlternateContent>
      <p:sp>
        <p:nvSpPr>
          <p:cNvPr id="6" name="직사각형 5">
            <a:extLst>
              <a:ext uri="{FF2B5EF4-FFF2-40B4-BE49-F238E27FC236}">
                <a16:creationId xmlns:a16="http://schemas.microsoft.com/office/drawing/2014/main" id="{74C735B3-5C0B-E38B-03A7-DFF19800427B}"/>
              </a:ext>
            </a:extLst>
          </p:cNvPr>
          <p:cNvSpPr/>
          <p:nvPr/>
        </p:nvSpPr>
        <p:spPr>
          <a:xfrm>
            <a:off x="1997939" y="1711108"/>
            <a:ext cx="666662" cy="65185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p:pic>
        <p:nvPicPr>
          <p:cNvPr id="7" name="그림 6">
            <a:extLst>
              <a:ext uri="{FF2B5EF4-FFF2-40B4-BE49-F238E27FC236}">
                <a16:creationId xmlns:a16="http://schemas.microsoft.com/office/drawing/2014/main" id="{4A561389-E752-7A89-8EC6-0F1FDDC293D4}"/>
              </a:ext>
            </a:extLst>
          </p:cNvPr>
          <p:cNvPicPr>
            <a:picLocks noChangeAspect="1"/>
          </p:cNvPicPr>
          <p:nvPr/>
        </p:nvPicPr>
        <p:blipFill>
          <a:blip r:embed="rId4"/>
          <a:stretch>
            <a:fillRect/>
          </a:stretch>
        </p:blipFill>
        <p:spPr>
          <a:xfrm>
            <a:off x="1087987" y="3168888"/>
            <a:ext cx="6525978" cy="2141503"/>
          </a:xfrm>
          <a:prstGeom prst="rect">
            <a:avLst/>
          </a:prstGeom>
        </p:spPr>
      </p:pic>
      <p:sp>
        <p:nvSpPr>
          <p:cNvPr id="9" name="타원 8">
            <a:extLst>
              <a:ext uri="{FF2B5EF4-FFF2-40B4-BE49-F238E27FC236}">
                <a16:creationId xmlns:a16="http://schemas.microsoft.com/office/drawing/2014/main" id="{1A063E3A-BD82-1293-9193-EEEE7B23A9BB}"/>
              </a:ext>
            </a:extLst>
          </p:cNvPr>
          <p:cNvSpPr/>
          <p:nvPr/>
        </p:nvSpPr>
        <p:spPr>
          <a:xfrm>
            <a:off x="4054442" y="3541157"/>
            <a:ext cx="517558" cy="492804"/>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897045EF-EC5C-59DA-FF43-B8C3FD591427}"/>
              </a:ext>
            </a:extLst>
          </p:cNvPr>
          <p:cNvSpPr/>
          <p:nvPr/>
        </p:nvSpPr>
        <p:spPr>
          <a:xfrm>
            <a:off x="7055602" y="3541157"/>
            <a:ext cx="517558" cy="492804"/>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6F2605AF-8F38-C290-D5EA-DE92F372D28F}"/>
              </a:ext>
            </a:extLst>
          </p:cNvPr>
          <p:cNvSpPr/>
          <p:nvPr/>
        </p:nvSpPr>
        <p:spPr>
          <a:xfrm>
            <a:off x="7055602" y="4644170"/>
            <a:ext cx="517558" cy="492804"/>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C7478B4-FB0A-C4DA-ED08-F8EBFB81CAE1}"/>
                  </a:ext>
                </a:extLst>
              </p:cNvPr>
              <p:cNvSpPr txBox="1"/>
              <p:nvPr/>
            </p:nvSpPr>
            <p:spPr>
              <a:xfrm>
                <a:off x="971550" y="5763940"/>
                <a:ext cx="4572000" cy="369332"/>
              </a:xfrm>
              <a:prstGeom prst="rect">
                <a:avLst/>
              </a:prstGeom>
              <a:noFill/>
            </p:spPr>
            <p:txBody>
              <a:bodyPr wrap="square">
                <a:spAutoFit/>
              </a:bodyPr>
              <a:lstStyle/>
              <a:p>
                <a:pPr marL="285750" indent="-285750">
                  <a:buFont typeface="Arial" panose="020B0604020202020204" pitchFamily="34" charset="0"/>
                  <a:buChar char="•"/>
                </a:pPr>
                <a14:m>
                  <m:oMath xmlns:m="http://schemas.openxmlformats.org/officeDocument/2006/math">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oMath>
                </a14:m>
                <a:r>
                  <a:rPr lang="en-US" altLang="ko-KR" dirty="0"/>
                  <a:t> is related to both </a:t>
                </a:r>
                <a14:m>
                  <m:oMath xmlns:m="http://schemas.openxmlformats.org/officeDocument/2006/math">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oMath>
                </a14:m>
                <a:r>
                  <a:rPr lang="en-US" altLang="ko-KR" dirty="0"/>
                  <a:t> and </a:t>
                </a:r>
                <a14:m>
                  <m:oMath xmlns:m="http://schemas.openxmlformats.org/officeDocument/2006/math">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oMath>
                </a14:m>
                <a:r>
                  <a:rPr lang="en-US" altLang="ko-KR" dirty="0"/>
                  <a:t> errors</a:t>
                </a:r>
              </a:p>
            </p:txBody>
          </p:sp>
        </mc:Choice>
        <mc:Fallback xmlns="">
          <p:sp>
            <p:nvSpPr>
              <p:cNvPr id="13" name="TextBox 12">
                <a:extLst>
                  <a:ext uri="{FF2B5EF4-FFF2-40B4-BE49-F238E27FC236}">
                    <a16:creationId xmlns:a16="http://schemas.microsoft.com/office/drawing/2014/main" id="{7C7478B4-FB0A-C4DA-ED08-F8EBFB81CAE1}"/>
                  </a:ext>
                </a:extLst>
              </p:cNvPr>
              <p:cNvSpPr txBox="1">
                <a:spLocks noRot="1" noChangeAspect="1" noMove="1" noResize="1" noEditPoints="1" noAdjustHandles="1" noChangeArrowheads="1" noChangeShapeType="1" noTextEdit="1"/>
              </p:cNvSpPr>
              <p:nvPr/>
            </p:nvSpPr>
            <p:spPr>
              <a:xfrm>
                <a:off x="971550" y="5763940"/>
                <a:ext cx="4572000" cy="369332"/>
              </a:xfrm>
              <a:prstGeom prst="rect">
                <a:avLst/>
              </a:prstGeom>
              <a:blipFill>
                <a:blip r:embed="rId5"/>
                <a:stretch>
                  <a:fillRect l="-800" t="-10000" b="-26667"/>
                </a:stretch>
              </a:blipFill>
            </p:spPr>
            <p:txBody>
              <a:bodyPr/>
              <a:lstStyle/>
              <a:p>
                <a:r>
                  <a:rPr lang="ko-KR" altLang="en-US">
                    <a:noFill/>
                  </a:rPr>
                  <a:t> </a:t>
                </a:r>
              </a:p>
            </p:txBody>
          </p:sp>
        </mc:Fallback>
      </mc:AlternateContent>
      <p:sp>
        <p:nvSpPr>
          <p:cNvPr id="14" name="직사각형 13">
            <a:extLst>
              <a:ext uri="{FF2B5EF4-FFF2-40B4-BE49-F238E27FC236}">
                <a16:creationId xmlns:a16="http://schemas.microsoft.com/office/drawing/2014/main" id="{4396A85B-9638-1EA7-A8F4-F66AD0159CC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1045275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334155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𝑤𝑒𝑖𝑔h𝑡𝑒𝑑</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𝑠𝑢𝑚</m:t>
                    </m:r>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smtClean="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m:t>
                        </m:r>
                        <m:r>
                          <a:rPr lang="en-US" altLang="ko-KR" i="1" dirty="0" smtClean="0">
                            <a:solidFill>
                              <a:srgbClr val="222222"/>
                            </a:solidFill>
                            <a:latin typeface="Cambria Math" panose="02040503050406030204" pitchFamily="18" charset="0"/>
                          </a:rPr>
                          <m:t> </m:t>
                        </m:r>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smtClean="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b="0" i="1" dirty="0" smtClean="0">
                        <a:solidFill>
                          <a:srgbClr val="222222"/>
                        </a:solidFill>
                        <a:latin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3</m:t>
                            </m:r>
                          </m:sub>
                        </m:sSub>
                      </m:den>
                    </m:f>
                    <m:r>
                      <a:rPr lang="en-US" altLang="ko-KR" sz="2000" i="1" dirty="0" smtClean="0">
                        <a:solidFill>
                          <a:srgbClr val="222222"/>
                        </a:solidFill>
                        <a:latin typeface="Cambria Math" panose="02040503050406030204" pitchFamily="18" charset="0"/>
                        <a:ea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3</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oMath>
                </a14:m>
                <a:endParaRPr lang="en-US" altLang="ko-KR" sz="20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3341556"/>
              </a:xfrm>
              <a:prstGeom prst="rect">
                <a:avLst/>
              </a:prstGeom>
              <a:blipFill>
                <a:blip r:embed="rId3"/>
                <a:stretch>
                  <a:fillRect l="-642" r="-285"/>
                </a:stretch>
              </a:blipFill>
            </p:spPr>
            <p:txBody>
              <a:bodyPr/>
              <a:lstStyle/>
              <a:p>
                <a:r>
                  <a:rPr lang="ko-KR" altLang="en-US">
                    <a:noFill/>
                  </a:rPr>
                  <a:t> </a:t>
                </a:r>
              </a:p>
            </p:txBody>
          </p:sp>
        </mc:Fallback>
      </mc:AlternateContent>
      <p:sp>
        <p:nvSpPr>
          <p:cNvPr id="14" name="직사각형 13">
            <a:extLst>
              <a:ext uri="{FF2B5EF4-FFF2-40B4-BE49-F238E27FC236}">
                <a16:creationId xmlns:a16="http://schemas.microsoft.com/office/drawing/2014/main" id="{CAEFAB90-135B-75A3-742F-13806B2AC655}"/>
              </a:ext>
            </a:extLst>
          </p:cNvPr>
          <p:cNvSpPr/>
          <p:nvPr/>
        </p:nvSpPr>
        <p:spPr>
          <a:xfrm>
            <a:off x="3970085" y="2750749"/>
            <a:ext cx="792037"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5" name="TextBox 14">
            <a:extLst>
              <a:ext uri="{FF2B5EF4-FFF2-40B4-BE49-F238E27FC236}">
                <a16:creationId xmlns:a16="http://schemas.microsoft.com/office/drawing/2014/main" id="{01D3EF93-686C-B297-A776-27A8E4F8123D}"/>
              </a:ext>
            </a:extLst>
          </p:cNvPr>
          <p:cNvSpPr txBox="1"/>
          <p:nvPr/>
        </p:nvSpPr>
        <p:spPr>
          <a:xfrm>
            <a:off x="4229153" y="2360404"/>
            <a:ext cx="34284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a:t>
            </a:r>
            <a:endParaRPr lang="ko-KR" altLang="en-US" dirty="0">
              <a:solidFill>
                <a:schemeClr val="accent6">
                  <a:lumMod val="75000"/>
                </a:schemeClr>
              </a:solidFill>
            </a:endParaRPr>
          </a:p>
        </p:txBody>
      </p:sp>
      <p:sp>
        <p:nvSpPr>
          <p:cNvPr id="16" name="직사각형 15">
            <a:extLst>
              <a:ext uri="{FF2B5EF4-FFF2-40B4-BE49-F238E27FC236}">
                <a16:creationId xmlns:a16="http://schemas.microsoft.com/office/drawing/2014/main" id="{01F2B870-A7C9-70F2-C78C-69850EBFD40D}"/>
              </a:ext>
            </a:extLst>
          </p:cNvPr>
          <p:cNvSpPr/>
          <p:nvPr/>
        </p:nvSpPr>
        <p:spPr>
          <a:xfrm>
            <a:off x="4973507" y="2749243"/>
            <a:ext cx="792037" cy="651851"/>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7" name="TextBox 16">
            <a:extLst>
              <a:ext uri="{FF2B5EF4-FFF2-40B4-BE49-F238E27FC236}">
                <a16:creationId xmlns:a16="http://schemas.microsoft.com/office/drawing/2014/main" id="{0D771A7E-9E24-BEC9-6650-36A2D001F77B}"/>
              </a:ext>
            </a:extLst>
          </p:cNvPr>
          <p:cNvSpPr txBox="1"/>
          <p:nvPr/>
        </p:nvSpPr>
        <p:spPr>
          <a:xfrm>
            <a:off x="5198101" y="2379911"/>
            <a:ext cx="342847" cy="369332"/>
          </a:xfrm>
          <a:prstGeom prst="rect">
            <a:avLst/>
          </a:prstGeom>
          <a:noFill/>
        </p:spPr>
        <p:txBody>
          <a:bodyPr wrap="square">
            <a:spAutoFit/>
          </a:bodyPr>
          <a:lstStyle/>
          <a:p>
            <a:r>
              <a:rPr lang="en-US" altLang="ko-KR" sz="1800" dirty="0">
                <a:solidFill>
                  <a:schemeClr val="accent5"/>
                </a:solidFill>
                <a:latin typeface="Arial Narrow" panose="020B0606020202030204" pitchFamily="34" charset="0"/>
              </a:rPr>
              <a:t>b</a:t>
            </a:r>
            <a:endParaRPr lang="ko-KR" altLang="en-US" dirty="0">
              <a:solidFill>
                <a:schemeClr val="accent5"/>
              </a:solidFill>
            </a:endParaRPr>
          </a:p>
        </p:txBody>
      </p:sp>
      <p:sp>
        <p:nvSpPr>
          <p:cNvPr id="18" name="직사각형 17">
            <a:extLst>
              <a:ext uri="{FF2B5EF4-FFF2-40B4-BE49-F238E27FC236}">
                <a16:creationId xmlns:a16="http://schemas.microsoft.com/office/drawing/2014/main" id="{5BE6BE65-8D47-A802-317B-59A208469C93}"/>
              </a:ext>
            </a:extLst>
          </p:cNvPr>
          <p:cNvSpPr/>
          <p:nvPr/>
        </p:nvSpPr>
        <p:spPr>
          <a:xfrm>
            <a:off x="2276949" y="3851880"/>
            <a:ext cx="873657"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9" name="직사각형 18">
            <a:extLst>
              <a:ext uri="{FF2B5EF4-FFF2-40B4-BE49-F238E27FC236}">
                <a16:creationId xmlns:a16="http://schemas.microsoft.com/office/drawing/2014/main" id="{57845317-C2E4-283B-5D1E-35BDAA0F57A2}"/>
              </a:ext>
            </a:extLst>
          </p:cNvPr>
          <p:cNvSpPr/>
          <p:nvPr/>
        </p:nvSpPr>
        <p:spPr>
          <a:xfrm>
            <a:off x="3257551" y="3837832"/>
            <a:ext cx="599226"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20" name="TextBox 19">
            <a:extLst>
              <a:ext uri="{FF2B5EF4-FFF2-40B4-BE49-F238E27FC236}">
                <a16:creationId xmlns:a16="http://schemas.microsoft.com/office/drawing/2014/main" id="{F6514040-191A-D857-0A96-699B323D7A20}"/>
              </a:ext>
            </a:extLst>
          </p:cNvPr>
          <p:cNvSpPr txBox="1"/>
          <p:nvPr/>
        </p:nvSpPr>
        <p:spPr>
          <a:xfrm>
            <a:off x="2535898" y="3482548"/>
            <a:ext cx="52162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a-1</a:t>
            </a:r>
            <a:endParaRPr lang="ko-KR" altLang="en-US" dirty="0">
              <a:solidFill>
                <a:schemeClr val="accent6">
                  <a:lumMod val="75000"/>
                </a:schemeClr>
              </a:solidFill>
            </a:endParaRPr>
          </a:p>
        </p:txBody>
      </p:sp>
      <p:sp>
        <p:nvSpPr>
          <p:cNvPr id="21" name="TextBox 20">
            <a:extLst>
              <a:ext uri="{FF2B5EF4-FFF2-40B4-BE49-F238E27FC236}">
                <a16:creationId xmlns:a16="http://schemas.microsoft.com/office/drawing/2014/main" id="{BB10A179-83A4-70D2-474F-BD3553093BF6}"/>
              </a:ext>
            </a:extLst>
          </p:cNvPr>
          <p:cNvSpPr txBox="1"/>
          <p:nvPr/>
        </p:nvSpPr>
        <p:spPr>
          <a:xfrm>
            <a:off x="3350632" y="3482548"/>
            <a:ext cx="52162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a-2</a:t>
            </a:r>
            <a:endParaRPr lang="ko-KR" altLang="en-US" dirty="0">
              <a:solidFill>
                <a:schemeClr val="accent6">
                  <a:lumMod val="75000"/>
                </a:schemeClr>
              </a:solidFill>
            </a:endParaRPr>
          </a:p>
        </p:txBody>
      </p:sp>
      <p:sp>
        <p:nvSpPr>
          <p:cNvPr id="22" name="직사각형 21">
            <a:extLst>
              <a:ext uri="{FF2B5EF4-FFF2-40B4-BE49-F238E27FC236}">
                <a16:creationId xmlns:a16="http://schemas.microsoft.com/office/drawing/2014/main" id="{EF6474A2-906B-1950-F06F-B5E2FC2D505C}"/>
              </a:ext>
            </a:extLst>
          </p:cNvPr>
          <p:cNvSpPr/>
          <p:nvPr/>
        </p:nvSpPr>
        <p:spPr>
          <a:xfrm>
            <a:off x="1997939" y="1711108"/>
            <a:ext cx="666662" cy="65185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p:sp>
        <p:nvSpPr>
          <p:cNvPr id="23" name="직사각형 22">
            <a:extLst>
              <a:ext uri="{FF2B5EF4-FFF2-40B4-BE49-F238E27FC236}">
                <a16:creationId xmlns:a16="http://schemas.microsoft.com/office/drawing/2014/main" id="{CAEFAB90-135B-75A3-742F-13806B2AC655}"/>
              </a:ext>
            </a:extLst>
          </p:cNvPr>
          <p:cNvSpPr/>
          <p:nvPr/>
        </p:nvSpPr>
        <p:spPr>
          <a:xfrm>
            <a:off x="1095563" y="3840357"/>
            <a:ext cx="958365"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24" name="직사각형 23">
            <a:extLst>
              <a:ext uri="{FF2B5EF4-FFF2-40B4-BE49-F238E27FC236}">
                <a16:creationId xmlns:a16="http://schemas.microsoft.com/office/drawing/2014/main" id="{41E593DB-E396-CE14-9868-1C7A6DB473C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889591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53875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sz="1800" i="1" dirty="0" smtClean="0">
                            <a:solidFill>
                              <a:srgbClr val="222222"/>
                            </a:solidFill>
                            <a:latin typeface="Cambria Math" panose="02040503050406030204" pitchFamily="18" charset="0"/>
                          </a:rPr>
                        </m:ctrlPr>
                      </m:fPr>
                      <m:num>
                        <m:r>
                          <a:rPr lang="ko-KR" altLang="en-US"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𝐸𝑟𝑟𝑜𝑟</m:t>
                            </m:r>
                          </m:e>
                          <m:sub>
                            <m:r>
                              <a:rPr lang="en-US" altLang="ko-KR" sz="1800" i="1" dirty="0">
                                <a:solidFill>
                                  <a:srgbClr val="222222"/>
                                </a:solidFill>
                                <a:latin typeface="Cambria Math" panose="02040503050406030204" pitchFamily="18" charset="0"/>
                              </a:rPr>
                              <m:t>𝑜</m:t>
                            </m:r>
                            <m:r>
                              <a:rPr lang="en-US" altLang="ko-KR" sz="1800" i="1" dirty="0">
                                <a:solidFill>
                                  <a:srgbClr val="222222"/>
                                </a:solidFill>
                                <a:latin typeface="Cambria Math" panose="02040503050406030204" pitchFamily="18" charset="0"/>
                              </a:rPr>
                              <m:t>1</m:t>
                            </m:r>
                          </m:sub>
                        </m:sSub>
                      </m:num>
                      <m:den>
                        <m:r>
                          <a:rPr lang="ko-KR" altLang="en-US"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𝑤𝑠</m:t>
                            </m:r>
                          </m:e>
                          <m:sub>
                            <m:r>
                              <a:rPr lang="en-US" altLang="ko-KR" sz="1800" i="1" dirty="0">
                                <a:solidFill>
                                  <a:srgbClr val="222222"/>
                                </a:solidFill>
                                <a:latin typeface="Cambria Math" panose="02040503050406030204" pitchFamily="18" charset="0"/>
                              </a:rPr>
                              <m:t>3</m:t>
                            </m:r>
                          </m:sub>
                        </m:sSub>
                      </m:den>
                    </m:f>
                    <m:r>
                      <a:rPr lang="en-US" altLang="ko-KR" sz="1800"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den>
                    </m:f>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538755"/>
              </a:xfrm>
              <a:prstGeom prst="rect">
                <a:avLst/>
              </a:prstGeom>
              <a:blipFill>
                <a:blip r:embed="rId3"/>
                <a:stretch>
                  <a:fillRect l="-642" r="-28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24" name="표 14">
                <a:extLst>
                  <a:ext uri="{FF2B5EF4-FFF2-40B4-BE49-F238E27FC236}">
                    <a16:creationId xmlns:a16="http://schemas.microsoft.com/office/drawing/2014/main" id="{8FFD1179-CDAA-9617-245C-5ECAEBF6C421}"/>
                  </a:ext>
                </a:extLst>
              </p:cNvPr>
              <p:cNvGraphicFramePr>
                <a:graphicFrameLocks noGrp="1"/>
              </p:cNvGraphicFramePr>
              <p:nvPr>
                <p:extLst>
                  <p:ext uri="{D42A27DB-BD31-4B8C-83A1-F6EECF244321}">
                    <p14:modId xmlns:p14="http://schemas.microsoft.com/office/powerpoint/2010/main" val="249496807"/>
                  </p:ext>
                </p:extLst>
              </p:nvPr>
            </p:nvGraphicFramePr>
            <p:xfrm>
              <a:off x="871962" y="2677885"/>
              <a:ext cx="6096000" cy="1816799"/>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2790003"/>
                        </a:ext>
                      </a:extLst>
                    </a:gridCol>
                  </a:tblGrid>
                  <a:tr h="370840">
                    <a:tc>
                      <a:txBody>
                        <a:bodyPr/>
                        <a:lstStyle/>
                        <a:p>
                          <a:pPr/>
                          <a14:m>
                            <m:oMathPara xmlns:m="http://schemas.openxmlformats.org/officeDocument/2006/math">
                              <m:oMathParaPr>
                                <m:jc m:val="left"/>
                              </m:oMathParaPr>
                              <m:oMath xmlns:m="http://schemas.openxmlformats.org/officeDocument/2006/math">
                                <m:r>
                                  <a:rPr lang="en-US" altLang="ko-KR" sz="1600" b="0" i="1" dirty="0" smtClean="0">
                                    <a:solidFill>
                                      <a:srgbClr val="222222"/>
                                    </a:solidFill>
                                    <a:latin typeface="Cambria Math" panose="02040503050406030204" pitchFamily="18" charset="0"/>
                                  </a:rPr>
                                  <m:t>𝑔𝑖𝑣𝑒𝑛</m:t>
                                </m:r>
                                <m:r>
                                  <a:rPr lang="en-US" altLang="ko-KR" sz="1600" b="0" i="1" dirty="0" smtClean="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𝐸𝑟𝑟𝑜𝑟</m:t>
                                </m:r>
                                <m:r>
                                  <a:rPr lang="en-US" altLang="ko-KR" sz="1600" i="1" dirty="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en-US" altLang="ko-KR" sz="1600" i="1" dirty="0">
                                        <a:solidFill>
                                          <a:srgbClr val="222222"/>
                                        </a:solidFill>
                                        <a:latin typeface="Cambria Math" panose="02040503050406030204" pitchFamily="18" charset="0"/>
                                      </a:rPr>
                                      <m:t>1</m:t>
                                    </m:r>
                                  </m:num>
                                  <m:den>
                                    <m:r>
                                      <a:rPr lang="en-US" altLang="ko-KR" sz="1600" i="1" dirty="0">
                                        <a:solidFill>
                                          <a:srgbClr val="222222"/>
                                        </a:solidFill>
                                        <a:latin typeface="Cambria Math" panose="02040503050406030204" pitchFamily="18" charset="0"/>
                                      </a:rPr>
                                      <m:t>2</m:t>
                                    </m:r>
                                  </m:den>
                                </m:f>
                                <m:sSup>
                                  <m:sSupPr>
                                    <m:ctrlPr>
                                      <a:rPr lang="en-US" altLang="ko-KR" sz="1600" i="1" dirty="0">
                                        <a:solidFill>
                                          <a:srgbClr val="222222"/>
                                        </a:solidFill>
                                        <a:latin typeface="Cambria Math" panose="02040503050406030204" pitchFamily="18" charset="0"/>
                                      </a:rPr>
                                    </m:ctrlPr>
                                  </m:sSupPr>
                                  <m:e>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e>
                                  <m:sup>
                                    <m:r>
                                      <a:rPr lang="en-US" altLang="ko-KR" sz="1600" i="1" dirty="0">
                                        <a:solidFill>
                                          <a:srgbClr val="222222"/>
                                        </a:solidFill>
                                        <a:latin typeface="Cambria Math" panose="02040503050406030204" pitchFamily="18" charset="0"/>
                                      </a:rPr>
                                      <m:t>2</m:t>
                                    </m:r>
                                  </m:sup>
                                </m:sSup>
                                <m:r>
                                  <a:rPr lang="en-US" altLang="ko-KR" sz="1600" i="1" dirty="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en-US" altLang="ko-KR" sz="1600" i="1" dirty="0">
                                        <a:solidFill>
                                          <a:srgbClr val="222222"/>
                                        </a:solidFill>
                                        <a:latin typeface="Cambria Math" panose="02040503050406030204" pitchFamily="18" charset="0"/>
                                      </a:rPr>
                                      <m:t>1</m:t>
                                    </m:r>
                                  </m:num>
                                  <m:den>
                                    <m:r>
                                      <a:rPr lang="en-US" altLang="ko-KR" sz="1600" i="1" dirty="0">
                                        <a:solidFill>
                                          <a:srgbClr val="222222"/>
                                        </a:solidFill>
                                        <a:latin typeface="Cambria Math" panose="02040503050406030204" pitchFamily="18" charset="0"/>
                                      </a:rPr>
                                      <m:t>2</m:t>
                                    </m:r>
                                  </m:den>
                                </m:f>
                                <m:sSup>
                                  <m:sSupPr>
                                    <m:ctrlPr>
                                      <a:rPr lang="en-US" altLang="ko-KR" sz="1600" i="1" dirty="0">
                                        <a:solidFill>
                                          <a:srgbClr val="222222"/>
                                        </a:solidFill>
                                        <a:latin typeface="Cambria Math" panose="02040503050406030204" pitchFamily="18" charset="0"/>
                                      </a:rPr>
                                    </m:ctrlPr>
                                  </m:sSupPr>
                                  <m:e>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2</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2</m:t>
                                        </m:r>
                                      </m:sub>
                                    </m:sSub>
                                    <m:r>
                                      <a:rPr lang="en-US" altLang="ko-KR" sz="1600" i="1" dirty="0">
                                        <a:solidFill>
                                          <a:srgbClr val="222222"/>
                                        </a:solidFill>
                                        <a:latin typeface="Cambria Math" panose="02040503050406030204" pitchFamily="18" charset="0"/>
                                      </a:rPr>
                                      <m:t>)</m:t>
                                    </m:r>
                                  </m:e>
                                  <m:sup>
                                    <m:r>
                                      <a:rPr lang="en-US" altLang="ko-KR" sz="1600" i="1" dirty="0">
                                        <a:solidFill>
                                          <a:srgbClr val="222222"/>
                                        </a:solidFill>
                                        <a:latin typeface="Cambria Math" panose="02040503050406030204" pitchFamily="18" charset="0"/>
                                      </a:rPr>
                                      <m:t>2</m:t>
                                    </m:r>
                                  </m:sup>
                                </m:sSup>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4816511"/>
                      </a:ext>
                    </a:extLst>
                  </a:tr>
                  <a:tr h="370840">
                    <a:tc>
                      <a:txBody>
                        <a:bodyPr/>
                        <a:lstStyle/>
                        <a:p>
                          <a:pPr latinLnBrk="1">
                            <a:lnSpc>
                              <a:spcPct val="150000"/>
                            </a:lnSpc>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𝐸𝑟𝑟𝑜𝑟</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b="0" i="1" dirty="0" smtClean="0">
                                            <a:solidFill>
                                              <a:srgbClr val="222222"/>
                                            </a:solidFill>
                                            <a:latin typeface="Cambria Math" panose="02040503050406030204" pitchFamily="18" charset="0"/>
                                          </a:rPr>
                                          <m:t>1</m:t>
                                        </m:r>
                                      </m:sub>
                                    </m:sSub>
                                  </m:den>
                                </m:f>
                                <m:r>
                                  <a:rPr lang="en-US" altLang="ko-KR" sz="1600" b="0" i="1" dirty="0" smtClean="0">
                                    <a:solidFill>
                                      <a:srgbClr val="222222"/>
                                    </a:solidFill>
                                    <a:latin typeface="Cambria Math" panose="02040503050406030204" pitchFamily="18" charset="0"/>
                                  </a:rPr>
                                  <m:t>=</m:t>
                                </m:r>
                                <m:f>
                                  <m:fPr>
                                    <m:ctrlPr>
                                      <a:rPr lang="en-US" altLang="ko-KR" sz="1600" i="1" dirty="0" smtClean="0">
                                        <a:solidFill>
                                          <a:srgbClr val="222222"/>
                                        </a:solidFill>
                                        <a:latin typeface="Cambria Math" panose="02040503050406030204" pitchFamily="18" charset="0"/>
                                      </a:rPr>
                                    </m:ctrlPr>
                                  </m:fPr>
                                  <m:num>
                                    <m:r>
                                      <a:rPr lang="en-US" altLang="ko-KR" sz="1600" i="1" dirty="0" smtClean="0">
                                        <a:solidFill>
                                          <a:srgbClr val="222222"/>
                                        </a:solidFill>
                                        <a:latin typeface="Cambria Math" panose="02040503050406030204" pitchFamily="18" charset="0"/>
                                      </a:rPr>
                                      <m:t>1</m:t>
                                    </m:r>
                                  </m:num>
                                  <m:den>
                                    <m:r>
                                      <a:rPr lang="en-US" altLang="ko-KR" sz="1600" i="1" dirty="0" smtClean="0">
                                        <a:solidFill>
                                          <a:srgbClr val="222222"/>
                                        </a:solidFill>
                                        <a:latin typeface="Cambria Math" panose="02040503050406030204" pitchFamily="18" charset="0"/>
                                      </a:rPr>
                                      <m:t>2</m:t>
                                    </m:r>
                                  </m:den>
                                </m:f>
                                <m:r>
                                  <a:rPr lang="en-US" altLang="ko-KR" sz="1600" i="1" dirty="0" smtClean="0">
                                    <a:solidFill>
                                      <a:srgbClr val="222222"/>
                                    </a:solidFill>
                                    <a:latin typeface="Cambria Math" panose="02040503050406030204" pitchFamily="18" charset="0"/>
                                    <a:ea typeface="Cambria Math" panose="02040503050406030204" pitchFamily="18" charset="0"/>
                                  </a:rPr>
                                  <m:t>∙</m:t>
                                </m:r>
                                <m:r>
                                  <a:rPr lang="en-US" altLang="ko-KR" sz="1600" b="0" i="1" dirty="0" smtClean="0">
                                    <a:solidFill>
                                      <a:srgbClr val="222222"/>
                                    </a:solidFill>
                                    <a:latin typeface="Cambria Math" panose="02040503050406030204" pitchFamily="18" charset="0"/>
                                    <a:ea typeface="Cambria Math" panose="02040503050406030204" pitchFamily="18" charset="0"/>
                                  </a:rPr>
                                  <m:t>2</m:t>
                                </m:r>
                                <m:d>
                                  <m:dPr>
                                    <m:ctrlPr>
                                      <a:rPr lang="en-US" altLang="ko-KR" sz="1600" b="0" i="1" dirty="0" smtClean="0">
                                        <a:solidFill>
                                          <a:srgbClr val="222222"/>
                                        </a:solidFill>
                                        <a:latin typeface="Cambria Math" panose="02040503050406030204" pitchFamily="18" charset="0"/>
                                        <a:ea typeface="Cambria Math" panose="02040503050406030204" pitchFamily="18" charset="0"/>
                                      </a:rPr>
                                    </m:ctrlPr>
                                  </m:dPr>
                                  <m:e>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e>
                                </m:d>
                                <m:r>
                                  <a:rPr lang="en-US" altLang="ko-KR" sz="1600" i="1" dirty="0" smtClean="0">
                                    <a:solidFill>
                                      <a:srgbClr val="222222"/>
                                    </a:solidFill>
                                    <a:latin typeface="Cambria Math" panose="02040503050406030204" pitchFamily="18" charset="0"/>
                                    <a:ea typeface="Cambria Math" panose="02040503050406030204" pitchFamily="18" charset="0"/>
                                  </a:rPr>
                                  <m:t>∙</m:t>
                                </m:r>
                                <m:d>
                                  <m:dPr>
                                    <m:ctrlPr>
                                      <a:rPr lang="en-US" altLang="ko-KR" sz="1600" b="0" i="1" dirty="0" smtClean="0">
                                        <a:solidFill>
                                          <a:srgbClr val="222222"/>
                                        </a:solidFill>
                                        <a:latin typeface="Cambria Math" panose="02040503050406030204" pitchFamily="18" charset="0"/>
                                        <a:ea typeface="Cambria Math" panose="02040503050406030204" pitchFamily="18" charset="0"/>
                                      </a:rPr>
                                    </m:ctrlPr>
                                  </m:dPr>
                                  <m:e>
                                    <m:r>
                                      <a:rPr lang="en-US" altLang="ko-KR" sz="1600" b="0" i="1" dirty="0" smtClean="0">
                                        <a:solidFill>
                                          <a:srgbClr val="222222"/>
                                        </a:solidFill>
                                        <a:latin typeface="Cambria Math" panose="02040503050406030204" pitchFamily="18" charset="0"/>
                                      </a:rPr>
                                      <m:t>−1</m:t>
                                    </m:r>
                                  </m:e>
                                </m:d>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0053897"/>
                      </a:ext>
                    </a:extLst>
                  </a:tr>
                  <a:tr h="37084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Choice>
        <mc:Fallback xmlns="">
          <p:graphicFrame>
            <p:nvGraphicFramePr>
              <p:cNvPr id="24" name="표 14">
                <a:extLst>
                  <a:ext uri="{FF2B5EF4-FFF2-40B4-BE49-F238E27FC236}">
                    <a16:creationId xmlns:a16="http://schemas.microsoft.com/office/drawing/2014/main" id="{8FFD1179-CDAA-9617-245C-5ECAEBF6C421}"/>
                  </a:ext>
                </a:extLst>
              </p:cNvPr>
              <p:cNvGraphicFramePr>
                <a:graphicFrameLocks noGrp="1"/>
              </p:cNvGraphicFramePr>
              <p:nvPr>
                <p:extLst>
                  <p:ext uri="{D42A27DB-BD31-4B8C-83A1-F6EECF244321}">
                    <p14:modId xmlns:p14="http://schemas.microsoft.com/office/powerpoint/2010/main" val="249496807"/>
                  </p:ext>
                </p:extLst>
              </p:nvPr>
            </p:nvGraphicFramePr>
            <p:xfrm>
              <a:off x="871962" y="2677885"/>
              <a:ext cx="6096000" cy="1816799"/>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2790003"/>
                        </a:ext>
                      </a:extLst>
                    </a:gridCol>
                  </a:tblGrid>
                  <a:tr h="548005">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b="-232222"/>
                          </a:stretch>
                        </a:blipFill>
                      </a:tcPr>
                    </a:tc>
                    <a:extLst>
                      <a:ext uri="{0D108BD9-81ED-4DB2-BD59-A6C34878D82A}">
                        <a16:rowId xmlns:a16="http://schemas.microsoft.com/office/drawing/2014/main" val="2824816511"/>
                      </a:ext>
                    </a:extLst>
                  </a:tr>
                  <a:tr h="849440">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t="-64286" b="-49286"/>
                          </a:stretch>
                        </a:blipFill>
                      </a:tcPr>
                    </a:tc>
                    <a:extLst>
                      <a:ext uri="{0D108BD9-81ED-4DB2-BD59-A6C34878D82A}">
                        <a16:rowId xmlns:a16="http://schemas.microsoft.com/office/drawing/2014/main" val="2390053897"/>
                      </a:ext>
                    </a:extLst>
                  </a:tr>
                  <a:tr h="419354">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Fallback>
      </mc:AlternateContent>
      <p:sp>
        <p:nvSpPr>
          <p:cNvPr id="25" name="직사각형 24">
            <a:extLst>
              <a:ext uri="{FF2B5EF4-FFF2-40B4-BE49-F238E27FC236}">
                <a16:creationId xmlns:a16="http://schemas.microsoft.com/office/drawing/2014/main" id="{0B5FAA75-3968-D0FC-AB99-3B5E215BAFE2}"/>
              </a:ext>
            </a:extLst>
          </p:cNvPr>
          <p:cNvSpPr/>
          <p:nvPr/>
        </p:nvSpPr>
        <p:spPr>
          <a:xfrm>
            <a:off x="2162081" y="1744155"/>
            <a:ext cx="807455" cy="651851"/>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1" name="직사각형 10">
            <a:extLst>
              <a:ext uri="{FF2B5EF4-FFF2-40B4-BE49-F238E27FC236}">
                <a16:creationId xmlns:a16="http://schemas.microsoft.com/office/drawing/2014/main" id="{5BE6BE65-8D47-A802-317B-59A208469C93}"/>
              </a:ext>
            </a:extLst>
          </p:cNvPr>
          <p:cNvSpPr/>
          <p:nvPr/>
        </p:nvSpPr>
        <p:spPr>
          <a:xfrm>
            <a:off x="1108549" y="1744154"/>
            <a:ext cx="873657"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2" name="TextBox 11">
            <a:extLst>
              <a:ext uri="{FF2B5EF4-FFF2-40B4-BE49-F238E27FC236}">
                <a16:creationId xmlns:a16="http://schemas.microsoft.com/office/drawing/2014/main" id="{F6514040-191A-D857-0A96-699B323D7A20}"/>
              </a:ext>
            </a:extLst>
          </p:cNvPr>
          <p:cNvSpPr txBox="1"/>
          <p:nvPr/>
        </p:nvSpPr>
        <p:spPr>
          <a:xfrm>
            <a:off x="1289703" y="2352279"/>
            <a:ext cx="52162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a-1</a:t>
            </a:r>
            <a:endParaRPr lang="ko-KR" altLang="en-US" dirty="0">
              <a:solidFill>
                <a:schemeClr val="accent6">
                  <a:lumMod val="75000"/>
                </a:schemeClr>
              </a:solidFill>
            </a:endParaRPr>
          </a:p>
        </p:txBody>
      </p:sp>
      <p:sp>
        <p:nvSpPr>
          <p:cNvPr id="13" name="직사각형 12">
            <a:extLst>
              <a:ext uri="{FF2B5EF4-FFF2-40B4-BE49-F238E27FC236}">
                <a16:creationId xmlns:a16="http://schemas.microsoft.com/office/drawing/2014/main" id="{6294BFA0-120D-D616-E8EB-CF3E403B12CE}"/>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cxnSp>
        <p:nvCxnSpPr>
          <p:cNvPr id="2" name="직선 연결선 1">
            <a:extLst>
              <a:ext uri="{FF2B5EF4-FFF2-40B4-BE49-F238E27FC236}">
                <a16:creationId xmlns:a16="http://schemas.microsoft.com/office/drawing/2014/main" id="{2864A7B9-CC48-8A62-9AEC-2B3C5F7910ED}"/>
              </a:ext>
            </a:extLst>
          </p:cNvPr>
          <p:cNvCxnSpPr>
            <a:cxnSpLocks/>
          </p:cNvCxnSpPr>
          <p:nvPr/>
        </p:nvCxnSpPr>
        <p:spPr>
          <a:xfrm flipH="1">
            <a:off x="3720980" y="2681178"/>
            <a:ext cx="1080821" cy="55717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996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53875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sz="1800" i="1" dirty="0" smtClean="0">
                            <a:solidFill>
                              <a:srgbClr val="222222"/>
                            </a:solidFill>
                            <a:latin typeface="Cambria Math" panose="02040503050406030204" pitchFamily="18" charset="0"/>
                          </a:rPr>
                        </m:ctrlPr>
                      </m:fPr>
                      <m:num>
                        <m:r>
                          <a:rPr lang="ko-KR" altLang="en-US"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𝐸𝑟𝑟𝑜𝑟</m:t>
                            </m:r>
                          </m:e>
                          <m:sub>
                            <m:r>
                              <a:rPr lang="en-US" altLang="ko-KR" sz="1800" i="1" dirty="0">
                                <a:solidFill>
                                  <a:srgbClr val="222222"/>
                                </a:solidFill>
                                <a:latin typeface="Cambria Math" panose="02040503050406030204" pitchFamily="18" charset="0"/>
                              </a:rPr>
                              <m:t>𝑜</m:t>
                            </m:r>
                            <m:r>
                              <a:rPr lang="en-US" altLang="ko-KR" sz="1800" i="1" dirty="0">
                                <a:solidFill>
                                  <a:srgbClr val="222222"/>
                                </a:solidFill>
                                <a:latin typeface="Cambria Math" panose="02040503050406030204" pitchFamily="18" charset="0"/>
                              </a:rPr>
                              <m:t>1</m:t>
                            </m:r>
                          </m:sub>
                        </m:sSub>
                      </m:num>
                      <m:den>
                        <m:r>
                          <a:rPr lang="ko-KR" altLang="en-US"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𝑤𝑠</m:t>
                            </m:r>
                          </m:e>
                          <m:sub>
                            <m:r>
                              <a:rPr lang="en-US" altLang="ko-KR" sz="1800" i="1" dirty="0">
                                <a:solidFill>
                                  <a:srgbClr val="222222"/>
                                </a:solidFill>
                                <a:latin typeface="Cambria Math" panose="02040503050406030204" pitchFamily="18" charset="0"/>
                              </a:rPr>
                              <m:t>3</m:t>
                            </m:r>
                          </m:sub>
                        </m:sSub>
                      </m:den>
                    </m:f>
                    <m:r>
                      <a:rPr lang="en-US" altLang="ko-KR" sz="1800"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den>
                    </m:f>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538755"/>
              </a:xfrm>
              <a:prstGeom prst="rect">
                <a:avLst/>
              </a:prstGeom>
              <a:blipFill>
                <a:blip r:embed="rId3"/>
                <a:stretch>
                  <a:fillRect l="-642" r="-285"/>
                </a:stretch>
              </a:blipFill>
            </p:spPr>
            <p:txBody>
              <a:bodyPr/>
              <a:lstStyle/>
              <a:p>
                <a:r>
                  <a:rPr lang="ko-KR" altLang="en-US">
                    <a:noFill/>
                  </a:rPr>
                  <a:t> </a:t>
                </a:r>
              </a:p>
            </p:txBody>
          </p:sp>
        </mc:Fallback>
      </mc:AlternateContent>
      <p:sp>
        <p:nvSpPr>
          <p:cNvPr id="25" name="직사각형 24">
            <a:extLst>
              <a:ext uri="{FF2B5EF4-FFF2-40B4-BE49-F238E27FC236}">
                <a16:creationId xmlns:a16="http://schemas.microsoft.com/office/drawing/2014/main" id="{0B5FAA75-3968-D0FC-AB99-3B5E215BAFE2}"/>
              </a:ext>
            </a:extLst>
          </p:cNvPr>
          <p:cNvSpPr/>
          <p:nvPr/>
        </p:nvSpPr>
        <p:spPr>
          <a:xfrm>
            <a:off x="3040266" y="1744155"/>
            <a:ext cx="635442" cy="651851"/>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pic>
        <p:nvPicPr>
          <p:cNvPr id="9" name="그림 8">
            <a:extLst>
              <a:ext uri="{FF2B5EF4-FFF2-40B4-BE49-F238E27FC236}">
                <a16:creationId xmlns:a16="http://schemas.microsoft.com/office/drawing/2014/main" id="{7F3DAAA6-4B05-7C8A-519D-FFAAFB529CDE}"/>
              </a:ext>
            </a:extLst>
          </p:cNvPr>
          <p:cNvPicPr>
            <a:picLocks noChangeAspect="1"/>
          </p:cNvPicPr>
          <p:nvPr/>
        </p:nvPicPr>
        <p:blipFill>
          <a:blip r:embed="rId4"/>
          <a:stretch>
            <a:fillRect/>
          </a:stretch>
        </p:blipFill>
        <p:spPr>
          <a:xfrm>
            <a:off x="944389" y="2810323"/>
            <a:ext cx="3076575" cy="1276350"/>
          </a:xfrm>
          <a:prstGeom prst="rect">
            <a:avLst/>
          </a:prstGeom>
        </p:spPr>
      </p:pic>
      <mc:AlternateContent xmlns:mc="http://schemas.openxmlformats.org/markup-compatibility/2006" xmlns:a14="http://schemas.microsoft.com/office/drawing/2010/main">
        <mc:Choice Requires="a14">
          <p:graphicFrame>
            <p:nvGraphicFramePr>
              <p:cNvPr id="12" name="표 14">
                <a:extLst>
                  <a:ext uri="{FF2B5EF4-FFF2-40B4-BE49-F238E27FC236}">
                    <a16:creationId xmlns:a16="http://schemas.microsoft.com/office/drawing/2014/main" id="{9AF7FBFD-199C-C660-9AEA-65E49102AC3D}"/>
                  </a:ext>
                </a:extLst>
              </p:cNvPr>
              <p:cNvGraphicFramePr>
                <a:graphicFrameLocks noGrp="1"/>
              </p:cNvGraphicFramePr>
              <p:nvPr>
                <p:extLst>
                  <p:ext uri="{D42A27DB-BD31-4B8C-83A1-F6EECF244321}">
                    <p14:modId xmlns:p14="http://schemas.microsoft.com/office/powerpoint/2010/main" val="1463612710"/>
                  </p:ext>
                </p:extLst>
              </p:nvPr>
            </p:nvGraphicFramePr>
            <p:xfrm>
              <a:off x="944389" y="4316562"/>
              <a:ext cx="6096000" cy="1821689"/>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2790003"/>
                        </a:ext>
                      </a:extLst>
                    </a:gridCol>
                  </a:tblGrid>
                  <a:tr h="370840">
                    <a:tc>
                      <a:txBody>
                        <a:bodyPr/>
                        <a:lstStyle/>
                        <a:p>
                          <a:pPr/>
                          <a14:m>
                            <m:oMathPara xmlns:m="http://schemas.openxmlformats.org/officeDocument/2006/math">
                              <m:oMathParaPr>
                                <m:jc m:val="left"/>
                              </m:oMathParaPr>
                              <m:oMath xmlns:m="http://schemas.openxmlformats.org/officeDocument/2006/math">
                                <m:r>
                                  <a:rPr lang="en-US" altLang="ko-KR" sz="1600" b="0" i="1" dirty="0" smtClean="0">
                                    <a:solidFill>
                                      <a:srgbClr val="222222"/>
                                    </a:solidFill>
                                    <a:latin typeface="Cambria Math" panose="02040503050406030204" pitchFamily="18" charset="0"/>
                                  </a:rPr>
                                  <m:t>𝑔𝑖𝑣𝑒𝑛</m:t>
                                </m:r>
                                <m:r>
                                  <a:rPr lang="en-US" altLang="ko-KR" sz="1600" b="0" i="1" dirty="0" smtClean="0">
                                    <a:solidFill>
                                      <a:srgbClr val="222222"/>
                                    </a:solidFill>
                                    <a:latin typeface="Cambria Math" panose="02040503050406030204" pitchFamily="18" charset="0"/>
                                  </a:rPr>
                                  <m:t> </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m:t>
                                </m:r>
                                <m:f>
                                  <m:fPr>
                                    <m:ctrlPr>
                                      <a:rPr lang="en-US" altLang="ko-KR" sz="1600" i="1" dirty="0" smtClean="0">
                                        <a:latin typeface="Cambria Math" panose="02040503050406030204" pitchFamily="18" charset="0"/>
                                      </a:rPr>
                                    </m:ctrlPr>
                                  </m:fPr>
                                  <m:num>
                                    <m:r>
                                      <a:rPr lang="en-US" altLang="ko-KR" sz="1600" b="0" i="1" dirty="0" smtClean="0">
                                        <a:latin typeface="Cambria Math" panose="02040503050406030204" pitchFamily="18" charset="0"/>
                                      </a:rPr>
                                      <m:t>1</m:t>
                                    </m:r>
                                  </m:num>
                                  <m:den>
                                    <m:r>
                                      <a:rPr lang="en-US" altLang="ko-KR" sz="1600" b="0" i="1" dirty="0" smtClean="0">
                                        <a:latin typeface="Cambria Math" panose="02040503050406030204" pitchFamily="18" charset="0"/>
                                      </a:rPr>
                                      <m:t>1+</m:t>
                                    </m:r>
                                    <m:sSup>
                                      <m:sSupPr>
                                        <m:ctrlPr>
                                          <a:rPr lang="en-US" altLang="ko-KR" sz="1600" b="0" i="1" dirty="0" smtClean="0">
                                            <a:latin typeface="Cambria Math" panose="02040503050406030204" pitchFamily="18" charset="0"/>
                                          </a:rPr>
                                        </m:ctrlPr>
                                      </m:sSupPr>
                                      <m:e>
                                        <m:r>
                                          <a:rPr lang="en-US" altLang="ko-KR" sz="1600" b="0" i="1" dirty="0" smtClean="0">
                                            <a:latin typeface="Cambria Math" panose="02040503050406030204" pitchFamily="18" charset="0"/>
                                          </a:rPr>
                                          <m:t>𝑒</m:t>
                                        </m:r>
                                      </m:e>
                                      <m:sup>
                                        <m:r>
                                          <a:rPr lang="en-US" altLang="ko-KR" sz="1600" b="0" i="1" dirty="0" smtClean="0">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sup>
                                    </m:sSup>
                                  </m:den>
                                </m:f>
                                <m:r>
                                  <a:rPr lang="en-US" altLang="ko-KR" sz="1600" b="0" i="1" dirty="0" smtClean="0">
                                    <a:solidFill>
                                      <a:srgbClr val="222222"/>
                                    </a:solidFill>
                                    <a:latin typeface="Cambria Math" panose="02040503050406030204" pitchFamily="18" charset="0"/>
                                  </a:rPr>
                                  <m:t>)</m:t>
                                </m:r>
                                <m:r>
                                  <m:rPr>
                                    <m:nor/>
                                  </m:rPr>
                                  <a:rPr lang="en-US" altLang="ko-KR" sz="1600" dirty="0"/>
                                  <m:t>; </m:t>
                                </m:r>
                                <m:r>
                                  <m:rPr>
                                    <m:nor/>
                                  </m:rPr>
                                  <a:rPr lang="en-US" altLang="ko-KR" sz="1600" dirty="0"/>
                                  <m:t>sigmoid</m:t>
                                </m:r>
                                <m:r>
                                  <m:rPr>
                                    <m:nor/>
                                  </m:rPr>
                                  <a:rPr lang="en-US" altLang="ko-KR" sz="1600" dirty="0"/>
                                  <m:t> </m:t>
                                </m:r>
                                <m:r>
                                  <m:rPr>
                                    <m:nor/>
                                  </m:rPr>
                                  <a:rPr lang="en-US" altLang="ko-KR" sz="1600" dirty="0"/>
                                  <m:t>function</m:t>
                                </m:r>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4816511"/>
                      </a:ext>
                    </a:extLst>
                  </a:tr>
                  <a:tr h="370840">
                    <a:tc>
                      <a:txBody>
                        <a:bodyPr/>
                        <a:lstStyle/>
                        <a:p>
                          <a:pPr latinLnBrk="1">
                            <a:lnSpc>
                              <a:spcPct val="150000"/>
                            </a:lnSpc>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smtClean="0">
                                    <a:solidFill>
                                      <a:srgbClr val="222222"/>
                                    </a:solidFill>
                                    <a:latin typeface="Cambria Math" panose="02040503050406030204" pitchFamily="18" charset="0"/>
                                    <a:ea typeface="Cambria Math" panose="02040503050406030204" pitchFamily="18" charset="0"/>
                                  </a:rPr>
                                  <m:t>∙</m:t>
                                </m:r>
                                <m:r>
                                  <a:rPr lang="en-US" altLang="ko-KR" sz="1600" b="0" i="1" dirty="0" smtClean="0">
                                    <a:solidFill>
                                      <a:srgbClr val="222222"/>
                                    </a:solidFill>
                                    <a:latin typeface="Cambria Math" panose="02040503050406030204" pitchFamily="18" charset="0"/>
                                  </a:rPr>
                                  <m:t>(1−</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m:t>
                                </m:r>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0053897"/>
                      </a:ext>
                    </a:extLst>
                  </a:tr>
                  <a:tr h="37084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Choice>
        <mc:Fallback xmlns="">
          <p:graphicFrame>
            <p:nvGraphicFramePr>
              <p:cNvPr id="12" name="표 14">
                <a:extLst>
                  <a:ext uri="{FF2B5EF4-FFF2-40B4-BE49-F238E27FC236}">
                    <a16:creationId xmlns:a16="http://schemas.microsoft.com/office/drawing/2014/main" id="{9AF7FBFD-199C-C660-9AEA-65E49102AC3D}"/>
                  </a:ext>
                </a:extLst>
              </p:cNvPr>
              <p:cNvGraphicFramePr>
                <a:graphicFrameLocks noGrp="1"/>
              </p:cNvGraphicFramePr>
              <p:nvPr>
                <p:extLst>
                  <p:ext uri="{D42A27DB-BD31-4B8C-83A1-F6EECF244321}">
                    <p14:modId xmlns:p14="http://schemas.microsoft.com/office/powerpoint/2010/main" val="1463612710"/>
                  </p:ext>
                </p:extLst>
              </p:nvPr>
            </p:nvGraphicFramePr>
            <p:xfrm>
              <a:off x="944389" y="4316562"/>
              <a:ext cx="6096000" cy="1821689"/>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2790003"/>
                        </a:ext>
                      </a:extLst>
                    </a:gridCol>
                  </a:tblGrid>
                  <a:tr h="553657">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b="-228571"/>
                          </a:stretch>
                        </a:blipFill>
                      </a:tcPr>
                    </a:tc>
                    <a:extLst>
                      <a:ext uri="{0D108BD9-81ED-4DB2-BD59-A6C34878D82A}">
                        <a16:rowId xmlns:a16="http://schemas.microsoft.com/office/drawing/2014/main" val="2824816511"/>
                      </a:ext>
                    </a:extLst>
                  </a:tr>
                  <a:tr h="848678">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t="-65468" b="-49640"/>
                          </a:stretch>
                        </a:blipFill>
                      </a:tcPr>
                    </a:tc>
                    <a:extLst>
                      <a:ext uri="{0D108BD9-81ED-4DB2-BD59-A6C34878D82A}">
                        <a16:rowId xmlns:a16="http://schemas.microsoft.com/office/drawing/2014/main" val="2390053897"/>
                      </a:ext>
                    </a:extLst>
                  </a:tr>
                  <a:tr h="419354">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Fallback>
      </mc:AlternateContent>
      <p:sp>
        <p:nvSpPr>
          <p:cNvPr id="11" name="직사각형 10">
            <a:extLst>
              <a:ext uri="{FF2B5EF4-FFF2-40B4-BE49-F238E27FC236}">
                <a16:creationId xmlns:a16="http://schemas.microsoft.com/office/drawing/2014/main" id="{E44D1941-3585-35CC-47A2-93DFE14BD63F}"/>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821522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428726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Backpropagation</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A method for training the weight matrices of a neural network</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Backpropagation is an extended concept of gradient descent.</a:t>
            </a: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Basic principle</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Calculates the error between the predicted value and the actual value based on weight matrices, and updates the weight matrices iteratively so that the error is minimized.</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The backpropagation algorithm is the process of updating the weights (values where the slope becomes 0 when differentiating) that minimize the predicted error.</a:t>
            </a: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808935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58690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586909"/>
              </a:xfrm>
              <a:prstGeom prst="rect">
                <a:avLst/>
              </a:prstGeom>
              <a:blipFill>
                <a:blip r:embed="rId3"/>
                <a:stretch>
                  <a:fillRect l="-642" r="-285"/>
                </a:stretch>
              </a:blipFill>
            </p:spPr>
            <p:txBody>
              <a:bodyPr/>
              <a:lstStyle/>
              <a:p>
                <a:r>
                  <a:rPr lang="ko-KR" altLang="en-US">
                    <a:noFill/>
                  </a:rPr>
                  <a:t> </a:t>
                </a:r>
              </a:p>
            </p:txBody>
          </p:sp>
        </mc:Fallback>
      </mc:AlternateContent>
      <p:sp>
        <p:nvSpPr>
          <p:cNvPr id="11" name="직사각형 10">
            <a:extLst>
              <a:ext uri="{FF2B5EF4-FFF2-40B4-BE49-F238E27FC236}">
                <a16:creationId xmlns:a16="http://schemas.microsoft.com/office/drawing/2014/main" id="{5BE6BE65-8D47-A802-317B-59A208469C93}"/>
              </a:ext>
            </a:extLst>
          </p:cNvPr>
          <p:cNvSpPr/>
          <p:nvPr/>
        </p:nvSpPr>
        <p:spPr>
          <a:xfrm>
            <a:off x="1108549" y="1744154"/>
            <a:ext cx="548801"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3" name="TextBox 12">
            <a:extLst>
              <a:ext uri="{FF2B5EF4-FFF2-40B4-BE49-F238E27FC236}">
                <a16:creationId xmlns:a16="http://schemas.microsoft.com/office/drawing/2014/main" id="{F6514040-191A-D857-0A96-699B323D7A20}"/>
              </a:ext>
            </a:extLst>
          </p:cNvPr>
          <p:cNvSpPr txBox="1"/>
          <p:nvPr/>
        </p:nvSpPr>
        <p:spPr>
          <a:xfrm>
            <a:off x="1148832" y="2352279"/>
            <a:ext cx="52162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a-2</a:t>
            </a:r>
            <a:endParaRPr lang="ko-KR" altLang="en-US" dirty="0">
              <a:solidFill>
                <a:schemeClr val="accent6">
                  <a:lumMod val="75000"/>
                </a:schemeClr>
              </a:solidFill>
            </a:endParaRPr>
          </a:p>
        </p:txBody>
      </p:sp>
      <p:pic>
        <p:nvPicPr>
          <p:cNvPr id="14" name="그림 13">
            <a:extLst>
              <a:ext uri="{FF2B5EF4-FFF2-40B4-BE49-F238E27FC236}">
                <a16:creationId xmlns:a16="http://schemas.microsoft.com/office/drawing/2014/main" id="{C85634FF-FD1C-E030-3299-E43B16F8C4F3}"/>
              </a:ext>
            </a:extLst>
          </p:cNvPr>
          <p:cNvPicPr>
            <a:picLocks noChangeAspect="1"/>
          </p:cNvPicPr>
          <p:nvPr/>
        </p:nvPicPr>
        <p:blipFill>
          <a:blip r:embed="rId4"/>
          <a:stretch>
            <a:fillRect/>
          </a:stretch>
        </p:blipFill>
        <p:spPr>
          <a:xfrm>
            <a:off x="944389" y="3007918"/>
            <a:ext cx="2238375" cy="2314575"/>
          </a:xfrm>
          <a:prstGeom prst="rect">
            <a:avLst/>
          </a:prstGeom>
        </p:spPr>
      </p:pic>
      <mc:AlternateContent xmlns:mc="http://schemas.openxmlformats.org/markup-compatibility/2006" xmlns:a14="http://schemas.microsoft.com/office/drawing/2010/main">
        <mc:Choice Requires="a14">
          <p:graphicFrame>
            <p:nvGraphicFramePr>
              <p:cNvPr id="15" name="표 14">
                <a:extLst>
                  <a:ext uri="{FF2B5EF4-FFF2-40B4-BE49-F238E27FC236}">
                    <a16:creationId xmlns:a16="http://schemas.microsoft.com/office/drawing/2014/main" id="{9AF7FBFD-199C-C660-9AEA-65E49102AC3D}"/>
                  </a:ext>
                </a:extLst>
              </p:cNvPr>
              <p:cNvGraphicFramePr>
                <a:graphicFrameLocks noGrp="1"/>
              </p:cNvGraphicFramePr>
              <p:nvPr>
                <p:extLst>
                  <p:ext uri="{D42A27DB-BD31-4B8C-83A1-F6EECF244321}">
                    <p14:modId xmlns:p14="http://schemas.microsoft.com/office/powerpoint/2010/main" val="1699258302"/>
                  </p:ext>
                </p:extLst>
              </p:nvPr>
            </p:nvGraphicFramePr>
            <p:xfrm>
              <a:off x="2299535" y="4633284"/>
              <a:ext cx="4998710" cy="1775333"/>
            </p:xfrm>
            <a:graphic>
              <a:graphicData uri="http://schemas.openxmlformats.org/drawingml/2006/table">
                <a:tbl>
                  <a:tblPr firstRow="1" bandRow="1">
                    <a:tableStyleId>{5940675A-B579-460E-94D1-54222C63F5DA}</a:tableStyleId>
                  </a:tblPr>
                  <a:tblGrid>
                    <a:gridCol w="4998710">
                      <a:extLst>
                        <a:ext uri="{9D8B030D-6E8A-4147-A177-3AD203B41FA5}">
                          <a16:colId xmlns:a16="http://schemas.microsoft.com/office/drawing/2014/main" val="32790003"/>
                        </a:ext>
                      </a:extLst>
                    </a:gridCol>
                  </a:tblGrid>
                  <a:tr h="370840">
                    <a:tc>
                      <a:txBody>
                        <a:bodyPr/>
                        <a:lstStyle/>
                        <a:p>
                          <a:pPr/>
                          <a14:m>
                            <m:oMathPara xmlns:m="http://schemas.openxmlformats.org/officeDocument/2006/math">
                              <m:oMathParaPr>
                                <m:jc m:val="left"/>
                              </m:oMathParaPr>
                              <m:oMath xmlns:m="http://schemas.openxmlformats.org/officeDocument/2006/math">
                                <m:r>
                                  <a:rPr lang="en-US" altLang="ko-KR" sz="1800" b="0" i="1" dirty="0" smtClean="0">
                                    <a:solidFill>
                                      <a:srgbClr val="222222"/>
                                    </a:solidFill>
                                    <a:latin typeface="Cambria Math" panose="02040503050406030204" pitchFamily="18" charset="0"/>
                                  </a:rPr>
                                  <m:t>𝑔𝑖𝑣𝑒𝑛</m:t>
                                </m:r>
                                <m:r>
                                  <a:rPr lang="en-US" altLang="ko-KR" sz="1800" b="0" i="1" dirty="0" smtClean="0">
                                    <a:solidFill>
                                      <a:srgbClr val="222222"/>
                                    </a:solidFill>
                                    <a:latin typeface="Cambria Math" panose="02040503050406030204" pitchFamily="18" charset="0"/>
                                  </a:rPr>
                                  <m:t>  </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𝑤𝑠</m:t>
                                    </m:r>
                                  </m:e>
                                  <m:sub>
                                    <m:r>
                                      <a:rPr lang="en-US" altLang="ko-KR" sz="1800" i="1" dirty="0">
                                        <a:solidFill>
                                          <a:srgbClr val="222222"/>
                                        </a:solidFill>
                                        <a:latin typeface="Cambria Math" panose="02040503050406030204" pitchFamily="18" charset="0"/>
                                      </a:rPr>
                                      <m:t>3</m:t>
                                    </m:r>
                                  </m:sub>
                                </m:sSub>
                                <m:r>
                                  <a:rPr lang="en-US" altLang="ko-KR"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m:t>
                                    </m:r>
                                  </m:e>
                                  <m:sub>
                                    <m:r>
                                      <a:rPr lang="en-US" altLang="ko-KR" sz="1800" i="1" dirty="0">
                                        <a:solidFill>
                                          <a:srgbClr val="222222"/>
                                        </a:solidFill>
                                        <a:latin typeface="Cambria Math" panose="02040503050406030204" pitchFamily="18" charset="0"/>
                                      </a:rPr>
                                      <m:t>31</m:t>
                                    </m:r>
                                  </m:sub>
                                </m:sSub>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h</m:t>
                                    </m:r>
                                    <m:r>
                                      <a:rPr lang="en-US" altLang="ko-KR" sz="1800" i="1" dirty="0">
                                        <a:solidFill>
                                          <a:srgbClr val="222222"/>
                                        </a:solidFill>
                                        <a:latin typeface="Cambria Math" panose="02040503050406030204" pitchFamily="18" charset="0"/>
                                      </a:rPr>
                                      <m:t>1</m:t>
                                    </m:r>
                                  </m:sub>
                                </m:sSub>
                                <m:r>
                                  <a:rPr lang="en-US" altLang="ko-KR"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m:t>
                                    </m:r>
                                  </m:e>
                                  <m:sub>
                                    <m:r>
                                      <a:rPr lang="en-US" altLang="ko-KR" sz="1800" i="1" dirty="0">
                                        <a:solidFill>
                                          <a:srgbClr val="222222"/>
                                        </a:solidFill>
                                        <a:latin typeface="Cambria Math" panose="02040503050406030204" pitchFamily="18" charset="0"/>
                                      </a:rPr>
                                      <m:t>41</m:t>
                                    </m:r>
                                  </m:sub>
                                </m:sSub>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h</m:t>
                                    </m:r>
                                    <m:r>
                                      <a:rPr lang="en-US" altLang="ko-KR" sz="1800" i="1" dirty="0">
                                        <a:solidFill>
                                          <a:srgbClr val="222222"/>
                                        </a:solidFill>
                                        <a:latin typeface="Cambria Math" panose="02040503050406030204" pitchFamily="18" charset="0"/>
                                      </a:rPr>
                                      <m:t>2</m:t>
                                    </m:r>
                                  </m:sub>
                                </m:sSub>
                                <m:r>
                                  <a:rPr lang="en-US" altLang="ko-KR" sz="1800" i="1" dirty="0">
                                    <a:solidFill>
                                      <a:srgbClr val="222222"/>
                                    </a:solidFill>
                                    <a:latin typeface="Cambria Math" panose="02040503050406030204" pitchFamily="18" charset="0"/>
                                  </a:rPr>
                                  <m:t>+1</m:t>
                                </m:r>
                              </m:oMath>
                            </m:oMathPara>
                          </a14:m>
                          <a:endParaRPr lang="ko-KR" altLang="en-US" sz="1800" i="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4816511"/>
                      </a:ext>
                    </a:extLst>
                  </a:tr>
                  <a:tr h="37084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ctrlPr>
                                      <a:rPr lang="en-US" altLang="ko-KR" sz="1800" i="1" dirty="0" smtClean="0">
                                        <a:solidFill>
                                          <a:srgbClr val="222222"/>
                                        </a:solidFill>
                                        <a:latin typeface="Cambria Math" panose="02040503050406030204" pitchFamily="18" charset="0"/>
                                      </a:rPr>
                                    </m:ctrlPr>
                                  </m:fPr>
                                  <m:num>
                                    <m:r>
                                      <a:rPr lang="ko-KR" altLang="en-US"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𝑤𝑠</m:t>
                                        </m:r>
                                      </m:e>
                                      <m:sub>
                                        <m:r>
                                          <a:rPr lang="en-US" altLang="ko-KR" sz="1800" i="1" dirty="0">
                                            <a:solidFill>
                                              <a:srgbClr val="222222"/>
                                            </a:solidFill>
                                            <a:latin typeface="Cambria Math" panose="02040503050406030204" pitchFamily="18" charset="0"/>
                                          </a:rPr>
                                          <m:t>3</m:t>
                                        </m:r>
                                      </m:sub>
                                    </m:sSub>
                                  </m:num>
                                  <m:den>
                                    <m:r>
                                      <a:rPr lang="ko-KR" altLang="en-US"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h</m:t>
                                        </m:r>
                                        <m:r>
                                          <a:rPr lang="en-US" altLang="ko-KR" sz="1800" i="1" dirty="0">
                                            <a:solidFill>
                                              <a:srgbClr val="222222"/>
                                            </a:solidFill>
                                            <a:latin typeface="Cambria Math" panose="02040503050406030204" pitchFamily="18" charset="0"/>
                                          </a:rPr>
                                          <m:t>1</m:t>
                                        </m:r>
                                      </m:sub>
                                    </m:sSub>
                                  </m:den>
                                </m:f>
                                <m:r>
                                  <a:rPr lang="en-US" altLang="ko-KR" sz="1800" b="0" i="1" dirty="0" smtClean="0">
                                    <a:solidFill>
                                      <a:srgbClr val="222222"/>
                                    </a:solidFill>
                                    <a:latin typeface="Cambria Math" panose="02040503050406030204" pitchFamily="18" charset="0"/>
                                  </a:rPr>
                                  <m:t>=</m:t>
                                </m:r>
                                <m:sSub>
                                  <m:sSubPr>
                                    <m:ctrlPr>
                                      <a:rPr lang="en-US" altLang="ko-KR" sz="1800" i="1" dirty="0" smtClean="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m:t>
                                    </m:r>
                                  </m:e>
                                  <m:sub>
                                    <m:r>
                                      <a:rPr lang="en-US" altLang="ko-KR" sz="1800" i="1" dirty="0">
                                        <a:solidFill>
                                          <a:srgbClr val="222222"/>
                                        </a:solidFill>
                                        <a:latin typeface="Cambria Math" panose="02040503050406030204" pitchFamily="18" charset="0"/>
                                      </a:rPr>
                                      <m:t>31</m:t>
                                    </m:r>
                                  </m:sub>
                                </m:sSub>
                              </m:oMath>
                            </m:oMathPara>
                          </a14:m>
                          <a:endParaRPr lang="ko-KR" alt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0053897"/>
                      </a:ext>
                    </a:extLst>
                  </a:tr>
                  <a:tr h="37084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ko-KR" alt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Choice>
        <mc:Fallback xmlns="">
          <p:graphicFrame>
            <p:nvGraphicFramePr>
              <p:cNvPr id="15" name="표 14">
                <a:extLst>
                  <a:ext uri="{FF2B5EF4-FFF2-40B4-BE49-F238E27FC236}">
                    <a16:creationId xmlns:a16="http://schemas.microsoft.com/office/drawing/2014/main" id="{9AF7FBFD-199C-C660-9AEA-65E49102AC3D}"/>
                  </a:ext>
                </a:extLst>
              </p:cNvPr>
              <p:cNvGraphicFramePr>
                <a:graphicFrameLocks noGrp="1"/>
              </p:cNvGraphicFramePr>
              <p:nvPr>
                <p:extLst>
                  <p:ext uri="{D42A27DB-BD31-4B8C-83A1-F6EECF244321}">
                    <p14:modId xmlns:p14="http://schemas.microsoft.com/office/powerpoint/2010/main" val="1699258302"/>
                  </p:ext>
                </p:extLst>
              </p:nvPr>
            </p:nvGraphicFramePr>
            <p:xfrm>
              <a:off x="2299535" y="4633284"/>
              <a:ext cx="4998710" cy="1817878"/>
            </p:xfrm>
            <a:graphic>
              <a:graphicData uri="http://schemas.openxmlformats.org/drawingml/2006/table">
                <a:tbl>
                  <a:tblPr firstRow="1" bandRow="1">
                    <a:tableStyleId>{5940675A-B579-460E-94D1-54222C63F5DA}</a:tableStyleId>
                  </a:tblPr>
                  <a:tblGrid>
                    <a:gridCol w="4998710">
                      <a:extLst>
                        <a:ext uri="{9D8B030D-6E8A-4147-A177-3AD203B41FA5}">
                          <a16:colId xmlns:a16="http://schemas.microsoft.com/office/drawing/2014/main" val="32790003"/>
                        </a:ext>
                      </a:extLst>
                    </a:gridCol>
                  </a:tblGrid>
                  <a:tr h="370840">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b="-390164"/>
                          </a:stretch>
                        </a:blipFill>
                      </a:tcPr>
                    </a:tc>
                    <a:extLst>
                      <a:ext uri="{0D108BD9-81ED-4DB2-BD59-A6C34878D82A}">
                        <a16:rowId xmlns:a16="http://schemas.microsoft.com/office/drawing/2014/main" val="2824816511"/>
                      </a:ext>
                    </a:extLst>
                  </a:tr>
                  <a:tr h="944118">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t="-39355" b="-53548"/>
                          </a:stretch>
                        </a:blipFill>
                      </a:tcPr>
                    </a:tc>
                    <a:extLst>
                      <a:ext uri="{0D108BD9-81ED-4DB2-BD59-A6C34878D82A}">
                        <a16:rowId xmlns:a16="http://schemas.microsoft.com/office/drawing/2014/main" val="2390053897"/>
                      </a:ext>
                    </a:extLst>
                  </a:tr>
                  <a:tr h="50292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ko-KR" alt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Fallback>
      </mc:AlternateContent>
      <p:sp>
        <p:nvSpPr>
          <p:cNvPr id="12" name="직사각형 11">
            <a:extLst>
              <a:ext uri="{FF2B5EF4-FFF2-40B4-BE49-F238E27FC236}">
                <a16:creationId xmlns:a16="http://schemas.microsoft.com/office/drawing/2014/main" id="{7C42575A-9846-B25C-6889-FB2D975F90A0}"/>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cxnSp>
        <p:nvCxnSpPr>
          <p:cNvPr id="2" name="직선 연결선 1">
            <a:extLst>
              <a:ext uri="{FF2B5EF4-FFF2-40B4-BE49-F238E27FC236}">
                <a16:creationId xmlns:a16="http://schemas.microsoft.com/office/drawing/2014/main" id="{A922CBE2-A022-797D-6180-EF1EB6322B1F}"/>
              </a:ext>
            </a:extLst>
          </p:cNvPr>
          <p:cNvCxnSpPr>
            <a:cxnSpLocks/>
          </p:cNvCxnSpPr>
          <p:nvPr/>
        </p:nvCxnSpPr>
        <p:spPr>
          <a:xfrm flipH="1">
            <a:off x="4537910" y="4566539"/>
            <a:ext cx="1080821" cy="55717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 name="직선 연결선 2">
            <a:extLst>
              <a:ext uri="{FF2B5EF4-FFF2-40B4-BE49-F238E27FC236}">
                <a16:creationId xmlns:a16="http://schemas.microsoft.com/office/drawing/2014/main" id="{616BA3A4-1E53-9090-BD7E-466DB151C140}"/>
              </a:ext>
            </a:extLst>
          </p:cNvPr>
          <p:cNvCxnSpPr>
            <a:cxnSpLocks/>
          </p:cNvCxnSpPr>
          <p:nvPr/>
        </p:nvCxnSpPr>
        <p:spPr>
          <a:xfrm flipH="1">
            <a:off x="5078320" y="4566539"/>
            <a:ext cx="1080821" cy="55717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776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483940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smtClean="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b="0" i="1" dirty="0" smtClean="0">
                        <a:solidFill>
                          <a:srgbClr val="222222"/>
                        </a:solidFill>
                        <a:latin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3</m:t>
                            </m:r>
                          </m:sub>
                        </m:sSub>
                      </m:den>
                    </m:f>
                    <m:r>
                      <a:rPr lang="en-US" altLang="ko-KR" sz="2000" i="1" dirty="0" smtClean="0">
                        <a:solidFill>
                          <a:srgbClr val="222222"/>
                        </a:solidFill>
                        <a:latin typeface="Cambria Math" panose="02040503050406030204" pitchFamily="18" charset="0"/>
                        <a:ea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3</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Cambria Math" panose="02040503050406030204" pitchFamily="18"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3</m:t>
                            </m:r>
                          </m:sub>
                        </m:sSub>
                      </m:den>
                    </m:f>
                    <m:r>
                      <a:rPr lang="en-US" altLang="ko-KR" sz="2000" i="1" dirty="0">
                        <a:solidFill>
                          <a:srgbClr val="222222"/>
                        </a:solidFill>
                        <a:latin typeface="Cambria Math" panose="02040503050406030204" pitchFamily="18" charset="0"/>
                      </a:rPr>
                      <m:t>=</m:t>
                    </m:r>
                    <m:d>
                      <m:dPr>
                        <m:ctrlPr>
                          <a:rPr lang="en-US" altLang="ko-KR" sz="2000" i="1" dirty="0">
                            <a:solidFill>
                              <a:srgbClr val="222222"/>
                            </a:solidFill>
                            <a:latin typeface="Cambria Math" panose="02040503050406030204" pitchFamily="18" charset="0"/>
                          </a:rPr>
                        </m:ctrlPr>
                      </m:dPr>
                      <m:e>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r>
                          <a:rPr lang="en-US" altLang="ko-KR"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𝑡</m:t>
                            </m:r>
                            <m:r>
                              <a:rPr lang="en-US" altLang="ko-KR" sz="2000" i="1" dirty="0">
                                <a:solidFill>
                                  <a:srgbClr val="222222"/>
                                </a:solidFill>
                                <a:latin typeface="Cambria Math" panose="02040503050406030204" pitchFamily="18" charset="0"/>
                              </a:rPr>
                              <m:t>1</m:t>
                            </m:r>
                          </m:sub>
                        </m:sSub>
                      </m:e>
                    </m:d>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1−</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e>
                    </m:d>
                  </m:oMath>
                </a14:m>
                <a:endParaRPr lang="en-US" altLang="ko-KR" sz="2000" i="1" dirty="0">
                  <a:solidFill>
                    <a:srgbClr val="222222"/>
                  </a:solidFill>
                  <a:latin typeface="Cambria Math" panose="02040503050406030204" pitchFamily="18"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3</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oMath>
                </a14:m>
                <a:endParaRPr lang="en-US" altLang="ko-KR" sz="2000" i="1" dirty="0">
                  <a:solidFill>
                    <a:srgbClr val="222222"/>
                  </a:solidFill>
                  <a:latin typeface="Cambria Math" panose="02040503050406030204" pitchFamily="18"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smtClean="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i="1" dirty="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r>
                      <a:rPr lang="en-US" altLang="ko-KR"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𝑡</m:t>
                        </m:r>
                        <m:r>
                          <a:rPr lang="en-US" altLang="ko-KR" sz="2000" i="1" dirty="0">
                            <a:solidFill>
                              <a:srgbClr val="222222"/>
                            </a:solidFill>
                            <a:latin typeface="Cambria Math" panose="02040503050406030204" pitchFamily="18" charset="0"/>
                          </a:rPr>
                          <m:t>1</m:t>
                        </m:r>
                      </m:sub>
                    </m:sSub>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r>
                      <a:rPr lang="en-US" altLang="ko-KR" sz="2000" i="1" dirty="0">
                        <a:solidFill>
                          <a:srgbClr val="222222"/>
                        </a:solidFill>
                        <a:latin typeface="Cambria Math" panose="02040503050406030204" pitchFamily="18" charset="0"/>
                      </a:rPr>
                      <m:t>(1−</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r>
                      <a:rPr lang="en-US" altLang="ko-KR" sz="2000" i="1" dirty="0">
                        <a:solidFill>
                          <a:srgbClr val="222222"/>
                        </a:solidFill>
                        <a:latin typeface="Cambria Math" panose="02040503050406030204" pitchFamily="18" charset="0"/>
                      </a:rPr>
                      <m:t>)</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oMath>
                </a14:m>
                <a:endParaRPr lang="ko-KR" altLang="en-US" sz="2000" dirty="0"/>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4839402"/>
              </a:xfrm>
              <a:prstGeom prst="rect">
                <a:avLst/>
              </a:prstGeom>
              <a:blipFill>
                <a:blip r:embed="rId3"/>
                <a:stretch>
                  <a:fillRect l="-642" r="-285"/>
                </a:stretch>
              </a:blipFill>
            </p:spPr>
            <p:txBody>
              <a:bodyPr/>
              <a:lstStyle/>
              <a:p>
                <a:r>
                  <a:rPr lang="ko-KR" altLang="en-US">
                    <a:noFill/>
                  </a:rPr>
                  <a:t> </a:t>
                </a:r>
              </a:p>
            </p:txBody>
          </p:sp>
        </mc:Fallback>
      </mc:AlternateContent>
      <p:sp>
        <p:nvSpPr>
          <p:cNvPr id="18" name="직사각형 17">
            <a:extLst>
              <a:ext uri="{FF2B5EF4-FFF2-40B4-BE49-F238E27FC236}">
                <a16:creationId xmlns:a16="http://schemas.microsoft.com/office/drawing/2014/main" id="{5BE6BE65-8D47-A802-317B-59A208469C93}"/>
              </a:ext>
            </a:extLst>
          </p:cNvPr>
          <p:cNvSpPr/>
          <p:nvPr/>
        </p:nvSpPr>
        <p:spPr>
          <a:xfrm>
            <a:off x="2276949" y="2167457"/>
            <a:ext cx="873657"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9" name="직사각형 18">
            <a:extLst>
              <a:ext uri="{FF2B5EF4-FFF2-40B4-BE49-F238E27FC236}">
                <a16:creationId xmlns:a16="http://schemas.microsoft.com/office/drawing/2014/main" id="{57845317-C2E4-283B-5D1E-35BDAA0F57A2}"/>
              </a:ext>
            </a:extLst>
          </p:cNvPr>
          <p:cNvSpPr/>
          <p:nvPr/>
        </p:nvSpPr>
        <p:spPr>
          <a:xfrm>
            <a:off x="3257551" y="2153409"/>
            <a:ext cx="599226"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20" name="TextBox 19">
            <a:extLst>
              <a:ext uri="{FF2B5EF4-FFF2-40B4-BE49-F238E27FC236}">
                <a16:creationId xmlns:a16="http://schemas.microsoft.com/office/drawing/2014/main" id="{F6514040-191A-D857-0A96-699B323D7A20}"/>
              </a:ext>
            </a:extLst>
          </p:cNvPr>
          <p:cNvSpPr txBox="1"/>
          <p:nvPr/>
        </p:nvSpPr>
        <p:spPr>
          <a:xfrm>
            <a:off x="2535898" y="1798125"/>
            <a:ext cx="52162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a-1</a:t>
            </a:r>
            <a:endParaRPr lang="ko-KR" altLang="en-US" dirty="0">
              <a:solidFill>
                <a:schemeClr val="accent6">
                  <a:lumMod val="75000"/>
                </a:schemeClr>
              </a:solidFill>
            </a:endParaRPr>
          </a:p>
        </p:txBody>
      </p:sp>
      <p:sp>
        <p:nvSpPr>
          <p:cNvPr id="21" name="TextBox 20">
            <a:extLst>
              <a:ext uri="{FF2B5EF4-FFF2-40B4-BE49-F238E27FC236}">
                <a16:creationId xmlns:a16="http://schemas.microsoft.com/office/drawing/2014/main" id="{BB10A179-83A4-70D2-474F-BD3553093BF6}"/>
              </a:ext>
            </a:extLst>
          </p:cNvPr>
          <p:cNvSpPr txBox="1"/>
          <p:nvPr/>
        </p:nvSpPr>
        <p:spPr>
          <a:xfrm>
            <a:off x="3350632" y="1798125"/>
            <a:ext cx="52162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a-2</a:t>
            </a:r>
            <a:endParaRPr lang="ko-KR" altLang="en-US" dirty="0">
              <a:solidFill>
                <a:schemeClr val="accent6">
                  <a:lumMod val="75000"/>
                </a:schemeClr>
              </a:solidFill>
            </a:endParaRPr>
          </a:p>
        </p:txBody>
      </p:sp>
      <p:sp>
        <p:nvSpPr>
          <p:cNvPr id="23" name="직사각형 22">
            <a:extLst>
              <a:ext uri="{FF2B5EF4-FFF2-40B4-BE49-F238E27FC236}">
                <a16:creationId xmlns:a16="http://schemas.microsoft.com/office/drawing/2014/main" id="{CAEFAB90-135B-75A3-742F-13806B2AC655}"/>
              </a:ext>
            </a:extLst>
          </p:cNvPr>
          <p:cNvSpPr/>
          <p:nvPr/>
        </p:nvSpPr>
        <p:spPr>
          <a:xfrm>
            <a:off x="1095563" y="2155934"/>
            <a:ext cx="958365"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1" name="직사각형 10">
            <a:extLst>
              <a:ext uri="{FF2B5EF4-FFF2-40B4-BE49-F238E27FC236}">
                <a16:creationId xmlns:a16="http://schemas.microsoft.com/office/drawing/2014/main" id="{2420117C-EA54-CB34-5EDB-D1E8F5F4020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777804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직사각형 5">
                <a:extLst>
                  <a:ext uri="{FF2B5EF4-FFF2-40B4-BE49-F238E27FC236}">
                    <a16:creationId xmlns:a16="http://schemas.microsoft.com/office/drawing/2014/main" id="{446C2081-4C9A-A221-9EE9-2B95C00E39E1}"/>
                  </a:ext>
                </a:extLst>
              </p:cNvPr>
              <p:cNvSpPr/>
              <p:nvPr/>
            </p:nvSpPr>
            <p:spPr>
              <a:xfrm>
                <a:off x="328771" y="1139130"/>
                <a:ext cx="8425930" cy="530888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a:t>
                </a: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i="1" dirty="0" smtClean="0">
                        <a:solidFill>
                          <a:srgbClr val="C00000"/>
                        </a:solidFill>
                        <a:latin typeface="Cambria Math" panose="02040503050406030204" pitchFamily="18" charset="0"/>
                      </a:rPr>
                      <m:t>=</m:t>
                    </m:r>
                    <m:r>
                      <a:rPr lang="en-US" altLang="ko-KR" sz="2000" i="1" dirty="0">
                        <a:solidFill>
                          <a:srgbClr val="C00000"/>
                        </a:solidFill>
                        <a:latin typeface="Cambria Math" panose="02040503050406030204" pitchFamily="18" charset="0"/>
                      </a:rPr>
                      <m:t>(</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𝑜</m:t>
                        </m:r>
                        <m:r>
                          <a:rPr lang="en-US" altLang="ko-KR" sz="2000" i="1" dirty="0">
                            <a:solidFill>
                              <a:srgbClr val="C00000"/>
                            </a:solidFill>
                            <a:latin typeface="Cambria Math" panose="02040503050406030204" pitchFamily="18" charset="0"/>
                          </a:rPr>
                          <m:t>1</m:t>
                        </m:r>
                      </m:sub>
                    </m:sSub>
                    <m:r>
                      <a:rPr lang="en-US" altLang="ko-KR" sz="2000" i="1" dirty="0">
                        <a:solidFill>
                          <a:srgbClr val="C00000"/>
                        </a:solidFill>
                        <a:latin typeface="Cambria Math" panose="02040503050406030204" pitchFamily="18" charset="0"/>
                      </a:rPr>
                      <m:t>−</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𝑡</m:t>
                        </m:r>
                        <m:r>
                          <a:rPr lang="en-US" altLang="ko-KR" sz="2000" i="1" dirty="0">
                            <a:solidFill>
                              <a:srgbClr val="C00000"/>
                            </a:solidFill>
                            <a:latin typeface="Cambria Math" panose="02040503050406030204" pitchFamily="18" charset="0"/>
                          </a:rPr>
                          <m:t>1</m:t>
                        </m:r>
                      </m:sub>
                    </m:sSub>
                    <m:r>
                      <a:rPr lang="en-US" altLang="ko-KR" sz="2000" i="1" dirty="0">
                        <a:solidFill>
                          <a:srgbClr val="C00000"/>
                        </a:solidFill>
                        <a:latin typeface="Cambria Math" panose="02040503050406030204" pitchFamily="18" charset="0"/>
                      </a:rPr>
                      <m:t>)</m:t>
                    </m:r>
                    <m:r>
                      <a:rPr lang="en-US" altLang="ko-KR" sz="2000" i="1" dirty="0">
                        <a:solidFill>
                          <a:srgbClr val="C00000"/>
                        </a:solidFill>
                        <a:latin typeface="Cambria Math" panose="02040503050406030204" pitchFamily="18" charset="0"/>
                        <a:ea typeface="Cambria Math" panose="02040503050406030204" pitchFamily="18" charset="0"/>
                      </a:rPr>
                      <m:t>∙</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𝑜</m:t>
                        </m:r>
                        <m:r>
                          <a:rPr lang="en-US" altLang="ko-KR" sz="2000" i="1" dirty="0">
                            <a:solidFill>
                              <a:srgbClr val="C00000"/>
                            </a:solidFill>
                            <a:latin typeface="Cambria Math" panose="02040503050406030204" pitchFamily="18" charset="0"/>
                          </a:rPr>
                          <m:t>1</m:t>
                        </m:r>
                      </m:sub>
                    </m:sSub>
                    <m:r>
                      <a:rPr lang="en-US" altLang="ko-KR" sz="2000" i="1" dirty="0">
                        <a:solidFill>
                          <a:srgbClr val="C00000"/>
                        </a:solidFill>
                        <a:latin typeface="Cambria Math" panose="02040503050406030204" pitchFamily="18" charset="0"/>
                      </a:rPr>
                      <m:t>(1−</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𝑜</m:t>
                        </m:r>
                        <m:r>
                          <a:rPr lang="en-US" altLang="ko-KR" sz="2000" i="1" dirty="0">
                            <a:solidFill>
                              <a:srgbClr val="C00000"/>
                            </a:solidFill>
                            <a:latin typeface="Cambria Math" panose="02040503050406030204" pitchFamily="18" charset="0"/>
                          </a:rPr>
                          <m:t>1</m:t>
                        </m:r>
                      </m:sub>
                    </m:sSub>
                    <m:r>
                      <a:rPr lang="en-US" altLang="ko-KR" sz="2000" i="1" dirty="0">
                        <a:solidFill>
                          <a:srgbClr val="C00000"/>
                        </a:solidFill>
                        <a:latin typeface="Cambria Math" panose="02040503050406030204" pitchFamily="18" charset="0"/>
                      </a:rPr>
                      <m:t>)</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oMath>
                </a14:m>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Delta Rule = </a:t>
                </a:r>
                <a14:m>
                  <m:oMath xmlns:m="http://schemas.openxmlformats.org/officeDocument/2006/math">
                    <m:r>
                      <a:rPr lang="en-US" altLang="ko-KR" i="1" dirty="0" smtClean="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𝑡</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r>
                      <m:rPr>
                        <m:nor/>
                      </m:rPr>
                      <a:rPr lang="en-US" altLang="ko-KR" dirty="0">
                        <a:solidFill>
                          <a:srgbClr val="C00000"/>
                        </a:solidFill>
                        <a:ea typeface="Cambria Math" panose="02040503050406030204" pitchFamily="18" charset="0"/>
                      </a:rPr>
                      <m:t> </m:t>
                    </m:r>
                    <m:r>
                      <a:rPr lang="en-US" altLang="ko-KR" i="1" dirty="0">
                        <a:solidFill>
                          <a:srgbClr val="C00000"/>
                        </a:solidFill>
                        <a:latin typeface="Cambria Math" panose="02040503050406030204" pitchFamily="18" charset="0"/>
                        <a:ea typeface="Cambria Math" panose="02040503050406030204" pitchFamily="18" charset="0"/>
                      </a:rPr>
                      <m:t>∙</m:t>
                    </m:r>
                    <m:r>
                      <m:rPr>
                        <m:nor/>
                      </m:rPr>
                      <a:rPr lang="en-US" altLang="ko-KR" dirty="0">
                        <a:solidFill>
                          <a:srgbClr val="C00000"/>
                        </a:solidFill>
                      </a:rPr>
                      <m:t> </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e>
                    </m:d>
                  </m:oMath>
                </a14:m>
                <a:endParaRPr lang="en-US" altLang="ko-KR" dirty="0"/>
              </a:p>
              <a:p>
                <a:pPr marL="1198800" lvl="2" indent="-284400">
                  <a:lnSpc>
                    <a:spcPct val="150000"/>
                  </a:lnSpc>
                  <a:buFont typeface="Arial" panose="020B0604020202020204" pitchFamily="34" charset="0"/>
                  <a:buChar char="•"/>
                </a:pPr>
                <a:r>
                  <a:rPr lang="en-US" altLang="ko-KR" dirty="0"/>
                  <a:t>Used repeatedly during backpropagation</a:t>
                </a:r>
              </a:p>
              <a:p>
                <a:pPr marL="1198800" lvl="2" indent="-284400">
                  <a:lnSpc>
                    <a:spcPct val="150000"/>
                  </a:lnSpc>
                  <a:buFont typeface="Arial" panose="020B0604020202020204" pitchFamily="34" charset="0"/>
                  <a:buChar char="•"/>
                </a:pPr>
                <a:r>
                  <a:rPr lang="en-US" altLang="ko-KR" dirty="0"/>
                  <a:t>Let </a:t>
                </a:r>
                <a14:m>
                  <m:oMath xmlns:m="http://schemas.openxmlformats.org/officeDocument/2006/math">
                    <m:r>
                      <a:rPr lang="el-GR" altLang="ko-KR" b="1" i="1" dirty="0" smtClean="0">
                        <a:solidFill>
                          <a:srgbClr val="C00000"/>
                        </a:solidFill>
                        <a:latin typeface="Cambria Math" panose="02040503050406030204" pitchFamily="18" charset="0"/>
                        <a:ea typeface="Cambria Math" panose="02040503050406030204" pitchFamily="18" charset="0"/>
                      </a:rPr>
                      <m:t>𝜹</m:t>
                    </m:r>
                    <m:sSub>
                      <m:sSubPr>
                        <m:ctrlPr>
                          <a:rPr lang="el-GR" altLang="ko-KR" b="1" i="1" dirty="0" smtClean="0">
                            <a:solidFill>
                              <a:srgbClr val="C00000"/>
                            </a:solidFill>
                            <a:latin typeface="Cambria Math" panose="02040503050406030204" pitchFamily="18" charset="0"/>
                            <a:ea typeface="Cambria Math" panose="02040503050406030204" pitchFamily="18" charset="0"/>
                          </a:rPr>
                        </m:ctrlPr>
                      </m:sSubPr>
                      <m:e>
                        <m:r>
                          <m:rPr>
                            <m:nor/>
                          </m:rPr>
                          <a:rPr lang="en-US" altLang="ko-KR" b="1" i="1" dirty="0">
                            <a:solidFill>
                              <a:srgbClr val="C00000"/>
                            </a:solidFill>
                            <a:latin typeface="Cambria Math" panose="02040503050406030204" pitchFamily="18" charset="0"/>
                            <a:ea typeface="Cambria Math" panose="02040503050406030204" pitchFamily="18" charset="0"/>
                          </a:rPr>
                          <m:t>y</m:t>
                        </m:r>
                      </m:e>
                      <m:sub>
                        <m:r>
                          <a:rPr lang="en-US" altLang="ko-KR" b="1" i="1" dirty="0" smtClean="0">
                            <a:solidFill>
                              <a:srgbClr val="C00000"/>
                            </a:solidFill>
                            <a:latin typeface="Cambria Math" panose="02040503050406030204" pitchFamily="18" charset="0"/>
                            <a:ea typeface="Cambria Math" panose="02040503050406030204" pitchFamily="18" charset="0"/>
                          </a:rPr>
                          <m:t>𝒐</m:t>
                        </m:r>
                        <m:r>
                          <a:rPr lang="en-US" altLang="ko-KR" b="1" i="1" dirty="0" smtClean="0">
                            <a:solidFill>
                              <a:srgbClr val="C00000"/>
                            </a:solidFill>
                            <a:latin typeface="Cambria Math" panose="02040503050406030204" pitchFamily="18" charset="0"/>
                            <a:ea typeface="Cambria Math" panose="02040503050406030204" pitchFamily="18" charset="0"/>
                          </a:rPr>
                          <m:t>𝟏</m:t>
                        </m:r>
                      </m:sub>
                    </m:sSub>
                    <m:r>
                      <m:rPr>
                        <m:nor/>
                      </m:rPr>
                      <a:rPr lang="en-US" altLang="ko-KR" b="0" i="1" dirty="0" smtClean="0">
                        <a:solidFill>
                          <a:srgbClr val="C00000"/>
                        </a:solidFill>
                        <a:latin typeface="Cambria Math" panose="02040503050406030204" pitchFamily="18" charset="0"/>
                        <a:ea typeface="Cambria Math" panose="02040503050406030204" pitchFamily="18" charset="0"/>
                      </a:rPr>
                      <m:t> = </m:t>
                    </m:r>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𝑡</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r>
                      <m:rPr>
                        <m:nor/>
                      </m:rPr>
                      <a:rPr lang="en-US" altLang="ko-KR" i="1" dirty="0">
                        <a:solidFill>
                          <a:srgbClr val="C00000"/>
                        </a:solidFill>
                        <a:ea typeface="Cambria Math" panose="02040503050406030204" pitchFamily="18" charset="0"/>
                      </a:rPr>
                      <m:t> </m:t>
                    </m:r>
                    <m:r>
                      <a:rPr lang="en-US" altLang="ko-KR" i="1" dirty="0">
                        <a:solidFill>
                          <a:srgbClr val="C00000"/>
                        </a:solidFill>
                        <a:latin typeface="Cambria Math" panose="02040503050406030204" pitchFamily="18" charset="0"/>
                        <a:ea typeface="Cambria Math" panose="02040503050406030204" pitchFamily="18" charset="0"/>
                      </a:rPr>
                      <m:t>∙</m:t>
                    </m:r>
                    <m:r>
                      <m:rPr>
                        <m:nor/>
                      </m:rPr>
                      <a:rPr lang="en-US" altLang="ko-KR" i="1" dirty="0">
                        <a:solidFill>
                          <a:srgbClr val="C00000"/>
                        </a:solidFill>
                      </a:rPr>
                      <m:t> </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e>
                    </m:d>
                  </m:oMath>
                </a14:m>
                <a:endParaRPr lang="en-US" altLang="ko-KR" i="1" dirty="0"/>
              </a:p>
              <a:p>
                <a:pPr marL="1198800" lvl="2"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Thus,</a:t>
                </a: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r>
                      <a:rPr lang="el-GR" altLang="ko-KR" i="1" dirty="0">
                        <a:latin typeface="Cambria Math" panose="02040503050406030204" pitchFamily="18" charset="0"/>
                        <a:ea typeface="Cambria Math" panose="02040503050406030204" pitchFamily="18" charset="0"/>
                      </a:rPr>
                      <m:t>𝛿</m:t>
                    </m:r>
                    <m:sSub>
                      <m:sSubPr>
                        <m:ctrlPr>
                          <a:rPr lang="el-GR" altLang="ko-KR" i="1" dirty="0">
                            <a:latin typeface="Cambria Math" panose="02040503050406030204" pitchFamily="18" charset="0"/>
                            <a:ea typeface="Cambria Math" panose="02040503050406030204" pitchFamily="18" charset="0"/>
                          </a:rPr>
                        </m:ctrlPr>
                      </m:sSubPr>
                      <m:e>
                        <m:r>
                          <m:rPr>
                            <m:nor/>
                          </m:rPr>
                          <a:rPr lang="en-US" altLang="ko-KR" i="1" dirty="0">
                            <a:latin typeface="Cambria Math" panose="02040503050406030204" pitchFamily="18" charset="0"/>
                            <a:ea typeface="Cambria Math" panose="02040503050406030204" pitchFamily="18" charset="0"/>
                          </a:rPr>
                          <m:t>y</m:t>
                        </m:r>
                      </m:e>
                      <m:sub>
                        <m:r>
                          <a:rPr lang="en-US" altLang="ko-KR" i="1" dirty="0">
                            <a:latin typeface="Cambria Math" panose="02040503050406030204" pitchFamily="18" charset="0"/>
                            <a:ea typeface="Cambria Math" panose="02040503050406030204" pitchFamily="18" charset="0"/>
                          </a:rPr>
                          <m:t>𝑜</m:t>
                        </m:r>
                        <m:r>
                          <a:rPr lang="en-US" altLang="ko-KR" i="1" dirty="0">
                            <a:latin typeface="Cambria Math" panose="02040503050406030204" pitchFamily="18" charset="0"/>
                            <a:ea typeface="Cambria Math" panose="02040503050406030204" pitchFamily="18" charset="0"/>
                          </a:rPr>
                          <m:t>1</m:t>
                        </m:r>
                      </m:sub>
                    </m:sSub>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oMath>
                </a14:m>
                <a:endParaRPr lang="ko-KR" altLang="en-US" i="1" dirty="0"/>
              </a:p>
              <a:p>
                <a:pPr marL="741600" lvl="1" indent="-284400">
                  <a:lnSpc>
                    <a:spcPct val="150000"/>
                  </a:lnSpc>
                  <a:buFont typeface="Arial" panose="020B0604020202020204" pitchFamily="34" charset="0"/>
                  <a:buChar char="•"/>
                </a:pPr>
                <a:endParaRPr lang="ko-KR" altLang="en-US" dirty="0"/>
              </a:p>
            </p:txBody>
          </p:sp>
        </mc:Choice>
        <mc:Fallback>
          <p:sp>
            <p:nvSpPr>
              <p:cNvPr id="6" name="직사각형 5">
                <a:extLst>
                  <a:ext uri="{FF2B5EF4-FFF2-40B4-BE49-F238E27FC236}">
                    <a16:creationId xmlns:a16="http://schemas.microsoft.com/office/drawing/2014/main" id="{446C2081-4C9A-A221-9EE9-2B95C00E39E1}"/>
                  </a:ext>
                </a:extLst>
              </p:cNvPr>
              <p:cNvSpPr>
                <a:spLocks noRot="1" noChangeAspect="1" noMove="1" noResize="1" noEditPoints="1" noAdjustHandles="1" noChangeArrowheads="1" noChangeShapeType="1" noTextEdit="1"/>
              </p:cNvSpPr>
              <p:nvPr/>
            </p:nvSpPr>
            <p:spPr>
              <a:xfrm>
                <a:off x="328771" y="1139130"/>
                <a:ext cx="8425930" cy="5308889"/>
              </a:xfrm>
              <a:prstGeom prst="rect">
                <a:avLst/>
              </a:prstGeom>
              <a:blipFill>
                <a:blip r:embed="rId3"/>
                <a:stretch>
                  <a:fillRect l="-651"/>
                </a:stretch>
              </a:blipFill>
            </p:spPr>
            <p:txBody>
              <a:bodyPr/>
              <a:lstStyle/>
              <a:p>
                <a:r>
                  <a:rPr lang="ko-KR" altLang="en-US">
                    <a:noFill/>
                  </a:rPr>
                  <a:t> </a:t>
                </a:r>
              </a:p>
            </p:txBody>
          </p:sp>
        </mc:Fallback>
      </mc:AlternateContent>
      <p:sp>
        <p:nvSpPr>
          <p:cNvPr id="7" name="직사각형 6">
            <a:extLst>
              <a:ext uri="{FF2B5EF4-FFF2-40B4-BE49-F238E27FC236}">
                <a16:creationId xmlns:a16="http://schemas.microsoft.com/office/drawing/2014/main" id="{40F8FB10-7396-DB60-065C-48BE542F8FAD}"/>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380121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4139851"/>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𝑤𝑒𝑖𝑔h𝑡𝑒𝑑</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𝑠𝑢𝑚</m:t>
                    </m:r>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smtClean="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m:t>
                        </m:r>
                        <m:r>
                          <a:rPr lang="en-US" altLang="ko-KR" i="1" dirty="0" smtClean="0">
                            <a:solidFill>
                              <a:srgbClr val="222222"/>
                            </a:solidFill>
                            <a:latin typeface="Cambria Math" panose="02040503050406030204" pitchFamily="18" charset="0"/>
                          </a:rPr>
                          <m:t> </m:t>
                        </m:r>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2</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b="0" i="1" dirty="0" smtClean="0">
                        <a:solidFill>
                          <a:srgbClr val="222222"/>
                        </a:solidFill>
                        <a:latin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b="0" i="1" dirty="0" smtClean="0">
                                <a:solidFill>
                                  <a:srgbClr val="222222"/>
                                </a:solidFill>
                                <a:latin typeface="Cambria Math" panose="02040503050406030204" pitchFamily="18" charset="0"/>
                              </a:rPr>
                              <m:t>2</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b="0" i="1" dirty="0" smtClean="0">
                                <a:solidFill>
                                  <a:srgbClr val="222222"/>
                                </a:solidFill>
                                <a:latin typeface="Cambria Math" panose="02040503050406030204" pitchFamily="18" charset="0"/>
                              </a:rPr>
                              <m:t>4</m:t>
                            </m:r>
                          </m:sub>
                        </m:sSub>
                      </m:den>
                    </m:f>
                    <m:r>
                      <a:rPr lang="en-US" altLang="ko-KR" sz="2000" i="1" dirty="0" smtClean="0">
                        <a:solidFill>
                          <a:srgbClr val="222222"/>
                        </a:solidFill>
                        <a:latin typeface="Cambria Math" panose="02040503050406030204" pitchFamily="18" charset="0"/>
                        <a:ea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b="0" i="1" dirty="0" smtClean="0">
                                <a:solidFill>
                                  <a:srgbClr val="222222"/>
                                </a:solidFill>
                                <a:latin typeface="Cambria Math" panose="02040503050406030204" pitchFamily="18" charset="0"/>
                              </a:rPr>
                              <m:t>4</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smtClean="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2</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i="1" dirty="0">
                        <a:solidFill>
                          <a:srgbClr val="222222"/>
                        </a:solidFill>
                        <a:latin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b="0" i="1" dirty="0" smtClean="0">
                                <a:solidFill>
                                  <a:srgbClr val="222222"/>
                                </a:solidFill>
                                <a:latin typeface="Cambria Math" panose="02040503050406030204" pitchFamily="18" charset="0"/>
                              </a:rPr>
                              <m:t>2</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b="0" i="1" dirty="0" smtClean="0">
                                <a:solidFill>
                                  <a:srgbClr val="222222"/>
                                </a:solidFill>
                                <a:latin typeface="Cambria Math" panose="02040503050406030204" pitchFamily="18" charset="0"/>
                              </a:rPr>
                              <m:t>2</m:t>
                            </m:r>
                          </m:sub>
                        </m:sSub>
                      </m:den>
                    </m:f>
                    <m:r>
                      <a:rPr lang="en-US" altLang="ko-KR" sz="2000" i="1" dirty="0">
                        <a:solidFill>
                          <a:srgbClr val="222222"/>
                        </a:solidFill>
                        <a:latin typeface="Cambria Math" panose="02040503050406030204" pitchFamily="18" charset="0"/>
                        <a:ea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b="0" i="1" dirty="0" smtClean="0">
                                <a:solidFill>
                                  <a:srgbClr val="222222"/>
                                </a:solidFill>
                                <a:latin typeface="Cambria Math" panose="02040503050406030204" pitchFamily="18" charset="0"/>
                              </a:rPr>
                              <m:t>2</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b="0" i="1" dirty="0" smtClean="0">
                                <a:solidFill>
                                  <a:srgbClr val="222222"/>
                                </a:solidFill>
                                <a:latin typeface="Cambria Math" panose="02040503050406030204" pitchFamily="18" charset="0"/>
                              </a:rPr>
                              <m:t>4</m:t>
                            </m:r>
                          </m:sub>
                        </m:sSub>
                      </m:den>
                    </m:f>
                    <m:r>
                      <a:rPr lang="en-US" altLang="ko-KR" sz="2000" i="1" dirty="0">
                        <a:solidFill>
                          <a:srgbClr val="222222"/>
                        </a:solidFill>
                        <a:latin typeface="Cambria Math" panose="02040503050406030204" pitchFamily="18" charset="0"/>
                        <a:ea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4</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oMath>
                </a14:m>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4139851"/>
              </a:xfrm>
              <a:prstGeom prst="rect">
                <a:avLst/>
              </a:prstGeom>
              <a:blipFill>
                <a:blip r:embed="rId3"/>
                <a:stretch>
                  <a:fillRect l="-642" r="-285"/>
                </a:stretch>
              </a:blipFill>
            </p:spPr>
            <p:txBody>
              <a:bodyPr/>
              <a:lstStyle/>
              <a:p>
                <a:r>
                  <a:rPr lang="ko-KR" altLang="en-US">
                    <a:noFill/>
                  </a:rPr>
                  <a:t> </a:t>
                </a:r>
              </a:p>
            </p:txBody>
          </p:sp>
        </mc:Fallback>
      </mc:AlternateContent>
      <p:sp>
        <p:nvSpPr>
          <p:cNvPr id="14" name="직사각형 13">
            <a:extLst>
              <a:ext uri="{FF2B5EF4-FFF2-40B4-BE49-F238E27FC236}">
                <a16:creationId xmlns:a16="http://schemas.microsoft.com/office/drawing/2014/main" id="{CAEFAB90-135B-75A3-742F-13806B2AC655}"/>
              </a:ext>
            </a:extLst>
          </p:cNvPr>
          <p:cNvSpPr/>
          <p:nvPr/>
        </p:nvSpPr>
        <p:spPr>
          <a:xfrm>
            <a:off x="3970085" y="2750749"/>
            <a:ext cx="792037"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5" name="TextBox 14">
            <a:extLst>
              <a:ext uri="{FF2B5EF4-FFF2-40B4-BE49-F238E27FC236}">
                <a16:creationId xmlns:a16="http://schemas.microsoft.com/office/drawing/2014/main" id="{01D3EF93-686C-B297-A776-27A8E4F8123D}"/>
              </a:ext>
            </a:extLst>
          </p:cNvPr>
          <p:cNvSpPr txBox="1"/>
          <p:nvPr/>
        </p:nvSpPr>
        <p:spPr>
          <a:xfrm>
            <a:off x="4229153" y="2360404"/>
            <a:ext cx="34284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a:t>
            </a:r>
            <a:endParaRPr lang="ko-KR" altLang="en-US" dirty="0">
              <a:solidFill>
                <a:schemeClr val="accent6">
                  <a:lumMod val="75000"/>
                </a:schemeClr>
              </a:solidFill>
            </a:endParaRPr>
          </a:p>
        </p:txBody>
      </p:sp>
      <p:sp>
        <p:nvSpPr>
          <p:cNvPr id="16" name="직사각형 15">
            <a:extLst>
              <a:ext uri="{FF2B5EF4-FFF2-40B4-BE49-F238E27FC236}">
                <a16:creationId xmlns:a16="http://schemas.microsoft.com/office/drawing/2014/main" id="{01F2B870-A7C9-70F2-C78C-69850EBFD40D}"/>
              </a:ext>
            </a:extLst>
          </p:cNvPr>
          <p:cNvSpPr/>
          <p:nvPr/>
        </p:nvSpPr>
        <p:spPr>
          <a:xfrm>
            <a:off x="4973507" y="2749243"/>
            <a:ext cx="792037" cy="651851"/>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7" name="TextBox 16">
            <a:extLst>
              <a:ext uri="{FF2B5EF4-FFF2-40B4-BE49-F238E27FC236}">
                <a16:creationId xmlns:a16="http://schemas.microsoft.com/office/drawing/2014/main" id="{0D771A7E-9E24-BEC9-6650-36A2D001F77B}"/>
              </a:ext>
            </a:extLst>
          </p:cNvPr>
          <p:cNvSpPr txBox="1"/>
          <p:nvPr/>
        </p:nvSpPr>
        <p:spPr>
          <a:xfrm>
            <a:off x="5198101" y="2379911"/>
            <a:ext cx="342847" cy="369332"/>
          </a:xfrm>
          <a:prstGeom prst="rect">
            <a:avLst/>
          </a:prstGeom>
          <a:noFill/>
        </p:spPr>
        <p:txBody>
          <a:bodyPr wrap="square">
            <a:spAutoFit/>
          </a:bodyPr>
          <a:lstStyle/>
          <a:p>
            <a:r>
              <a:rPr lang="en-US" altLang="ko-KR" sz="1800" dirty="0">
                <a:solidFill>
                  <a:schemeClr val="accent5"/>
                </a:solidFill>
                <a:latin typeface="Arial Narrow" panose="020B0606020202030204" pitchFamily="34" charset="0"/>
              </a:rPr>
              <a:t>b</a:t>
            </a:r>
            <a:endParaRPr lang="ko-KR" altLang="en-US" dirty="0">
              <a:solidFill>
                <a:schemeClr val="accent5"/>
              </a:solidFill>
            </a:endParaRPr>
          </a:p>
        </p:txBody>
      </p:sp>
      <p:sp>
        <p:nvSpPr>
          <p:cNvPr id="22" name="직사각형 21">
            <a:extLst>
              <a:ext uri="{FF2B5EF4-FFF2-40B4-BE49-F238E27FC236}">
                <a16:creationId xmlns:a16="http://schemas.microsoft.com/office/drawing/2014/main" id="{EF6474A2-906B-1950-F06F-B5E2FC2D505C}"/>
              </a:ext>
            </a:extLst>
          </p:cNvPr>
          <p:cNvSpPr/>
          <p:nvPr/>
        </p:nvSpPr>
        <p:spPr>
          <a:xfrm>
            <a:off x="1997939" y="1711108"/>
            <a:ext cx="666662" cy="65185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mc:AlternateContent xmlns:mc="http://schemas.openxmlformats.org/markup-compatibility/2006" xmlns:a14="http://schemas.microsoft.com/office/drawing/2010/main">
        <mc:Choice Requires="a14">
          <p:sp>
            <p:nvSpPr>
              <p:cNvPr id="3" name="직사각형 2"/>
              <p:cNvSpPr/>
              <p:nvPr/>
            </p:nvSpPr>
            <p:spPr>
              <a:xfrm>
                <a:off x="1775251" y="5512020"/>
                <a:ext cx="25645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600" i="1" dirty="0" smtClean="0">
                          <a:latin typeface="Cambria Math" panose="02040503050406030204" pitchFamily="18" charset="0"/>
                        </a:rPr>
                        <m:t>(</m:t>
                      </m:r>
                      <m:sSub>
                        <m:sSubPr>
                          <m:ctrlPr>
                            <a:rPr lang="en-US" altLang="ko-KR" sz="1600" i="1" dirty="0">
                              <a:latin typeface="Cambria Math" panose="02040503050406030204" pitchFamily="18" charset="0"/>
                            </a:rPr>
                          </m:ctrlPr>
                        </m:sSubPr>
                        <m:e>
                          <m:r>
                            <a:rPr lang="en-US" altLang="ko-KR" sz="1600" i="1" dirty="0">
                              <a:latin typeface="Cambria Math" panose="02040503050406030204" pitchFamily="18" charset="0"/>
                            </a:rPr>
                            <m:t>𝑦</m:t>
                          </m:r>
                        </m:e>
                        <m:sub>
                          <m:r>
                            <a:rPr lang="en-US" altLang="ko-KR" sz="1600" i="1" dirty="0">
                              <a:latin typeface="Cambria Math" panose="02040503050406030204" pitchFamily="18" charset="0"/>
                            </a:rPr>
                            <m:t>𝑜</m:t>
                          </m:r>
                          <m:r>
                            <a:rPr lang="en-US" altLang="ko-KR" sz="1600" b="0" i="1" dirty="0" smtClean="0">
                              <a:latin typeface="Cambria Math" panose="02040503050406030204" pitchFamily="18" charset="0"/>
                            </a:rPr>
                            <m:t>2</m:t>
                          </m:r>
                        </m:sub>
                      </m:sSub>
                      <m:r>
                        <a:rPr lang="en-US" altLang="ko-KR" sz="1600" i="1" dirty="0">
                          <a:latin typeface="Cambria Math" panose="02040503050406030204" pitchFamily="18" charset="0"/>
                        </a:rPr>
                        <m:t>−</m:t>
                      </m:r>
                      <m:sSub>
                        <m:sSubPr>
                          <m:ctrlPr>
                            <a:rPr lang="en-US" altLang="ko-KR" sz="1600" i="1" dirty="0">
                              <a:latin typeface="Cambria Math" panose="02040503050406030204" pitchFamily="18" charset="0"/>
                            </a:rPr>
                          </m:ctrlPr>
                        </m:sSubPr>
                        <m:e>
                          <m:r>
                            <a:rPr lang="en-US" altLang="ko-KR" sz="1600" i="1" dirty="0">
                              <a:latin typeface="Cambria Math" panose="02040503050406030204" pitchFamily="18" charset="0"/>
                            </a:rPr>
                            <m:t>𝑦</m:t>
                          </m:r>
                        </m:e>
                        <m:sub>
                          <m:r>
                            <a:rPr lang="en-US" altLang="ko-KR" sz="1600" i="1" dirty="0">
                              <a:latin typeface="Cambria Math" panose="02040503050406030204" pitchFamily="18" charset="0"/>
                            </a:rPr>
                            <m:t>𝑡</m:t>
                          </m:r>
                          <m:r>
                            <a:rPr lang="en-US" altLang="ko-KR" sz="1600" b="0" i="1" dirty="0" smtClean="0">
                              <a:latin typeface="Cambria Math" panose="02040503050406030204" pitchFamily="18" charset="0"/>
                            </a:rPr>
                            <m:t>2</m:t>
                          </m:r>
                        </m:sub>
                      </m:sSub>
                      <m:r>
                        <a:rPr lang="en-US" altLang="ko-KR" sz="1600" i="1" dirty="0">
                          <a:latin typeface="Cambria Math" panose="02040503050406030204" pitchFamily="18" charset="0"/>
                        </a:rPr>
                        <m:t>)</m:t>
                      </m:r>
                      <m:r>
                        <m:rPr>
                          <m:nor/>
                        </m:rPr>
                        <a:rPr lang="en-US" altLang="ko-KR" sz="1600" i="1" dirty="0">
                          <a:ea typeface="Cambria Math" panose="02040503050406030204" pitchFamily="18" charset="0"/>
                        </a:rPr>
                        <m:t> </m:t>
                      </m:r>
                      <m:r>
                        <a:rPr lang="en-US" altLang="ko-KR" sz="1600" i="1" dirty="0">
                          <a:latin typeface="Cambria Math" panose="02040503050406030204" pitchFamily="18" charset="0"/>
                          <a:ea typeface="Cambria Math" panose="02040503050406030204" pitchFamily="18" charset="0"/>
                        </a:rPr>
                        <m:t>∙</m:t>
                      </m:r>
                      <m:r>
                        <m:rPr>
                          <m:nor/>
                        </m:rPr>
                        <a:rPr lang="en-US" altLang="ko-KR" sz="1600" i="1" dirty="0"/>
                        <m:t> </m:t>
                      </m:r>
                      <m:sSub>
                        <m:sSubPr>
                          <m:ctrlPr>
                            <a:rPr lang="en-US" altLang="ko-KR" sz="1600" i="1" dirty="0">
                              <a:latin typeface="Cambria Math" panose="02040503050406030204" pitchFamily="18" charset="0"/>
                            </a:rPr>
                          </m:ctrlPr>
                        </m:sSubPr>
                        <m:e>
                          <m:r>
                            <a:rPr lang="en-US" altLang="ko-KR" sz="1600" i="1" dirty="0">
                              <a:latin typeface="Cambria Math" panose="02040503050406030204" pitchFamily="18" charset="0"/>
                            </a:rPr>
                            <m:t>𝑦</m:t>
                          </m:r>
                        </m:e>
                        <m:sub>
                          <m:r>
                            <a:rPr lang="en-US" altLang="ko-KR" sz="1600" i="1" dirty="0">
                              <a:latin typeface="Cambria Math" panose="02040503050406030204" pitchFamily="18" charset="0"/>
                            </a:rPr>
                            <m:t>𝑜</m:t>
                          </m:r>
                          <m:r>
                            <a:rPr lang="en-US" altLang="ko-KR" sz="1600" b="0" i="1" dirty="0" smtClean="0">
                              <a:latin typeface="Cambria Math" panose="02040503050406030204" pitchFamily="18" charset="0"/>
                            </a:rPr>
                            <m:t>2</m:t>
                          </m:r>
                        </m:sub>
                      </m:sSub>
                      <m:d>
                        <m:dPr>
                          <m:ctrlPr>
                            <a:rPr lang="en-US" altLang="ko-KR" sz="1600" i="1" dirty="0">
                              <a:latin typeface="Cambria Math" panose="02040503050406030204" pitchFamily="18" charset="0"/>
                            </a:rPr>
                          </m:ctrlPr>
                        </m:dPr>
                        <m:e>
                          <m:r>
                            <a:rPr lang="en-US" altLang="ko-KR" sz="1600" i="1" dirty="0">
                              <a:latin typeface="Cambria Math" panose="02040503050406030204" pitchFamily="18" charset="0"/>
                            </a:rPr>
                            <m:t>1−</m:t>
                          </m:r>
                          <m:sSub>
                            <m:sSubPr>
                              <m:ctrlPr>
                                <a:rPr lang="en-US" altLang="ko-KR" sz="1600" i="1" dirty="0">
                                  <a:latin typeface="Cambria Math" panose="02040503050406030204" pitchFamily="18" charset="0"/>
                                </a:rPr>
                              </m:ctrlPr>
                            </m:sSubPr>
                            <m:e>
                              <m:r>
                                <a:rPr lang="en-US" altLang="ko-KR" sz="1600" i="1" dirty="0">
                                  <a:latin typeface="Cambria Math" panose="02040503050406030204" pitchFamily="18" charset="0"/>
                                </a:rPr>
                                <m:t>𝑦</m:t>
                              </m:r>
                            </m:e>
                            <m:sub>
                              <m:r>
                                <a:rPr lang="en-US" altLang="ko-KR" sz="1600" i="1" dirty="0">
                                  <a:latin typeface="Cambria Math" panose="02040503050406030204" pitchFamily="18" charset="0"/>
                                </a:rPr>
                                <m:t>𝑜</m:t>
                              </m:r>
                              <m:r>
                                <a:rPr lang="en-US" altLang="ko-KR" sz="1600" b="0" i="1" dirty="0" smtClean="0">
                                  <a:latin typeface="Cambria Math" panose="02040503050406030204" pitchFamily="18" charset="0"/>
                                </a:rPr>
                                <m:t>2</m:t>
                              </m:r>
                            </m:sub>
                          </m:sSub>
                        </m:e>
                      </m:d>
                    </m:oMath>
                  </m:oMathPara>
                </a14:m>
                <a:endParaRPr lang="ko-KR" altLang="en-US" sz="1600" dirty="0"/>
              </a:p>
            </p:txBody>
          </p:sp>
        </mc:Choice>
        <mc:Fallback xmlns="">
          <p:sp>
            <p:nvSpPr>
              <p:cNvPr id="3" name="직사각형 2"/>
              <p:cNvSpPr>
                <a:spLocks noRot="1" noChangeAspect="1" noMove="1" noResize="1" noEditPoints="1" noAdjustHandles="1" noChangeArrowheads="1" noChangeShapeType="1" noTextEdit="1"/>
              </p:cNvSpPr>
              <p:nvPr/>
            </p:nvSpPr>
            <p:spPr>
              <a:xfrm>
                <a:off x="1775251" y="5512020"/>
                <a:ext cx="2564548" cy="338554"/>
              </a:xfrm>
              <a:prstGeom prst="rect">
                <a:avLst/>
              </a:prstGeom>
              <a:blipFill>
                <a:blip r:embed="rId4"/>
                <a:stretch>
                  <a:fillRect b="-8929"/>
                </a:stretch>
              </a:blipFill>
            </p:spPr>
            <p:txBody>
              <a:bodyPr/>
              <a:lstStyle/>
              <a:p>
                <a:r>
                  <a:rPr lang="ko-KR" altLang="en-US">
                    <a:noFill/>
                  </a:rPr>
                  <a:t> </a:t>
                </a:r>
              </a:p>
            </p:txBody>
          </p:sp>
        </mc:Fallback>
      </mc:AlternateContent>
      <p:sp>
        <p:nvSpPr>
          <p:cNvPr id="4" name="왼쪽 중괄호 3"/>
          <p:cNvSpPr/>
          <p:nvPr/>
        </p:nvSpPr>
        <p:spPr>
          <a:xfrm rot="16200000">
            <a:off x="2928508" y="4616606"/>
            <a:ext cx="352856" cy="1410131"/>
          </a:xfrm>
          <a:prstGeom prst="leftBrace">
            <a:avLst>
              <a:gd name="adj1" fmla="val 99908"/>
              <a:gd name="adj2" fmla="val 50000"/>
            </a:avLst>
          </a:prstGeom>
          <a:noFill/>
          <a:ln>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4" name="왼쪽 중괄호 23"/>
          <p:cNvSpPr/>
          <p:nvPr/>
        </p:nvSpPr>
        <p:spPr>
          <a:xfrm rot="14561402">
            <a:off x="4247835" y="4812602"/>
            <a:ext cx="273942" cy="792038"/>
          </a:xfrm>
          <a:prstGeom prst="leftBrace">
            <a:avLst>
              <a:gd name="adj1" fmla="val 72282"/>
              <a:gd name="adj2" fmla="val 50000"/>
            </a:avLst>
          </a:prstGeom>
          <a:noFill/>
          <a:ln>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5" name="직사각형 4"/>
              <p:cNvSpPr/>
              <p:nvPr/>
            </p:nvSpPr>
            <p:spPr>
              <a:xfrm>
                <a:off x="4366103" y="5221846"/>
                <a:ext cx="5979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dirty="0" smtClean="0">
                              <a:latin typeface="Cambria Math" panose="02040503050406030204" pitchFamily="18" charset="0"/>
                            </a:rPr>
                          </m:ctrlPr>
                        </m:sSubPr>
                        <m:e>
                          <m:r>
                            <a:rPr lang="en-US" altLang="ko-KR" b="0" i="1" dirty="0" smtClean="0">
                              <a:latin typeface="Cambria Math" panose="02040503050406030204" pitchFamily="18" charset="0"/>
                            </a:rPr>
                            <m:t>𝑤</m:t>
                          </m:r>
                        </m:e>
                        <m:sub>
                          <m:r>
                            <a:rPr lang="en-US" altLang="ko-KR" b="0" i="1" dirty="0" smtClean="0">
                              <a:latin typeface="Cambria Math" panose="02040503050406030204" pitchFamily="18" charset="0"/>
                            </a:rPr>
                            <m:t>41</m:t>
                          </m:r>
                        </m:sub>
                      </m:sSub>
                    </m:oMath>
                  </m:oMathPara>
                </a14:m>
                <a:endParaRPr lang="ko-KR" altLang="en-US" dirty="0"/>
              </a:p>
            </p:txBody>
          </p:sp>
        </mc:Choice>
        <mc:Fallback xmlns="">
          <p:sp>
            <p:nvSpPr>
              <p:cNvPr id="5" name="직사각형 4"/>
              <p:cNvSpPr>
                <a:spLocks noRot="1" noChangeAspect="1" noMove="1" noResize="1" noEditPoints="1" noAdjustHandles="1" noChangeArrowheads="1" noChangeShapeType="1" noTextEdit="1"/>
              </p:cNvSpPr>
              <p:nvPr/>
            </p:nvSpPr>
            <p:spPr>
              <a:xfrm>
                <a:off x="4366103" y="5221846"/>
                <a:ext cx="597921" cy="369332"/>
              </a:xfrm>
              <a:prstGeom prst="rect">
                <a:avLst/>
              </a:prstGeom>
              <a:blipFill>
                <a:blip r:embed="rId5"/>
                <a:stretch>
                  <a:fillRect/>
                </a:stretch>
              </a:blipFill>
            </p:spPr>
            <p:txBody>
              <a:bodyPr/>
              <a:lstStyle/>
              <a:p>
                <a:r>
                  <a:rPr lang="ko-KR" altLang="en-US">
                    <a:noFill/>
                  </a:rPr>
                  <a:t> </a:t>
                </a:r>
              </a:p>
            </p:txBody>
          </p:sp>
        </mc:Fallback>
      </mc:AlternateContent>
      <p:sp>
        <p:nvSpPr>
          <p:cNvPr id="18" name="직사각형 17">
            <a:extLst>
              <a:ext uri="{FF2B5EF4-FFF2-40B4-BE49-F238E27FC236}">
                <a16:creationId xmlns:a16="http://schemas.microsoft.com/office/drawing/2014/main" id="{096DA620-E27E-52B1-0CAA-6495CF48164A}"/>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2" name="직사각형 1">
            <a:extLst>
              <a:ext uri="{FF2B5EF4-FFF2-40B4-BE49-F238E27FC236}">
                <a16:creationId xmlns:a16="http://schemas.microsoft.com/office/drawing/2014/main" id="{E693803E-C652-149A-1767-2930C0F110A3}"/>
              </a:ext>
            </a:extLst>
          </p:cNvPr>
          <p:cNvSpPr/>
          <p:nvPr/>
        </p:nvSpPr>
        <p:spPr>
          <a:xfrm>
            <a:off x="1115550" y="3798332"/>
            <a:ext cx="894240" cy="651851"/>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6" name="TextBox 5">
            <a:extLst>
              <a:ext uri="{FF2B5EF4-FFF2-40B4-BE49-F238E27FC236}">
                <a16:creationId xmlns:a16="http://schemas.microsoft.com/office/drawing/2014/main" id="{96E6EF1F-6B5E-52C4-CB12-8EFC0307E27B}"/>
              </a:ext>
            </a:extLst>
          </p:cNvPr>
          <p:cNvSpPr txBox="1"/>
          <p:nvPr/>
        </p:nvSpPr>
        <p:spPr>
          <a:xfrm>
            <a:off x="1432404" y="3486135"/>
            <a:ext cx="342847" cy="369332"/>
          </a:xfrm>
          <a:prstGeom prst="rect">
            <a:avLst/>
          </a:prstGeom>
          <a:noFill/>
        </p:spPr>
        <p:txBody>
          <a:bodyPr wrap="square">
            <a:spAutoFit/>
          </a:bodyPr>
          <a:lstStyle/>
          <a:p>
            <a:r>
              <a:rPr lang="en-US" altLang="ko-KR" sz="1800" dirty="0">
                <a:solidFill>
                  <a:schemeClr val="accent5"/>
                </a:solidFill>
                <a:latin typeface="Arial Narrow" panose="020B0606020202030204" pitchFamily="34" charset="0"/>
              </a:rPr>
              <a:t>b</a:t>
            </a:r>
            <a:endParaRPr lang="ko-KR" altLang="en-US" dirty="0">
              <a:solidFill>
                <a:schemeClr val="accent5"/>
              </a:solidFill>
            </a:endParaRPr>
          </a:p>
        </p:txBody>
      </p:sp>
      <p:sp>
        <p:nvSpPr>
          <p:cNvPr id="7" name="직사각형 6">
            <a:extLst>
              <a:ext uri="{FF2B5EF4-FFF2-40B4-BE49-F238E27FC236}">
                <a16:creationId xmlns:a16="http://schemas.microsoft.com/office/drawing/2014/main" id="{A33F90E4-AA84-7241-396F-3256A3F855C4}"/>
              </a:ext>
            </a:extLst>
          </p:cNvPr>
          <p:cNvSpPr/>
          <p:nvPr/>
        </p:nvSpPr>
        <p:spPr>
          <a:xfrm>
            <a:off x="2268047" y="3795118"/>
            <a:ext cx="873657" cy="651851"/>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8" name="직사각형 7">
            <a:extLst>
              <a:ext uri="{FF2B5EF4-FFF2-40B4-BE49-F238E27FC236}">
                <a16:creationId xmlns:a16="http://schemas.microsoft.com/office/drawing/2014/main" id="{A7D96128-7468-78CB-7870-2DCD4C5AF258}"/>
              </a:ext>
            </a:extLst>
          </p:cNvPr>
          <p:cNvSpPr/>
          <p:nvPr/>
        </p:nvSpPr>
        <p:spPr>
          <a:xfrm>
            <a:off x="3248649" y="3781070"/>
            <a:ext cx="599226" cy="651851"/>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9" name="TextBox 8">
            <a:extLst>
              <a:ext uri="{FF2B5EF4-FFF2-40B4-BE49-F238E27FC236}">
                <a16:creationId xmlns:a16="http://schemas.microsoft.com/office/drawing/2014/main" id="{6EC10AB3-1182-DE67-0321-1B3D8373A1DB}"/>
              </a:ext>
            </a:extLst>
          </p:cNvPr>
          <p:cNvSpPr txBox="1"/>
          <p:nvPr/>
        </p:nvSpPr>
        <p:spPr>
          <a:xfrm>
            <a:off x="2526996" y="3491775"/>
            <a:ext cx="521627" cy="369332"/>
          </a:xfrm>
          <a:prstGeom prst="rect">
            <a:avLst/>
          </a:prstGeom>
          <a:noFill/>
        </p:spPr>
        <p:txBody>
          <a:bodyPr wrap="square">
            <a:spAutoFit/>
          </a:bodyPr>
          <a:lstStyle/>
          <a:p>
            <a:r>
              <a:rPr lang="en-US" altLang="ko-KR" sz="1800" dirty="0">
                <a:solidFill>
                  <a:schemeClr val="accent5"/>
                </a:solidFill>
                <a:latin typeface="Arial Narrow" panose="020B0606020202030204" pitchFamily="34" charset="0"/>
              </a:rPr>
              <a:t>b-1</a:t>
            </a:r>
            <a:endParaRPr lang="ko-KR" altLang="en-US" dirty="0">
              <a:solidFill>
                <a:schemeClr val="accent5"/>
              </a:solidFill>
            </a:endParaRPr>
          </a:p>
        </p:txBody>
      </p:sp>
      <p:sp>
        <p:nvSpPr>
          <p:cNvPr id="11" name="TextBox 10">
            <a:extLst>
              <a:ext uri="{FF2B5EF4-FFF2-40B4-BE49-F238E27FC236}">
                <a16:creationId xmlns:a16="http://schemas.microsoft.com/office/drawing/2014/main" id="{C41E3348-2509-E39A-F6D3-04DDDA593A7F}"/>
              </a:ext>
            </a:extLst>
          </p:cNvPr>
          <p:cNvSpPr txBox="1"/>
          <p:nvPr/>
        </p:nvSpPr>
        <p:spPr>
          <a:xfrm>
            <a:off x="3341730" y="3491775"/>
            <a:ext cx="521627" cy="369332"/>
          </a:xfrm>
          <a:prstGeom prst="rect">
            <a:avLst/>
          </a:prstGeom>
          <a:noFill/>
        </p:spPr>
        <p:txBody>
          <a:bodyPr wrap="square">
            <a:spAutoFit/>
          </a:bodyPr>
          <a:lstStyle/>
          <a:p>
            <a:r>
              <a:rPr lang="en-US" altLang="ko-KR" dirty="0">
                <a:solidFill>
                  <a:schemeClr val="accent5"/>
                </a:solidFill>
                <a:latin typeface="Arial Narrow" panose="020B0606020202030204" pitchFamily="34" charset="0"/>
              </a:rPr>
              <a:t>b</a:t>
            </a:r>
            <a:r>
              <a:rPr lang="en-US" altLang="ko-KR" sz="1800" dirty="0">
                <a:solidFill>
                  <a:schemeClr val="accent5"/>
                </a:solidFill>
                <a:latin typeface="Arial Narrow" panose="020B0606020202030204" pitchFamily="34" charset="0"/>
              </a:rPr>
              <a:t>-2</a:t>
            </a:r>
            <a:endParaRPr lang="ko-KR" altLang="en-US" dirty="0">
              <a:solidFill>
                <a:schemeClr val="accent5"/>
              </a:solidFill>
            </a:endParaRPr>
          </a:p>
        </p:txBody>
      </p:sp>
    </p:spTree>
    <p:extLst>
      <p:ext uri="{BB962C8B-B14F-4D97-AF65-F5344CB8AC3E}">
        <p14:creationId xmlns:p14="http://schemas.microsoft.com/office/powerpoint/2010/main" val="296992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직사각형 5">
                <a:extLst>
                  <a:ext uri="{FF2B5EF4-FFF2-40B4-BE49-F238E27FC236}">
                    <a16:creationId xmlns:a16="http://schemas.microsoft.com/office/drawing/2014/main" id="{446C2081-4C9A-A221-9EE9-2B95C00E39E1}"/>
                  </a:ext>
                </a:extLst>
              </p:cNvPr>
              <p:cNvSpPr/>
              <p:nvPr/>
            </p:nvSpPr>
            <p:spPr>
              <a:xfrm>
                <a:off x="328771" y="1139130"/>
                <a:ext cx="8425930" cy="527849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a:t>
                </a: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2</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i="1" dirty="0" smtClean="0">
                        <a:solidFill>
                          <a:srgbClr val="C00000"/>
                        </a:solidFill>
                        <a:latin typeface="Cambria Math" panose="02040503050406030204" pitchFamily="18" charset="0"/>
                      </a:rPr>
                      <m:t>=</m:t>
                    </m:r>
                    <m:r>
                      <a:rPr lang="en-US" altLang="ko-KR" sz="2000" i="1" dirty="0">
                        <a:solidFill>
                          <a:srgbClr val="C00000"/>
                        </a:solidFill>
                        <a:latin typeface="Cambria Math" panose="02040503050406030204" pitchFamily="18" charset="0"/>
                      </a:rPr>
                      <m:t>(</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𝑜</m:t>
                        </m:r>
                        <m:r>
                          <a:rPr lang="en-US" altLang="ko-KR" sz="2000" i="1" dirty="0">
                            <a:solidFill>
                              <a:srgbClr val="C00000"/>
                            </a:solidFill>
                            <a:latin typeface="Cambria Math" panose="02040503050406030204" pitchFamily="18" charset="0"/>
                          </a:rPr>
                          <m:t>2</m:t>
                        </m:r>
                      </m:sub>
                    </m:sSub>
                    <m:r>
                      <a:rPr lang="en-US" altLang="ko-KR" sz="2000" i="1" dirty="0">
                        <a:solidFill>
                          <a:srgbClr val="C00000"/>
                        </a:solidFill>
                        <a:latin typeface="Cambria Math" panose="02040503050406030204" pitchFamily="18" charset="0"/>
                      </a:rPr>
                      <m:t>−</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𝑡</m:t>
                        </m:r>
                        <m:r>
                          <a:rPr lang="en-US" altLang="ko-KR" sz="2000" i="1" dirty="0">
                            <a:solidFill>
                              <a:srgbClr val="C00000"/>
                            </a:solidFill>
                            <a:latin typeface="Cambria Math" panose="02040503050406030204" pitchFamily="18" charset="0"/>
                          </a:rPr>
                          <m:t>2</m:t>
                        </m:r>
                      </m:sub>
                    </m:sSub>
                    <m:r>
                      <a:rPr lang="en-US" altLang="ko-KR" sz="2000" i="1" dirty="0">
                        <a:solidFill>
                          <a:srgbClr val="C00000"/>
                        </a:solidFill>
                        <a:latin typeface="Cambria Math" panose="02040503050406030204" pitchFamily="18" charset="0"/>
                      </a:rPr>
                      <m:t>)</m:t>
                    </m:r>
                    <m:r>
                      <m:rPr>
                        <m:nor/>
                      </m:rPr>
                      <a:rPr lang="en-US" altLang="ko-KR" sz="2000" i="1" dirty="0">
                        <a:solidFill>
                          <a:srgbClr val="C00000"/>
                        </a:solidFill>
                        <a:ea typeface="Cambria Math" panose="02040503050406030204" pitchFamily="18" charset="0"/>
                      </a:rPr>
                      <m:t> </m:t>
                    </m:r>
                    <m:r>
                      <a:rPr lang="en-US" altLang="ko-KR" sz="2000" i="1" dirty="0">
                        <a:solidFill>
                          <a:srgbClr val="C00000"/>
                        </a:solidFill>
                        <a:latin typeface="Cambria Math" panose="02040503050406030204" pitchFamily="18" charset="0"/>
                        <a:ea typeface="Cambria Math" panose="02040503050406030204" pitchFamily="18" charset="0"/>
                      </a:rPr>
                      <m:t>∙</m:t>
                    </m:r>
                    <m:r>
                      <m:rPr>
                        <m:nor/>
                      </m:rPr>
                      <a:rPr lang="en-US" altLang="ko-KR" sz="2000" i="1" dirty="0">
                        <a:solidFill>
                          <a:srgbClr val="C00000"/>
                        </a:solidFill>
                      </a:rPr>
                      <m:t> </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𝑜</m:t>
                        </m:r>
                        <m:r>
                          <a:rPr lang="en-US" altLang="ko-KR" sz="2000" i="1" dirty="0">
                            <a:solidFill>
                              <a:srgbClr val="C00000"/>
                            </a:solidFill>
                            <a:latin typeface="Cambria Math" panose="02040503050406030204" pitchFamily="18" charset="0"/>
                          </a:rPr>
                          <m:t>2</m:t>
                        </m:r>
                      </m:sub>
                    </m:sSub>
                    <m:d>
                      <m:dPr>
                        <m:ctrlPr>
                          <a:rPr lang="en-US" altLang="ko-KR" sz="2000" i="1" dirty="0">
                            <a:solidFill>
                              <a:srgbClr val="C00000"/>
                            </a:solidFill>
                            <a:latin typeface="Cambria Math" panose="02040503050406030204" pitchFamily="18" charset="0"/>
                          </a:rPr>
                        </m:ctrlPr>
                      </m:dPr>
                      <m:e>
                        <m:r>
                          <a:rPr lang="en-US" altLang="ko-KR" sz="2000" i="1" dirty="0">
                            <a:solidFill>
                              <a:srgbClr val="C00000"/>
                            </a:solidFill>
                            <a:latin typeface="Cambria Math" panose="02040503050406030204" pitchFamily="18" charset="0"/>
                          </a:rPr>
                          <m:t>1−</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𝑜</m:t>
                            </m:r>
                            <m:r>
                              <a:rPr lang="en-US" altLang="ko-KR" sz="2000" i="1" dirty="0">
                                <a:solidFill>
                                  <a:srgbClr val="C00000"/>
                                </a:solidFill>
                                <a:latin typeface="Cambria Math" panose="02040503050406030204" pitchFamily="18" charset="0"/>
                              </a:rPr>
                              <m:t>2</m:t>
                            </m:r>
                          </m:sub>
                        </m:sSub>
                      </m:e>
                    </m:d>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4</m:t>
                        </m:r>
                        <m:r>
                          <a:rPr lang="en-US" altLang="ko-KR" sz="2000" i="1" dirty="0">
                            <a:solidFill>
                              <a:srgbClr val="222222"/>
                            </a:solidFill>
                            <a:latin typeface="Cambria Math" panose="02040503050406030204" pitchFamily="18" charset="0"/>
                          </a:rPr>
                          <m:t>1</m:t>
                        </m:r>
                      </m:sub>
                    </m:sSub>
                  </m:oMath>
                </a14:m>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Delta Rule = </a:t>
                </a:r>
                <a14:m>
                  <m:oMath xmlns:m="http://schemas.openxmlformats.org/officeDocument/2006/math">
                    <m:r>
                      <a:rPr lang="en-US" altLang="ko-KR" i="1" dirty="0" smtClean="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2</m:t>
                        </m:r>
                      </m:sub>
                    </m:sSub>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𝑡</m:t>
                        </m:r>
                        <m:r>
                          <a:rPr lang="en-US" altLang="ko-KR" i="1" dirty="0">
                            <a:solidFill>
                              <a:srgbClr val="C00000"/>
                            </a:solidFill>
                            <a:latin typeface="Cambria Math" panose="02040503050406030204" pitchFamily="18" charset="0"/>
                          </a:rPr>
                          <m:t>2</m:t>
                        </m:r>
                      </m:sub>
                    </m:sSub>
                    <m:r>
                      <a:rPr lang="en-US" altLang="ko-KR" i="1" dirty="0">
                        <a:solidFill>
                          <a:srgbClr val="C00000"/>
                        </a:solidFill>
                        <a:latin typeface="Cambria Math" panose="02040503050406030204" pitchFamily="18" charset="0"/>
                      </a:rPr>
                      <m:t>)</m:t>
                    </m:r>
                    <m:r>
                      <m:rPr>
                        <m:nor/>
                      </m:rPr>
                      <a:rPr lang="en-US" altLang="ko-KR" dirty="0">
                        <a:solidFill>
                          <a:srgbClr val="C00000"/>
                        </a:solidFill>
                        <a:ea typeface="Cambria Math" panose="02040503050406030204" pitchFamily="18" charset="0"/>
                      </a:rPr>
                      <m:t> </m:t>
                    </m:r>
                    <m:r>
                      <a:rPr lang="en-US" altLang="ko-KR" i="1" dirty="0">
                        <a:solidFill>
                          <a:srgbClr val="C00000"/>
                        </a:solidFill>
                        <a:latin typeface="Cambria Math" panose="02040503050406030204" pitchFamily="18" charset="0"/>
                        <a:ea typeface="Cambria Math" panose="02040503050406030204" pitchFamily="18" charset="0"/>
                      </a:rPr>
                      <m:t>∙</m:t>
                    </m:r>
                    <m:r>
                      <m:rPr>
                        <m:nor/>
                      </m:rPr>
                      <a:rPr lang="en-US" altLang="ko-KR" dirty="0">
                        <a:solidFill>
                          <a:srgbClr val="C00000"/>
                        </a:solidFill>
                      </a:rPr>
                      <m:t> </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2</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2</m:t>
                            </m:r>
                          </m:sub>
                        </m:sSub>
                      </m:e>
                    </m:d>
                  </m:oMath>
                </a14:m>
                <a:endParaRPr lang="en-US" altLang="ko-KR" dirty="0"/>
              </a:p>
              <a:p>
                <a:pPr marL="1198800" lvl="2" indent="-284400">
                  <a:lnSpc>
                    <a:spcPct val="150000"/>
                  </a:lnSpc>
                  <a:buFont typeface="Arial" panose="020B0604020202020204" pitchFamily="34" charset="0"/>
                  <a:buChar char="•"/>
                </a:pPr>
                <a:r>
                  <a:rPr lang="en-US" altLang="ko-KR" dirty="0"/>
                  <a:t>Used repeatedly during backpropagation</a:t>
                </a:r>
              </a:p>
              <a:p>
                <a:pPr marL="1198800" lvl="2" indent="-284400">
                  <a:lnSpc>
                    <a:spcPct val="150000"/>
                  </a:lnSpc>
                  <a:buFont typeface="Arial" panose="020B0604020202020204" pitchFamily="34" charset="0"/>
                  <a:buChar char="•"/>
                </a:pPr>
                <a:r>
                  <a:rPr lang="en-US" altLang="ko-KR" dirty="0"/>
                  <a:t>Let </a:t>
                </a:r>
                <a14:m>
                  <m:oMath xmlns:m="http://schemas.openxmlformats.org/officeDocument/2006/math">
                    <m:r>
                      <a:rPr lang="el-GR" altLang="ko-KR" b="1" i="1" dirty="0" smtClean="0">
                        <a:solidFill>
                          <a:srgbClr val="C00000"/>
                        </a:solidFill>
                        <a:latin typeface="Cambria Math" panose="02040503050406030204" pitchFamily="18" charset="0"/>
                        <a:ea typeface="Cambria Math" panose="02040503050406030204" pitchFamily="18" charset="0"/>
                      </a:rPr>
                      <m:t>𝜹</m:t>
                    </m:r>
                    <m:sSub>
                      <m:sSubPr>
                        <m:ctrlPr>
                          <a:rPr lang="el-GR" altLang="ko-KR" b="1" i="1" dirty="0" smtClean="0">
                            <a:solidFill>
                              <a:srgbClr val="C00000"/>
                            </a:solidFill>
                            <a:latin typeface="Cambria Math" panose="02040503050406030204" pitchFamily="18" charset="0"/>
                            <a:ea typeface="Cambria Math" panose="02040503050406030204" pitchFamily="18" charset="0"/>
                          </a:rPr>
                        </m:ctrlPr>
                      </m:sSubPr>
                      <m:e>
                        <m:r>
                          <m:rPr>
                            <m:nor/>
                          </m:rPr>
                          <a:rPr lang="en-US" altLang="ko-KR" b="1" i="1" dirty="0">
                            <a:solidFill>
                              <a:srgbClr val="C00000"/>
                            </a:solidFill>
                            <a:latin typeface="Cambria Math" panose="02040503050406030204" pitchFamily="18" charset="0"/>
                            <a:ea typeface="Cambria Math" panose="02040503050406030204" pitchFamily="18" charset="0"/>
                          </a:rPr>
                          <m:t>y</m:t>
                        </m:r>
                      </m:e>
                      <m:sub>
                        <m:r>
                          <a:rPr lang="en-US" altLang="ko-KR" b="1" i="1" dirty="0" smtClean="0">
                            <a:solidFill>
                              <a:srgbClr val="C00000"/>
                            </a:solidFill>
                            <a:latin typeface="Cambria Math" panose="02040503050406030204" pitchFamily="18" charset="0"/>
                            <a:ea typeface="Cambria Math" panose="02040503050406030204" pitchFamily="18" charset="0"/>
                          </a:rPr>
                          <m:t>𝒐</m:t>
                        </m:r>
                        <m:r>
                          <a:rPr lang="en-US" altLang="ko-KR" b="1" i="1" dirty="0" smtClean="0">
                            <a:solidFill>
                              <a:srgbClr val="C00000"/>
                            </a:solidFill>
                            <a:latin typeface="Cambria Math" panose="02040503050406030204" pitchFamily="18" charset="0"/>
                            <a:ea typeface="Cambria Math" panose="02040503050406030204" pitchFamily="18" charset="0"/>
                          </a:rPr>
                          <m:t>𝟐</m:t>
                        </m:r>
                      </m:sub>
                    </m:sSub>
                    <m:r>
                      <m:rPr>
                        <m:nor/>
                      </m:rPr>
                      <a:rPr lang="en-US" altLang="ko-KR" b="1" i="1" dirty="0" smtClean="0">
                        <a:solidFill>
                          <a:srgbClr val="C00000"/>
                        </a:solidFill>
                        <a:latin typeface="Cambria Math" panose="02040503050406030204" pitchFamily="18" charset="0"/>
                        <a:ea typeface="Cambria Math" panose="02040503050406030204" pitchFamily="18" charset="0"/>
                      </a:rPr>
                      <m:t> </m:t>
                    </m:r>
                    <m:r>
                      <m:rPr>
                        <m:nor/>
                      </m:rPr>
                      <a:rPr lang="en-US" altLang="ko-KR" b="0" i="1" dirty="0" smtClean="0">
                        <a:solidFill>
                          <a:srgbClr val="C00000"/>
                        </a:solidFill>
                        <a:latin typeface="Cambria Math" panose="02040503050406030204" pitchFamily="18" charset="0"/>
                        <a:ea typeface="Cambria Math" panose="02040503050406030204" pitchFamily="18" charset="0"/>
                      </a:rPr>
                      <m:t>=</m:t>
                    </m:r>
                    <m:r>
                      <a:rPr lang="en-US" altLang="ko-KR" b="0" i="1" dirty="0" smtClean="0">
                        <a:solidFill>
                          <a:srgbClr val="C00000"/>
                        </a:solidFill>
                        <a:latin typeface="Cambria Math" panose="02040503050406030204" pitchFamily="18" charset="0"/>
                        <a:ea typeface="Cambria Math" panose="02040503050406030204" pitchFamily="18" charset="0"/>
                      </a:rPr>
                      <m:t> </m:t>
                    </m:r>
                    <m:r>
                      <a:rPr lang="en-US" altLang="ko-KR" i="1" dirty="0" smtClean="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2</m:t>
                        </m:r>
                      </m:sub>
                    </m:sSub>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𝑡</m:t>
                        </m:r>
                        <m:r>
                          <a:rPr lang="en-US" altLang="ko-KR" i="1" dirty="0">
                            <a:solidFill>
                              <a:srgbClr val="C00000"/>
                            </a:solidFill>
                            <a:latin typeface="Cambria Math" panose="02040503050406030204" pitchFamily="18" charset="0"/>
                          </a:rPr>
                          <m:t>2</m:t>
                        </m:r>
                      </m:sub>
                    </m:sSub>
                    <m:r>
                      <a:rPr lang="en-US" altLang="ko-KR" i="1" dirty="0">
                        <a:solidFill>
                          <a:srgbClr val="C00000"/>
                        </a:solidFill>
                        <a:latin typeface="Cambria Math" panose="02040503050406030204" pitchFamily="18" charset="0"/>
                      </a:rPr>
                      <m:t>)</m:t>
                    </m:r>
                    <m:r>
                      <m:rPr>
                        <m:nor/>
                      </m:rPr>
                      <a:rPr lang="en-US" altLang="ko-KR" i="1" dirty="0">
                        <a:solidFill>
                          <a:srgbClr val="C00000"/>
                        </a:solidFill>
                        <a:ea typeface="Cambria Math" panose="02040503050406030204" pitchFamily="18" charset="0"/>
                      </a:rPr>
                      <m:t> </m:t>
                    </m:r>
                    <m:r>
                      <a:rPr lang="en-US" altLang="ko-KR" i="1" dirty="0">
                        <a:solidFill>
                          <a:srgbClr val="C00000"/>
                        </a:solidFill>
                        <a:latin typeface="Cambria Math" panose="02040503050406030204" pitchFamily="18" charset="0"/>
                        <a:ea typeface="Cambria Math" panose="02040503050406030204" pitchFamily="18" charset="0"/>
                      </a:rPr>
                      <m:t>∙</m:t>
                    </m:r>
                    <m:r>
                      <m:rPr>
                        <m:nor/>
                      </m:rPr>
                      <a:rPr lang="en-US" altLang="ko-KR" i="1" dirty="0">
                        <a:solidFill>
                          <a:srgbClr val="C00000"/>
                        </a:solidFill>
                      </a:rPr>
                      <m:t> </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2</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2</m:t>
                            </m:r>
                          </m:sub>
                        </m:sSub>
                      </m:e>
                    </m:d>
                  </m:oMath>
                </a14:m>
                <a:endParaRPr lang="en-US" altLang="ko-KR" i="1" dirty="0">
                  <a:solidFill>
                    <a:schemeClr val="tx1"/>
                  </a:solidFill>
                </a:endParaRPr>
              </a:p>
              <a:p>
                <a:pPr marL="1198800" lvl="2"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Thus,</a:t>
                </a: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r>
                      <a:rPr lang="el-GR" altLang="ko-KR" i="1" dirty="0">
                        <a:latin typeface="Cambria Math" panose="02040503050406030204" pitchFamily="18" charset="0"/>
                        <a:ea typeface="Cambria Math" panose="02040503050406030204" pitchFamily="18" charset="0"/>
                      </a:rPr>
                      <m:t>𝛿</m:t>
                    </m:r>
                    <m:sSub>
                      <m:sSubPr>
                        <m:ctrlPr>
                          <a:rPr lang="el-GR" altLang="ko-KR" i="1" dirty="0">
                            <a:latin typeface="Cambria Math" panose="02040503050406030204" pitchFamily="18" charset="0"/>
                            <a:ea typeface="Cambria Math" panose="02040503050406030204" pitchFamily="18" charset="0"/>
                          </a:rPr>
                        </m:ctrlPr>
                      </m:sSubPr>
                      <m:e>
                        <m:r>
                          <m:rPr>
                            <m:nor/>
                          </m:rPr>
                          <a:rPr lang="en-US" altLang="ko-KR" i="1" dirty="0">
                            <a:latin typeface="Cambria Math" panose="02040503050406030204" pitchFamily="18" charset="0"/>
                            <a:ea typeface="Cambria Math" panose="02040503050406030204" pitchFamily="18" charset="0"/>
                          </a:rPr>
                          <m:t>y</m:t>
                        </m:r>
                      </m:e>
                      <m:sub>
                        <m:r>
                          <a:rPr lang="en-US" altLang="ko-KR" i="1" dirty="0">
                            <a:latin typeface="Cambria Math" panose="02040503050406030204" pitchFamily="18" charset="0"/>
                            <a:ea typeface="Cambria Math" panose="02040503050406030204" pitchFamily="18" charset="0"/>
                          </a:rPr>
                          <m:t>𝑜</m:t>
                        </m:r>
                        <m:r>
                          <a:rPr lang="en-US" altLang="ko-KR" b="0" i="1" dirty="0" smtClean="0">
                            <a:latin typeface="Cambria Math" panose="02040503050406030204" pitchFamily="18" charset="0"/>
                            <a:ea typeface="Cambria Math" panose="02040503050406030204" pitchFamily="18" charset="0"/>
                          </a:rPr>
                          <m:t>2</m:t>
                        </m:r>
                      </m:sub>
                    </m:sSub>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4</m:t>
                        </m:r>
                        <m:r>
                          <a:rPr lang="en-US" altLang="ko-KR" i="1" dirty="0">
                            <a:solidFill>
                              <a:srgbClr val="222222"/>
                            </a:solidFill>
                            <a:latin typeface="Cambria Math" panose="02040503050406030204" pitchFamily="18" charset="0"/>
                          </a:rPr>
                          <m:t>1</m:t>
                        </m:r>
                      </m:sub>
                    </m:sSub>
                  </m:oMath>
                </a14:m>
                <a:endParaRPr lang="ko-KR" altLang="en-US" i="1" dirty="0"/>
              </a:p>
              <a:p>
                <a:pPr marL="741600" lvl="1" indent="-284400">
                  <a:lnSpc>
                    <a:spcPct val="150000"/>
                  </a:lnSpc>
                  <a:buFont typeface="Arial" panose="020B0604020202020204" pitchFamily="34" charset="0"/>
                  <a:buChar char="•"/>
                </a:pPr>
                <a:endParaRPr lang="ko-KR" altLang="en-US" dirty="0"/>
              </a:p>
            </p:txBody>
          </p:sp>
        </mc:Choice>
        <mc:Fallback>
          <p:sp>
            <p:nvSpPr>
              <p:cNvPr id="6" name="직사각형 5">
                <a:extLst>
                  <a:ext uri="{FF2B5EF4-FFF2-40B4-BE49-F238E27FC236}">
                    <a16:creationId xmlns:a16="http://schemas.microsoft.com/office/drawing/2014/main" id="{446C2081-4C9A-A221-9EE9-2B95C00E39E1}"/>
                  </a:ext>
                </a:extLst>
              </p:cNvPr>
              <p:cNvSpPr>
                <a:spLocks noRot="1" noChangeAspect="1" noMove="1" noResize="1" noEditPoints="1" noAdjustHandles="1" noChangeArrowheads="1" noChangeShapeType="1" noTextEdit="1"/>
              </p:cNvSpPr>
              <p:nvPr/>
            </p:nvSpPr>
            <p:spPr>
              <a:xfrm>
                <a:off x="328771" y="1139130"/>
                <a:ext cx="8425930" cy="5278496"/>
              </a:xfrm>
              <a:prstGeom prst="rect">
                <a:avLst/>
              </a:prstGeom>
              <a:blipFill>
                <a:blip r:embed="rId3"/>
                <a:stretch>
                  <a:fillRect l="-651"/>
                </a:stretch>
              </a:blipFill>
            </p:spPr>
            <p:txBody>
              <a:bodyPr/>
              <a:lstStyle/>
              <a:p>
                <a:r>
                  <a:rPr lang="ko-KR" altLang="en-US">
                    <a:noFill/>
                  </a:rPr>
                  <a:t> </a:t>
                </a:r>
              </a:p>
            </p:txBody>
          </p:sp>
        </mc:Fallback>
      </mc:AlternateContent>
      <p:sp>
        <p:nvSpPr>
          <p:cNvPr id="7" name="직사각형 6">
            <a:extLst>
              <a:ext uri="{FF2B5EF4-FFF2-40B4-BE49-F238E27FC236}">
                <a16:creationId xmlns:a16="http://schemas.microsoft.com/office/drawing/2014/main" id="{F7E9EDD0-E44A-29B0-F064-F94DEB9A020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43446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317381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𝑤𝑒𝑖𝑔h𝑡𝑒𝑑</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𝑠𝑢𝑚</m:t>
                    </m:r>
                  </m:oMath>
                </a14:m>
                <a:endParaRPr lang="en-US" altLang="ko-KR" dirty="0"/>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2</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r>
                      <a:rPr lang="el-GR" altLang="ko-KR" i="1" dirty="0">
                        <a:latin typeface="Cambria Math" panose="02040503050406030204" pitchFamily="18" charset="0"/>
                        <a:ea typeface="Cambria Math" panose="02040503050406030204" pitchFamily="18" charset="0"/>
                      </a:rPr>
                      <m:t>𝛿</m:t>
                    </m:r>
                    <m:sSub>
                      <m:sSubPr>
                        <m:ctrlPr>
                          <a:rPr lang="el-GR" altLang="ko-KR" i="1" dirty="0">
                            <a:latin typeface="Cambria Math" panose="02040503050406030204" pitchFamily="18" charset="0"/>
                            <a:ea typeface="Cambria Math" panose="02040503050406030204" pitchFamily="18" charset="0"/>
                          </a:rPr>
                        </m:ctrlPr>
                      </m:sSubPr>
                      <m:e>
                        <m:r>
                          <m:rPr>
                            <m:nor/>
                          </m:rPr>
                          <a:rPr lang="en-US" altLang="ko-KR" i="1" dirty="0">
                            <a:latin typeface="Cambria Math" panose="02040503050406030204" pitchFamily="18" charset="0"/>
                            <a:ea typeface="Cambria Math" panose="02040503050406030204" pitchFamily="18" charset="0"/>
                          </a:rPr>
                          <m:t>y</m:t>
                        </m:r>
                      </m:e>
                      <m:sub>
                        <m:r>
                          <a:rPr lang="en-US" altLang="ko-KR" i="1" dirty="0">
                            <a:latin typeface="Cambria Math" panose="02040503050406030204" pitchFamily="18" charset="0"/>
                            <a:ea typeface="Cambria Math" panose="02040503050406030204" pitchFamily="18" charset="0"/>
                          </a:rPr>
                          <m:t>𝑜</m:t>
                        </m:r>
                        <m:r>
                          <a:rPr lang="en-US" altLang="ko-KR" i="1" dirty="0">
                            <a:latin typeface="Cambria Math" panose="02040503050406030204" pitchFamily="18" charset="0"/>
                            <a:ea typeface="Cambria Math" panose="02040503050406030204" pitchFamily="18" charset="0"/>
                          </a:rPr>
                          <m:t>1</m:t>
                        </m:r>
                      </m:sub>
                    </m:sSub>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r>
                      <a:rPr lang="en-US" altLang="ko-KR" b="0" i="1" dirty="0" smtClean="0">
                        <a:solidFill>
                          <a:srgbClr val="222222"/>
                        </a:solidFill>
                        <a:latin typeface="Cambria Math" panose="02040503050406030204" pitchFamily="18" charset="0"/>
                      </a:rPr>
                      <m:t>+ </m:t>
                    </m:r>
                    <m:r>
                      <a:rPr lang="el-GR" altLang="ko-KR" i="1" dirty="0">
                        <a:latin typeface="Cambria Math" panose="02040503050406030204" pitchFamily="18" charset="0"/>
                        <a:ea typeface="Cambria Math" panose="02040503050406030204" pitchFamily="18" charset="0"/>
                      </a:rPr>
                      <m:t>𝛿</m:t>
                    </m:r>
                    <m:sSub>
                      <m:sSubPr>
                        <m:ctrlPr>
                          <a:rPr lang="el-GR" altLang="ko-KR" i="1" dirty="0">
                            <a:latin typeface="Cambria Math" panose="02040503050406030204" pitchFamily="18" charset="0"/>
                            <a:ea typeface="Cambria Math" panose="02040503050406030204" pitchFamily="18" charset="0"/>
                          </a:rPr>
                        </m:ctrlPr>
                      </m:sSubPr>
                      <m:e>
                        <m:r>
                          <m:rPr>
                            <m:nor/>
                          </m:rPr>
                          <a:rPr lang="en-US" altLang="ko-KR" i="1" dirty="0">
                            <a:latin typeface="Cambria Math" panose="02040503050406030204" pitchFamily="18" charset="0"/>
                            <a:ea typeface="Cambria Math" panose="02040503050406030204" pitchFamily="18" charset="0"/>
                          </a:rPr>
                          <m:t>y</m:t>
                        </m:r>
                      </m:e>
                      <m:sub>
                        <m:r>
                          <a:rPr lang="en-US" altLang="ko-KR" i="1" dirty="0">
                            <a:latin typeface="Cambria Math" panose="02040503050406030204" pitchFamily="18" charset="0"/>
                            <a:ea typeface="Cambria Math" panose="02040503050406030204" pitchFamily="18" charset="0"/>
                          </a:rPr>
                          <m:t>𝑜</m:t>
                        </m:r>
                        <m:r>
                          <a:rPr lang="en-US" altLang="ko-KR" i="1" dirty="0">
                            <a:latin typeface="Cambria Math" panose="02040503050406030204" pitchFamily="18" charset="0"/>
                            <a:ea typeface="Cambria Math" panose="02040503050406030204" pitchFamily="18" charset="0"/>
                          </a:rPr>
                          <m:t>2</m:t>
                        </m:r>
                      </m:sub>
                    </m:sSub>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41</m:t>
                        </m:r>
                      </m:sub>
                    </m:sSub>
                  </m:oMath>
                </a14:m>
                <a:endParaRPr lang="en-US" altLang="ko-KR" dirty="0"/>
              </a:p>
              <a:p>
                <a:pPr marL="741600" lvl="1"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3173818"/>
              </a:xfrm>
              <a:prstGeom prst="rect">
                <a:avLst/>
              </a:prstGeom>
              <a:blipFill>
                <a:blip r:embed="rId3"/>
                <a:stretch>
                  <a:fillRect l="-642" r="-285"/>
                </a:stretch>
              </a:blipFill>
            </p:spPr>
            <p:txBody>
              <a:bodyPr/>
              <a:lstStyle/>
              <a:p>
                <a:r>
                  <a:rPr lang="ko-KR" altLang="en-US">
                    <a:noFill/>
                  </a:rPr>
                  <a:t> </a:t>
                </a:r>
              </a:p>
            </p:txBody>
          </p:sp>
        </mc:Fallback>
      </mc:AlternateContent>
      <p:sp>
        <p:nvSpPr>
          <p:cNvPr id="22" name="직사각형 21">
            <a:extLst>
              <a:ext uri="{FF2B5EF4-FFF2-40B4-BE49-F238E27FC236}">
                <a16:creationId xmlns:a16="http://schemas.microsoft.com/office/drawing/2014/main" id="{EF6474A2-906B-1950-F06F-B5E2FC2D505C}"/>
              </a:ext>
            </a:extLst>
          </p:cNvPr>
          <p:cNvSpPr/>
          <p:nvPr/>
        </p:nvSpPr>
        <p:spPr>
          <a:xfrm>
            <a:off x="1997939" y="1711108"/>
            <a:ext cx="666662" cy="65185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p:sp>
        <p:nvSpPr>
          <p:cNvPr id="18" name="직사각형 17">
            <a:extLst>
              <a:ext uri="{FF2B5EF4-FFF2-40B4-BE49-F238E27FC236}">
                <a16:creationId xmlns:a16="http://schemas.microsoft.com/office/drawing/2014/main" id="{EF6474A2-906B-1950-F06F-B5E2FC2D505C}"/>
              </a:ext>
            </a:extLst>
          </p:cNvPr>
          <p:cNvSpPr/>
          <p:nvPr/>
        </p:nvSpPr>
        <p:spPr>
          <a:xfrm>
            <a:off x="1103591" y="2419524"/>
            <a:ext cx="666662" cy="53872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p:sp>
        <p:nvSpPr>
          <p:cNvPr id="9" name="직사각형 8">
            <a:extLst>
              <a:ext uri="{FF2B5EF4-FFF2-40B4-BE49-F238E27FC236}">
                <a16:creationId xmlns:a16="http://schemas.microsoft.com/office/drawing/2014/main" id="{3BFB18DD-D6CF-6E44-C8E1-ACBC16C75BCC}"/>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2" name="그림 1">
            <a:extLst>
              <a:ext uri="{FF2B5EF4-FFF2-40B4-BE49-F238E27FC236}">
                <a16:creationId xmlns:a16="http://schemas.microsoft.com/office/drawing/2014/main" id="{319AD4CF-6FF9-61D8-1EC6-4E674BD3B346}"/>
              </a:ext>
            </a:extLst>
          </p:cNvPr>
          <p:cNvPicPr>
            <a:picLocks noChangeAspect="1"/>
          </p:cNvPicPr>
          <p:nvPr/>
        </p:nvPicPr>
        <p:blipFill>
          <a:blip r:embed="rId4"/>
          <a:stretch>
            <a:fillRect/>
          </a:stretch>
        </p:blipFill>
        <p:spPr>
          <a:xfrm>
            <a:off x="481405" y="3381976"/>
            <a:ext cx="7748195" cy="2542574"/>
          </a:xfrm>
          <a:prstGeom prst="rect">
            <a:avLst/>
          </a:prstGeom>
        </p:spPr>
      </p:pic>
    </p:spTree>
    <p:extLst>
      <p:ext uri="{BB962C8B-B14F-4D97-AF65-F5344CB8AC3E}">
        <p14:creationId xmlns:p14="http://schemas.microsoft.com/office/powerpoint/2010/main" val="21219148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4494051"/>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𝑤𝑒𝑖𝑔h𝑡𝑒𝑑</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𝑠𝑢𝑚</m:t>
                    </m:r>
                  </m:oMath>
                </a14:m>
                <a:endParaRPr lang="en-US" altLang="ko-KR" dirty="0"/>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2</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r>
                      <a:rPr lang="el-GR" altLang="ko-KR" i="1" dirty="0">
                        <a:latin typeface="Cambria Math" panose="02040503050406030204" pitchFamily="18" charset="0"/>
                        <a:ea typeface="Cambria Math" panose="02040503050406030204" pitchFamily="18" charset="0"/>
                      </a:rPr>
                      <m:t>𝛿</m:t>
                    </m:r>
                    <m:sSub>
                      <m:sSubPr>
                        <m:ctrlPr>
                          <a:rPr lang="el-GR" altLang="ko-KR" i="1" dirty="0">
                            <a:latin typeface="Cambria Math" panose="02040503050406030204" pitchFamily="18" charset="0"/>
                            <a:ea typeface="Cambria Math" panose="02040503050406030204" pitchFamily="18" charset="0"/>
                          </a:rPr>
                        </m:ctrlPr>
                      </m:sSubPr>
                      <m:e>
                        <m:r>
                          <m:rPr>
                            <m:nor/>
                          </m:rPr>
                          <a:rPr lang="en-US" altLang="ko-KR" i="1" dirty="0">
                            <a:latin typeface="Cambria Math" panose="02040503050406030204" pitchFamily="18" charset="0"/>
                            <a:ea typeface="Cambria Math" panose="02040503050406030204" pitchFamily="18" charset="0"/>
                          </a:rPr>
                          <m:t>y</m:t>
                        </m:r>
                      </m:e>
                      <m:sub>
                        <m:r>
                          <a:rPr lang="en-US" altLang="ko-KR" i="1" dirty="0">
                            <a:latin typeface="Cambria Math" panose="02040503050406030204" pitchFamily="18" charset="0"/>
                            <a:ea typeface="Cambria Math" panose="02040503050406030204" pitchFamily="18" charset="0"/>
                          </a:rPr>
                          <m:t>𝑜</m:t>
                        </m:r>
                        <m:r>
                          <a:rPr lang="en-US" altLang="ko-KR" i="1" dirty="0">
                            <a:latin typeface="Cambria Math" panose="02040503050406030204" pitchFamily="18" charset="0"/>
                            <a:ea typeface="Cambria Math" panose="02040503050406030204" pitchFamily="18" charset="0"/>
                          </a:rPr>
                          <m:t>1</m:t>
                        </m:r>
                      </m:sub>
                    </m:sSub>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r>
                      <a:rPr lang="en-US" altLang="ko-KR" b="0" i="1" dirty="0" smtClean="0">
                        <a:solidFill>
                          <a:srgbClr val="222222"/>
                        </a:solidFill>
                        <a:latin typeface="Cambria Math" panose="02040503050406030204" pitchFamily="18" charset="0"/>
                      </a:rPr>
                      <m:t>+ </m:t>
                    </m:r>
                    <m:r>
                      <a:rPr lang="el-GR" altLang="ko-KR" i="1" dirty="0">
                        <a:latin typeface="Cambria Math" panose="02040503050406030204" pitchFamily="18" charset="0"/>
                        <a:ea typeface="Cambria Math" panose="02040503050406030204" pitchFamily="18" charset="0"/>
                      </a:rPr>
                      <m:t>𝛿</m:t>
                    </m:r>
                    <m:sSub>
                      <m:sSubPr>
                        <m:ctrlPr>
                          <a:rPr lang="el-GR" altLang="ko-KR" i="1" dirty="0">
                            <a:latin typeface="Cambria Math" panose="02040503050406030204" pitchFamily="18" charset="0"/>
                            <a:ea typeface="Cambria Math" panose="02040503050406030204" pitchFamily="18" charset="0"/>
                          </a:rPr>
                        </m:ctrlPr>
                      </m:sSubPr>
                      <m:e>
                        <m:r>
                          <m:rPr>
                            <m:nor/>
                          </m:rPr>
                          <a:rPr lang="en-US" altLang="ko-KR" i="1" dirty="0">
                            <a:latin typeface="Cambria Math" panose="02040503050406030204" pitchFamily="18" charset="0"/>
                            <a:ea typeface="Cambria Math" panose="02040503050406030204" pitchFamily="18" charset="0"/>
                          </a:rPr>
                          <m:t>y</m:t>
                        </m:r>
                      </m:e>
                      <m:sub>
                        <m:r>
                          <a:rPr lang="en-US" altLang="ko-KR" i="1" dirty="0">
                            <a:latin typeface="Cambria Math" panose="02040503050406030204" pitchFamily="18" charset="0"/>
                            <a:ea typeface="Cambria Math" panose="02040503050406030204" pitchFamily="18" charset="0"/>
                          </a:rPr>
                          <m:t>𝑜</m:t>
                        </m:r>
                        <m:r>
                          <a:rPr lang="en-US" altLang="ko-KR" i="1" dirty="0">
                            <a:latin typeface="Cambria Math" panose="02040503050406030204" pitchFamily="18" charset="0"/>
                            <a:ea typeface="Cambria Math" panose="02040503050406030204" pitchFamily="18" charset="0"/>
                          </a:rPr>
                          <m:t>2</m:t>
                        </m:r>
                      </m:sub>
                    </m:sSub>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41</m:t>
                        </m:r>
                      </m:sub>
                    </m:sSub>
                  </m:oMath>
                </a14:m>
                <a:endParaRPr lang="en-US" altLang="ko-KR" dirty="0"/>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11</m:t>
                            </m:r>
                          </m:sub>
                        </m:sSub>
                      </m:den>
                    </m:f>
                    <m:r>
                      <a:rPr lang="en-US" altLang="ko-KR"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h</m:t>
                        </m:r>
                        <m:r>
                          <a:rPr lang="en-US" altLang="ko-KR" sz="1600" i="1" dirty="0">
                            <a:solidFill>
                              <a:srgbClr val="222222"/>
                            </a:solidFill>
                            <a:latin typeface="Cambria Math" panose="02040503050406030204" pitchFamily="18" charset="0"/>
                          </a:rPr>
                          <m:t>1</m:t>
                        </m:r>
                      </m:sub>
                    </m:sSub>
                    <m:d>
                      <m:dPr>
                        <m:ctrlPr>
                          <a:rPr lang="en-US" altLang="ko-KR" sz="1600" i="1" dirty="0">
                            <a:solidFill>
                              <a:srgbClr val="222222"/>
                            </a:solidFill>
                            <a:latin typeface="Cambria Math" panose="02040503050406030204" pitchFamily="18" charset="0"/>
                          </a:rPr>
                        </m:ctrlPr>
                      </m:dPr>
                      <m:e>
                        <m:r>
                          <a:rPr lang="en-US" altLang="ko-KR" sz="1600" i="1" dirty="0">
                            <a:solidFill>
                              <a:srgbClr val="222222"/>
                            </a:solidFill>
                            <a:latin typeface="Cambria Math" panose="02040503050406030204" pitchFamily="18" charset="0"/>
                          </a:rPr>
                          <m:t>1−</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h</m:t>
                            </m:r>
                            <m:r>
                              <a:rPr lang="en-US" altLang="ko-KR" sz="1600" i="1" dirty="0">
                                <a:solidFill>
                                  <a:srgbClr val="222222"/>
                                </a:solidFill>
                                <a:latin typeface="Cambria Math" panose="02040503050406030204" pitchFamily="18" charset="0"/>
                              </a:rPr>
                              <m:t>1</m:t>
                            </m:r>
                          </m:sub>
                        </m:sSub>
                      </m:e>
                    </m:d>
                    <m:r>
                      <a:rPr lang="en-US" altLang="ko-KR" sz="1600" i="1" dirty="0">
                        <a:solidFill>
                          <a:srgbClr val="222222"/>
                        </a:solidFill>
                        <a:latin typeface="Cambria Math" panose="02040503050406030204" pitchFamily="18" charset="0"/>
                        <a:ea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𝑥</m:t>
                        </m:r>
                      </m:e>
                      <m:sub>
                        <m:r>
                          <a:rPr lang="en-US" altLang="ko-KR" sz="1600" i="1" dirty="0">
                            <a:solidFill>
                              <a:srgbClr val="222222"/>
                            </a:solidFill>
                            <a:latin typeface="Cambria Math" panose="02040503050406030204" pitchFamily="18" charset="0"/>
                          </a:rPr>
                          <m:t>1</m:t>
                        </m:r>
                      </m:sub>
                    </m:sSub>
                  </m:oMath>
                </a14:m>
                <a:endParaRPr lang="en-US" altLang="ko-KR" sz="1600" dirty="0">
                  <a:solidFill>
                    <a:srgbClr val="222222"/>
                  </a:solidFill>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11</m:t>
                            </m:r>
                          </m:sub>
                        </m:sSub>
                      </m:den>
                    </m:f>
                    <m:r>
                      <a:rPr lang="en-US" altLang="ko-KR" b="0" i="1" dirty="0" smtClean="0">
                        <a:solidFill>
                          <a:srgbClr val="222222"/>
                        </a:solidFill>
                        <a:latin typeface="Cambria Math" panose="02040503050406030204" pitchFamily="18" charset="0"/>
                      </a:rPr>
                      <m:t>=</m:t>
                    </m:r>
                    <m:r>
                      <a:rPr lang="en-US" altLang="ko-KR" b="0" i="1" dirty="0" smtClean="0">
                        <a:solidFill>
                          <a:srgbClr val="C00000"/>
                        </a:solidFill>
                        <a:latin typeface="Cambria Math" panose="02040503050406030204" pitchFamily="18" charset="0"/>
                      </a:rPr>
                      <m:t>(</m:t>
                    </m:r>
                    <m:r>
                      <a:rPr lang="el-GR" altLang="ko-KR" sz="1600" i="1" dirty="0">
                        <a:solidFill>
                          <a:srgbClr val="C00000"/>
                        </a:solidFill>
                        <a:latin typeface="Cambria Math" panose="02040503050406030204" pitchFamily="18" charset="0"/>
                        <a:ea typeface="Cambria Math" panose="02040503050406030204" pitchFamily="18" charset="0"/>
                      </a:rPr>
                      <m:t>𝛿</m:t>
                    </m:r>
                    <m:sSub>
                      <m:sSubPr>
                        <m:ctrlPr>
                          <a:rPr lang="el-GR" altLang="ko-KR" sz="1600" i="1" dirty="0">
                            <a:solidFill>
                              <a:srgbClr val="C00000"/>
                            </a:solidFill>
                            <a:latin typeface="Cambria Math" panose="02040503050406030204" pitchFamily="18" charset="0"/>
                            <a:ea typeface="Cambria Math" panose="02040503050406030204" pitchFamily="18" charset="0"/>
                          </a:rPr>
                        </m:ctrlPr>
                      </m:sSubPr>
                      <m:e>
                        <m:r>
                          <m:rPr>
                            <m:nor/>
                          </m:rPr>
                          <a:rPr lang="en-US" altLang="ko-KR" sz="1600" i="1" dirty="0">
                            <a:solidFill>
                              <a:srgbClr val="C00000"/>
                            </a:solidFill>
                            <a:latin typeface="Cambria Math" panose="02040503050406030204" pitchFamily="18" charset="0"/>
                            <a:ea typeface="Cambria Math" panose="02040503050406030204" pitchFamily="18" charset="0"/>
                          </a:rPr>
                          <m:t>y</m:t>
                        </m:r>
                      </m:e>
                      <m:sub>
                        <m:r>
                          <a:rPr lang="en-US" altLang="ko-KR" sz="1600" i="1" dirty="0">
                            <a:solidFill>
                              <a:srgbClr val="C00000"/>
                            </a:solidFill>
                            <a:latin typeface="Cambria Math" panose="02040503050406030204" pitchFamily="18" charset="0"/>
                            <a:ea typeface="Cambria Math" panose="02040503050406030204" pitchFamily="18" charset="0"/>
                          </a:rPr>
                          <m:t>𝑜</m:t>
                        </m:r>
                        <m:r>
                          <a:rPr lang="en-US" altLang="ko-KR" sz="1600" i="1" dirty="0">
                            <a:solidFill>
                              <a:srgbClr val="C00000"/>
                            </a:solidFill>
                            <a:latin typeface="Cambria Math" panose="02040503050406030204" pitchFamily="18" charset="0"/>
                            <a:ea typeface="Cambria Math" panose="02040503050406030204" pitchFamily="18" charset="0"/>
                          </a:rPr>
                          <m:t>1</m:t>
                        </m:r>
                      </m:sub>
                    </m:sSub>
                    <m:r>
                      <a:rPr lang="en-US" altLang="ko-KR" sz="1600" i="1" dirty="0">
                        <a:solidFill>
                          <a:srgbClr val="C00000"/>
                        </a:solidFill>
                        <a:latin typeface="Cambria Math" panose="02040503050406030204" pitchFamily="18" charset="0"/>
                        <a:ea typeface="Cambria Math" panose="02040503050406030204" pitchFamily="18" charset="0"/>
                      </a:rPr>
                      <m:t>∙</m:t>
                    </m:r>
                    <m:sSub>
                      <m:sSubPr>
                        <m:ctrlPr>
                          <a:rPr lang="en-US" altLang="ko-KR" sz="1600" i="1" dirty="0">
                            <a:solidFill>
                              <a:srgbClr val="C00000"/>
                            </a:solidFill>
                            <a:latin typeface="Cambria Math" panose="02040503050406030204" pitchFamily="18" charset="0"/>
                          </a:rPr>
                        </m:ctrlPr>
                      </m:sSubPr>
                      <m:e>
                        <m:r>
                          <a:rPr lang="en-US" altLang="ko-KR" sz="1600" i="1" dirty="0">
                            <a:solidFill>
                              <a:srgbClr val="C00000"/>
                            </a:solidFill>
                            <a:latin typeface="Cambria Math" panose="02040503050406030204" pitchFamily="18" charset="0"/>
                          </a:rPr>
                          <m:t>𝑤</m:t>
                        </m:r>
                      </m:e>
                      <m:sub>
                        <m:r>
                          <a:rPr lang="en-US" altLang="ko-KR" sz="1600" i="1" dirty="0">
                            <a:solidFill>
                              <a:srgbClr val="C00000"/>
                            </a:solidFill>
                            <a:latin typeface="Cambria Math" panose="02040503050406030204" pitchFamily="18" charset="0"/>
                          </a:rPr>
                          <m:t>31</m:t>
                        </m:r>
                      </m:sub>
                    </m:sSub>
                    <m:r>
                      <a:rPr lang="en-US" altLang="ko-KR" sz="1600" i="1" dirty="0">
                        <a:solidFill>
                          <a:srgbClr val="C00000"/>
                        </a:solidFill>
                        <a:latin typeface="Cambria Math" panose="02040503050406030204" pitchFamily="18" charset="0"/>
                      </a:rPr>
                      <m:t>+ </m:t>
                    </m:r>
                    <m:r>
                      <a:rPr lang="el-GR" altLang="ko-KR" sz="1600" i="1" dirty="0">
                        <a:solidFill>
                          <a:srgbClr val="C00000"/>
                        </a:solidFill>
                        <a:latin typeface="Cambria Math" panose="02040503050406030204" pitchFamily="18" charset="0"/>
                        <a:ea typeface="Cambria Math" panose="02040503050406030204" pitchFamily="18" charset="0"/>
                      </a:rPr>
                      <m:t>𝛿</m:t>
                    </m:r>
                    <m:sSub>
                      <m:sSubPr>
                        <m:ctrlPr>
                          <a:rPr lang="el-GR" altLang="ko-KR" sz="1600" i="1" dirty="0">
                            <a:solidFill>
                              <a:srgbClr val="C00000"/>
                            </a:solidFill>
                            <a:latin typeface="Cambria Math" panose="02040503050406030204" pitchFamily="18" charset="0"/>
                            <a:ea typeface="Cambria Math" panose="02040503050406030204" pitchFamily="18" charset="0"/>
                          </a:rPr>
                        </m:ctrlPr>
                      </m:sSubPr>
                      <m:e>
                        <m:r>
                          <m:rPr>
                            <m:nor/>
                          </m:rPr>
                          <a:rPr lang="en-US" altLang="ko-KR" sz="1600" i="1" dirty="0">
                            <a:solidFill>
                              <a:srgbClr val="C00000"/>
                            </a:solidFill>
                            <a:latin typeface="Cambria Math" panose="02040503050406030204" pitchFamily="18" charset="0"/>
                            <a:ea typeface="Cambria Math" panose="02040503050406030204" pitchFamily="18" charset="0"/>
                          </a:rPr>
                          <m:t>y</m:t>
                        </m:r>
                      </m:e>
                      <m:sub>
                        <m:r>
                          <a:rPr lang="en-US" altLang="ko-KR" sz="1600" i="1" dirty="0">
                            <a:solidFill>
                              <a:srgbClr val="C00000"/>
                            </a:solidFill>
                            <a:latin typeface="Cambria Math" panose="02040503050406030204" pitchFamily="18" charset="0"/>
                            <a:ea typeface="Cambria Math" panose="02040503050406030204" pitchFamily="18" charset="0"/>
                          </a:rPr>
                          <m:t>𝑜</m:t>
                        </m:r>
                        <m:r>
                          <a:rPr lang="en-US" altLang="ko-KR" sz="1600" i="1" dirty="0">
                            <a:solidFill>
                              <a:srgbClr val="C00000"/>
                            </a:solidFill>
                            <a:latin typeface="Cambria Math" panose="02040503050406030204" pitchFamily="18" charset="0"/>
                            <a:ea typeface="Cambria Math" panose="02040503050406030204" pitchFamily="18" charset="0"/>
                          </a:rPr>
                          <m:t>2</m:t>
                        </m:r>
                      </m:sub>
                    </m:sSub>
                    <m:r>
                      <a:rPr lang="en-US" altLang="ko-KR" sz="1600" i="1" dirty="0">
                        <a:solidFill>
                          <a:srgbClr val="C00000"/>
                        </a:solidFill>
                        <a:latin typeface="Cambria Math" panose="02040503050406030204" pitchFamily="18" charset="0"/>
                        <a:ea typeface="Cambria Math" panose="02040503050406030204" pitchFamily="18" charset="0"/>
                      </a:rPr>
                      <m:t>∙</m:t>
                    </m:r>
                    <m:sSub>
                      <m:sSubPr>
                        <m:ctrlPr>
                          <a:rPr lang="en-US" altLang="ko-KR" sz="1600" i="1" dirty="0">
                            <a:solidFill>
                              <a:srgbClr val="C00000"/>
                            </a:solidFill>
                            <a:latin typeface="Cambria Math" panose="02040503050406030204" pitchFamily="18" charset="0"/>
                          </a:rPr>
                        </m:ctrlPr>
                      </m:sSubPr>
                      <m:e>
                        <m:r>
                          <a:rPr lang="en-US" altLang="ko-KR" sz="1600" i="1" dirty="0">
                            <a:solidFill>
                              <a:srgbClr val="C00000"/>
                            </a:solidFill>
                            <a:latin typeface="Cambria Math" panose="02040503050406030204" pitchFamily="18" charset="0"/>
                          </a:rPr>
                          <m:t>𝑤</m:t>
                        </m:r>
                      </m:e>
                      <m:sub>
                        <m:r>
                          <a:rPr lang="en-US" altLang="ko-KR" sz="1600" i="1" dirty="0">
                            <a:solidFill>
                              <a:srgbClr val="C00000"/>
                            </a:solidFill>
                            <a:latin typeface="Cambria Math" panose="02040503050406030204" pitchFamily="18" charset="0"/>
                          </a:rPr>
                          <m:t>41</m:t>
                        </m:r>
                      </m:sub>
                    </m:sSub>
                    <m:r>
                      <a:rPr lang="en-US" altLang="ko-KR" sz="1600" b="0" i="1" dirty="0" smtClean="0">
                        <a:solidFill>
                          <a:srgbClr val="C00000"/>
                        </a:solidFill>
                        <a:latin typeface="Cambria Math" panose="02040503050406030204" pitchFamily="18" charset="0"/>
                      </a:rPr>
                      <m:t>)</m:t>
                    </m:r>
                    <m:r>
                      <a:rPr lang="en-US" altLang="ko-KR" sz="1600" i="1" dirty="0">
                        <a:solidFill>
                          <a:srgbClr val="222222"/>
                        </a:solidFill>
                        <a:latin typeface="Cambria Math" panose="02040503050406030204" pitchFamily="18" charset="0"/>
                        <a:ea typeface="Cambria Math" panose="02040503050406030204" pitchFamily="18" charset="0"/>
                      </a:rPr>
                      <m:t>∙</m:t>
                    </m:r>
                    <m:sSub>
                      <m:sSubPr>
                        <m:ctrlPr>
                          <a:rPr lang="en-US" altLang="ko-KR" sz="1600" i="1" dirty="0" smtClean="0">
                            <a:solidFill>
                              <a:schemeClr val="accent4">
                                <a:lumMod val="50000"/>
                              </a:schemeClr>
                            </a:solidFill>
                            <a:latin typeface="Cambria Math" panose="02040503050406030204" pitchFamily="18" charset="0"/>
                          </a:rPr>
                        </m:ctrlPr>
                      </m:sSubPr>
                      <m:e>
                        <m:r>
                          <a:rPr lang="en-US" altLang="ko-KR" sz="1600" i="1" dirty="0">
                            <a:solidFill>
                              <a:schemeClr val="accent4">
                                <a:lumMod val="50000"/>
                              </a:schemeClr>
                            </a:solidFill>
                            <a:latin typeface="Cambria Math" panose="02040503050406030204" pitchFamily="18" charset="0"/>
                          </a:rPr>
                          <m:t>𝑦</m:t>
                        </m:r>
                      </m:e>
                      <m:sub>
                        <m:r>
                          <a:rPr lang="en-US" altLang="ko-KR" sz="1600" i="1" dirty="0">
                            <a:solidFill>
                              <a:schemeClr val="accent4">
                                <a:lumMod val="50000"/>
                              </a:schemeClr>
                            </a:solidFill>
                            <a:latin typeface="Cambria Math" panose="02040503050406030204" pitchFamily="18" charset="0"/>
                          </a:rPr>
                          <m:t>h</m:t>
                        </m:r>
                        <m:r>
                          <a:rPr lang="en-US" altLang="ko-KR" sz="1600" i="1" dirty="0">
                            <a:solidFill>
                              <a:schemeClr val="accent4">
                                <a:lumMod val="50000"/>
                              </a:schemeClr>
                            </a:solidFill>
                            <a:latin typeface="Cambria Math" panose="02040503050406030204" pitchFamily="18" charset="0"/>
                          </a:rPr>
                          <m:t>1</m:t>
                        </m:r>
                      </m:sub>
                    </m:sSub>
                    <m:d>
                      <m:dPr>
                        <m:ctrlPr>
                          <a:rPr lang="en-US" altLang="ko-KR" sz="1600" i="1" dirty="0">
                            <a:solidFill>
                              <a:schemeClr val="accent4">
                                <a:lumMod val="50000"/>
                              </a:schemeClr>
                            </a:solidFill>
                            <a:latin typeface="Cambria Math" panose="02040503050406030204" pitchFamily="18" charset="0"/>
                          </a:rPr>
                        </m:ctrlPr>
                      </m:dPr>
                      <m:e>
                        <m:r>
                          <a:rPr lang="en-US" altLang="ko-KR" sz="1600" i="1" dirty="0">
                            <a:solidFill>
                              <a:schemeClr val="accent4">
                                <a:lumMod val="50000"/>
                              </a:schemeClr>
                            </a:solidFill>
                            <a:latin typeface="Cambria Math" panose="02040503050406030204" pitchFamily="18" charset="0"/>
                          </a:rPr>
                          <m:t>1−</m:t>
                        </m:r>
                        <m:sSub>
                          <m:sSubPr>
                            <m:ctrlPr>
                              <a:rPr lang="en-US" altLang="ko-KR" sz="1600" i="1" dirty="0">
                                <a:solidFill>
                                  <a:schemeClr val="accent4">
                                    <a:lumMod val="50000"/>
                                  </a:schemeClr>
                                </a:solidFill>
                                <a:latin typeface="Cambria Math" panose="02040503050406030204" pitchFamily="18" charset="0"/>
                              </a:rPr>
                            </m:ctrlPr>
                          </m:sSubPr>
                          <m:e>
                            <m:r>
                              <a:rPr lang="en-US" altLang="ko-KR" sz="1600" i="1" dirty="0">
                                <a:solidFill>
                                  <a:schemeClr val="accent4">
                                    <a:lumMod val="50000"/>
                                  </a:schemeClr>
                                </a:solidFill>
                                <a:latin typeface="Cambria Math" panose="02040503050406030204" pitchFamily="18" charset="0"/>
                              </a:rPr>
                              <m:t>𝑦</m:t>
                            </m:r>
                          </m:e>
                          <m:sub>
                            <m:r>
                              <a:rPr lang="en-US" altLang="ko-KR" sz="1600" i="1" dirty="0">
                                <a:solidFill>
                                  <a:schemeClr val="accent4">
                                    <a:lumMod val="50000"/>
                                  </a:schemeClr>
                                </a:solidFill>
                                <a:latin typeface="Cambria Math" panose="02040503050406030204" pitchFamily="18" charset="0"/>
                              </a:rPr>
                              <m:t>h</m:t>
                            </m:r>
                            <m:r>
                              <a:rPr lang="en-US" altLang="ko-KR" sz="1600" i="1" dirty="0">
                                <a:solidFill>
                                  <a:schemeClr val="accent4">
                                    <a:lumMod val="50000"/>
                                  </a:schemeClr>
                                </a:solidFill>
                                <a:latin typeface="Cambria Math" panose="02040503050406030204" pitchFamily="18" charset="0"/>
                              </a:rPr>
                              <m:t>1</m:t>
                            </m:r>
                          </m:sub>
                        </m:sSub>
                      </m:e>
                    </m:d>
                    <m:r>
                      <a:rPr lang="en-US" altLang="ko-KR" sz="1600" i="1" dirty="0">
                        <a:solidFill>
                          <a:schemeClr val="accent4">
                            <a:lumMod val="50000"/>
                          </a:schemeClr>
                        </a:solidFill>
                        <a:latin typeface="Cambria Math" panose="02040503050406030204" pitchFamily="18" charset="0"/>
                        <a:ea typeface="Cambria Math" panose="02040503050406030204" pitchFamily="18" charset="0"/>
                      </a:rPr>
                      <m:t>∙</m:t>
                    </m:r>
                    <m:sSub>
                      <m:sSubPr>
                        <m:ctrlPr>
                          <a:rPr lang="en-US" altLang="ko-KR" sz="1600" i="1" dirty="0">
                            <a:solidFill>
                              <a:schemeClr val="accent4">
                                <a:lumMod val="50000"/>
                              </a:schemeClr>
                            </a:solidFill>
                            <a:latin typeface="Cambria Math" panose="02040503050406030204" pitchFamily="18" charset="0"/>
                          </a:rPr>
                        </m:ctrlPr>
                      </m:sSubPr>
                      <m:e>
                        <m:r>
                          <a:rPr lang="en-US" altLang="ko-KR" sz="1600" i="1" dirty="0">
                            <a:solidFill>
                              <a:schemeClr val="accent4">
                                <a:lumMod val="50000"/>
                              </a:schemeClr>
                            </a:solidFill>
                            <a:latin typeface="Cambria Math" panose="02040503050406030204" pitchFamily="18" charset="0"/>
                          </a:rPr>
                          <m:t>𝑥</m:t>
                        </m:r>
                      </m:e>
                      <m:sub>
                        <m:r>
                          <a:rPr lang="en-US" altLang="ko-KR" sz="1600" i="1" dirty="0">
                            <a:solidFill>
                              <a:schemeClr val="accent4">
                                <a:lumMod val="50000"/>
                              </a:schemeClr>
                            </a:solidFill>
                            <a:latin typeface="Cambria Math" panose="02040503050406030204" pitchFamily="18" charset="0"/>
                          </a:rPr>
                          <m:t>1</m:t>
                        </m:r>
                      </m:sub>
                    </m:sSub>
                  </m:oMath>
                </a14:m>
                <a:endParaRPr lang="ko-KR" altLang="en-US" sz="1600" dirty="0"/>
              </a:p>
              <a:p>
                <a:pPr marL="741600" lvl="1"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4494051"/>
              </a:xfrm>
              <a:prstGeom prst="rect">
                <a:avLst/>
              </a:prstGeom>
              <a:blipFill>
                <a:blip r:embed="rId3"/>
                <a:stretch>
                  <a:fillRect l="-642" r="-285"/>
                </a:stretch>
              </a:blipFill>
            </p:spPr>
            <p:txBody>
              <a:bodyPr/>
              <a:lstStyle/>
              <a:p>
                <a:r>
                  <a:rPr lang="ko-KR" altLang="en-US">
                    <a:noFill/>
                  </a:rPr>
                  <a:t> </a:t>
                </a:r>
              </a:p>
            </p:txBody>
          </p:sp>
        </mc:Fallback>
      </mc:AlternateContent>
      <p:sp>
        <p:nvSpPr>
          <p:cNvPr id="22" name="직사각형 21">
            <a:extLst>
              <a:ext uri="{FF2B5EF4-FFF2-40B4-BE49-F238E27FC236}">
                <a16:creationId xmlns:a16="http://schemas.microsoft.com/office/drawing/2014/main" id="{EF6474A2-906B-1950-F06F-B5E2FC2D505C}"/>
              </a:ext>
            </a:extLst>
          </p:cNvPr>
          <p:cNvSpPr/>
          <p:nvPr/>
        </p:nvSpPr>
        <p:spPr>
          <a:xfrm>
            <a:off x="1997939" y="1711108"/>
            <a:ext cx="666662" cy="65185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p:sp>
        <p:nvSpPr>
          <p:cNvPr id="18" name="직사각형 17">
            <a:extLst>
              <a:ext uri="{FF2B5EF4-FFF2-40B4-BE49-F238E27FC236}">
                <a16:creationId xmlns:a16="http://schemas.microsoft.com/office/drawing/2014/main" id="{EF6474A2-906B-1950-F06F-B5E2FC2D505C}"/>
              </a:ext>
            </a:extLst>
          </p:cNvPr>
          <p:cNvSpPr/>
          <p:nvPr/>
        </p:nvSpPr>
        <p:spPr>
          <a:xfrm>
            <a:off x="1103591" y="2419524"/>
            <a:ext cx="666662" cy="53872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p:sp>
        <p:nvSpPr>
          <p:cNvPr id="19" name="직사각형 18">
            <a:extLst>
              <a:ext uri="{FF2B5EF4-FFF2-40B4-BE49-F238E27FC236}">
                <a16:creationId xmlns:a16="http://schemas.microsoft.com/office/drawing/2014/main" id="{D3DA94A3-D59A-9AFC-7796-8E8F80C4CBA8}"/>
              </a:ext>
            </a:extLst>
          </p:cNvPr>
          <p:cNvSpPr/>
          <p:nvPr/>
        </p:nvSpPr>
        <p:spPr>
          <a:xfrm>
            <a:off x="2743201" y="1711108"/>
            <a:ext cx="1143000" cy="651851"/>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D3DA94A3-D59A-9AFC-7796-8E8F80C4CBA8}"/>
              </a:ext>
            </a:extLst>
          </p:cNvPr>
          <p:cNvSpPr/>
          <p:nvPr/>
        </p:nvSpPr>
        <p:spPr>
          <a:xfrm>
            <a:off x="1119450" y="3089357"/>
            <a:ext cx="1039091" cy="538720"/>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E7FC83CF-E03A-3066-AE9A-4B856731FA3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937638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직사각형 5">
                <a:extLst>
                  <a:ext uri="{FF2B5EF4-FFF2-40B4-BE49-F238E27FC236}">
                    <a16:creationId xmlns:a16="http://schemas.microsoft.com/office/drawing/2014/main" id="{446C2081-4C9A-A221-9EE9-2B95C00E39E1}"/>
                  </a:ext>
                </a:extLst>
              </p:cNvPr>
              <p:cNvSpPr/>
              <p:nvPr/>
            </p:nvSpPr>
            <p:spPr>
              <a:xfrm>
                <a:off x="328771" y="1139130"/>
                <a:ext cx="8425930" cy="532806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 </a:t>
                </a: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𝑙𝑟</m:t>
                    </m:r>
                    <m:r>
                      <a:rPr lang="en-US" altLang="ko-KR" b="0" i="1" dirty="0" smtClean="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endParaRPr lang="en-US" altLang="ko-KR" dirty="0"/>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𝑙𝑟</m:t>
                    </m:r>
                    <m:r>
                      <a:rPr lang="en-US" altLang="ko-KR" i="1" dirty="0">
                        <a:solidFill>
                          <a:srgbClr val="222222"/>
                        </a:solidFill>
                        <a:latin typeface="Cambria Math" panose="02040503050406030204" pitchFamily="18" charset="0"/>
                      </a:rPr>
                      <m:t>∗(</m:t>
                    </m:r>
                    <m:r>
                      <a:rPr lang="el-GR" altLang="ko-KR" i="1" dirty="0">
                        <a:solidFill>
                          <a:srgbClr val="C00000"/>
                        </a:solidFill>
                        <a:latin typeface="Cambria Math" panose="02040503050406030204" pitchFamily="18" charset="0"/>
                        <a:ea typeface="Cambria Math" panose="02040503050406030204" pitchFamily="18" charset="0"/>
                      </a:rPr>
                      <m:t>𝛿</m:t>
                    </m:r>
                    <m:sSub>
                      <m:sSubPr>
                        <m:ctrlPr>
                          <a:rPr lang="el-GR" altLang="ko-KR" i="1" dirty="0">
                            <a:solidFill>
                              <a:srgbClr val="C00000"/>
                            </a:solidFill>
                            <a:latin typeface="Cambria Math" panose="02040503050406030204" pitchFamily="18" charset="0"/>
                            <a:ea typeface="Cambria Math" panose="02040503050406030204" pitchFamily="18" charset="0"/>
                          </a:rPr>
                        </m:ctrlPr>
                      </m:sSubPr>
                      <m:e>
                        <m:r>
                          <m:rPr>
                            <m:nor/>
                          </m:rPr>
                          <a:rPr lang="en-US" altLang="ko-KR" i="1" dirty="0">
                            <a:solidFill>
                              <a:srgbClr val="C00000"/>
                            </a:solidFill>
                            <a:latin typeface="Cambria Math" panose="02040503050406030204" pitchFamily="18" charset="0"/>
                            <a:ea typeface="Cambria Math" panose="02040503050406030204" pitchFamily="18" charset="0"/>
                          </a:rPr>
                          <m:t>y</m:t>
                        </m:r>
                      </m:e>
                      <m:sub>
                        <m:r>
                          <a:rPr lang="en-US" altLang="ko-KR" i="1" dirty="0">
                            <a:solidFill>
                              <a:srgbClr val="C00000"/>
                            </a:solidFill>
                            <a:latin typeface="Cambria Math" panose="02040503050406030204" pitchFamily="18" charset="0"/>
                            <a:ea typeface="Cambria Math" panose="02040503050406030204" pitchFamily="18" charset="0"/>
                          </a:rPr>
                          <m:t>𝑜</m:t>
                        </m:r>
                        <m:r>
                          <a:rPr lang="en-US" altLang="ko-KR" i="1" dirty="0">
                            <a:solidFill>
                              <a:srgbClr val="C00000"/>
                            </a:solidFill>
                            <a:latin typeface="Cambria Math" panose="02040503050406030204" pitchFamily="18" charset="0"/>
                            <a:ea typeface="Cambria Math" panose="02040503050406030204" pitchFamily="18" charset="0"/>
                          </a:rPr>
                          <m:t>1</m:t>
                        </m:r>
                      </m:sub>
                    </m:sSub>
                    <m:r>
                      <a:rPr lang="en-US" altLang="ko-KR" i="1" dirty="0">
                        <a:solidFill>
                          <a:srgbClr val="C00000"/>
                        </a:solidFill>
                        <a:latin typeface="Cambria Math" panose="02040503050406030204" pitchFamily="18" charset="0"/>
                        <a:ea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𝑤</m:t>
                        </m:r>
                      </m:e>
                      <m:sub>
                        <m:r>
                          <a:rPr lang="en-US" altLang="ko-KR" i="1" dirty="0">
                            <a:solidFill>
                              <a:srgbClr val="C00000"/>
                            </a:solidFill>
                            <a:latin typeface="Cambria Math" panose="02040503050406030204" pitchFamily="18" charset="0"/>
                          </a:rPr>
                          <m:t>31</m:t>
                        </m:r>
                      </m:sub>
                    </m:sSub>
                    <m:r>
                      <a:rPr lang="en-US" altLang="ko-KR" i="1" dirty="0">
                        <a:solidFill>
                          <a:srgbClr val="C00000"/>
                        </a:solidFill>
                        <a:latin typeface="Cambria Math" panose="02040503050406030204" pitchFamily="18" charset="0"/>
                      </a:rPr>
                      <m:t>+ </m:t>
                    </m:r>
                    <m:r>
                      <a:rPr lang="el-GR" altLang="ko-KR" i="1" dirty="0">
                        <a:solidFill>
                          <a:srgbClr val="C00000"/>
                        </a:solidFill>
                        <a:latin typeface="Cambria Math" panose="02040503050406030204" pitchFamily="18" charset="0"/>
                        <a:ea typeface="Cambria Math" panose="02040503050406030204" pitchFamily="18" charset="0"/>
                      </a:rPr>
                      <m:t>𝛿</m:t>
                    </m:r>
                    <m:sSub>
                      <m:sSubPr>
                        <m:ctrlPr>
                          <a:rPr lang="el-GR" altLang="ko-KR" i="1" dirty="0">
                            <a:solidFill>
                              <a:srgbClr val="C00000"/>
                            </a:solidFill>
                            <a:latin typeface="Cambria Math" panose="02040503050406030204" pitchFamily="18" charset="0"/>
                            <a:ea typeface="Cambria Math" panose="02040503050406030204" pitchFamily="18" charset="0"/>
                          </a:rPr>
                        </m:ctrlPr>
                      </m:sSubPr>
                      <m:e>
                        <m:r>
                          <m:rPr>
                            <m:nor/>
                          </m:rPr>
                          <a:rPr lang="en-US" altLang="ko-KR" i="1" dirty="0">
                            <a:solidFill>
                              <a:srgbClr val="C00000"/>
                            </a:solidFill>
                            <a:latin typeface="Cambria Math" panose="02040503050406030204" pitchFamily="18" charset="0"/>
                            <a:ea typeface="Cambria Math" panose="02040503050406030204" pitchFamily="18" charset="0"/>
                          </a:rPr>
                          <m:t>y</m:t>
                        </m:r>
                      </m:e>
                      <m:sub>
                        <m:r>
                          <a:rPr lang="en-US" altLang="ko-KR" i="1" dirty="0">
                            <a:solidFill>
                              <a:srgbClr val="C00000"/>
                            </a:solidFill>
                            <a:latin typeface="Cambria Math" panose="02040503050406030204" pitchFamily="18" charset="0"/>
                            <a:ea typeface="Cambria Math" panose="02040503050406030204" pitchFamily="18" charset="0"/>
                          </a:rPr>
                          <m:t>𝑜</m:t>
                        </m:r>
                        <m:r>
                          <a:rPr lang="en-US" altLang="ko-KR" i="1" dirty="0">
                            <a:solidFill>
                              <a:srgbClr val="C00000"/>
                            </a:solidFill>
                            <a:latin typeface="Cambria Math" panose="02040503050406030204" pitchFamily="18" charset="0"/>
                            <a:ea typeface="Cambria Math" panose="02040503050406030204" pitchFamily="18" charset="0"/>
                          </a:rPr>
                          <m:t>2</m:t>
                        </m:r>
                      </m:sub>
                    </m:sSub>
                    <m:r>
                      <a:rPr lang="en-US" altLang="ko-KR" i="1" dirty="0">
                        <a:solidFill>
                          <a:srgbClr val="C00000"/>
                        </a:solidFill>
                        <a:latin typeface="Cambria Math" panose="02040503050406030204" pitchFamily="18" charset="0"/>
                        <a:ea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𝑤</m:t>
                        </m:r>
                      </m:e>
                      <m:sub>
                        <m:r>
                          <a:rPr lang="en-US" altLang="ko-KR" i="1" dirty="0">
                            <a:solidFill>
                              <a:srgbClr val="C00000"/>
                            </a:solidFill>
                            <a:latin typeface="Cambria Math" panose="02040503050406030204" pitchFamily="18" charset="0"/>
                          </a:rPr>
                          <m:t>41</m:t>
                        </m:r>
                      </m:sub>
                    </m:sSub>
                    <m:r>
                      <a:rPr lang="en-US" altLang="ko-KR" i="1" dirty="0">
                        <a:solidFill>
                          <a:srgbClr val="C00000"/>
                        </a:solidFill>
                        <a:latin typeface="Cambria Math" panose="02040503050406030204" pitchFamily="18" charset="0"/>
                      </a:rPr>
                      <m:t>)</m:t>
                    </m:r>
                    <m:r>
                      <a:rPr lang="en-US" altLang="ko-KR" i="1" dirty="0">
                        <a:solidFill>
                          <a:srgbClr val="C00000"/>
                        </a:solidFill>
                        <a:latin typeface="Cambria Math" panose="02040503050406030204" pitchFamily="18" charset="0"/>
                        <a:ea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h</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h</m:t>
                            </m:r>
                            <m:r>
                              <a:rPr lang="en-US" altLang="ko-KR" i="1" dirty="0">
                                <a:solidFill>
                                  <a:srgbClr val="C00000"/>
                                </a:solidFill>
                                <a:latin typeface="Cambria Math" panose="02040503050406030204" pitchFamily="18" charset="0"/>
                              </a:rPr>
                              <m:t>1</m:t>
                            </m:r>
                          </m:sub>
                        </m:sSub>
                      </m:e>
                    </m:d>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𝑥</m:t>
                        </m:r>
                      </m:e>
                      <m:sub>
                        <m:r>
                          <a:rPr lang="en-US" altLang="ko-KR" i="1" dirty="0">
                            <a:solidFill>
                              <a:srgbClr val="222222"/>
                            </a:solidFill>
                            <a:latin typeface="Cambria Math" panose="02040503050406030204" pitchFamily="18" charset="0"/>
                          </a:rPr>
                          <m:t>1</m:t>
                        </m:r>
                      </m:sub>
                    </m:sSub>
                  </m:oMath>
                </a14:m>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Delta Rule = </a:t>
                </a:r>
                <a14:m>
                  <m:oMath xmlns:m="http://schemas.openxmlformats.org/officeDocument/2006/math">
                    <m:r>
                      <a:rPr lang="en-US" altLang="ko-KR" i="1" dirty="0">
                        <a:solidFill>
                          <a:srgbClr val="C00000"/>
                        </a:solidFill>
                        <a:latin typeface="Cambria Math" panose="02040503050406030204" pitchFamily="18" charset="0"/>
                      </a:rPr>
                      <m:t>(</m:t>
                    </m:r>
                    <m:r>
                      <a:rPr lang="el-GR" altLang="ko-KR" i="1" dirty="0">
                        <a:solidFill>
                          <a:srgbClr val="C00000"/>
                        </a:solidFill>
                        <a:latin typeface="Cambria Math" panose="02040503050406030204" pitchFamily="18" charset="0"/>
                        <a:ea typeface="Cambria Math" panose="02040503050406030204" pitchFamily="18" charset="0"/>
                      </a:rPr>
                      <m:t>𝛿</m:t>
                    </m:r>
                    <m:sSub>
                      <m:sSubPr>
                        <m:ctrlPr>
                          <a:rPr lang="el-GR" altLang="ko-KR" i="1" dirty="0">
                            <a:solidFill>
                              <a:srgbClr val="C00000"/>
                            </a:solidFill>
                            <a:latin typeface="Cambria Math" panose="02040503050406030204" pitchFamily="18" charset="0"/>
                            <a:ea typeface="Cambria Math" panose="02040503050406030204" pitchFamily="18" charset="0"/>
                          </a:rPr>
                        </m:ctrlPr>
                      </m:sSubPr>
                      <m:e>
                        <m:r>
                          <m:rPr>
                            <m:nor/>
                          </m:rPr>
                          <a:rPr lang="en-US" altLang="ko-KR" i="1" dirty="0">
                            <a:solidFill>
                              <a:srgbClr val="C00000"/>
                            </a:solidFill>
                            <a:latin typeface="Cambria Math" panose="02040503050406030204" pitchFamily="18" charset="0"/>
                            <a:ea typeface="Cambria Math" panose="02040503050406030204" pitchFamily="18" charset="0"/>
                          </a:rPr>
                          <m:t>y</m:t>
                        </m:r>
                      </m:e>
                      <m:sub>
                        <m:r>
                          <a:rPr lang="en-US" altLang="ko-KR" i="1" dirty="0">
                            <a:solidFill>
                              <a:srgbClr val="C00000"/>
                            </a:solidFill>
                            <a:latin typeface="Cambria Math" panose="02040503050406030204" pitchFamily="18" charset="0"/>
                            <a:ea typeface="Cambria Math" panose="02040503050406030204" pitchFamily="18" charset="0"/>
                          </a:rPr>
                          <m:t>𝑜</m:t>
                        </m:r>
                        <m:r>
                          <a:rPr lang="en-US" altLang="ko-KR" i="1" dirty="0">
                            <a:solidFill>
                              <a:srgbClr val="C00000"/>
                            </a:solidFill>
                            <a:latin typeface="Cambria Math" panose="02040503050406030204" pitchFamily="18" charset="0"/>
                            <a:ea typeface="Cambria Math" panose="02040503050406030204" pitchFamily="18" charset="0"/>
                          </a:rPr>
                          <m:t>1</m:t>
                        </m:r>
                      </m:sub>
                    </m:sSub>
                    <m:r>
                      <a:rPr lang="en-US" altLang="ko-KR" i="1" dirty="0">
                        <a:solidFill>
                          <a:srgbClr val="C00000"/>
                        </a:solidFill>
                        <a:latin typeface="Cambria Math" panose="02040503050406030204" pitchFamily="18" charset="0"/>
                        <a:ea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𝑤</m:t>
                        </m:r>
                      </m:e>
                      <m:sub>
                        <m:r>
                          <a:rPr lang="en-US" altLang="ko-KR" i="1" dirty="0">
                            <a:solidFill>
                              <a:srgbClr val="C00000"/>
                            </a:solidFill>
                            <a:latin typeface="Cambria Math" panose="02040503050406030204" pitchFamily="18" charset="0"/>
                          </a:rPr>
                          <m:t>31</m:t>
                        </m:r>
                      </m:sub>
                    </m:sSub>
                    <m:r>
                      <a:rPr lang="en-US" altLang="ko-KR" i="1" dirty="0">
                        <a:solidFill>
                          <a:srgbClr val="C00000"/>
                        </a:solidFill>
                        <a:latin typeface="Cambria Math" panose="02040503050406030204" pitchFamily="18" charset="0"/>
                      </a:rPr>
                      <m:t>+ </m:t>
                    </m:r>
                    <m:r>
                      <a:rPr lang="el-GR" altLang="ko-KR" i="1" dirty="0">
                        <a:solidFill>
                          <a:srgbClr val="C00000"/>
                        </a:solidFill>
                        <a:latin typeface="Cambria Math" panose="02040503050406030204" pitchFamily="18" charset="0"/>
                        <a:ea typeface="Cambria Math" panose="02040503050406030204" pitchFamily="18" charset="0"/>
                      </a:rPr>
                      <m:t>𝛿</m:t>
                    </m:r>
                    <m:sSub>
                      <m:sSubPr>
                        <m:ctrlPr>
                          <a:rPr lang="el-GR" altLang="ko-KR" i="1" dirty="0">
                            <a:solidFill>
                              <a:srgbClr val="C00000"/>
                            </a:solidFill>
                            <a:latin typeface="Cambria Math" panose="02040503050406030204" pitchFamily="18" charset="0"/>
                            <a:ea typeface="Cambria Math" panose="02040503050406030204" pitchFamily="18" charset="0"/>
                          </a:rPr>
                        </m:ctrlPr>
                      </m:sSubPr>
                      <m:e>
                        <m:r>
                          <m:rPr>
                            <m:nor/>
                          </m:rPr>
                          <a:rPr lang="en-US" altLang="ko-KR" i="1" dirty="0">
                            <a:solidFill>
                              <a:srgbClr val="C00000"/>
                            </a:solidFill>
                            <a:latin typeface="Cambria Math" panose="02040503050406030204" pitchFamily="18" charset="0"/>
                            <a:ea typeface="Cambria Math" panose="02040503050406030204" pitchFamily="18" charset="0"/>
                          </a:rPr>
                          <m:t>y</m:t>
                        </m:r>
                      </m:e>
                      <m:sub>
                        <m:r>
                          <a:rPr lang="en-US" altLang="ko-KR" i="1" dirty="0">
                            <a:solidFill>
                              <a:srgbClr val="C00000"/>
                            </a:solidFill>
                            <a:latin typeface="Cambria Math" panose="02040503050406030204" pitchFamily="18" charset="0"/>
                            <a:ea typeface="Cambria Math" panose="02040503050406030204" pitchFamily="18" charset="0"/>
                          </a:rPr>
                          <m:t>𝑜</m:t>
                        </m:r>
                        <m:r>
                          <a:rPr lang="en-US" altLang="ko-KR" i="1" dirty="0">
                            <a:solidFill>
                              <a:srgbClr val="C00000"/>
                            </a:solidFill>
                            <a:latin typeface="Cambria Math" panose="02040503050406030204" pitchFamily="18" charset="0"/>
                            <a:ea typeface="Cambria Math" panose="02040503050406030204" pitchFamily="18" charset="0"/>
                          </a:rPr>
                          <m:t>2</m:t>
                        </m:r>
                      </m:sub>
                    </m:sSub>
                    <m:r>
                      <a:rPr lang="en-US" altLang="ko-KR" i="1" dirty="0">
                        <a:solidFill>
                          <a:srgbClr val="C00000"/>
                        </a:solidFill>
                        <a:latin typeface="Cambria Math" panose="02040503050406030204" pitchFamily="18" charset="0"/>
                        <a:ea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𝑤</m:t>
                        </m:r>
                      </m:e>
                      <m:sub>
                        <m:r>
                          <a:rPr lang="en-US" altLang="ko-KR" i="1" dirty="0">
                            <a:solidFill>
                              <a:srgbClr val="C00000"/>
                            </a:solidFill>
                            <a:latin typeface="Cambria Math" panose="02040503050406030204" pitchFamily="18" charset="0"/>
                          </a:rPr>
                          <m:t>41</m:t>
                        </m:r>
                      </m:sub>
                    </m:sSub>
                    <m:r>
                      <a:rPr lang="en-US" altLang="ko-KR" i="1" dirty="0">
                        <a:solidFill>
                          <a:srgbClr val="C00000"/>
                        </a:solidFill>
                        <a:latin typeface="Cambria Math" panose="02040503050406030204" pitchFamily="18" charset="0"/>
                      </a:rPr>
                      <m:t>)</m:t>
                    </m:r>
                    <m:r>
                      <a:rPr lang="en-US" altLang="ko-KR" i="1" dirty="0">
                        <a:solidFill>
                          <a:srgbClr val="C00000"/>
                        </a:solidFill>
                        <a:latin typeface="Cambria Math" panose="02040503050406030204" pitchFamily="18" charset="0"/>
                        <a:ea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h</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h</m:t>
                            </m:r>
                            <m:r>
                              <a:rPr lang="en-US" altLang="ko-KR" i="1" dirty="0">
                                <a:solidFill>
                                  <a:srgbClr val="C00000"/>
                                </a:solidFill>
                                <a:latin typeface="Cambria Math" panose="02040503050406030204" pitchFamily="18" charset="0"/>
                              </a:rPr>
                              <m:t>1</m:t>
                            </m:r>
                          </m:sub>
                        </m:sSub>
                      </m:e>
                    </m:d>
                  </m:oMath>
                </a14:m>
                <a:endParaRPr lang="en-US" altLang="ko-KR" dirty="0"/>
              </a:p>
              <a:p>
                <a:pPr marL="1198800" lvl="2" indent="-284400">
                  <a:lnSpc>
                    <a:spcPct val="150000"/>
                  </a:lnSpc>
                  <a:buFont typeface="Arial" panose="020B0604020202020204" pitchFamily="34" charset="0"/>
                  <a:buChar char="•"/>
                </a:pPr>
                <a:r>
                  <a:rPr lang="en-US" altLang="ko-KR" dirty="0"/>
                  <a:t>Used repeatedly during backpropagation</a:t>
                </a:r>
              </a:p>
              <a:p>
                <a:pPr marL="1198800" lvl="2" indent="-284400">
                  <a:lnSpc>
                    <a:spcPct val="150000"/>
                  </a:lnSpc>
                  <a:buFont typeface="Arial" panose="020B0604020202020204" pitchFamily="34" charset="0"/>
                  <a:buChar char="•"/>
                </a:pPr>
                <a:r>
                  <a:rPr lang="en-US" altLang="ko-KR" dirty="0"/>
                  <a:t>Let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i="1" dirty="0"/>
              </a:p>
              <a:p>
                <a:pPr marL="1198800" lvl="2"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Thus,</a:t>
                </a: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𝑙𝑟</m:t>
                    </m:r>
                    <m:r>
                      <a:rPr lang="en-US" altLang="ko-KR" i="1" dirty="0">
                        <a:solidFill>
                          <a:srgbClr val="222222"/>
                        </a:solidFill>
                        <a:latin typeface="Cambria Math" panose="02040503050406030204" pitchFamily="18" charset="0"/>
                      </a:rPr>
                      <m:t>∗</m:t>
                    </m:r>
                    <m:r>
                      <a:rPr lang="el-GR" altLang="ko-KR" b="0" i="1" dirty="0" smtClean="0">
                        <a:solidFill>
                          <a:srgbClr val="222222"/>
                        </a:solidFill>
                        <a:latin typeface="Cambria Math" panose="02040503050406030204" pitchFamily="18" charset="0"/>
                        <a:ea typeface="Cambria Math" panose="02040503050406030204" pitchFamily="18" charset="0"/>
                      </a:rPr>
                      <m:t>𝛿</m:t>
                    </m:r>
                    <m:r>
                      <m:rPr>
                        <m:nor/>
                      </m:rPr>
                      <a:rPr lang="en-US" altLang="ko-KR" i="1" dirty="0">
                        <a:latin typeface="Cambria Math" panose="02040503050406030204" pitchFamily="18" charset="0"/>
                        <a:ea typeface="Cambria Math" panose="02040503050406030204" pitchFamily="18" charset="0"/>
                      </a:rPr>
                      <m:t>h</m:t>
                    </m:r>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𝑥</m:t>
                        </m:r>
                      </m:e>
                      <m:sub>
                        <m:r>
                          <a:rPr lang="en-US" altLang="ko-KR" i="1" dirty="0">
                            <a:solidFill>
                              <a:srgbClr val="222222"/>
                            </a:solidFill>
                            <a:latin typeface="Cambria Math" panose="02040503050406030204" pitchFamily="18" charset="0"/>
                          </a:rPr>
                          <m:t>1</m:t>
                        </m:r>
                      </m:sub>
                    </m:sSub>
                  </m:oMath>
                </a14:m>
                <a:endParaRPr lang="ko-KR" altLang="en-US" i="1" dirty="0"/>
              </a:p>
              <a:p>
                <a:pPr marL="741600" lvl="1" indent="-284400">
                  <a:lnSpc>
                    <a:spcPct val="150000"/>
                  </a:lnSpc>
                  <a:buFont typeface="Arial" panose="020B0604020202020204" pitchFamily="34" charset="0"/>
                  <a:buChar char="•"/>
                </a:pPr>
                <a:endParaRPr lang="ko-KR" altLang="en-US" dirty="0"/>
              </a:p>
            </p:txBody>
          </p:sp>
        </mc:Choice>
        <mc:Fallback xmlns="">
          <p:sp>
            <p:nvSpPr>
              <p:cNvPr id="6" name="직사각형 5">
                <a:extLst>
                  <a:ext uri="{FF2B5EF4-FFF2-40B4-BE49-F238E27FC236}">
                    <a16:creationId xmlns:a16="http://schemas.microsoft.com/office/drawing/2014/main" id="{446C2081-4C9A-A221-9EE9-2B95C00E39E1}"/>
                  </a:ext>
                </a:extLst>
              </p:cNvPr>
              <p:cNvSpPr>
                <a:spLocks noRot="1" noChangeAspect="1" noMove="1" noResize="1" noEditPoints="1" noAdjustHandles="1" noChangeArrowheads="1" noChangeShapeType="1" noTextEdit="1"/>
              </p:cNvSpPr>
              <p:nvPr/>
            </p:nvSpPr>
            <p:spPr>
              <a:xfrm>
                <a:off x="328771" y="1139130"/>
                <a:ext cx="8425930" cy="5328062"/>
              </a:xfrm>
              <a:prstGeom prst="rect">
                <a:avLst/>
              </a:prstGeom>
              <a:blipFill>
                <a:blip r:embed="rId3"/>
                <a:stretch>
                  <a:fillRect l="-651"/>
                </a:stretch>
              </a:blipFill>
            </p:spPr>
            <p:txBody>
              <a:bodyPr/>
              <a:lstStyle/>
              <a:p>
                <a:r>
                  <a:rPr lang="ko-KR" altLang="en-US">
                    <a:noFill/>
                  </a:rPr>
                  <a:t> </a:t>
                </a:r>
              </a:p>
            </p:txBody>
          </p:sp>
        </mc:Fallback>
      </mc:AlternateContent>
      <p:sp>
        <p:nvSpPr>
          <p:cNvPr id="7" name="직사각형 6">
            <a:extLst>
              <a:ext uri="{FF2B5EF4-FFF2-40B4-BE49-F238E27FC236}">
                <a16:creationId xmlns:a16="http://schemas.microsoft.com/office/drawing/2014/main" id="{C17416CC-342B-06D0-447D-849F022F7175}"/>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8850462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317381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a:t>
                </a:r>
                <a:r>
                  <a:rPr lang="ko-KR" altLang="en-US" sz="2000" dirty="0">
                    <a:solidFill>
                      <a:srgbClr val="222222"/>
                    </a:solidFill>
                    <a:latin typeface="Arial Narrow" panose="020B0606020202030204" pitchFamily="34" charset="0"/>
                  </a:rPr>
                  <a:t> </a:t>
                </a:r>
                <a:r>
                  <a:rPr lang="en-US" altLang="ko-KR" sz="2000" dirty="0">
                    <a:solidFill>
                      <a:srgbClr val="222222"/>
                    </a:solidFill>
                    <a:latin typeface="Arial Narrow" panose="020B0606020202030204" pitchFamily="34" charset="0"/>
                  </a:rPr>
                  <a:t>summary</a:t>
                </a: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i="1" dirty="0">
                        <a:solidFill>
                          <a:srgbClr val="222222"/>
                        </a:solidFill>
                        <a:latin typeface="Cambria Math" panose="02040503050406030204" pitchFamily="18" charset="0"/>
                      </a:rPr>
                      <m:t>𝑙𝑟</m:t>
                    </m:r>
                    <m:r>
                      <a:rPr lang="en-US" altLang="ko-KR" sz="2000" i="1" dirty="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i="1" dirty="0">
                        <a:latin typeface="Cambria Math" panose="02040503050406030204" pitchFamily="18" charset="0"/>
                        <a:ea typeface="Cambria Math" panose="02040503050406030204" pitchFamily="18" charset="0"/>
                      </a:rPr>
                      <m:t>h</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𝑥</m:t>
                        </m:r>
                      </m:e>
                      <m:sub>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31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i="1" dirty="0">
                        <a:solidFill>
                          <a:srgbClr val="222222"/>
                        </a:solidFill>
                        <a:latin typeface="Cambria Math" panose="02040503050406030204" pitchFamily="18" charset="0"/>
                      </a:rPr>
                      <m:t>𝑙𝑟</m:t>
                    </m:r>
                    <m:r>
                      <a:rPr lang="en-US" altLang="ko-KR" sz="2000" i="1" dirty="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b="0" i="1" dirty="0" smtClean="0">
                        <a:solidFill>
                          <a:srgbClr val="222222"/>
                        </a:solidFill>
                        <a:latin typeface="Cambria Math" panose="02040503050406030204" pitchFamily="18" charset="0"/>
                        <a:ea typeface="Cambria Math" panose="02040503050406030204" pitchFamily="18" charset="0"/>
                      </a:rPr>
                      <m:t>y</m:t>
                    </m:r>
                    <m:r>
                      <m:rPr>
                        <m:nor/>
                      </m:rPr>
                      <a:rPr lang="en-US" altLang="ko-KR" sz="2000" i="1" dirty="0">
                        <a:solidFill>
                          <a:srgbClr val="222222"/>
                        </a:solidFill>
                        <a:ea typeface="Cambria Math" panose="02040503050406030204" pitchFamily="18" charset="0"/>
                      </a:rPr>
                      <m:t> </m:t>
                    </m:r>
                    <m:r>
                      <a:rPr lang="en-US" altLang="ko-KR" sz="2000" i="1" dirty="0">
                        <a:solidFill>
                          <a:srgbClr val="222222"/>
                        </a:solidFill>
                        <a:latin typeface="Cambria Math" panose="02040503050406030204" pitchFamily="18" charset="0"/>
                        <a:ea typeface="Cambria Math" panose="02040503050406030204" pitchFamily="18" charset="0"/>
                      </a:rPr>
                      <m:t>∙</m:t>
                    </m:r>
                    <m:r>
                      <m:rPr>
                        <m:nor/>
                      </m:rPr>
                      <a:rPr lang="en-US" altLang="ko-KR" sz="2000" i="1" dirty="0">
                        <a:solidFill>
                          <a:srgbClr val="222222"/>
                        </a:solidFill>
                      </a:rPr>
                      <m:t> </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y</m:t>
                    </m:r>
                    <m:r>
                      <m:rPr>
                        <m:nor/>
                      </m:rPr>
                      <a:rPr lang="en-US" altLang="ko-KR" b="0" i="1" dirty="0" smtClean="0">
                        <a:solidFill>
                          <a:schemeClr val="tx1"/>
                        </a:solidFill>
                        <a:latin typeface="Cambria Math" panose="02040503050406030204" pitchFamily="18" charset="0"/>
                        <a:ea typeface="Cambria Math" panose="02040503050406030204" pitchFamily="18" charset="0"/>
                      </a:rPr>
                      <m:t> = </m:t>
                    </m:r>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𝑡</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r>
                      <m:rPr>
                        <m:nor/>
                      </m:rPr>
                      <a:rPr lang="en-US" altLang="ko-KR" i="1"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i="1"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e>
                    </m:d>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3173818"/>
              </a:xfrm>
              <a:prstGeom prst="rect">
                <a:avLst/>
              </a:prstGeom>
              <a:blipFill>
                <a:blip r:embed="rId3"/>
                <a:stretch>
                  <a:fillRect l="-642"/>
                </a:stretch>
              </a:blipFill>
            </p:spPr>
            <p:txBody>
              <a:bodyPr/>
              <a:lstStyle/>
              <a:p>
                <a:r>
                  <a:rPr lang="ko-KR" altLang="en-US">
                    <a:noFill/>
                  </a:rPr>
                  <a:t> </a:t>
                </a:r>
              </a:p>
            </p:txBody>
          </p:sp>
        </mc:Fallback>
      </mc:AlternateContent>
      <p:pic>
        <p:nvPicPr>
          <p:cNvPr id="12" name="그림 11">
            <a:extLst>
              <a:ext uri="{FF2B5EF4-FFF2-40B4-BE49-F238E27FC236}">
                <a16:creationId xmlns:a16="http://schemas.microsoft.com/office/drawing/2014/main" id="{06CEAC1D-1DC7-ED83-D58B-DAE02A7FC7EC}"/>
              </a:ext>
            </a:extLst>
          </p:cNvPr>
          <p:cNvPicPr>
            <a:picLocks noChangeAspect="1"/>
          </p:cNvPicPr>
          <p:nvPr/>
        </p:nvPicPr>
        <p:blipFill>
          <a:blip r:embed="rId4"/>
          <a:stretch>
            <a:fillRect/>
          </a:stretch>
        </p:blipFill>
        <p:spPr>
          <a:xfrm>
            <a:off x="915185" y="4222412"/>
            <a:ext cx="6870083" cy="2254421"/>
          </a:xfrm>
          <a:prstGeom prst="rect">
            <a:avLst/>
          </a:prstGeom>
        </p:spPr>
      </p:pic>
      <p:sp>
        <p:nvSpPr>
          <p:cNvPr id="13" name="타원 12">
            <a:extLst>
              <a:ext uri="{FF2B5EF4-FFF2-40B4-BE49-F238E27FC236}">
                <a16:creationId xmlns:a16="http://schemas.microsoft.com/office/drawing/2014/main" id="{DD5F791D-FF4B-F51B-E83F-1246F0F40A2B}"/>
              </a:ext>
            </a:extLst>
          </p:cNvPr>
          <p:cNvSpPr/>
          <p:nvPr/>
        </p:nvSpPr>
        <p:spPr>
          <a:xfrm>
            <a:off x="4642918" y="4631039"/>
            <a:ext cx="282168"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a:extLst>
              <a:ext uri="{FF2B5EF4-FFF2-40B4-BE49-F238E27FC236}">
                <a16:creationId xmlns:a16="http://schemas.microsoft.com/office/drawing/2014/main" id="{A30D8E14-235A-8F9B-C7E3-22FBD88E27CA}"/>
              </a:ext>
            </a:extLst>
          </p:cNvPr>
          <p:cNvSpPr/>
          <p:nvPr/>
        </p:nvSpPr>
        <p:spPr>
          <a:xfrm>
            <a:off x="1473408" y="4631039"/>
            <a:ext cx="282168"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6524A630-99A0-F539-2082-6B1656DF6150}"/>
              </a:ext>
            </a:extLst>
          </p:cNvPr>
          <p:cNvSpPr/>
          <p:nvPr/>
        </p:nvSpPr>
        <p:spPr>
          <a:xfrm>
            <a:off x="1127867" y="3130652"/>
            <a:ext cx="438383"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06A9AB58-3AAB-9671-BACD-368101E67E0C}"/>
              </a:ext>
            </a:extLst>
          </p:cNvPr>
          <p:cNvSpPr/>
          <p:nvPr/>
        </p:nvSpPr>
        <p:spPr>
          <a:xfrm>
            <a:off x="1127069" y="1790019"/>
            <a:ext cx="438383"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18577522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1399033" y="2532888"/>
            <a:ext cx="6144768" cy="1142999"/>
          </a:xfrm>
          <a:prstGeom prst="roundRect">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2000050" y="2773680"/>
            <a:ext cx="5170295" cy="523220"/>
          </a:xfrm>
          <a:prstGeom prst="rect">
            <a:avLst/>
          </a:prstGeom>
        </p:spPr>
        <p:txBody>
          <a:bodyPr wrap="square">
            <a:spAutoFit/>
          </a:bodyPr>
          <a:lstStyle/>
          <a:p>
            <a:pPr algn="ctr"/>
            <a:r>
              <a:rPr lang="en-US" altLang="ko-KR" sz="2800" dirty="0">
                <a:solidFill>
                  <a:srgbClr val="222222"/>
                </a:solidFill>
                <a:latin typeface="Arial Narrow" panose="020B0606020202030204" pitchFamily="34" charset="0"/>
              </a:rPr>
              <a:t>Coding exercise for Backpropagation</a:t>
            </a:r>
          </a:p>
        </p:txBody>
      </p:sp>
      <p:sp>
        <p:nvSpPr>
          <p:cNvPr id="10" name="직사각형 9">
            <a:extLst>
              <a:ext uri="{FF2B5EF4-FFF2-40B4-BE49-F238E27FC236}">
                <a16:creationId xmlns:a16="http://schemas.microsoft.com/office/drawing/2014/main" id="{3A9C5E00-E580-751A-DF5B-8B5E39D9400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042138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33260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Backpropagation</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Calculate the error and adjust the weights learned in the previous epoch based on the error</a:t>
            </a: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pic>
        <p:nvPicPr>
          <p:cNvPr id="3" name="그림 2">
            <a:extLst>
              <a:ext uri="{FF2B5EF4-FFF2-40B4-BE49-F238E27FC236}">
                <a16:creationId xmlns:a16="http://schemas.microsoft.com/office/drawing/2014/main" id="{CC800029-FE3F-1704-C525-3BF41A7A9410}"/>
              </a:ext>
            </a:extLst>
          </p:cNvPr>
          <p:cNvPicPr>
            <a:picLocks noChangeAspect="1"/>
          </p:cNvPicPr>
          <p:nvPr/>
        </p:nvPicPr>
        <p:blipFill>
          <a:blip r:embed="rId3"/>
          <a:stretch>
            <a:fillRect/>
          </a:stretch>
        </p:blipFill>
        <p:spPr>
          <a:xfrm>
            <a:off x="1390650" y="2943225"/>
            <a:ext cx="4076700" cy="3057525"/>
          </a:xfrm>
          <a:prstGeom prst="rect">
            <a:avLst/>
          </a:prstGeom>
        </p:spPr>
      </p:pic>
      <p:sp>
        <p:nvSpPr>
          <p:cNvPr id="12" name="TextBox 11">
            <a:extLst>
              <a:ext uri="{FF2B5EF4-FFF2-40B4-BE49-F238E27FC236}">
                <a16:creationId xmlns:a16="http://schemas.microsoft.com/office/drawing/2014/main" id="{5BE3BD26-16B0-43B1-D731-101E9567504E}"/>
              </a:ext>
            </a:extLst>
          </p:cNvPr>
          <p:cNvSpPr txBox="1"/>
          <p:nvPr/>
        </p:nvSpPr>
        <p:spPr>
          <a:xfrm rot="1481313">
            <a:off x="2819789" y="3285943"/>
            <a:ext cx="2009767"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Adjusting the weights </a:t>
            </a:r>
            <a:endParaRPr lang="ko-KR" altLang="en-US" dirty="0"/>
          </a:p>
        </p:txBody>
      </p:sp>
      <p:sp>
        <p:nvSpPr>
          <p:cNvPr id="13" name="TextBox 12">
            <a:extLst>
              <a:ext uri="{FF2B5EF4-FFF2-40B4-BE49-F238E27FC236}">
                <a16:creationId xmlns:a16="http://schemas.microsoft.com/office/drawing/2014/main" id="{EA4E4F5B-12AB-2442-D1A2-2EECF8BE60DF}"/>
              </a:ext>
            </a:extLst>
          </p:cNvPr>
          <p:cNvSpPr txBox="1"/>
          <p:nvPr/>
        </p:nvSpPr>
        <p:spPr>
          <a:xfrm>
            <a:off x="5294765" y="4287321"/>
            <a:ext cx="2009767"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Calculating the error</a:t>
            </a:r>
            <a:endParaRPr lang="ko-KR" altLang="en-US" dirty="0"/>
          </a:p>
        </p:txBody>
      </p:sp>
      <p:sp>
        <p:nvSpPr>
          <p:cNvPr id="15" name="TextBox 14">
            <a:extLst>
              <a:ext uri="{FF2B5EF4-FFF2-40B4-BE49-F238E27FC236}">
                <a16:creationId xmlns:a16="http://schemas.microsoft.com/office/drawing/2014/main" id="{AE72006D-8706-BDAC-9751-31DEBCA50DE4}"/>
              </a:ext>
            </a:extLst>
          </p:cNvPr>
          <p:cNvSpPr txBox="1"/>
          <p:nvPr/>
        </p:nvSpPr>
        <p:spPr>
          <a:xfrm>
            <a:off x="3026039" y="5889448"/>
            <a:ext cx="2858643" cy="400110"/>
          </a:xfrm>
          <a:prstGeom prst="rect">
            <a:avLst/>
          </a:prstGeom>
          <a:noFill/>
        </p:spPr>
        <p:txBody>
          <a:bodyPr wrap="square">
            <a:spAutoFit/>
          </a:bodyPr>
          <a:lstStyle/>
          <a:p>
            <a:r>
              <a:rPr lang="en-US" altLang="ko-KR" sz="2000" dirty="0">
                <a:latin typeface="Arial Narrow" panose="020B0606020202030204" pitchFamily="34" charset="0"/>
              </a:rPr>
              <a:t>In the case of perceptron</a:t>
            </a:r>
            <a:endParaRPr lang="ko-KR" altLang="en-US" sz="2000" dirty="0">
              <a:latin typeface="Arial Narrow" panose="020B0606020202030204" pitchFamily="34" charset="0"/>
            </a:endParaRPr>
          </a:p>
        </p:txBody>
      </p:sp>
      <p:sp>
        <p:nvSpPr>
          <p:cNvPr id="11" name="직사각형 10">
            <a:extLst>
              <a:ext uri="{FF2B5EF4-FFF2-40B4-BE49-F238E27FC236}">
                <a16:creationId xmlns:a16="http://schemas.microsoft.com/office/drawing/2014/main" id="{E8E5459B-7682-BE44-E9C4-6545488844BD}"/>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2481407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4360924" cy="45576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The XOR problem data is given as follows</a:t>
            </a:r>
            <a:endParaRPr lang="en-US" altLang="ko-KR" i="1" dirty="0">
              <a:solidFill>
                <a:srgbClr val="222222"/>
              </a:solidFill>
              <a:latin typeface="Arial Narrow" panose="020B0606020202030204" pitchFamily="34" charset="0"/>
            </a:endParaRP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graphicFrame>
        <p:nvGraphicFramePr>
          <p:cNvPr id="2" name="표 2">
            <a:extLst>
              <a:ext uri="{FF2B5EF4-FFF2-40B4-BE49-F238E27FC236}">
                <a16:creationId xmlns:a16="http://schemas.microsoft.com/office/drawing/2014/main" id="{C82BE0EF-9352-EA9B-0CA8-A247324E8E67}"/>
              </a:ext>
            </a:extLst>
          </p:cNvPr>
          <p:cNvGraphicFramePr>
            <a:graphicFrameLocks noGrp="1"/>
          </p:cNvGraphicFramePr>
          <p:nvPr>
            <p:extLst>
              <p:ext uri="{D42A27DB-BD31-4B8C-83A1-F6EECF244321}">
                <p14:modId xmlns:p14="http://schemas.microsoft.com/office/powerpoint/2010/main" val="4088066616"/>
              </p:ext>
            </p:extLst>
          </p:nvPr>
        </p:nvGraphicFramePr>
        <p:xfrm>
          <a:off x="662316" y="1727032"/>
          <a:ext cx="3384582" cy="1828800"/>
        </p:xfrm>
        <a:graphic>
          <a:graphicData uri="http://schemas.openxmlformats.org/drawingml/2006/table">
            <a:tbl>
              <a:tblPr firstRow="1" bandRow="1">
                <a:tableStyleId>{5940675A-B579-460E-94D1-54222C63F5DA}</a:tableStyleId>
              </a:tblPr>
              <a:tblGrid>
                <a:gridCol w="1128194">
                  <a:extLst>
                    <a:ext uri="{9D8B030D-6E8A-4147-A177-3AD203B41FA5}">
                      <a16:colId xmlns:a16="http://schemas.microsoft.com/office/drawing/2014/main" val="2234647377"/>
                    </a:ext>
                  </a:extLst>
                </a:gridCol>
                <a:gridCol w="1128194">
                  <a:extLst>
                    <a:ext uri="{9D8B030D-6E8A-4147-A177-3AD203B41FA5}">
                      <a16:colId xmlns:a16="http://schemas.microsoft.com/office/drawing/2014/main" val="997045077"/>
                    </a:ext>
                  </a:extLst>
                </a:gridCol>
                <a:gridCol w="1128194">
                  <a:extLst>
                    <a:ext uri="{9D8B030D-6E8A-4147-A177-3AD203B41FA5}">
                      <a16:colId xmlns:a16="http://schemas.microsoft.com/office/drawing/2014/main" val="2948393180"/>
                    </a:ext>
                  </a:extLst>
                </a:gridCol>
              </a:tblGrid>
              <a:tr h="277481">
                <a:tc>
                  <a:txBody>
                    <a:bodyPr/>
                    <a:lstStyle/>
                    <a:p>
                      <a:pPr algn="ctr" latinLnBrk="1"/>
                      <a:r>
                        <a:rPr lang="en-US" altLang="ko-KR" dirty="0"/>
                        <a:t>X</a:t>
                      </a:r>
                      <a:r>
                        <a:rPr lang="en-US" altLang="ko-KR" baseline="-25000" dirty="0"/>
                        <a:t>1</a:t>
                      </a:r>
                      <a:endParaRPr lang="ko-KR" altLang="en-US" baseline="-25000" dirty="0"/>
                    </a:p>
                  </a:txBody>
                  <a:tcPr/>
                </a:tc>
                <a:tc>
                  <a:txBody>
                    <a:bodyPr/>
                    <a:lstStyle/>
                    <a:p>
                      <a:pPr algn="ctr" latinLnBrk="1"/>
                      <a:r>
                        <a:rPr lang="en-US" altLang="ko-KR" dirty="0"/>
                        <a:t>X</a:t>
                      </a:r>
                      <a:r>
                        <a:rPr lang="en-US" altLang="ko-KR" baseline="-25000" dirty="0"/>
                        <a:t>2</a:t>
                      </a:r>
                      <a:endParaRPr lang="ko-KR" altLang="en-US" baseline="-25000" dirty="0"/>
                    </a:p>
                  </a:txBody>
                  <a:tcPr/>
                </a:tc>
                <a:tc>
                  <a:txBody>
                    <a:bodyPr/>
                    <a:lstStyle/>
                    <a:p>
                      <a:pPr algn="ctr" latinLnBrk="1"/>
                      <a:r>
                        <a:rPr lang="en-US" altLang="ko-KR" dirty="0"/>
                        <a:t>Result</a:t>
                      </a:r>
                      <a:endParaRPr lang="ko-KR" altLang="en-US" dirty="0"/>
                    </a:p>
                  </a:txBody>
                  <a:tcPr/>
                </a:tc>
                <a:extLst>
                  <a:ext uri="{0D108BD9-81ED-4DB2-BD59-A6C34878D82A}">
                    <a16:rowId xmlns:a16="http://schemas.microsoft.com/office/drawing/2014/main" val="2625650627"/>
                  </a:ext>
                </a:extLst>
              </a:tr>
              <a:tr h="277481">
                <a:tc>
                  <a:txBody>
                    <a:bodyPr/>
                    <a:lstStyle/>
                    <a:p>
                      <a:pPr algn="ctr" latinLnBrk="1"/>
                      <a:r>
                        <a:rPr lang="en-US" altLang="ko-KR" dirty="0"/>
                        <a:t>0</a:t>
                      </a:r>
                      <a:endParaRPr lang="ko-KR" altLang="en-US" dirty="0"/>
                    </a:p>
                  </a:txBody>
                  <a:tcPr/>
                </a:tc>
                <a:tc>
                  <a:txBody>
                    <a:bodyPr/>
                    <a:lstStyle/>
                    <a:p>
                      <a:pPr algn="ctr" latinLnBrk="1"/>
                      <a:r>
                        <a:rPr lang="en-US" altLang="ko-KR" dirty="0"/>
                        <a:t>0</a:t>
                      </a:r>
                      <a:endParaRPr lang="ko-KR" altLang="en-US" dirty="0"/>
                    </a:p>
                  </a:txBody>
                  <a:tcPr/>
                </a:tc>
                <a:tc>
                  <a:txBody>
                    <a:bodyPr/>
                    <a:lstStyle/>
                    <a:p>
                      <a:pPr algn="ctr" latinLnBrk="1"/>
                      <a:r>
                        <a:rPr lang="en-US" altLang="ko-KR" dirty="0"/>
                        <a:t>0</a:t>
                      </a:r>
                      <a:endParaRPr lang="ko-KR" altLang="en-US" dirty="0"/>
                    </a:p>
                  </a:txBody>
                  <a:tcPr/>
                </a:tc>
                <a:extLst>
                  <a:ext uri="{0D108BD9-81ED-4DB2-BD59-A6C34878D82A}">
                    <a16:rowId xmlns:a16="http://schemas.microsoft.com/office/drawing/2014/main" val="3699182242"/>
                  </a:ext>
                </a:extLst>
              </a:tr>
              <a:tr h="277481">
                <a:tc>
                  <a:txBody>
                    <a:bodyPr/>
                    <a:lstStyle/>
                    <a:p>
                      <a:pPr algn="ctr" latinLnBrk="1"/>
                      <a:r>
                        <a:rPr lang="en-US" altLang="ko-KR" dirty="0"/>
                        <a:t>0</a:t>
                      </a:r>
                      <a:endParaRPr lang="ko-KR" altLang="en-US" dirty="0"/>
                    </a:p>
                  </a:txBody>
                  <a:tcPr/>
                </a:tc>
                <a:tc>
                  <a:txBody>
                    <a:bodyPr/>
                    <a:lstStyle/>
                    <a:p>
                      <a:pPr algn="ctr" latinLnBrk="1"/>
                      <a:r>
                        <a:rPr lang="en-US" altLang="ko-KR" dirty="0"/>
                        <a:t>1</a:t>
                      </a:r>
                      <a:endParaRPr lang="ko-KR" altLang="en-US" dirty="0"/>
                    </a:p>
                  </a:txBody>
                  <a:tcPr/>
                </a:tc>
                <a:tc>
                  <a:txBody>
                    <a:bodyPr/>
                    <a:lstStyle/>
                    <a:p>
                      <a:pPr algn="ctr" latinLnBrk="1"/>
                      <a:r>
                        <a:rPr lang="en-US" altLang="ko-KR" dirty="0"/>
                        <a:t>1</a:t>
                      </a:r>
                      <a:endParaRPr lang="ko-KR" altLang="en-US" dirty="0"/>
                    </a:p>
                  </a:txBody>
                  <a:tcPr/>
                </a:tc>
                <a:extLst>
                  <a:ext uri="{0D108BD9-81ED-4DB2-BD59-A6C34878D82A}">
                    <a16:rowId xmlns:a16="http://schemas.microsoft.com/office/drawing/2014/main" val="261295250"/>
                  </a:ext>
                </a:extLst>
              </a:tr>
              <a:tr h="277481">
                <a:tc>
                  <a:txBody>
                    <a:bodyPr/>
                    <a:lstStyle/>
                    <a:p>
                      <a:pPr algn="ctr" latinLnBrk="1"/>
                      <a:r>
                        <a:rPr lang="en-US" altLang="ko-KR" dirty="0"/>
                        <a:t>1</a:t>
                      </a:r>
                      <a:endParaRPr lang="ko-KR" altLang="en-US" dirty="0"/>
                    </a:p>
                  </a:txBody>
                  <a:tcPr/>
                </a:tc>
                <a:tc>
                  <a:txBody>
                    <a:bodyPr/>
                    <a:lstStyle/>
                    <a:p>
                      <a:pPr algn="ctr" latinLnBrk="1"/>
                      <a:r>
                        <a:rPr lang="en-US" altLang="ko-KR" dirty="0"/>
                        <a:t>0</a:t>
                      </a:r>
                      <a:endParaRPr lang="ko-KR" altLang="en-US" dirty="0"/>
                    </a:p>
                  </a:txBody>
                  <a:tcPr/>
                </a:tc>
                <a:tc>
                  <a:txBody>
                    <a:bodyPr/>
                    <a:lstStyle/>
                    <a:p>
                      <a:pPr algn="ctr" latinLnBrk="1"/>
                      <a:r>
                        <a:rPr lang="en-US" altLang="ko-KR" dirty="0"/>
                        <a:t>1</a:t>
                      </a:r>
                      <a:endParaRPr lang="ko-KR" altLang="en-US" dirty="0"/>
                    </a:p>
                  </a:txBody>
                  <a:tcPr/>
                </a:tc>
                <a:extLst>
                  <a:ext uri="{0D108BD9-81ED-4DB2-BD59-A6C34878D82A}">
                    <a16:rowId xmlns:a16="http://schemas.microsoft.com/office/drawing/2014/main" val="2976563136"/>
                  </a:ext>
                </a:extLst>
              </a:tr>
              <a:tr h="277481">
                <a:tc>
                  <a:txBody>
                    <a:bodyPr/>
                    <a:lstStyle/>
                    <a:p>
                      <a:pPr algn="ctr" latinLnBrk="1"/>
                      <a:r>
                        <a:rPr lang="en-US" altLang="ko-KR" dirty="0"/>
                        <a:t>1</a:t>
                      </a:r>
                      <a:endParaRPr lang="ko-KR" altLang="en-US" dirty="0"/>
                    </a:p>
                  </a:txBody>
                  <a:tcPr/>
                </a:tc>
                <a:tc>
                  <a:txBody>
                    <a:bodyPr/>
                    <a:lstStyle/>
                    <a:p>
                      <a:pPr algn="ctr" latinLnBrk="1"/>
                      <a:r>
                        <a:rPr lang="en-US" altLang="ko-KR" dirty="0"/>
                        <a:t>1</a:t>
                      </a:r>
                      <a:endParaRPr lang="ko-KR" altLang="en-US" dirty="0"/>
                    </a:p>
                  </a:txBody>
                  <a:tcPr/>
                </a:tc>
                <a:tc>
                  <a:txBody>
                    <a:bodyPr/>
                    <a:lstStyle/>
                    <a:p>
                      <a:pPr algn="ctr" latinLnBrk="1"/>
                      <a:r>
                        <a:rPr lang="en-US" altLang="ko-KR" dirty="0"/>
                        <a:t>0</a:t>
                      </a:r>
                      <a:endParaRPr lang="ko-KR" altLang="en-US" dirty="0"/>
                    </a:p>
                  </a:txBody>
                  <a:tcPr/>
                </a:tc>
                <a:extLst>
                  <a:ext uri="{0D108BD9-81ED-4DB2-BD59-A6C34878D82A}">
                    <a16:rowId xmlns:a16="http://schemas.microsoft.com/office/drawing/2014/main" val="1882674755"/>
                  </a:ext>
                </a:extLst>
              </a:tr>
            </a:tbl>
          </a:graphicData>
        </a:graphic>
      </p:graphicFrame>
      <p:pic>
        <p:nvPicPr>
          <p:cNvPr id="4" name="그림 3">
            <a:extLst>
              <a:ext uri="{FF2B5EF4-FFF2-40B4-BE49-F238E27FC236}">
                <a16:creationId xmlns:a16="http://schemas.microsoft.com/office/drawing/2014/main" id="{EC3D09B9-3931-6953-45A5-7EB68CBF79F0}"/>
              </a:ext>
            </a:extLst>
          </p:cNvPr>
          <p:cNvPicPr>
            <a:picLocks noChangeAspect="1"/>
          </p:cNvPicPr>
          <p:nvPr/>
        </p:nvPicPr>
        <p:blipFill>
          <a:blip r:embed="rId3"/>
          <a:stretch>
            <a:fillRect/>
          </a:stretch>
        </p:blipFill>
        <p:spPr>
          <a:xfrm>
            <a:off x="4689695" y="1781175"/>
            <a:ext cx="1885950" cy="1647825"/>
          </a:xfrm>
          <a:prstGeom prst="rect">
            <a:avLst/>
          </a:prstGeom>
        </p:spPr>
      </p:pic>
      <p:sp>
        <p:nvSpPr>
          <p:cNvPr id="18" name="직사각형 17">
            <a:extLst>
              <a:ext uri="{FF2B5EF4-FFF2-40B4-BE49-F238E27FC236}">
                <a16:creationId xmlns:a16="http://schemas.microsoft.com/office/drawing/2014/main" id="{1F10FC14-9EEB-B993-1060-EC469B2698D9}"/>
              </a:ext>
            </a:extLst>
          </p:cNvPr>
          <p:cNvSpPr/>
          <p:nvPr/>
        </p:nvSpPr>
        <p:spPr>
          <a:xfrm>
            <a:off x="361949" y="4342682"/>
            <a:ext cx="6382883" cy="45576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We set the number of runs, learning rate, and momentum coefficient.</a:t>
            </a:r>
            <a:endParaRPr lang="en-US" altLang="ko-KR" i="1" dirty="0">
              <a:solidFill>
                <a:srgbClr val="222222"/>
              </a:solidFill>
              <a:latin typeface="Arial Narrow" panose="020B0606020202030204" pitchFamily="34" charset="0"/>
            </a:endParaRPr>
          </a:p>
        </p:txBody>
      </p:sp>
      <p:pic>
        <p:nvPicPr>
          <p:cNvPr id="7" name="그림 6">
            <a:extLst>
              <a:ext uri="{FF2B5EF4-FFF2-40B4-BE49-F238E27FC236}">
                <a16:creationId xmlns:a16="http://schemas.microsoft.com/office/drawing/2014/main" id="{B5EC9C94-150E-EF08-B30C-FA4577BEA220}"/>
              </a:ext>
            </a:extLst>
          </p:cNvPr>
          <p:cNvPicPr>
            <a:picLocks noChangeAspect="1"/>
          </p:cNvPicPr>
          <p:nvPr/>
        </p:nvPicPr>
        <p:blipFill>
          <a:blip r:embed="rId4"/>
          <a:stretch>
            <a:fillRect/>
          </a:stretch>
        </p:blipFill>
        <p:spPr>
          <a:xfrm>
            <a:off x="801609" y="5099745"/>
            <a:ext cx="2362200" cy="123825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BD0FCEB-EDF2-5D62-629F-A4ED159C4449}"/>
                  </a:ext>
                </a:extLst>
              </p:cNvPr>
              <p:cNvSpPr txBox="1"/>
              <p:nvPr/>
            </p:nvSpPr>
            <p:spPr>
              <a:xfrm>
                <a:off x="951338" y="6272006"/>
                <a:ext cx="220380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i="1" smtClean="0">
                              <a:latin typeface="Cambria Math" panose="02040503050406030204" pitchFamily="18" charset="0"/>
                            </a:rPr>
                          </m:ctrlPr>
                        </m:sSubPr>
                        <m:e>
                          <m:r>
                            <a:rPr lang="en-US" altLang="ko-KR" sz="1400" b="0" i="1" smtClean="0">
                              <a:latin typeface="Cambria Math" panose="02040503050406030204" pitchFamily="18" charset="0"/>
                            </a:rPr>
                            <m:t>𝑤</m:t>
                          </m:r>
                        </m:e>
                        <m:sub>
                          <m:r>
                            <a:rPr lang="en-US" altLang="ko-KR" sz="1400" b="0" i="1" smtClean="0">
                              <a:latin typeface="Cambria Math" panose="02040503050406030204" pitchFamily="18" charset="0"/>
                            </a:rPr>
                            <m:t>𝑡</m:t>
                          </m:r>
                          <m:r>
                            <a:rPr lang="en-US" altLang="ko-KR" sz="1400" b="0" i="1" smtClean="0">
                              <a:latin typeface="Cambria Math" panose="02040503050406030204" pitchFamily="18" charset="0"/>
                            </a:rPr>
                            <m:t>+1</m:t>
                          </m:r>
                        </m:sub>
                      </m:sSub>
                      <m:r>
                        <a:rPr lang="en-US" altLang="ko-KR" sz="1400" b="0" i="1" smtClean="0">
                          <a:latin typeface="Cambria Math" panose="02040503050406030204" pitchFamily="18" charset="0"/>
                        </a:rPr>
                        <m:t>=</m:t>
                      </m:r>
                      <m:r>
                        <a:rPr lang="en-US" altLang="ko-KR" sz="1400" b="1" i="1" smtClean="0">
                          <a:solidFill>
                            <a:srgbClr val="C00000"/>
                          </a:solidFill>
                          <a:latin typeface="Cambria Math" panose="02040503050406030204" pitchFamily="18" charset="0"/>
                        </a:rPr>
                        <m:t>𝒎𝒐</m:t>
                      </m:r>
                      <m:r>
                        <a:rPr lang="en-US" altLang="ko-KR" sz="1400" b="0" i="1" smtClean="0">
                          <a:latin typeface="Cambria Math" panose="02040503050406030204" pitchFamily="18" charset="0"/>
                        </a:rPr>
                        <m:t>∗</m:t>
                      </m:r>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𝑤</m:t>
                          </m:r>
                        </m:e>
                        <m:sub>
                          <m:r>
                            <a:rPr lang="en-US" altLang="ko-KR" sz="1400" i="1">
                              <a:latin typeface="Cambria Math" panose="02040503050406030204" pitchFamily="18" charset="0"/>
                            </a:rPr>
                            <m:t>𝑡</m:t>
                          </m:r>
                        </m:sub>
                      </m:sSub>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𝑙𝑟</m:t>
                      </m:r>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𝑔𝑟𝑎𝑑</m:t>
                      </m:r>
                    </m:oMath>
                  </m:oMathPara>
                </a14:m>
                <a:endParaRPr lang="ko-KR" altLang="en-US" sz="1400" dirty="0"/>
              </a:p>
            </p:txBody>
          </p:sp>
        </mc:Choice>
        <mc:Fallback xmlns="">
          <p:sp>
            <p:nvSpPr>
              <p:cNvPr id="6" name="TextBox 5">
                <a:extLst>
                  <a:ext uri="{FF2B5EF4-FFF2-40B4-BE49-F238E27FC236}">
                    <a16:creationId xmlns:a16="http://schemas.microsoft.com/office/drawing/2014/main" id="{BBD0FCEB-EDF2-5D62-629F-A4ED159C4449}"/>
                  </a:ext>
                </a:extLst>
              </p:cNvPr>
              <p:cNvSpPr txBox="1">
                <a:spLocks noRot="1" noChangeAspect="1" noMove="1" noResize="1" noEditPoints="1" noAdjustHandles="1" noChangeArrowheads="1" noChangeShapeType="1" noTextEdit="1"/>
              </p:cNvSpPr>
              <p:nvPr/>
            </p:nvSpPr>
            <p:spPr>
              <a:xfrm>
                <a:off x="951338" y="6272006"/>
                <a:ext cx="2203808" cy="215444"/>
              </a:xfrm>
              <a:prstGeom prst="rect">
                <a:avLst/>
              </a:prstGeom>
              <a:blipFill>
                <a:blip r:embed="rId5"/>
                <a:stretch>
                  <a:fillRect l="-552" r="-2210" b="-31429"/>
                </a:stretch>
              </a:blipFill>
            </p:spPr>
            <p:txBody>
              <a:bodyPr/>
              <a:lstStyle/>
              <a:p>
                <a:r>
                  <a:rPr lang="ko-KR" altLang="en-US">
                    <a:noFill/>
                  </a:rPr>
                  <a:t> </a:t>
                </a:r>
              </a:p>
            </p:txBody>
          </p:sp>
        </mc:Fallback>
      </mc:AlternateContent>
      <p:sp>
        <p:nvSpPr>
          <p:cNvPr id="9" name="TextBox 8">
            <a:extLst>
              <a:ext uri="{FF2B5EF4-FFF2-40B4-BE49-F238E27FC236}">
                <a16:creationId xmlns:a16="http://schemas.microsoft.com/office/drawing/2014/main" id="{36DDEAA2-9C80-49FF-AECE-A033522ECCAE}"/>
              </a:ext>
            </a:extLst>
          </p:cNvPr>
          <p:cNvSpPr txBox="1"/>
          <p:nvPr/>
        </p:nvSpPr>
        <p:spPr>
          <a:xfrm>
            <a:off x="951337" y="6536134"/>
            <a:ext cx="7240555" cy="276999"/>
          </a:xfrm>
          <a:prstGeom prst="rect">
            <a:avLst/>
          </a:prstGeom>
          <a:noFill/>
        </p:spPr>
        <p:txBody>
          <a:bodyPr wrap="square">
            <a:spAutoFit/>
          </a:bodyPr>
          <a:lstStyle/>
          <a:p>
            <a:pPr marL="171450" indent="-171450">
              <a:buFont typeface="Arial" panose="020B0604020202020204" pitchFamily="34" charset="0"/>
              <a:buChar char="•"/>
            </a:pPr>
            <a:r>
              <a:rPr lang="en-US" altLang="ko-KR" sz="1200" dirty="0"/>
              <a:t>The momentum term helps to accelerate the optimization process in directions with consistent gradients</a:t>
            </a:r>
            <a:endParaRPr lang="ko-KR" altLang="en-US" sz="1200" dirty="0"/>
          </a:p>
        </p:txBody>
      </p:sp>
    </p:spTree>
    <p:extLst>
      <p:ext uri="{BB962C8B-B14F-4D97-AF65-F5344CB8AC3E}">
        <p14:creationId xmlns:p14="http://schemas.microsoft.com/office/powerpoint/2010/main" val="4410281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7728813" cy="216399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Activation functions and weight matrix</a:t>
            </a:r>
          </a:p>
          <a:p>
            <a:pPr marL="741600" lvl="1" indent="-28440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Create a sigmoid function and a hyperbolic tangent function</a:t>
            </a:r>
          </a:p>
          <a:p>
            <a:pPr marL="741600" lvl="1" indent="-28440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Makes it possible to decide whether to apply differentiation for each function</a:t>
            </a:r>
          </a:p>
          <a:p>
            <a:pPr marL="741600" lvl="1" indent="-28440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The derivative of the sigmoid function is output</a:t>
            </a:r>
            <a:r>
              <a:rPr lang="en-US" altLang="ko-KR" i="1" dirty="0">
                <a:solidFill>
                  <a:srgbClr val="222222"/>
                </a:solidFill>
                <a:latin typeface="맑은 고딕" panose="020B0503020000020004" pitchFamily="50" charset="-127"/>
                <a:ea typeface="맑은 고딕" panose="020B0503020000020004" pitchFamily="50" charset="-127"/>
              </a:rPr>
              <a:t>∙</a:t>
            </a:r>
            <a:r>
              <a:rPr lang="en-US" altLang="ko-KR" i="1" dirty="0">
                <a:solidFill>
                  <a:srgbClr val="222222"/>
                </a:solidFill>
                <a:latin typeface="Arial Narrow" panose="020B0606020202030204" pitchFamily="34" charset="0"/>
              </a:rPr>
              <a:t>(1- output)</a:t>
            </a:r>
          </a:p>
          <a:p>
            <a:pPr marL="741600" lvl="1" indent="-28440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The derivative of the hyperbolic tangent function is 1 - (squared output)</a:t>
            </a: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6" name="그림 5">
            <a:extLst>
              <a:ext uri="{FF2B5EF4-FFF2-40B4-BE49-F238E27FC236}">
                <a16:creationId xmlns:a16="http://schemas.microsoft.com/office/drawing/2014/main" id="{1002030E-45FE-4097-9B54-5A3B3285D6CA}"/>
              </a:ext>
            </a:extLst>
          </p:cNvPr>
          <p:cNvPicPr>
            <a:picLocks noChangeAspect="1"/>
          </p:cNvPicPr>
          <p:nvPr/>
        </p:nvPicPr>
        <p:blipFill>
          <a:blip r:embed="rId3"/>
          <a:stretch>
            <a:fillRect/>
          </a:stretch>
        </p:blipFill>
        <p:spPr>
          <a:xfrm>
            <a:off x="1030680" y="3714479"/>
            <a:ext cx="5543550" cy="2266950"/>
          </a:xfrm>
          <a:prstGeom prst="rect">
            <a:avLst/>
          </a:prstGeom>
        </p:spPr>
      </p:pic>
      <p:sp>
        <p:nvSpPr>
          <p:cNvPr id="8" name="타원 7">
            <a:extLst>
              <a:ext uri="{FF2B5EF4-FFF2-40B4-BE49-F238E27FC236}">
                <a16:creationId xmlns:a16="http://schemas.microsoft.com/office/drawing/2014/main" id="{DFFF91EB-8945-EBD9-6678-95478F586260}"/>
              </a:ext>
            </a:extLst>
          </p:cNvPr>
          <p:cNvSpPr/>
          <p:nvPr/>
        </p:nvSpPr>
        <p:spPr>
          <a:xfrm>
            <a:off x="2722545" y="4617267"/>
            <a:ext cx="216000" cy="216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41560784-81B3-E903-8063-8EA496BF8747}"/>
              </a:ext>
            </a:extLst>
          </p:cNvPr>
          <p:cNvSpPr/>
          <p:nvPr/>
        </p:nvSpPr>
        <p:spPr>
          <a:xfrm>
            <a:off x="2377005" y="5589488"/>
            <a:ext cx="216000" cy="216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직선 화살표 연결선 12">
            <a:extLst>
              <a:ext uri="{FF2B5EF4-FFF2-40B4-BE49-F238E27FC236}">
                <a16:creationId xmlns:a16="http://schemas.microsoft.com/office/drawing/2014/main" id="{658C4AB5-2EF6-FD0E-3D44-71B583B2C1B5}"/>
              </a:ext>
            </a:extLst>
          </p:cNvPr>
          <p:cNvCxnSpPr>
            <a:cxnSpLocks/>
            <a:stCxn id="8" idx="5"/>
          </p:cNvCxnSpPr>
          <p:nvPr/>
        </p:nvCxnSpPr>
        <p:spPr>
          <a:xfrm>
            <a:off x="2906913" y="4801635"/>
            <a:ext cx="1622225" cy="13038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EB97EC92-2A7C-2FDD-CC43-6B1CD38F1598}"/>
              </a:ext>
            </a:extLst>
          </p:cNvPr>
          <p:cNvCxnSpPr>
            <a:cxnSpLocks/>
          </p:cNvCxnSpPr>
          <p:nvPr/>
        </p:nvCxnSpPr>
        <p:spPr>
          <a:xfrm>
            <a:off x="2593005" y="5706542"/>
            <a:ext cx="1936133" cy="39898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타원 19">
            <a:extLst>
              <a:ext uri="{FF2B5EF4-FFF2-40B4-BE49-F238E27FC236}">
                <a16:creationId xmlns:a16="http://schemas.microsoft.com/office/drawing/2014/main" id="{12CC1495-03B8-6CFA-FEA8-DF038A2B5178}"/>
              </a:ext>
            </a:extLst>
          </p:cNvPr>
          <p:cNvSpPr/>
          <p:nvPr/>
        </p:nvSpPr>
        <p:spPr>
          <a:xfrm>
            <a:off x="2106595" y="4610443"/>
            <a:ext cx="216000" cy="216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화살표 연결선 20">
            <a:extLst>
              <a:ext uri="{FF2B5EF4-FFF2-40B4-BE49-F238E27FC236}">
                <a16:creationId xmlns:a16="http://schemas.microsoft.com/office/drawing/2014/main" id="{5788E9B3-E368-3C67-826F-E7D8D08C2EDF}"/>
              </a:ext>
            </a:extLst>
          </p:cNvPr>
          <p:cNvCxnSpPr>
            <a:cxnSpLocks/>
          </p:cNvCxnSpPr>
          <p:nvPr/>
        </p:nvCxnSpPr>
        <p:spPr>
          <a:xfrm>
            <a:off x="2318697" y="4765808"/>
            <a:ext cx="2210441" cy="13397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BC51F77-F3F7-4FE3-E828-CC4768F40ECB}"/>
              </a:ext>
            </a:extLst>
          </p:cNvPr>
          <p:cNvSpPr txBox="1"/>
          <p:nvPr/>
        </p:nvSpPr>
        <p:spPr>
          <a:xfrm>
            <a:off x="4529138" y="5968502"/>
            <a:ext cx="4158972" cy="584775"/>
          </a:xfrm>
          <a:prstGeom prst="rect">
            <a:avLst/>
          </a:prstGeom>
          <a:noFill/>
        </p:spPr>
        <p:txBody>
          <a:bodyPr wrap="square">
            <a:spAutoFit/>
          </a:bodyPr>
          <a:lstStyle/>
          <a:p>
            <a:r>
              <a:rPr lang="en-US" altLang="ko-KR" sz="1600" i="1" dirty="0">
                <a:solidFill>
                  <a:srgbClr val="222222"/>
                </a:solidFill>
                <a:latin typeface="Arial Narrow" panose="020B0606020202030204" pitchFamily="34" charset="0"/>
              </a:rPr>
              <a:t>In </a:t>
            </a:r>
            <a:r>
              <a:rPr lang="en-US" altLang="ko-KR" sz="1600" i="1" dirty="0" err="1">
                <a:solidFill>
                  <a:srgbClr val="222222"/>
                </a:solidFill>
                <a:latin typeface="Arial Narrow" panose="020B0606020202030204" pitchFamily="34" charset="0"/>
              </a:rPr>
              <a:t>forwardprogation</a:t>
            </a:r>
            <a:r>
              <a:rPr lang="en-US" altLang="ko-KR" sz="1600" i="1" dirty="0">
                <a:solidFill>
                  <a:srgbClr val="222222"/>
                </a:solidFill>
                <a:latin typeface="Arial Narrow" panose="020B0606020202030204" pitchFamily="34" charset="0"/>
              </a:rPr>
              <a:t>, it is an input, but in backpropagation, it flows backwards, so x is an output.</a:t>
            </a:r>
            <a:endParaRPr lang="ko-KR" altLang="en-US" sz="1600" dirty="0"/>
          </a:p>
        </p:txBody>
      </p:sp>
    </p:spTree>
    <p:extLst>
      <p:ext uri="{BB962C8B-B14F-4D97-AF65-F5344CB8AC3E}">
        <p14:creationId xmlns:p14="http://schemas.microsoft.com/office/powerpoint/2010/main" val="37602855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193061" cy="465698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Activation functions and weight matrix</a:t>
            </a:r>
          </a:p>
          <a:p>
            <a:pPr marL="741600" lvl="1" indent="-28440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The derivative of the sigmoid function is </a:t>
            </a:r>
            <a:r>
              <a:rPr lang="en-US" altLang="ko-KR" i="1" dirty="0">
                <a:solidFill>
                  <a:srgbClr val="C00000"/>
                </a:solidFill>
                <a:latin typeface="Arial Narrow" panose="020B0606020202030204" pitchFamily="34" charset="0"/>
              </a:rPr>
              <a:t>output</a:t>
            </a:r>
            <a:r>
              <a:rPr lang="en-US" altLang="ko-KR" i="1" dirty="0">
                <a:solidFill>
                  <a:srgbClr val="C00000"/>
                </a:solidFill>
                <a:latin typeface="맑은 고딕" panose="020B0503020000020004" pitchFamily="50" charset="-127"/>
                <a:ea typeface="맑은 고딕" panose="020B0503020000020004" pitchFamily="50" charset="-127"/>
              </a:rPr>
              <a:t>∙</a:t>
            </a:r>
            <a:r>
              <a:rPr lang="en-US" altLang="ko-KR" i="1" dirty="0">
                <a:solidFill>
                  <a:srgbClr val="C00000"/>
                </a:solidFill>
                <a:latin typeface="Arial Narrow" panose="020B0606020202030204" pitchFamily="34" charset="0"/>
              </a:rPr>
              <a:t>(1- output)</a:t>
            </a:r>
          </a:p>
          <a:p>
            <a:pPr marL="741600" lvl="1" indent="-284400">
              <a:lnSpc>
                <a:spcPct val="150000"/>
              </a:lnSpc>
              <a:buFont typeface="Arial" panose="020B0604020202020204" pitchFamily="34" charset="0"/>
              <a:buChar char="•"/>
            </a:pPr>
            <a:endParaRPr lang="en-US" altLang="ko-KR" i="1" dirty="0">
              <a:solidFill>
                <a:srgbClr val="C00000"/>
              </a:solidFill>
              <a:latin typeface="Arial Narrow" panose="020B0606020202030204" pitchFamily="34" charset="0"/>
            </a:endParaRPr>
          </a:p>
          <a:p>
            <a:pPr marL="741600" lvl="1" indent="-284400">
              <a:lnSpc>
                <a:spcPct val="150000"/>
              </a:lnSpc>
              <a:buFont typeface="Arial" panose="020B0604020202020204" pitchFamily="34" charset="0"/>
              <a:buChar char="•"/>
            </a:pPr>
            <a:r>
              <a:rPr lang="en-US" altLang="ko-KR" i="1" dirty="0">
                <a:latin typeface="Arial Narrow" panose="020B0606020202030204" pitchFamily="34" charset="0"/>
              </a:rPr>
              <a:t>The derivative of the Sigmoid function is given by:</a:t>
            </a:r>
          </a:p>
          <a:p>
            <a:pPr marL="741600" lvl="1" indent="-284400">
              <a:lnSpc>
                <a:spcPct val="150000"/>
              </a:lnSpc>
              <a:buFont typeface="Arial" panose="020B0604020202020204" pitchFamily="34" charset="0"/>
              <a:buChar char="•"/>
            </a:pPr>
            <a:r>
              <a:rPr lang="en-US" altLang="ko-KR" i="1" dirty="0">
                <a:latin typeface="Arial Narrow" panose="020B0606020202030204" pitchFamily="34" charset="0"/>
              </a:rPr>
              <a:t>σ'(x) = σ(x) * (1 - σ(x))</a:t>
            </a:r>
          </a:p>
          <a:p>
            <a:pPr marL="741600" lvl="1" indent="-284400">
              <a:lnSpc>
                <a:spcPct val="150000"/>
              </a:lnSpc>
              <a:buFont typeface="Arial" panose="020B0604020202020204" pitchFamily="34" charset="0"/>
              <a:buChar char="•"/>
            </a:pPr>
            <a:endParaRPr lang="en-US" altLang="ko-KR" i="1" dirty="0">
              <a:latin typeface="Arial Narrow" panose="020B0606020202030204" pitchFamily="34" charset="0"/>
            </a:endParaRPr>
          </a:p>
          <a:p>
            <a:pPr marL="741600" lvl="1" indent="-284400">
              <a:lnSpc>
                <a:spcPct val="150000"/>
              </a:lnSpc>
              <a:buFont typeface="Arial" panose="020B0604020202020204" pitchFamily="34" charset="0"/>
              <a:buChar char="•"/>
            </a:pPr>
            <a:r>
              <a:rPr lang="en-US" altLang="ko-KR" i="1" dirty="0">
                <a:latin typeface="Arial Narrow" panose="020B0606020202030204" pitchFamily="34" charset="0"/>
              </a:rPr>
              <a:t>In the provided code, the sigmoid function is implemented with an optional derivative parameter. When this parameter is set to True, the function returns the derivative of the Sigmoid function. However, the code uses a slightly different formula:</a:t>
            </a:r>
          </a:p>
          <a:p>
            <a:pPr marL="741600" lvl="1" indent="-284400">
              <a:lnSpc>
                <a:spcPct val="150000"/>
              </a:lnSpc>
              <a:buFont typeface="Arial" panose="020B0604020202020204" pitchFamily="34" charset="0"/>
              <a:buChar char="•"/>
            </a:pPr>
            <a:r>
              <a:rPr lang="en-US" altLang="ko-KR" i="1" dirty="0">
                <a:latin typeface="Arial Narrow" panose="020B0606020202030204" pitchFamily="34" charset="0"/>
              </a:rPr>
              <a:t>x * (1 - x)</a:t>
            </a:r>
          </a:p>
          <a:p>
            <a:pPr marL="741600" lvl="1" indent="-284400">
              <a:lnSpc>
                <a:spcPct val="150000"/>
              </a:lnSpc>
              <a:buFont typeface="Arial" panose="020B0604020202020204" pitchFamily="34" charset="0"/>
              <a:buChar char="•"/>
            </a:pPr>
            <a:endParaRPr lang="en-US" altLang="ko-KR" i="1" dirty="0">
              <a:latin typeface="Arial Narrow" panose="020B0606020202030204" pitchFamily="34" charset="0"/>
            </a:endParaRP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0028097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193061" cy="299498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Activation functions and weight matrix</a:t>
            </a:r>
          </a:p>
          <a:p>
            <a:pPr marL="741600" lvl="1" indent="-28440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This formula is used for computational efficiency. The code assumes that the input x has already been passed through the Sigmoid function. By doing this, the function avoids the need to call the Sigmoid function twice when calculating the derivative, making the computation faster and simpler.</a:t>
            </a:r>
          </a:p>
          <a:p>
            <a:pPr marL="741600" lvl="1" indent="-284400">
              <a:lnSpc>
                <a:spcPct val="150000"/>
              </a:lnSpc>
              <a:buFont typeface="Arial" panose="020B0604020202020204" pitchFamily="34" charset="0"/>
              <a:buChar char="•"/>
            </a:pPr>
            <a:endParaRPr lang="en-US" altLang="ko-KR" i="1"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i="1" dirty="0">
              <a:latin typeface="Arial Narrow" panose="020B0606020202030204" pitchFamily="34" charset="0"/>
            </a:endParaRP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grpSp>
        <p:nvGrpSpPr>
          <p:cNvPr id="65" name="그룹 64">
            <a:extLst>
              <a:ext uri="{FF2B5EF4-FFF2-40B4-BE49-F238E27FC236}">
                <a16:creationId xmlns:a16="http://schemas.microsoft.com/office/drawing/2014/main" id="{ABB14E2A-6FF0-DE5D-CA13-C6547926E3E2}"/>
              </a:ext>
            </a:extLst>
          </p:cNvPr>
          <p:cNvGrpSpPr/>
          <p:nvPr/>
        </p:nvGrpSpPr>
        <p:grpSpPr>
          <a:xfrm>
            <a:off x="563114" y="3703451"/>
            <a:ext cx="7239766" cy="2711757"/>
            <a:chOff x="563114" y="3703451"/>
            <a:chExt cx="7239766" cy="2711757"/>
          </a:xfrm>
        </p:grpSpPr>
        <p:pic>
          <p:nvPicPr>
            <p:cNvPr id="3" name="그림 2">
              <a:extLst>
                <a:ext uri="{FF2B5EF4-FFF2-40B4-BE49-F238E27FC236}">
                  <a16:creationId xmlns:a16="http://schemas.microsoft.com/office/drawing/2014/main" id="{FCCA2192-BA35-325E-EB57-6AF39441C2CF}"/>
                </a:ext>
              </a:extLst>
            </p:cNvPr>
            <p:cNvPicPr>
              <a:picLocks noChangeAspect="1"/>
            </p:cNvPicPr>
            <p:nvPr/>
          </p:nvPicPr>
          <p:blipFill rotWithShape="1">
            <a:blip r:embed="rId3"/>
            <a:srcRect t="58743"/>
            <a:stretch/>
          </p:blipFill>
          <p:spPr>
            <a:xfrm>
              <a:off x="812669" y="4473892"/>
              <a:ext cx="6629400" cy="1941316"/>
            </a:xfrm>
            <a:prstGeom prst="rect">
              <a:avLst/>
            </a:prstGeom>
          </p:spPr>
        </p:pic>
        <p:pic>
          <p:nvPicPr>
            <p:cNvPr id="4" name="그림 3">
              <a:extLst>
                <a:ext uri="{FF2B5EF4-FFF2-40B4-BE49-F238E27FC236}">
                  <a16:creationId xmlns:a16="http://schemas.microsoft.com/office/drawing/2014/main" id="{3D3644A1-7191-61D8-A5A4-E8AF8EE9B62B}"/>
                </a:ext>
              </a:extLst>
            </p:cNvPr>
            <p:cNvPicPr>
              <a:picLocks noChangeAspect="1"/>
            </p:cNvPicPr>
            <p:nvPr/>
          </p:nvPicPr>
          <p:blipFill rotWithShape="1">
            <a:blip r:embed="rId3"/>
            <a:srcRect b="87607"/>
            <a:stretch/>
          </p:blipFill>
          <p:spPr>
            <a:xfrm>
              <a:off x="812669" y="3703451"/>
              <a:ext cx="6629400" cy="583113"/>
            </a:xfrm>
            <a:prstGeom prst="rect">
              <a:avLst/>
            </a:prstGeom>
          </p:spPr>
        </p:pic>
        <p:sp>
          <p:nvSpPr>
            <p:cNvPr id="64" name="TextBox 63">
              <a:extLst>
                <a:ext uri="{FF2B5EF4-FFF2-40B4-BE49-F238E27FC236}">
                  <a16:creationId xmlns:a16="http://schemas.microsoft.com/office/drawing/2014/main" id="{74558F02-C135-FBDC-0A21-6F5715F87B63}"/>
                </a:ext>
              </a:extLst>
            </p:cNvPr>
            <p:cNvSpPr txBox="1"/>
            <p:nvPr/>
          </p:nvSpPr>
          <p:spPr>
            <a:xfrm>
              <a:off x="563114" y="4135338"/>
              <a:ext cx="7239766" cy="338554"/>
            </a:xfrm>
            <a:prstGeom prst="rect">
              <a:avLst/>
            </a:prstGeom>
            <a:noFill/>
          </p:spPr>
          <p:txBody>
            <a:bodyPr wrap="square" rtlCol="0">
              <a:spAutoFit/>
            </a:bodyPr>
            <a:lstStyle/>
            <a:p>
              <a:r>
                <a:rPr lang="en-US" altLang="ko-KR" sz="1600" dirty="0"/>
                <a:t>…………………………………………………………………………………………………….......................</a:t>
              </a:r>
              <a:endParaRPr lang="ko-KR" altLang="en-US" sz="1600" dirty="0"/>
            </a:p>
          </p:txBody>
        </p:sp>
      </p:grpSp>
      <p:sp>
        <p:nvSpPr>
          <p:cNvPr id="67" name="사각형: 둥근 모서리 66">
            <a:extLst>
              <a:ext uri="{FF2B5EF4-FFF2-40B4-BE49-F238E27FC236}">
                <a16:creationId xmlns:a16="http://schemas.microsoft.com/office/drawing/2014/main" id="{F4DED602-198F-9E43-0057-396A1C23510A}"/>
              </a:ext>
            </a:extLst>
          </p:cNvPr>
          <p:cNvSpPr/>
          <p:nvPr/>
        </p:nvSpPr>
        <p:spPr>
          <a:xfrm>
            <a:off x="1615440" y="5715000"/>
            <a:ext cx="1722120" cy="209550"/>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255501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7728813" cy="216399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Activation functions and weight matrix</a:t>
            </a:r>
          </a:p>
          <a:p>
            <a:pPr marL="741600" lvl="1" indent="-28440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Create an array for weights</a:t>
            </a:r>
          </a:p>
          <a:p>
            <a:pPr marL="741600" lvl="1" indent="-284400">
              <a:lnSpc>
                <a:spcPct val="150000"/>
              </a:lnSpc>
              <a:buFont typeface="Arial" panose="020B0604020202020204" pitchFamily="34" charset="0"/>
              <a:buChar char="•"/>
            </a:pPr>
            <a:r>
              <a:rPr lang="en-US" altLang="ko-KR" i="1" dirty="0" err="1">
                <a:solidFill>
                  <a:srgbClr val="222222"/>
                </a:solidFill>
                <a:latin typeface="Arial Narrow" panose="020B0606020202030204" pitchFamily="34" charset="0"/>
              </a:rPr>
              <a:t>i</a:t>
            </a:r>
            <a:r>
              <a:rPr lang="en-US" altLang="ko-KR" i="1" dirty="0">
                <a:solidFill>
                  <a:srgbClr val="222222"/>
                </a:solidFill>
                <a:latin typeface="Arial Narrow" panose="020B0606020202030204" pitchFamily="34" charset="0"/>
              </a:rPr>
              <a:t> and j represent the number of element sizes per dimension of the two-dimensional matrix, respectively.</a:t>
            </a:r>
          </a:p>
          <a:p>
            <a:pPr marL="741600" lvl="1" indent="-284400">
              <a:lnSpc>
                <a:spcPct val="150000"/>
              </a:lnSpc>
              <a:buFont typeface="Arial" panose="020B0604020202020204" pitchFamily="34" charset="0"/>
              <a:buChar char="•"/>
            </a:pPr>
            <a:endParaRPr lang="en-US" altLang="ko-KR" i="1" dirty="0">
              <a:solidFill>
                <a:srgbClr val="222222"/>
              </a:solidFill>
              <a:latin typeface="Arial Narrow" panose="020B0606020202030204" pitchFamily="34" charset="0"/>
            </a:endParaRP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4" name="그림 3">
            <a:extLst>
              <a:ext uri="{FF2B5EF4-FFF2-40B4-BE49-F238E27FC236}">
                <a16:creationId xmlns:a16="http://schemas.microsoft.com/office/drawing/2014/main" id="{8894ED97-6EA8-3EDA-033F-401DD057973B}"/>
              </a:ext>
            </a:extLst>
          </p:cNvPr>
          <p:cNvPicPr>
            <a:picLocks noChangeAspect="1"/>
          </p:cNvPicPr>
          <p:nvPr/>
        </p:nvPicPr>
        <p:blipFill>
          <a:blip r:embed="rId3"/>
          <a:stretch>
            <a:fillRect/>
          </a:stretch>
        </p:blipFill>
        <p:spPr>
          <a:xfrm>
            <a:off x="971746" y="3016448"/>
            <a:ext cx="3505200" cy="1143000"/>
          </a:xfrm>
          <a:prstGeom prst="rect">
            <a:avLst/>
          </a:prstGeom>
        </p:spPr>
      </p:pic>
    </p:spTree>
    <p:extLst>
      <p:ext uri="{BB962C8B-B14F-4D97-AF65-F5344CB8AC3E}">
        <p14:creationId xmlns:p14="http://schemas.microsoft.com/office/powerpoint/2010/main" val="3789331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4837119" cy="91749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 class that implements a neural network </a:t>
            </a:r>
          </a:p>
          <a:p>
            <a:pPr marL="741600" lvl="1" indent="-284400">
              <a:lnSpc>
                <a:spcPct val="150000"/>
              </a:lnSpc>
              <a:buFont typeface="Arial" panose="020B0604020202020204" pitchFamily="34" charset="0"/>
              <a:buChar char="•"/>
            </a:pPr>
            <a:endParaRPr lang="en-US" altLang="ko-KR" i="1" dirty="0">
              <a:solidFill>
                <a:srgbClr val="222222"/>
              </a:solidFill>
              <a:latin typeface="Arial Narrow" panose="020B0606020202030204" pitchFamily="34" charset="0"/>
            </a:endParaRP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2" name="TextBox 11">
            <a:extLst>
              <a:ext uri="{FF2B5EF4-FFF2-40B4-BE49-F238E27FC236}">
                <a16:creationId xmlns:a16="http://schemas.microsoft.com/office/drawing/2014/main" id="{5973E66E-0D98-8FBE-C115-C001869C813F}"/>
              </a:ext>
            </a:extLst>
          </p:cNvPr>
          <p:cNvSpPr txBox="1"/>
          <p:nvPr/>
        </p:nvSpPr>
        <p:spPr>
          <a:xfrm>
            <a:off x="562073" y="2622203"/>
            <a:ext cx="2695477" cy="170944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The class consists of an </a:t>
            </a:r>
            <a:r>
              <a:rPr lang="en-US" altLang="ko-KR" i="1" dirty="0">
                <a:solidFill>
                  <a:schemeClr val="accent5"/>
                </a:solidFill>
                <a:latin typeface="Arial Narrow" panose="020B0606020202030204" pitchFamily="34" charset="0"/>
              </a:rPr>
              <a:t>initial value assignment</a:t>
            </a:r>
            <a:r>
              <a:rPr lang="en-US" altLang="ko-KR" i="1" dirty="0">
                <a:solidFill>
                  <a:srgbClr val="222222"/>
                </a:solidFill>
                <a:latin typeface="Arial Narrow" panose="020B0606020202030204" pitchFamily="34" charset="0"/>
              </a:rPr>
              <a:t>, an </a:t>
            </a:r>
            <a:r>
              <a:rPr lang="en-US" altLang="ko-KR" i="1" dirty="0">
                <a:solidFill>
                  <a:schemeClr val="accent5"/>
                </a:solidFill>
                <a:latin typeface="Arial Narrow" panose="020B0606020202030204" pitchFamily="34" charset="0"/>
              </a:rPr>
              <a:t>update function</a:t>
            </a:r>
            <a:r>
              <a:rPr lang="en-US" altLang="ko-KR" i="1" dirty="0">
                <a:solidFill>
                  <a:srgbClr val="222222"/>
                </a:solidFill>
                <a:latin typeface="Arial Narrow" panose="020B0606020202030204" pitchFamily="34" charset="0"/>
              </a:rPr>
              <a:t>, and a </a:t>
            </a:r>
            <a:r>
              <a:rPr lang="en-US" altLang="ko-KR" i="1" dirty="0">
                <a:solidFill>
                  <a:schemeClr val="accent5"/>
                </a:solidFill>
                <a:latin typeface="Arial Narrow" panose="020B0606020202030204" pitchFamily="34" charset="0"/>
              </a:rPr>
              <a:t>backpropagation function</a:t>
            </a:r>
            <a:r>
              <a:rPr lang="en-US" altLang="ko-KR" i="1" dirty="0">
                <a:solidFill>
                  <a:srgbClr val="222222"/>
                </a:solidFill>
                <a:latin typeface="Arial Narrow" panose="020B0606020202030204" pitchFamily="34" charset="0"/>
              </a:rPr>
              <a:t>.</a:t>
            </a:r>
            <a:endParaRPr lang="ko-KR" altLang="en-US" dirty="0"/>
          </a:p>
        </p:txBody>
      </p:sp>
      <p:pic>
        <p:nvPicPr>
          <p:cNvPr id="7" name="그림 6">
            <a:extLst>
              <a:ext uri="{FF2B5EF4-FFF2-40B4-BE49-F238E27FC236}">
                <a16:creationId xmlns:a16="http://schemas.microsoft.com/office/drawing/2014/main" id="{81710008-A171-0444-49DC-B95F3E66CFF5}"/>
              </a:ext>
            </a:extLst>
          </p:cNvPr>
          <p:cNvPicPr>
            <a:picLocks noChangeAspect="1"/>
          </p:cNvPicPr>
          <p:nvPr/>
        </p:nvPicPr>
        <p:blipFill>
          <a:blip r:embed="rId3"/>
          <a:stretch>
            <a:fillRect/>
          </a:stretch>
        </p:blipFill>
        <p:spPr>
          <a:xfrm>
            <a:off x="3494693" y="1841566"/>
            <a:ext cx="4171950" cy="4381500"/>
          </a:xfrm>
          <a:prstGeom prst="rect">
            <a:avLst/>
          </a:prstGeom>
        </p:spPr>
      </p:pic>
    </p:spTree>
    <p:extLst>
      <p:ext uri="{BB962C8B-B14F-4D97-AF65-F5344CB8AC3E}">
        <p14:creationId xmlns:p14="http://schemas.microsoft.com/office/powerpoint/2010/main" val="40705226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7872550"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 class that implements a neural network </a:t>
            </a: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3" name="그림 2">
            <a:extLst>
              <a:ext uri="{FF2B5EF4-FFF2-40B4-BE49-F238E27FC236}">
                <a16:creationId xmlns:a16="http://schemas.microsoft.com/office/drawing/2014/main" id="{43FC6210-0E20-C49F-57D9-961CDDB39D8B}"/>
              </a:ext>
            </a:extLst>
          </p:cNvPr>
          <p:cNvPicPr>
            <a:picLocks noChangeAspect="1"/>
          </p:cNvPicPr>
          <p:nvPr/>
        </p:nvPicPr>
        <p:blipFill>
          <a:blip r:embed="rId3"/>
          <a:stretch>
            <a:fillRect/>
          </a:stretch>
        </p:blipFill>
        <p:spPr>
          <a:xfrm>
            <a:off x="4114800" y="1760794"/>
            <a:ext cx="4533900" cy="4667250"/>
          </a:xfrm>
          <a:prstGeom prst="rect">
            <a:avLst/>
          </a:prstGeom>
        </p:spPr>
      </p:pic>
      <p:sp>
        <p:nvSpPr>
          <p:cNvPr id="14" name="TextBox 13">
            <a:extLst>
              <a:ext uri="{FF2B5EF4-FFF2-40B4-BE49-F238E27FC236}">
                <a16:creationId xmlns:a16="http://schemas.microsoft.com/office/drawing/2014/main" id="{371C7F29-1BD0-76E9-C15E-93ED7EF10A19}"/>
              </a:ext>
            </a:extLst>
          </p:cNvPr>
          <p:cNvSpPr txBox="1"/>
          <p:nvPr/>
        </p:nvSpPr>
        <p:spPr>
          <a:xfrm>
            <a:off x="560895" y="2621445"/>
            <a:ext cx="3351228" cy="21249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We need the input value, the initial value of the hidden layer, the initial value of the output layer, the bias, and the activation function and the initial value of the weight</a:t>
            </a:r>
            <a:endParaRPr lang="ko-KR" altLang="en-US" dirty="0"/>
          </a:p>
        </p:txBody>
      </p:sp>
    </p:spTree>
    <p:extLst>
      <p:ext uri="{BB962C8B-B14F-4D97-AF65-F5344CB8AC3E}">
        <p14:creationId xmlns:p14="http://schemas.microsoft.com/office/powerpoint/2010/main" val="40127511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7872550"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 class that implements a neural network </a:t>
            </a: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4" name="TextBox 13">
            <a:extLst>
              <a:ext uri="{FF2B5EF4-FFF2-40B4-BE49-F238E27FC236}">
                <a16:creationId xmlns:a16="http://schemas.microsoft.com/office/drawing/2014/main" id="{371C7F29-1BD0-76E9-C15E-93ED7EF10A19}"/>
              </a:ext>
            </a:extLst>
          </p:cNvPr>
          <p:cNvSpPr txBox="1"/>
          <p:nvPr/>
        </p:nvSpPr>
        <p:spPr>
          <a:xfrm>
            <a:off x="560895" y="2404628"/>
            <a:ext cx="3181546" cy="12868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The forward propagation is executed as shown in the code on the right.</a:t>
            </a:r>
          </a:p>
        </p:txBody>
      </p:sp>
      <p:pic>
        <p:nvPicPr>
          <p:cNvPr id="4" name="그림 3">
            <a:extLst>
              <a:ext uri="{FF2B5EF4-FFF2-40B4-BE49-F238E27FC236}">
                <a16:creationId xmlns:a16="http://schemas.microsoft.com/office/drawing/2014/main" id="{5B9335F9-7AA9-D48D-C75D-1C3845B60653}"/>
              </a:ext>
            </a:extLst>
          </p:cNvPr>
          <p:cNvPicPr>
            <a:picLocks noChangeAspect="1"/>
          </p:cNvPicPr>
          <p:nvPr/>
        </p:nvPicPr>
        <p:blipFill rotWithShape="1">
          <a:blip r:embed="rId3"/>
          <a:srcRect r="10924"/>
          <a:stretch/>
        </p:blipFill>
        <p:spPr>
          <a:xfrm>
            <a:off x="3871372" y="1741334"/>
            <a:ext cx="5150079" cy="4333875"/>
          </a:xfrm>
          <a:prstGeom prst="rect">
            <a:avLst/>
          </a:prstGeom>
        </p:spPr>
      </p:pic>
      <p:pic>
        <p:nvPicPr>
          <p:cNvPr id="13" name="그림 12">
            <a:extLst>
              <a:ext uri="{FF2B5EF4-FFF2-40B4-BE49-F238E27FC236}">
                <a16:creationId xmlns:a16="http://schemas.microsoft.com/office/drawing/2014/main" id="{A0AD1CC8-6808-25FC-0A6F-E10AF9A94A43}"/>
              </a:ext>
            </a:extLst>
          </p:cNvPr>
          <p:cNvPicPr>
            <a:picLocks noChangeAspect="1"/>
          </p:cNvPicPr>
          <p:nvPr/>
        </p:nvPicPr>
        <p:blipFill>
          <a:blip r:embed="rId4"/>
          <a:stretch>
            <a:fillRect/>
          </a:stretch>
        </p:blipFill>
        <p:spPr>
          <a:xfrm>
            <a:off x="190941" y="4371668"/>
            <a:ext cx="3921454" cy="1286827"/>
          </a:xfrm>
          <a:prstGeom prst="rect">
            <a:avLst/>
          </a:prstGeom>
        </p:spPr>
      </p:pic>
      <p:sp>
        <p:nvSpPr>
          <p:cNvPr id="15" name="TextBox 14">
            <a:extLst>
              <a:ext uri="{FF2B5EF4-FFF2-40B4-BE49-F238E27FC236}">
                <a16:creationId xmlns:a16="http://schemas.microsoft.com/office/drawing/2014/main" id="{068CA6D3-23A7-8759-523E-B3CA31B0D995}"/>
              </a:ext>
            </a:extLst>
          </p:cNvPr>
          <p:cNvSpPr txBox="1"/>
          <p:nvPr/>
        </p:nvSpPr>
        <p:spPr>
          <a:xfrm>
            <a:off x="122549" y="4033114"/>
            <a:ext cx="641607" cy="307777"/>
          </a:xfrm>
          <a:prstGeom prst="rect">
            <a:avLst/>
          </a:prstGeom>
          <a:noFill/>
        </p:spPr>
        <p:txBody>
          <a:bodyPr wrap="square">
            <a:spAutoFit/>
          </a:bodyPr>
          <a:lstStyle/>
          <a:p>
            <a:r>
              <a:rPr lang="en-US" altLang="ko-KR" sz="1400" i="1" dirty="0">
                <a:solidFill>
                  <a:schemeClr val="accent5"/>
                </a:solidFill>
                <a:latin typeface="Arial Narrow" panose="020B0606020202030204" pitchFamily="34" charset="0"/>
              </a:rPr>
              <a:t>Input</a:t>
            </a:r>
            <a:endParaRPr lang="ko-KR" altLang="en-US" sz="1400" dirty="0">
              <a:solidFill>
                <a:schemeClr val="accent5"/>
              </a:solidFill>
            </a:endParaRPr>
          </a:p>
        </p:txBody>
      </p:sp>
      <p:sp>
        <p:nvSpPr>
          <p:cNvPr id="16" name="TextBox 15">
            <a:extLst>
              <a:ext uri="{FF2B5EF4-FFF2-40B4-BE49-F238E27FC236}">
                <a16:creationId xmlns:a16="http://schemas.microsoft.com/office/drawing/2014/main" id="{6FCDE1F1-B85D-CF60-E442-213D2E0F5EB9}"/>
              </a:ext>
            </a:extLst>
          </p:cNvPr>
          <p:cNvSpPr txBox="1"/>
          <p:nvPr/>
        </p:nvSpPr>
        <p:spPr>
          <a:xfrm>
            <a:off x="1710353" y="4033114"/>
            <a:ext cx="778323" cy="307777"/>
          </a:xfrm>
          <a:prstGeom prst="rect">
            <a:avLst/>
          </a:prstGeom>
          <a:noFill/>
        </p:spPr>
        <p:txBody>
          <a:bodyPr wrap="square">
            <a:spAutoFit/>
          </a:bodyPr>
          <a:lstStyle/>
          <a:p>
            <a:r>
              <a:rPr lang="en-US" altLang="ko-KR" sz="1400" i="1" dirty="0">
                <a:solidFill>
                  <a:schemeClr val="accent5"/>
                </a:solidFill>
                <a:latin typeface="Arial Narrow" panose="020B0606020202030204" pitchFamily="34" charset="0"/>
              </a:rPr>
              <a:t>Hidden</a:t>
            </a:r>
            <a:endParaRPr lang="ko-KR" altLang="en-US" sz="1400" dirty="0">
              <a:solidFill>
                <a:schemeClr val="accent5"/>
              </a:solidFill>
            </a:endParaRPr>
          </a:p>
        </p:txBody>
      </p:sp>
      <p:sp>
        <p:nvSpPr>
          <p:cNvPr id="17" name="TextBox 16">
            <a:extLst>
              <a:ext uri="{FF2B5EF4-FFF2-40B4-BE49-F238E27FC236}">
                <a16:creationId xmlns:a16="http://schemas.microsoft.com/office/drawing/2014/main" id="{E3421E60-B227-3EA8-91CD-CA12B45A6479}"/>
              </a:ext>
            </a:extLst>
          </p:cNvPr>
          <p:cNvSpPr txBox="1"/>
          <p:nvPr/>
        </p:nvSpPr>
        <p:spPr>
          <a:xfrm>
            <a:off x="3434873" y="4033114"/>
            <a:ext cx="778323" cy="307777"/>
          </a:xfrm>
          <a:prstGeom prst="rect">
            <a:avLst/>
          </a:prstGeom>
          <a:noFill/>
        </p:spPr>
        <p:txBody>
          <a:bodyPr wrap="square">
            <a:spAutoFit/>
          </a:bodyPr>
          <a:lstStyle/>
          <a:p>
            <a:r>
              <a:rPr lang="en-US" altLang="ko-KR" sz="1400" i="1" dirty="0">
                <a:solidFill>
                  <a:schemeClr val="accent5"/>
                </a:solidFill>
                <a:latin typeface="Arial Narrow" panose="020B0606020202030204" pitchFamily="34" charset="0"/>
              </a:rPr>
              <a:t>Output</a:t>
            </a:r>
            <a:endParaRPr lang="ko-KR" altLang="en-US" sz="1400" dirty="0">
              <a:solidFill>
                <a:schemeClr val="accent5"/>
              </a:solidFill>
            </a:endParaRPr>
          </a:p>
        </p:txBody>
      </p:sp>
    </p:spTree>
    <p:extLst>
      <p:ext uri="{BB962C8B-B14F-4D97-AF65-F5344CB8AC3E}">
        <p14:creationId xmlns:p14="http://schemas.microsoft.com/office/powerpoint/2010/main" val="10980491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7872550"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 class that implements a neural network </a:t>
            </a: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2" name="TextBox 11">
            <a:extLst>
              <a:ext uri="{FF2B5EF4-FFF2-40B4-BE49-F238E27FC236}">
                <a16:creationId xmlns:a16="http://schemas.microsoft.com/office/drawing/2014/main" id="{3CB4CD1C-0613-159F-F5B8-932A144C2D1B}"/>
              </a:ext>
            </a:extLst>
          </p:cNvPr>
          <p:cNvSpPr txBox="1"/>
          <p:nvPr/>
        </p:nvSpPr>
        <p:spPr>
          <a:xfrm>
            <a:off x="560895" y="2404628"/>
            <a:ext cx="3181546" cy="12868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The back propagation is executed as shown in the code on the right.</a:t>
            </a:r>
          </a:p>
        </p:txBody>
      </p:sp>
      <p:pic>
        <p:nvPicPr>
          <p:cNvPr id="3" name="그림 2">
            <a:extLst>
              <a:ext uri="{FF2B5EF4-FFF2-40B4-BE49-F238E27FC236}">
                <a16:creationId xmlns:a16="http://schemas.microsoft.com/office/drawing/2014/main" id="{CCA3BC0B-BABC-E9FA-6F89-BCA1E4B35044}"/>
              </a:ext>
            </a:extLst>
          </p:cNvPr>
          <p:cNvPicPr>
            <a:picLocks noChangeAspect="1"/>
          </p:cNvPicPr>
          <p:nvPr/>
        </p:nvPicPr>
        <p:blipFill>
          <a:blip r:embed="rId3"/>
          <a:stretch>
            <a:fillRect/>
          </a:stretch>
        </p:blipFill>
        <p:spPr>
          <a:xfrm>
            <a:off x="3846136" y="1755745"/>
            <a:ext cx="4355184" cy="4753325"/>
          </a:xfrm>
          <a:prstGeom prst="rect">
            <a:avLst/>
          </a:prstGeom>
        </p:spPr>
      </p:pic>
    </p:spTree>
    <p:extLst>
      <p:ext uri="{BB962C8B-B14F-4D97-AF65-F5344CB8AC3E}">
        <p14:creationId xmlns:p14="http://schemas.microsoft.com/office/powerpoint/2010/main" val="16945916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83499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a:t>
                </a:r>
                <a:r>
                  <a:rPr lang="ko-KR" altLang="en-US" sz="2000" dirty="0">
                    <a:solidFill>
                      <a:srgbClr val="222222"/>
                    </a:solidFill>
                    <a:latin typeface="Arial Narrow" panose="020B0606020202030204" pitchFamily="34" charset="0"/>
                  </a:rPr>
                  <a:t> </a:t>
                </a:r>
                <a:r>
                  <a:rPr lang="en-US" altLang="ko-KR" sz="2000" dirty="0">
                    <a:solidFill>
                      <a:srgbClr val="222222"/>
                    </a:solidFill>
                    <a:latin typeface="Arial Narrow" panose="020B0606020202030204" pitchFamily="34" charset="0"/>
                  </a:rPr>
                  <a:t>summary</a:t>
                </a: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31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𝑙𝑟</m:t>
                    </m:r>
                    <m:r>
                      <a:rPr lang="en-US" altLang="ko-KR" sz="2000" b="0" i="1" dirty="0" smtClean="0">
                        <a:solidFill>
                          <a:srgbClr val="222222"/>
                        </a:solidFill>
                        <a:latin typeface="Cambria Math" panose="02040503050406030204" pitchFamily="18" charset="0"/>
                      </a:rPr>
                      <m:t>∗</m:t>
                    </m:r>
                    <m:r>
                      <a:rPr lang="el-GR" altLang="ko-KR" sz="2000" b="0" i="1" dirty="0" smtClean="0">
                        <a:solidFill>
                          <a:srgbClr val="C00000"/>
                        </a:solidFill>
                        <a:latin typeface="Cambria Math" panose="02040503050406030204" pitchFamily="18" charset="0"/>
                        <a:ea typeface="Cambria Math" panose="02040503050406030204" pitchFamily="18" charset="0"/>
                      </a:rPr>
                      <m:t>𝛿</m:t>
                    </m:r>
                    <m:r>
                      <m:rPr>
                        <m:nor/>
                      </m:rPr>
                      <a:rPr lang="en-US" altLang="ko-KR" sz="2000" b="0" i="1" dirty="0" smtClean="0">
                        <a:solidFill>
                          <a:srgbClr val="C00000"/>
                        </a:solidFill>
                        <a:latin typeface="Cambria Math" panose="02040503050406030204" pitchFamily="18" charset="0"/>
                        <a:ea typeface="Cambria Math" panose="02040503050406030204" pitchFamily="18" charset="0"/>
                      </a:rPr>
                      <m:t>y</m:t>
                    </m:r>
                    <m:r>
                      <m:rPr>
                        <m:nor/>
                      </m:rPr>
                      <a:rPr lang="en-US" altLang="ko-KR" sz="2000" i="1" dirty="0">
                        <a:solidFill>
                          <a:srgbClr val="222222"/>
                        </a:solidFill>
                        <a:ea typeface="Cambria Math" panose="02040503050406030204" pitchFamily="18" charset="0"/>
                      </a:rPr>
                      <m:t> </m:t>
                    </m:r>
                    <m:r>
                      <a:rPr lang="en-US" altLang="ko-KR" sz="2000" i="1" dirty="0">
                        <a:solidFill>
                          <a:srgbClr val="222222"/>
                        </a:solidFill>
                        <a:latin typeface="Cambria Math" panose="02040503050406030204" pitchFamily="18" charset="0"/>
                        <a:ea typeface="Cambria Math" panose="02040503050406030204" pitchFamily="18" charset="0"/>
                      </a:rPr>
                      <m:t>∙</m:t>
                    </m:r>
                    <m:r>
                      <m:rPr>
                        <m:nor/>
                      </m:rPr>
                      <a:rPr lang="en-US" altLang="ko-KR" sz="2000" i="1" dirty="0">
                        <a:solidFill>
                          <a:srgbClr val="222222"/>
                        </a:solidFill>
                      </a:rPr>
                      <m:t> </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rgbClr val="C00000"/>
                        </a:solidFill>
                        <a:latin typeface="Cambria Math" panose="02040503050406030204" pitchFamily="18" charset="0"/>
                        <a:ea typeface="Cambria Math" panose="02040503050406030204" pitchFamily="18" charset="0"/>
                      </a:rPr>
                      <m:t>𝛿</m:t>
                    </m:r>
                    <m:r>
                      <m:rPr>
                        <m:nor/>
                      </m:rPr>
                      <a:rPr lang="en-US" altLang="ko-KR" b="0" i="1" dirty="0" smtClean="0">
                        <a:solidFill>
                          <a:srgbClr val="C00000"/>
                        </a:solidFill>
                        <a:latin typeface="Cambria Math" panose="02040503050406030204" pitchFamily="18" charset="0"/>
                        <a:ea typeface="Cambria Math" panose="02040503050406030204" pitchFamily="18" charset="0"/>
                      </a:rPr>
                      <m:t>y</m:t>
                    </m:r>
                    <m:r>
                      <m:rPr>
                        <m:nor/>
                      </m:rPr>
                      <a:rPr lang="en-US" altLang="ko-KR" b="0" i="1" dirty="0" smtClean="0">
                        <a:solidFill>
                          <a:srgbClr val="C00000"/>
                        </a:solidFill>
                        <a:latin typeface="Cambria Math" panose="02040503050406030204" pitchFamily="18" charset="0"/>
                        <a:ea typeface="Cambria Math" panose="02040503050406030204" pitchFamily="18" charset="0"/>
                      </a:rPr>
                      <m:t> = </m:t>
                    </m:r>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𝑡</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r>
                      <m:rPr>
                        <m:nor/>
                      </m:rPr>
                      <a:rPr lang="en-US" altLang="ko-KR" i="1"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i="1"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e>
                    </m:d>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834990"/>
              </a:xfrm>
              <a:prstGeom prst="rect">
                <a:avLst/>
              </a:prstGeom>
              <a:blipFill>
                <a:blip r:embed="rId3"/>
                <a:stretch>
                  <a:fillRect l="-642"/>
                </a:stretch>
              </a:blipFill>
            </p:spPr>
            <p:txBody>
              <a:bodyPr/>
              <a:lstStyle/>
              <a:p>
                <a:r>
                  <a:rPr lang="ko-KR" altLang="en-US">
                    <a:noFill/>
                  </a:rPr>
                  <a:t> </a:t>
                </a:r>
              </a:p>
            </p:txBody>
          </p:sp>
        </mc:Fallback>
      </mc:AlternateContent>
      <p:pic>
        <p:nvPicPr>
          <p:cNvPr id="12" name="그림 11">
            <a:extLst>
              <a:ext uri="{FF2B5EF4-FFF2-40B4-BE49-F238E27FC236}">
                <a16:creationId xmlns:a16="http://schemas.microsoft.com/office/drawing/2014/main" id="{06CEAC1D-1DC7-ED83-D58B-DAE02A7FC7EC}"/>
              </a:ext>
            </a:extLst>
          </p:cNvPr>
          <p:cNvPicPr>
            <a:picLocks noChangeAspect="1"/>
          </p:cNvPicPr>
          <p:nvPr/>
        </p:nvPicPr>
        <p:blipFill>
          <a:blip r:embed="rId4"/>
          <a:stretch>
            <a:fillRect/>
          </a:stretch>
        </p:blipFill>
        <p:spPr>
          <a:xfrm>
            <a:off x="915185" y="2978073"/>
            <a:ext cx="6870083" cy="2254421"/>
          </a:xfrm>
          <a:prstGeom prst="rect">
            <a:avLst/>
          </a:prstGeom>
        </p:spPr>
      </p:pic>
      <p:sp>
        <p:nvSpPr>
          <p:cNvPr id="13" name="타원 12">
            <a:extLst>
              <a:ext uri="{FF2B5EF4-FFF2-40B4-BE49-F238E27FC236}">
                <a16:creationId xmlns:a16="http://schemas.microsoft.com/office/drawing/2014/main" id="{DD5F791D-FF4B-F51B-E83F-1246F0F40A2B}"/>
              </a:ext>
            </a:extLst>
          </p:cNvPr>
          <p:cNvSpPr/>
          <p:nvPr/>
        </p:nvSpPr>
        <p:spPr>
          <a:xfrm>
            <a:off x="4642918" y="3386700"/>
            <a:ext cx="282168"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a:extLst>
              <a:ext uri="{FF2B5EF4-FFF2-40B4-BE49-F238E27FC236}">
                <a16:creationId xmlns:a16="http://schemas.microsoft.com/office/drawing/2014/main" id="{A30D8E14-235A-8F9B-C7E3-22FBD88E27CA}"/>
              </a:ext>
            </a:extLst>
          </p:cNvPr>
          <p:cNvSpPr/>
          <p:nvPr/>
        </p:nvSpPr>
        <p:spPr>
          <a:xfrm>
            <a:off x="1473408" y="3386700"/>
            <a:ext cx="282168"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6524A630-99A0-F539-2082-6B1656DF6150}"/>
              </a:ext>
            </a:extLst>
          </p:cNvPr>
          <p:cNvSpPr/>
          <p:nvPr/>
        </p:nvSpPr>
        <p:spPr>
          <a:xfrm>
            <a:off x="1131802" y="1775655"/>
            <a:ext cx="438383"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810508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BC754298-7BE7-B087-D185-A534BC9C683A}"/>
              </a:ext>
            </a:extLst>
          </p:cNvPr>
          <p:cNvPicPr>
            <a:picLocks noChangeAspect="1"/>
          </p:cNvPicPr>
          <p:nvPr/>
        </p:nvPicPr>
        <p:blipFill>
          <a:blip r:embed="rId3"/>
          <a:stretch>
            <a:fillRect/>
          </a:stretch>
        </p:blipFill>
        <p:spPr>
          <a:xfrm>
            <a:off x="1408938" y="2757991"/>
            <a:ext cx="5638800" cy="3381375"/>
          </a:xfrm>
          <a:prstGeom prst="rect">
            <a:avLst/>
          </a:prstGeom>
        </p:spPr>
      </p:pic>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33260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Backpropagation</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Calculate the error and adjust the weights learned in the previous epoch based on the error</a:t>
            </a: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sp>
        <p:nvSpPr>
          <p:cNvPr id="12" name="TextBox 11">
            <a:extLst>
              <a:ext uri="{FF2B5EF4-FFF2-40B4-BE49-F238E27FC236}">
                <a16:creationId xmlns:a16="http://schemas.microsoft.com/office/drawing/2014/main" id="{5BE3BD26-16B0-43B1-D731-101E9567504E}"/>
              </a:ext>
            </a:extLst>
          </p:cNvPr>
          <p:cNvSpPr txBox="1"/>
          <p:nvPr/>
        </p:nvSpPr>
        <p:spPr>
          <a:xfrm rot="1481313">
            <a:off x="4981663" y="3223634"/>
            <a:ext cx="2298196" cy="646331"/>
          </a:xfrm>
          <a:prstGeom prst="rect">
            <a:avLst/>
          </a:prstGeom>
          <a:noFill/>
        </p:spPr>
        <p:txBody>
          <a:bodyPr wrap="square">
            <a:spAutoFit/>
          </a:bodyPr>
          <a:lstStyle/>
          <a:p>
            <a:r>
              <a:rPr lang="ko-KR" altLang="en-US" dirty="0">
                <a:solidFill>
                  <a:srgbClr val="222222"/>
                </a:solidFill>
                <a:latin typeface="Arial Narrow" panose="020B0606020202030204" pitchFamily="34" charset="0"/>
              </a:rPr>
              <a:t>① </a:t>
            </a:r>
            <a:r>
              <a:rPr lang="en-US" altLang="ko-KR" dirty="0">
                <a:solidFill>
                  <a:srgbClr val="222222"/>
                </a:solidFill>
                <a:latin typeface="Arial Narrow" panose="020B0606020202030204" pitchFamily="34" charset="0"/>
              </a:rPr>
              <a:t>Adjusting the weights in the output layer </a:t>
            </a:r>
            <a:endParaRPr lang="ko-KR" altLang="en-US" dirty="0"/>
          </a:p>
        </p:txBody>
      </p:sp>
      <p:sp>
        <p:nvSpPr>
          <p:cNvPr id="13" name="TextBox 12">
            <a:extLst>
              <a:ext uri="{FF2B5EF4-FFF2-40B4-BE49-F238E27FC236}">
                <a16:creationId xmlns:a16="http://schemas.microsoft.com/office/drawing/2014/main" id="{EA4E4F5B-12AB-2442-D1A2-2EECF8BE60DF}"/>
              </a:ext>
            </a:extLst>
          </p:cNvPr>
          <p:cNvSpPr txBox="1"/>
          <p:nvPr/>
        </p:nvSpPr>
        <p:spPr>
          <a:xfrm>
            <a:off x="6894348" y="4287566"/>
            <a:ext cx="2009767"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Calculating the error</a:t>
            </a:r>
            <a:endParaRPr lang="ko-KR" altLang="en-US" dirty="0"/>
          </a:p>
        </p:txBody>
      </p:sp>
      <p:sp>
        <p:nvSpPr>
          <p:cNvPr id="15" name="TextBox 14">
            <a:extLst>
              <a:ext uri="{FF2B5EF4-FFF2-40B4-BE49-F238E27FC236}">
                <a16:creationId xmlns:a16="http://schemas.microsoft.com/office/drawing/2014/main" id="{AE72006D-8706-BDAC-9751-31DEBCA50DE4}"/>
              </a:ext>
            </a:extLst>
          </p:cNvPr>
          <p:cNvSpPr txBox="1"/>
          <p:nvPr/>
        </p:nvSpPr>
        <p:spPr>
          <a:xfrm>
            <a:off x="2678567" y="5898592"/>
            <a:ext cx="3868309" cy="400110"/>
          </a:xfrm>
          <a:prstGeom prst="rect">
            <a:avLst/>
          </a:prstGeom>
          <a:noFill/>
        </p:spPr>
        <p:txBody>
          <a:bodyPr wrap="square">
            <a:spAutoFit/>
          </a:bodyPr>
          <a:lstStyle/>
          <a:p>
            <a:r>
              <a:rPr lang="en-US" altLang="ko-KR" sz="2000" dirty="0">
                <a:latin typeface="Arial Narrow" panose="020B0606020202030204" pitchFamily="34" charset="0"/>
              </a:rPr>
              <a:t>In the case of multilayer perceptron</a:t>
            </a:r>
            <a:endParaRPr lang="ko-KR" altLang="en-US" sz="2000" dirty="0">
              <a:latin typeface="Arial Narrow" panose="020B0606020202030204" pitchFamily="34" charset="0"/>
            </a:endParaRPr>
          </a:p>
        </p:txBody>
      </p:sp>
      <p:sp>
        <p:nvSpPr>
          <p:cNvPr id="16" name="TextBox 15">
            <a:extLst>
              <a:ext uri="{FF2B5EF4-FFF2-40B4-BE49-F238E27FC236}">
                <a16:creationId xmlns:a16="http://schemas.microsoft.com/office/drawing/2014/main" id="{91462204-2B3F-99CC-0848-8733ED8E5E83}"/>
              </a:ext>
            </a:extLst>
          </p:cNvPr>
          <p:cNvSpPr txBox="1"/>
          <p:nvPr/>
        </p:nvSpPr>
        <p:spPr>
          <a:xfrm>
            <a:off x="2333733" y="2505230"/>
            <a:ext cx="2238267" cy="646331"/>
          </a:xfrm>
          <a:prstGeom prst="rect">
            <a:avLst/>
          </a:prstGeom>
          <a:noFill/>
        </p:spPr>
        <p:txBody>
          <a:bodyPr wrap="square">
            <a:spAutoFit/>
          </a:bodyPr>
          <a:lstStyle/>
          <a:p>
            <a:r>
              <a:rPr lang="ko-KR" altLang="en-US" dirty="0">
                <a:solidFill>
                  <a:srgbClr val="222222"/>
                </a:solidFill>
                <a:latin typeface="Arial Narrow" panose="020B0606020202030204" pitchFamily="34" charset="0"/>
              </a:rPr>
              <a:t>② </a:t>
            </a:r>
            <a:r>
              <a:rPr lang="en-US" altLang="ko-KR" dirty="0">
                <a:solidFill>
                  <a:srgbClr val="222222"/>
                </a:solidFill>
                <a:latin typeface="Arial Narrow" panose="020B0606020202030204" pitchFamily="34" charset="0"/>
              </a:rPr>
              <a:t>Adjusting the weights in the hidden layer </a:t>
            </a:r>
            <a:endParaRPr lang="ko-KR" altLang="en-US" dirty="0"/>
          </a:p>
        </p:txBody>
      </p:sp>
      <p:sp>
        <p:nvSpPr>
          <p:cNvPr id="14" name="직사각형 13">
            <a:extLst>
              <a:ext uri="{FF2B5EF4-FFF2-40B4-BE49-F238E27FC236}">
                <a16:creationId xmlns:a16="http://schemas.microsoft.com/office/drawing/2014/main" id="{73D08133-04F6-7728-8D16-874CF9FA797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10175914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83499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output weights w</a:t>
                </a:r>
                <a:r>
                  <a:rPr lang="en-US" altLang="ko-KR" sz="2000" baseline="-25000" dirty="0">
                    <a:solidFill>
                      <a:srgbClr val="222222"/>
                    </a:solidFill>
                    <a:latin typeface="Arial Narrow" panose="020B0606020202030204" pitchFamily="34" charset="0"/>
                  </a:rPr>
                  <a:t>31</a:t>
                </a: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31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i="1" dirty="0">
                        <a:solidFill>
                          <a:srgbClr val="222222"/>
                        </a:solidFill>
                        <a:latin typeface="Cambria Math" panose="02040503050406030204" pitchFamily="18" charset="0"/>
                      </a:rPr>
                      <m:t>𝑙𝑟</m:t>
                    </m:r>
                    <m:r>
                      <a:rPr lang="en-US" altLang="ko-KR" sz="2000" i="1" dirty="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b="0" i="1" dirty="0" smtClean="0">
                        <a:solidFill>
                          <a:srgbClr val="222222"/>
                        </a:solidFill>
                        <a:latin typeface="Cambria Math" panose="02040503050406030204" pitchFamily="18" charset="0"/>
                        <a:ea typeface="Cambria Math" panose="02040503050406030204" pitchFamily="18" charset="0"/>
                      </a:rPr>
                      <m:t>y</m:t>
                    </m:r>
                    <m:r>
                      <m:rPr>
                        <m:nor/>
                      </m:rPr>
                      <a:rPr lang="en-US" altLang="ko-KR" sz="2000" i="1" dirty="0">
                        <a:solidFill>
                          <a:srgbClr val="222222"/>
                        </a:solidFill>
                        <a:ea typeface="Cambria Math" panose="02040503050406030204" pitchFamily="18" charset="0"/>
                      </a:rPr>
                      <m:t> </m:t>
                    </m:r>
                    <m:r>
                      <a:rPr lang="en-US" altLang="ko-KR" sz="2000" i="1" dirty="0">
                        <a:solidFill>
                          <a:srgbClr val="222222"/>
                        </a:solidFill>
                        <a:latin typeface="Cambria Math" panose="02040503050406030204" pitchFamily="18" charset="0"/>
                        <a:ea typeface="Cambria Math" panose="02040503050406030204" pitchFamily="18" charset="0"/>
                      </a:rPr>
                      <m:t>∙</m:t>
                    </m:r>
                    <m:r>
                      <m:rPr>
                        <m:nor/>
                      </m:rPr>
                      <a:rPr lang="en-US" altLang="ko-KR" sz="2000" i="1" dirty="0">
                        <a:solidFill>
                          <a:srgbClr val="222222"/>
                        </a:solidFill>
                      </a:rPr>
                      <m:t> </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y</m:t>
                    </m:r>
                    <m:r>
                      <m:rPr>
                        <m:nor/>
                      </m:rPr>
                      <a:rPr lang="en-US" altLang="ko-KR" b="0" i="1" dirty="0" smtClean="0">
                        <a:solidFill>
                          <a:schemeClr val="tx1"/>
                        </a:solidFill>
                        <a:latin typeface="Cambria Math" panose="02040503050406030204" pitchFamily="18" charset="0"/>
                        <a:ea typeface="Cambria Math" panose="02040503050406030204" pitchFamily="18" charset="0"/>
                      </a:rPr>
                      <m:t> = </m:t>
                    </m:r>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𝑡</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r>
                      <m:rPr>
                        <m:nor/>
                      </m:rPr>
                      <a:rPr lang="en-US" altLang="ko-KR" i="1"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i="1"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e>
                    </m:d>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834990"/>
              </a:xfrm>
              <a:prstGeom prst="rect">
                <a:avLst/>
              </a:prstGeom>
              <a:blipFill>
                <a:blip r:embed="rId3"/>
                <a:stretch>
                  <a:fillRect l="-642"/>
                </a:stretch>
              </a:blipFill>
            </p:spPr>
            <p:txBody>
              <a:bodyPr/>
              <a:lstStyle/>
              <a:p>
                <a:r>
                  <a:rPr lang="ko-KR" altLang="en-US">
                    <a:noFill/>
                  </a:rPr>
                  <a:t> </a:t>
                </a:r>
              </a:p>
            </p:txBody>
          </p:sp>
        </mc:Fallback>
      </mc:AlternateContent>
      <p:sp>
        <p:nvSpPr>
          <p:cNvPr id="15" name="타원 14">
            <a:extLst>
              <a:ext uri="{FF2B5EF4-FFF2-40B4-BE49-F238E27FC236}">
                <a16:creationId xmlns:a16="http://schemas.microsoft.com/office/drawing/2014/main" id="{6524A630-99A0-F539-2082-6B1656DF6150}"/>
              </a:ext>
            </a:extLst>
          </p:cNvPr>
          <p:cNvSpPr/>
          <p:nvPr/>
        </p:nvSpPr>
        <p:spPr>
          <a:xfrm>
            <a:off x="1131802" y="1775655"/>
            <a:ext cx="438383"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5" name="그림 4">
            <a:extLst>
              <a:ext uri="{FF2B5EF4-FFF2-40B4-BE49-F238E27FC236}">
                <a16:creationId xmlns:a16="http://schemas.microsoft.com/office/drawing/2014/main" id="{B3895945-CE4D-4F97-77E5-96C709D69CF3}"/>
              </a:ext>
            </a:extLst>
          </p:cNvPr>
          <p:cNvPicPr>
            <a:picLocks noChangeAspect="1"/>
          </p:cNvPicPr>
          <p:nvPr/>
        </p:nvPicPr>
        <p:blipFill>
          <a:blip r:embed="rId4"/>
          <a:stretch>
            <a:fillRect/>
          </a:stretch>
        </p:blipFill>
        <p:spPr>
          <a:xfrm>
            <a:off x="1026294" y="3001045"/>
            <a:ext cx="6638925" cy="1219200"/>
          </a:xfrm>
          <a:prstGeom prst="rect">
            <a:avLst/>
          </a:prstGeom>
        </p:spPr>
      </p:pic>
      <p:sp>
        <p:nvSpPr>
          <p:cNvPr id="6" name="사각형: 둥근 모서리 5">
            <a:extLst>
              <a:ext uri="{FF2B5EF4-FFF2-40B4-BE49-F238E27FC236}">
                <a16:creationId xmlns:a16="http://schemas.microsoft.com/office/drawing/2014/main" id="{D7B3A2E3-7219-E5BA-1EB5-AD0908083F68}"/>
              </a:ext>
            </a:extLst>
          </p:cNvPr>
          <p:cNvSpPr/>
          <p:nvPr/>
        </p:nvSpPr>
        <p:spPr>
          <a:xfrm>
            <a:off x="2463637" y="2224725"/>
            <a:ext cx="1137404" cy="282805"/>
          </a:xfrm>
          <a:prstGeom prst="round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사각형: 둥근 모서리 15">
            <a:extLst>
              <a:ext uri="{FF2B5EF4-FFF2-40B4-BE49-F238E27FC236}">
                <a16:creationId xmlns:a16="http://schemas.microsoft.com/office/drawing/2014/main" id="{4C684DB6-2BA4-A6B6-7053-D4974C580C99}"/>
              </a:ext>
            </a:extLst>
          </p:cNvPr>
          <p:cNvSpPr/>
          <p:nvPr/>
        </p:nvSpPr>
        <p:spPr>
          <a:xfrm>
            <a:off x="1497635" y="3555477"/>
            <a:ext cx="496380" cy="168112"/>
          </a:xfrm>
          <a:prstGeom prst="round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사각형: 둥근 모서리 16">
            <a:extLst>
              <a:ext uri="{FF2B5EF4-FFF2-40B4-BE49-F238E27FC236}">
                <a16:creationId xmlns:a16="http://schemas.microsoft.com/office/drawing/2014/main" id="{25058E54-FDF0-73AB-80F9-5291B2238F3E}"/>
              </a:ext>
            </a:extLst>
          </p:cNvPr>
          <p:cNvSpPr/>
          <p:nvPr/>
        </p:nvSpPr>
        <p:spPr>
          <a:xfrm>
            <a:off x="3777054" y="2207443"/>
            <a:ext cx="1360554" cy="282805"/>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사각형: 둥근 모서리 17">
            <a:extLst>
              <a:ext uri="{FF2B5EF4-FFF2-40B4-BE49-F238E27FC236}">
                <a16:creationId xmlns:a16="http://schemas.microsoft.com/office/drawing/2014/main" id="{5F327C2A-6129-D163-8C89-18963B41E233}"/>
              </a:ext>
            </a:extLst>
          </p:cNvPr>
          <p:cNvSpPr/>
          <p:nvPr/>
        </p:nvSpPr>
        <p:spPr>
          <a:xfrm>
            <a:off x="2985202" y="3872749"/>
            <a:ext cx="2849990" cy="282805"/>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a:extLst>
              <a:ext uri="{FF2B5EF4-FFF2-40B4-BE49-F238E27FC236}">
                <a16:creationId xmlns:a16="http://schemas.microsoft.com/office/drawing/2014/main" id="{FD9803CA-3C13-2625-457B-75BB8A3C6BB1}"/>
              </a:ext>
            </a:extLst>
          </p:cNvPr>
          <p:cNvPicPr>
            <a:picLocks noChangeAspect="1"/>
          </p:cNvPicPr>
          <p:nvPr/>
        </p:nvPicPr>
        <p:blipFill>
          <a:blip r:embed="rId5"/>
          <a:stretch>
            <a:fillRect/>
          </a:stretch>
        </p:blipFill>
        <p:spPr>
          <a:xfrm>
            <a:off x="1237710" y="4843463"/>
            <a:ext cx="5857875" cy="962025"/>
          </a:xfrm>
          <a:prstGeom prst="rect">
            <a:avLst/>
          </a:prstGeom>
        </p:spPr>
      </p:pic>
      <p:sp>
        <p:nvSpPr>
          <p:cNvPr id="20" name="사각형: 둥근 모서리 19">
            <a:extLst>
              <a:ext uri="{FF2B5EF4-FFF2-40B4-BE49-F238E27FC236}">
                <a16:creationId xmlns:a16="http://schemas.microsoft.com/office/drawing/2014/main" id="{10B8BCC1-7CE3-47F9-D6A2-7FDB7A75CB12}"/>
              </a:ext>
            </a:extLst>
          </p:cNvPr>
          <p:cNvSpPr/>
          <p:nvPr/>
        </p:nvSpPr>
        <p:spPr>
          <a:xfrm>
            <a:off x="1131802" y="4762009"/>
            <a:ext cx="6155118" cy="1191606"/>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2626107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83499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output weights w</a:t>
                </a:r>
                <a:r>
                  <a:rPr lang="en-US" altLang="ko-KR" sz="2000" baseline="-25000" dirty="0">
                    <a:solidFill>
                      <a:srgbClr val="222222"/>
                    </a:solidFill>
                    <a:latin typeface="Arial Narrow" panose="020B0606020202030204" pitchFamily="34" charset="0"/>
                  </a:rPr>
                  <a:t>31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31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i="1" dirty="0">
                        <a:solidFill>
                          <a:srgbClr val="222222"/>
                        </a:solidFill>
                        <a:latin typeface="Cambria Math" panose="02040503050406030204" pitchFamily="18" charset="0"/>
                      </a:rPr>
                      <m:t>𝑙𝑟</m:t>
                    </m:r>
                    <m:r>
                      <a:rPr lang="en-US" altLang="ko-KR" sz="2000" i="1" dirty="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b="0" i="1" dirty="0" smtClean="0">
                        <a:solidFill>
                          <a:srgbClr val="222222"/>
                        </a:solidFill>
                        <a:latin typeface="Cambria Math" panose="02040503050406030204" pitchFamily="18" charset="0"/>
                        <a:ea typeface="Cambria Math" panose="02040503050406030204" pitchFamily="18" charset="0"/>
                      </a:rPr>
                      <m:t>y</m:t>
                    </m:r>
                    <m:r>
                      <m:rPr>
                        <m:nor/>
                      </m:rPr>
                      <a:rPr lang="en-US" altLang="ko-KR" sz="2000" i="1" dirty="0">
                        <a:solidFill>
                          <a:srgbClr val="222222"/>
                        </a:solidFill>
                        <a:ea typeface="Cambria Math" panose="02040503050406030204" pitchFamily="18" charset="0"/>
                      </a:rPr>
                      <m:t> </m:t>
                    </m:r>
                    <m:r>
                      <a:rPr lang="en-US" altLang="ko-KR" sz="2000" i="1" dirty="0">
                        <a:solidFill>
                          <a:srgbClr val="222222"/>
                        </a:solidFill>
                        <a:latin typeface="Cambria Math" panose="02040503050406030204" pitchFamily="18" charset="0"/>
                        <a:ea typeface="Cambria Math" panose="02040503050406030204" pitchFamily="18" charset="0"/>
                      </a:rPr>
                      <m:t>∙</m:t>
                    </m:r>
                    <m:r>
                      <m:rPr>
                        <m:nor/>
                      </m:rPr>
                      <a:rPr lang="en-US" altLang="ko-KR" sz="2000" i="1" dirty="0">
                        <a:solidFill>
                          <a:srgbClr val="222222"/>
                        </a:solidFill>
                      </a:rPr>
                      <m:t> </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y</m:t>
                    </m:r>
                    <m:r>
                      <m:rPr>
                        <m:nor/>
                      </m:rPr>
                      <a:rPr lang="en-US" altLang="ko-KR" b="0" i="1" dirty="0" smtClean="0">
                        <a:solidFill>
                          <a:schemeClr val="tx1"/>
                        </a:solidFill>
                        <a:latin typeface="Cambria Math" panose="02040503050406030204" pitchFamily="18" charset="0"/>
                        <a:ea typeface="Cambria Math" panose="02040503050406030204" pitchFamily="18" charset="0"/>
                      </a:rPr>
                      <m:t> = </m:t>
                    </m:r>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𝑡</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r>
                      <m:rPr>
                        <m:nor/>
                      </m:rPr>
                      <a:rPr lang="en-US" altLang="ko-KR" i="1"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i="1"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e>
                    </m:d>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834990"/>
              </a:xfrm>
              <a:prstGeom prst="rect">
                <a:avLst/>
              </a:prstGeom>
              <a:blipFill>
                <a:blip r:embed="rId3"/>
                <a:stretch>
                  <a:fillRect l="-642"/>
                </a:stretch>
              </a:blipFill>
            </p:spPr>
            <p:txBody>
              <a:bodyPr/>
              <a:lstStyle/>
              <a:p>
                <a:r>
                  <a:rPr lang="ko-KR" altLang="en-US">
                    <a:noFill/>
                  </a:rPr>
                  <a:t> </a:t>
                </a:r>
              </a:p>
            </p:txBody>
          </p:sp>
        </mc:Fallback>
      </mc:AlternateContent>
      <p:sp>
        <p:nvSpPr>
          <p:cNvPr id="15" name="타원 14">
            <a:extLst>
              <a:ext uri="{FF2B5EF4-FFF2-40B4-BE49-F238E27FC236}">
                <a16:creationId xmlns:a16="http://schemas.microsoft.com/office/drawing/2014/main" id="{6524A630-99A0-F539-2082-6B1656DF6150}"/>
              </a:ext>
            </a:extLst>
          </p:cNvPr>
          <p:cNvSpPr/>
          <p:nvPr/>
        </p:nvSpPr>
        <p:spPr>
          <a:xfrm>
            <a:off x="1131802" y="1775655"/>
            <a:ext cx="438383"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7" name="사각형: 둥근 모서리 16">
            <a:extLst>
              <a:ext uri="{FF2B5EF4-FFF2-40B4-BE49-F238E27FC236}">
                <a16:creationId xmlns:a16="http://schemas.microsoft.com/office/drawing/2014/main" id="{25058E54-FDF0-73AB-80F9-5291B2238F3E}"/>
              </a:ext>
            </a:extLst>
          </p:cNvPr>
          <p:cNvSpPr/>
          <p:nvPr/>
        </p:nvSpPr>
        <p:spPr>
          <a:xfrm>
            <a:off x="4041005" y="1791198"/>
            <a:ext cx="1077750" cy="282805"/>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EE7E05FB-9F1D-59A7-B337-720B1890F3D8}"/>
              </a:ext>
            </a:extLst>
          </p:cNvPr>
          <p:cNvPicPr>
            <a:picLocks noChangeAspect="1"/>
          </p:cNvPicPr>
          <p:nvPr/>
        </p:nvPicPr>
        <p:blipFill>
          <a:blip r:embed="rId4"/>
          <a:stretch>
            <a:fillRect/>
          </a:stretch>
        </p:blipFill>
        <p:spPr>
          <a:xfrm>
            <a:off x="1202359" y="3255999"/>
            <a:ext cx="5400675" cy="1371600"/>
          </a:xfrm>
          <a:prstGeom prst="rect">
            <a:avLst/>
          </a:prstGeom>
        </p:spPr>
      </p:pic>
      <p:sp>
        <p:nvSpPr>
          <p:cNvPr id="19" name="사각형: 둥근 모서리 18">
            <a:extLst>
              <a:ext uri="{FF2B5EF4-FFF2-40B4-BE49-F238E27FC236}">
                <a16:creationId xmlns:a16="http://schemas.microsoft.com/office/drawing/2014/main" id="{A45FD4BE-44C5-8D93-09AF-BA3BA42A3369}"/>
              </a:ext>
            </a:extLst>
          </p:cNvPr>
          <p:cNvSpPr/>
          <p:nvPr/>
        </p:nvSpPr>
        <p:spPr>
          <a:xfrm>
            <a:off x="1780141" y="3800396"/>
            <a:ext cx="4262439" cy="356825"/>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450DC0DB-569B-A268-DF39-F30524937192}"/>
              </a:ext>
            </a:extLst>
          </p:cNvPr>
          <p:cNvSpPr txBox="1"/>
          <p:nvPr/>
        </p:nvSpPr>
        <p:spPr>
          <a:xfrm>
            <a:off x="6122709" y="3385479"/>
            <a:ext cx="2882639" cy="1323439"/>
          </a:xfrm>
          <a:prstGeom prst="rect">
            <a:avLst/>
          </a:prstGeom>
          <a:noFill/>
        </p:spPr>
        <p:txBody>
          <a:bodyPr wrap="square">
            <a:spAutoFit/>
          </a:bodyPr>
          <a:lstStyle/>
          <a:p>
            <a:r>
              <a:rPr lang="en-US" altLang="ko-KR" sz="1600" dirty="0"/>
              <a:t>Since momentum SGD is utilized, it is slightly different from the above formula. The details are beyond the scope of the class and are not covered.</a:t>
            </a:r>
          </a:p>
        </p:txBody>
      </p:sp>
    </p:spTree>
    <p:extLst>
      <p:ext uri="{BB962C8B-B14F-4D97-AF65-F5344CB8AC3E}">
        <p14:creationId xmlns:p14="http://schemas.microsoft.com/office/powerpoint/2010/main" val="195513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83499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output weights w</a:t>
                </a:r>
                <a:r>
                  <a:rPr lang="en-US" altLang="ko-KR" sz="2000" baseline="-25000" dirty="0">
                    <a:solidFill>
                      <a:srgbClr val="222222"/>
                    </a:solidFill>
                    <a:latin typeface="Arial Narrow" panose="020B0606020202030204" pitchFamily="34" charset="0"/>
                  </a:rPr>
                  <a:t>31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31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𝑙𝑟</m:t>
                    </m:r>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b="0" i="1" dirty="0" smtClean="0">
                        <a:solidFill>
                          <a:srgbClr val="222222"/>
                        </a:solidFill>
                        <a:latin typeface="Cambria Math" panose="02040503050406030204" pitchFamily="18" charset="0"/>
                        <a:ea typeface="Cambria Math" panose="02040503050406030204" pitchFamily="18" charset="0"/>
                      </a:rPr>
                      <m:t>y</m:t>
                    </m:r>
                    <m:r>
                      <m:rPr>
                        <m:nor/>
                      </m:rPr>
                      <a:rPr lang="en-US" altLang="ko-KR" sz="2000" i="1" dirty="0">
                        <a:solidFill>
                          <a:srgbClr val="222222"/>
                        </a:solidFill>
                        <a:ea typeface="Cambria Math" panose="02040503050406030204" pitchFamily="18" charset="0"/>
                      </a:rPr>
                      <m:t> </m:t>
                    </m:r>
                    <m:r>
                      <a:rPr lang="en-US" altLang="ko-KR" sz="2000" i="1" dirty="0">
                        <a:solidFill>
                          <a:srgbClr val="222222"/>
                        </a:solidFill>
                        <a:latin typeface="Cambria Math" panose="02040503050406030204" pitchFamily="18" charset="0"/>
                        <a:ea typeface="Cambria Math" panose="02040503050406030204" pitchFamily="18" charset="0"/>
                      </a:rPr>
                      <m:t>∙</m:t>
                    </m:r>
                    <m:r>
                      <m:rPr>
                        <m:nor/>
                      </m:rPr>
                      <a:rPr lang="en-US" altLang="ko-KR" sz="2000" i="1" dirty="0">
                        <a:solidFill>
                          <a:srgbClr val="222222"/>
                        </a:solidFill>
                      </a:rPr>
                      <m:t> </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y</m:t>
                    </m:r>
                    <m:r>
                      <m:rPr>
                        <m:nor/>
                      </m:rPr>
                      <a:rPr lang="en-US" altLang="ko-KR" b="0" i="1" dirty="0" smtClean="0">
                        <a:solidFill>
                          <a:schemeClr val="tx1"/>
                        </a:solidFill>
                        <a:latin typeface="Cambria Math" panose="02040503050406030204" pitchFamily="18" charset="0"/>
                        <a:ea typeface="Cambria Math" panose="02040503050406030204" pitchFamily="18" charset="0"/>
                      </a:rPr>
                      <m:t> = </m:t>
                    </m:r>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𝑡</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r>
                      <m:rPr>
                        <m:nor/>
                      </m:rPr>
                      <a:rPr lang="en-US" altLang="ko-KR" i="1"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i="1"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e>
                    </m:d>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834990"/>
              </a:xfrm>
              <a:prstGeom prst="rect">
                <a:avLst/>
              </a:prstGeom>
              <a:blipFill>
                <a:blip r:embed="rId3"/>
                <a:stretch>
                  <a:fillRect l="-642"/>
                </a:stretch>
              </a:blipFill>
            </p:spPr>
            <p:txBody>
              <a:bodyPr/>
              <a:lstStyle/>
              <a:p>
                <a:r>
                  <a:rPr lang="ko-KR" altLang="en-US">
                    <a:noFill/>
                  </a:rPr>
                  <a:t> </a:t>
                </a:r>
              </a:p>
            </p:txBody>
          </p:sp>
        </mc:Fallback>
      </mc:AlternateContent>
      <p:sp>
        <p:nvSpPr>
          <p:cNvPr id="15" name="타원 14">
            <a:extLst>
              <a:ext uri="{FF2B5EF4-FFF2-40B4-BE49-F238E27FC236}">
                <a16:creationId xmlns:a16="http://schemas.microsoft.com/office/drawing/2014/main" id="{6524A630-99A0-F539-2082-6B1656DF6150}"/>
              </a:ext>
            </a:extLst>
          </p:cNvPr>
          <p:cNvSpPr/>
          <p:nvPr/>
        </p:nvSpPr>
        <p:spPr>
          <a:xfrm>
            <a:off x="1131802" y="1775655"/>
            <a:ext cx="438383"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7" name="사각형: 둥근 모서리 16">
            <a:extLst>
              <a:ext uri="{FF2B5EF4-FFF2-40B4-BE49-F238E27FC236}">
                <a16:creationId xmlns:a16="http://schemas.microsoft.com/office/drawing/2014/main" id="{25058E54-FDF0-73AB-80F9-5291B2238F3E}"/>
              </a:ext>
            </a:extLst>
          </p:cNvPr>
          <p:cNvSpPr/>
          <p:nvPr/>
        </p:nvSpPr>
        <p:spPr>
          <a:xfrm>
            <a:off x="2611225" y="1791198"/>
            <a:ext cx="2450969" cy="282805"/>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EE7E05FB-9F1D-59A7-B337-720B1890F3D8}"/>
              </a:ext>
            </a:extLst>
          </p:cNvPr>
          <p:cNvPicPr>
            <a:picLocks noChangeAspect="1"/>
          </p:cNvPicPr>
          <p:nvPr/>
        </p:nvPicPr>
        <p:blipFill>
          <a:blip r:embed="rId4"/>
          <a:stretch>
            <a:fillRect/>
          </a:stretch>
        </p:blipFill>
        <p:spPr>
          <a:xfrm>
            <a:off x="1202359" y="3255999"/>
            <a:ext cx="5400675" cy="1371600"/>
          </a:xfrm>
          <a:prstGeom prst="rect">
            <a:avLst/>
          </a:prstGeom>
        </p:spPr>
      </p:pic>
      <p:sp>
        <p:nvSpPr>
          <p:cNvPr id="19" name="사각형: 둥근 모서리 18">
            <a:extLst>
              <a:ext uri="{FF2B5EF4-FFF2-40B4-BE49-F238E27FC236}">
                <a16:creationId xmlns:a16="http://schemas.microsoft.com/office/drawing/2014/main" id="{A45FD4BE-44C5-8D93-09AF-BA3BA42A3369}"/>
              </a:ext>
            </a:extLst>
          </p:cNvPr>
          <p:cNvSpPr/>
          <p:nvPr/>
        </p:nvSpPr>
        <p:spPr>
          <a:xfrm>
            <a:off x="1828800" y="4124989"/>
            <a:ext cx="2102177" cy="220768"/>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450DC0DB-569B-A268-DF39-F30524937192}"/>
              </a:ext>
            </a:extLst>
          </p:cNvPr>
          <p:cNvSpPr txBox="1"/>
          <p:nvPr/>
        </p:nvSpPr>
        <p:spPr>
          <a:xfrm>
            <a:off x="1689361" y="4640006"/>
            <a:ext cx="2882639" cy="830997"/>
          </a:xfrm>
          <a:prstGeom prst="rect">
            <a:avLst/>
          </a:prstGeom>
          <a:noFill/>
        </p:spPr>
        <p:txBody>
          <a:bodyPr wrap="square">
            <a:spAutoFit/>
          </a:bodyPr>
          <a:lstStyle/>
          <a:p>
            <a:r>
              <a:rPr lang="en-US" altLang="ko-KR" sz="1600" dirty="0"/>
              <a:t>The process of updating the previous weight matrix with the current values</a:t>
            </a:r>
          </a:p>
        </p:txBody>
      </p:sp>
    </p:spTree>
    <p:extLst>
      <p:ext uri="{BB962C8B-B14F-4D97-AF65-F5344CB8AC3E}">
        <p14:creationId xmlns:p14="http://schemas.microsoft.com/office/powerpoint/2010/main" val="25826281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275831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input weights w</a:t>
                </a:r>
                <a:r>
                  <a:rPr lang="en-US" altLang="ko-KR" sz="2000" baseline="-25000" dirty="0">
                    <a:solidFill>
                      <a:srgbClr val="222222"/>
                    </a:solidFill>
                    <a:latin typeface="Arial Narrow" panose="020B0606020202030204" pitchFamily="34" charset="0"/>
                  </a:rPr>
                  <a:t>11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𝑙𝑟</m:t>
                    </m:r>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i="1" dirty="0">
                        <a:latin typeface="Cambria Math" panose="02040503050406030204" pitchFamily="18" charset="0"/>
                        <a:ea typeface="Cambria Math" panose="02040503050406030204" pitchFamily="18" charset="0"/>
                      </a:rPr>
                      <m:t>h</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𝑥</m:t>
                        </m:r>
                      </m:e>
                      <m:sub>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2758319"/>
              </a:xfrm>
              <a:prstGeom prst="rect">
                <a:avLst/>
              </a:prstGeom>
              <a:blipFill>
                <a:blip r:embed="rId3"/>
                <a:stretch>
                  <a:fillRect l="-642"/>
                </a:stretch>
              </a:blipFill>
            </p:spPr>
            <p:txBody>
              <a:bodyPr/>
              <a:lstStyle/>
              <a:p>
                <a:r>
                  <a:rPr lang="ko-KR" altLang="en-US">
                    <a:noFill/>
                  </a:rPr>
                  <a:t> </a:t>
                </a:r>
              </a:p>
            </p:txBody>
          </p:sp>
        </mc:Fallback>
      </mc:AlternateContent>
      <p:sp>
        <p:nvSpPr>
          <p:cNvPr id="16" name="타원 15">
            <a:extLst>
              <a:ext uri="{FF2B5EF4-FFF2-40B4-BE49-F238E27FC236}">
                <a16:creationId xmlns:a16="http://schemas.microsoft.com/office/drawing/2014/main" id="{06A9AB58-3AAB-9671-BACD-368101E67E0C}"/>
              </a:ext>
            </a:extLst>
          </p:cNvPr>
          <p:cNvSpPr/>
          <p:nvPr/>
        </p:nvSpPr>
        <p:spPr>
          <a:xfrm>
            <a:off x="1127069" y="1790019"/>
            <a:ext cx="438383"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17" name="그림 16">
            <a:extLst>
              <a:ext uri="{FF2B5EF4-FFF2-40B4-BE49-F238E27FC236}">
                <a16:creationId xmlns:a16="http://schemas.microsoft.com/office/drawing/2014/main" id="{16EEB508-C892-3DB6-0388-92685ACD5A59}"/>
              </a:ext>
            </a:extLst>
          </p:cNvPr>
          <p:cNvPicPr>
            <a:picLocks noChangeAspect="1"/>
          </p:cNvPicPr>
          <p:nvPr/>
        </p:nvPicPr>
        <p:blipFill>
          <a:blip r:embed="rId4"/>
          <a:stretch>
            <a:fillRect/>
          </a:stretch>
        </p:blipFill>
        <p:spPr>
          <a:xfrm>
            <a:off x="915185" y="2978073"/>
            <a:ext cx="6870083" cy="2254421"/>
          </a:xfrm>
          <a:prstGeom prst="rect">
            <a:avLst/>
          </a:prstGeom>
        </p:spPr>
      </p:pic>
      <p:sp>
        <p:nvSpPr>
          <p:cNvPr id="18" name="타원 17">
            <a:extLst>
              <a:ext uri="{FF2B5EF4-FFF2-40B4-BE49-F238E27FC236}">
                <a16:creationId xmlns:a16="http://schemas.microsoft.com/office/drawing/2014/main" id="{655D60DD-CDA6-DFA6-CF94-3C1A11097FC6}"/>
              </a:ext>
            </a:extLst>
          </p:cNvPr>
          <p:cNvSpPr/>
          <p:nvPr/>
        </p:nvSpPr>
        <p:spPr>
          <a:xfrm>
            <a:off x="4642918" y="3386700"/>
            <a:ext cx="282168"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타원 18">
            <a:extLst>
              <a:ext uri="{FF2B5EF4-FFF2-40B4-BE49-F238E27FC236}">
                <a16:creationId xmlns:a16="http://schemas.microsoft.com/office/drawing/2014/main" id="{ABB6B4CC-7D94-C27E-7699-210F0398E337}"/>
              </a:ext>
            </a:extLst>
          </p:cNvPr>
          <p:cNvSpPr/>
          <p:nvPr/>
        </p:nvSpPr>
        <p:spPr>
          <a:xfrm>
            <a:off x="1473408" y="3386700"/>
            <a:ext cx="282168"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174648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3862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input weights w</a:t>
                </a:r>
                <a:r>
                  <a:rPr lang="en-US" altLang="ko-KR" sz="2000" baseline="-25000" dirty="0">
                    <a:solidFill>
                      <a:srgbClr val="222222"/>
                    </a:solidFill>
                    <a:latin typeface="Arial Narrow" panose="020B0606020202030204" pitchFamily="34" charset="0"/>
                  </a:rPr>
                  <a:t>11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𝑙𝑟</m:t>
                    </m:r>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i="1" dirty="0">
                        <a:latin typeface="Cambria Math" panose="02040503050406030204" pitchFamily="18" charset="0"/>
                        <a:ea typeface="Cambria Math" panose="02040503050406030204" pitchFamily="18" charset="0"/>
                      </a:rPr>
                      <m:t>h</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𝑥</m:t>
                        </m:r>
                      </m:e>
                      <m:sub>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386277"/>
              </a:xfrm>
              <a:prstGeom prst="rect">
                <a:avLst/>
              </a:prstGeom>
              <a:blipFill>
                <a:blip r:embed="rId3"/>
                <a:stretch>
                  <a:fillRect l="-642" b="-6608"/>
                </a:stretch>
              </a:blipFill>
            </p:spPr>
            <p:txBody>
              <a:bodyPr/>
              <a:lstStyle/>
              <a:p>
                <a:r>
                  <a:rPr lang="ko-KR" altLang="en-US">
                    <a:noFill/>
                  </a:rPr>
                  <a:t> </a:t>
                </a:r>
              </a:p>
            </p:txBody>
          </p:sp>
        </mc:Fallback>
      </mc:AlternateContent>
      <p:sp>
        <p:nvSpPr>
          <p:cNvPr id="16" name="타원 15">
            <a:extLst>
              <a:ext uri="{FF2B5EF4-FFF2-40B4-BE49-F238E27FC236}">
                <a16:creationId xmlns:a16="http://schemas.microsoft.com/office/drawing/2014/main" id="{06A9AB58-3AAB-9671-BACD-368101E67E0C}"/>
              </a:ext>
            </a:extLst>
          </p:cNvPr>
          <p:cNvSpPr/>
          <p:nvPr/>
        </p:nvSpPr>
        <p:spPr>
          <a:xfrm>
            <a:off x="1127069" y="1790019"/>
            <a:ext cx="438383"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3" name="그림 2">
            <a:extLst>
              <a:ext uri="{FF2B5EF4-FFF2-40B4-BE49-F238E27FC236}">
                <a16:creationId xmlns:a16="http://schemas.microsoft.com/office/drawing/2014/main" id="{932F1E2A-A7FB-539A-EBFC-4DEC46DDBBD9}"/>
              </a:ext>
            </a:extLst>
          </p:cNvPr>
          <p:cNvPicPr>
            <a:picLocks noChangeAspect="1"/>
          </p:cNvPicPr>
          <p:nvPr/>
        </p:nvPicPr>
        <p:blipFill>
          <a:blip r:embed="rId4"/>
          <a:stretch>
            <a:fillRect/>
          </a:stretch>
        </p:blipFill>
        <p:spPr>
          <a:xfrm>
            <a:off x="1127069" y="3156680"/>
            <a:ext cx="6438900" cy="1504950"/>
          </a:xfrm>
          <a:prstGeom prst="rect">
            <a:avLst/>
          </a:prstGeom>
        </p:spPr>
      </p:pic>
      <p:sp>
        <p:nvSpPr>
          <p:cNvPr id="20" name="TextBox 19">
            <a:extLst>
              <a:ext uri="{FF2B5EF4-FFF2-40B4-BE49-F238E27FC236}">
                <a16:creationId xmlns:a16="http://schemas.microsoft.com/office/drawing/2014/main" id="{B8D57C91-B3C8-73D5-C98C-1BDFDBB1374E}"/>
              </a:ext>
            </a:extLst>
          </p:cNvPr>
          <p:cNvSpPr txBox="1"/>
          <p:nvPr/>
        </p:nvSpPr>
        <p:spPr>
          <a:xfrm>
            <a:off x="611077" y="4890728"/>
            <a:ext cx="1300898" cy="523220"/>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Just initial value for computation</a:t>
            </a:r>
            <a:endParaRPr lang="ko-KR" altLang="en-US" sz="1400" dirty="0"/>
          </a:p>
        </p:txBody>
      </p:sp>
      <p:sp>
        <p:nvSpPr>
          <p:cNvPr id="21" name="사각형: 둥근 모서리 20">
            <a:extLst>
              <a:ext uri="{FF2B5EF4-FFF2-40B4-BE49-F238E27FC236}">
                <a16:creationId xmlns:a16="http://schemas.microsoft.com/office/drawing/2014/main" id="{160D4418-E64C-0FAE-E746-18EA346976CE}"/>
              </a:ext>
            </a:extLst>
          </p:cNvPr>
          <p:cNvSpPr/>
          <p:nvPr/>
        </p:nvSpPr>
        <p:spPr>
          <a:xfrm>
            <a:off x="2403834" y="4094376"/>
            <a:ext cx="461913" cy="157114"/>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화살표 연결선 5">
            <a:extLst>
              <a:ext uri="{FF2B5EF4-FFF2-40B4-BE49-F238E27FC236}">
                <a16:creationId xmlns:a16="http://schemas.microsoft.com/office/drawing/2014/main" id="{B2D19A06-8A05-8D98-79C0-C378B91F3F58}"/>
              </a:ext>
            </a:extLst>
          </p:cNvPr>
          <p:cNvCxnSpPr>
            <a:cxnSpLocks/>
          </p:cNvCxnSpPr>
          <p:nvPr/>
        </p:nvCxnSpPr>
        <p:spPr>
          <a:xfrm flipH="1">
            <a:off x="1565452" y="4251490"/>
            <a:ext cx="1130614" cy="639238"/>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5451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3862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input weights w</a:t>
                </a:r>
                <a:r>
                  <a:rPr lang="en-US" altLang="ko-KR" sz="2000" baseline="-25000" dirty="0">
                    <a:solidFill>
                      <a:srgbClr val="222222"/>
                    </a:solidFill>
                    <a:latin typeface="Arial Narrow" panose="020B0606020202030204" pitchFamily="34" charset="0"/>
                  </a:rPr>
                  <a:t>11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𝑙𝑟</m:t>
                    </m:r>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i="1" dirty="0">
                        <a:latin typeface="Cambria Math" panose="02040503050406030204" pitchFamily="18" charset="0"/>
                        <a:ea typeface="Cambria Math" panose="02040503050406030204" pitchFamily="18" charset="0"/>
                      </a:rPr>
                      <m:t>h</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𝑥</m:t>
                        </m:r>
                      </m:e>
                      <m:sub>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386277"/>
              </a:xfrm>
              <a:prstGeom prst="rect">
                <a:avLst/>
              </a:prstGeom>
              <a:blipFill>
                <a:blip r:embed="rId3"/>
                <a:stretch>
                  <a:fillRect l="-642" b="-6608"/>
                </a:stretch>
              </a:blipFill>
            </p:spPr>
            <p:txBody>
              <a:bodyPr/>
              <a:lstStyle/>
              <a:p>
                <a:r>
                  <a:rPr lang="ko-KR" altLang="en-US">
                    <a:noFill/>
                  </a:rPr>
                  <a:t> </a:t>
                </a:r>
              </a:p>
            </p:txBody>
          </p:sp>
        </mc:Fallback>
      </mc:AlternateContent>
      <p:sp>
        <p:nvSpPr>
          <p:cNvPr id="16" name="타원 15">
            <a:extLst>
              <a:ext uri="{FF2B5EF4-FFF2-40B4-BE49-F238E27FC236}">
                <a16:creationId xmlns:a16="http://schemas.microsoft.com/office/drawing/2014/main" id="{06A9AB58-3AAB-9671-BACD-368101E67E0C}"/>
              </a:ext>
            </a:extLst>
          </p:cNvPr>
          <p:cNvSpPr/>
          <p:nvPr/>
        </p:nvSpPr>
        <p:spPr>
          <a:xfrm>
            <a:off x="1127069" y="1790019"/>
            <a:ext cx="438383"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2" name="사각형: 둥근 모서리 11">
            <a:extLst>
              <a:ext uri="{FF2B5EF4-FFF2-40B4-BE49-F238E27FC236}">
                <a16:creationId xmlns:a16="http://schemas.microsoft.com/office/drawing/2014/main" id="{595C424C-7B63-44D7-65BC-8DB1CE20E6BF}"/>
              </a:ext>
            </a:extLst>
          </p:cNvPr>
          <p:cNvSpPr/>
          <p:nvPr/>
        </p:nvSpPr>
        <p:spPr>
          <a:xfrm>
            <a:off x="2510863" y="2224725"/>
            <a:ext cx="2438125" cy="282805"/>
          </a:xfrm>
          <a:prstGeom prst="round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55D68DE1-48A0-AE27-EB0D-C9E273DFEEDB}"/>
              </a:ext>
            </a:extLst>
          </p:cNvPr>
          <p:cNvSpPr/>
          <p:nvPr/>
        </p:nvSpPr>
        <p:spPr>
          <a:xfrm>
            <a:off x="5096808" y="2207443"/>
            <a:ext cx="1360554" cy="282805"/>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932F1E2A-A7FB-539A-EBFC-4DEC46DDBBD9}"/>
              </a:ext>
            </a:extLst>
          </p:cNvPr>
          <p:cNvPicPr>
            <a:picLocks noChangeAspect="1"/>
          </p:cNvPicPr>
          <p:nvPr/>
        </p:nvPicPr>
        <p:blipFill>
          <a:blip r:embed="rId4"/>
          <a:stretch>
            <a:fillRect/>
          </a:stretch>
        </p:blipFill>
        <p:spPr>
          <a:xfrm>
            <a:off x="1127069" y="3156680"/>
            <a:ext cx="6438900" cy="1504950"/>
          </a:xfrm>
          <a:prstGeom prst="rect">
            <a:avLst/>
          </a:prstGeom>
        </p:spPr>
      </p:pic>
      <p:sp>
        <p:nvSpPr>
          <p:cNvPr id="14" name="사각형: 둥근 모서리 13">
            <a:extLst>
              <a:ext uri="{FF2B5EF4-FFF2-40B4-BE49-F238E27FC236}">
                <a16:creationId xmlns:a16="http://schemas.microsoft.com/office/drawing/2014/main" id="{677E1AA3-BEE2-6908-C3C2-B77C049558AE}"/>
              </a:ext>
            </a:extLst>
          </p:cNvPr>
          <p:cNvSpPr/>
          <p:nvPr/>
        </p:nvSpPr>
        <p:spPr>
          <a:xfrm>
            <a:off x="3048098" y="4091233"/>
            <a:ext cx="3028691" cy="193239"/>
          </a:xfrm>
          <a:prstGeom prst="round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사각형: 둥근 모서리 14">
            <a:extLst>
              <a:ext uri="{FF2B5EF4-FFF2-40B4-BE49-F238E27FC236}">
                <a16:creationId xmlns:a16="http://schemas.microsoft.com/office/drawing/2014/main" id="{ECD2F5C9-5A69-9D3B-810E-29ACC0EECB1D}"/>
              </a:ext>
            </a:extLst>
          </p:cNvPr>
          <p:cNvSpPr/>
          <p:nvPr/>
        </p:nvSpPr>
        <p:spPr>
          <a:xfrm>
            <a:off x="2947902" y="4425961"/>
            <a:ext cx="3028691" cy="254524"/>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그림 16">
            <a:extLst>
              <a:ext uri="{FF2B5EF4-FFF2-40B4-BE49-F238E27FC236}">
                <a16:creationId xmlns:a16="http://schemas.microsoft.com/office/drawing/2014/main" id="{31BBFE35-981C-EFDB-2F0A-35B0F2C89C72}"/>
              </a:ext>
            </a:extLst>
          </p:cNvPr>
          <p:cNvPicPr>
            <a:picLocks noChangeAspect="1"/>
          </p:cNvPicPr>
          <p:nvPr/>
        </p:nvPicPr>
        <p:blipFill>
          <a:blip r:embed="rId5"/>
          <a:stretch>
            <a:fillRect/>
          </a:stretch>
        </p:blipFill>
        <p:spPr>
          <a:xfrm>
            <a:off x="1237710" y="5097987"/>
            <a:ext cx="5857875" cy="962025"/>
          </a:xfrm>
          <a:prstGeom prst="rect">
            <a:avLst/>
          </a:prstGeom>
        </p:spPr>
      </p:pic>
      <p:sp>
        <p:nvSpPr>
          <p:cNvPr id="18" name="사각형: 둥근 모서리 17">
            <a:extLst>
              <a:ext uri="{FF2B5EF4-FFF2-40B4-BE49-F238E27FC236}">
                <a16:creationId xmlns:a16="http://schemas.microsoft.com/office/drawing/2014/main" id="{B05C2EC9-C5CA-6DD2-CF96-D39D4DD2D6DF}"/>
              </a:ext>
            </a:extLst>
          </p:cNvPr>
          <p:cNvSpPr/>
          <p:nvPr/>
        </p:nvSpPr>
        <p:spPr>
          <a:xfrm>
            <a:off x="1131802" y="5016533"/>
            <a:ext cx="6155118" cy="1191606"/>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612517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3862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input weights w</a:t>
                </a:r>
                <a:r>
                  <a:rPr lang="en-US" altLang="ko-KR" sz="2000" baseline="-25000" dirty="0">
                    <a:solidFill>
                      <a:srgbClr val="222222"/>
                    </a:solidFill>
                    <a:latin typeface="Arial Narrow" panose="020B0606020202030204" pitchFamily="34" charset="0"/>
                  </a:rPr>
                  <a:t>11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𝑙𝑟</m:t>
                    </m:r>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i="1" dirty="0">
                        <a:latin typeface="Cambria Math" panose="02040503050406030204" pitchFamily="18" charset="0"/>
                        <a:ea typeface="Cambria Math" panose="02040503050406030204" pitchFamily="18" charset="0"/>
                      </a:rPr>
                      <m:t>h</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𝑥</m:t>
                        </m:r>
                      </m:e>
                      <m:sub>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386277"/>
              </a:xfrm>
              <a:prstGeom prst="rect">
                <a:avLst/>
              </a:prstGeom>
              <a:blipFill>
                <a:blip r:embed="rId3"/>
                <a:stretch>
                  <a:fillRect l="-642" b="-6608"/>
                </a:stretch>
              </a:blipFill>
            </p:spPr>
            <p:txBody>
              <a:bodyPr/>
              <a:lstStyle/>
              <a:p>
                <a:r>
                  <a:rPr lang="ko-KR" altLang="en-US">
                    <a:noFill/>
                  </a:rPr>
                  <a:t> </a:t>
                </a:r>
              </a:p>
            </p:txBody>
          </p:sp>
        </mc:Fallback>
      </mc:AlternateContent>
      <p:sp>
        <p:nvSpPr>
          <p:cNvPr id="16" name="타원 15">
            <a:extLst>
              <a:ext uri="{FF2B5EF4-FFF2-40B4-BE49-F238E27FC236}">
                <a16:creationId xmlns:a16="http://schemas.microsoft.com/office/drawing/2014/main" id="{06A9AB58-3AAB-9671-BACD-368101E67E0C}"/>
              </a:ext>
            </a:extLst>
          </p:cNvPr>
          <p:cNvSpPr/>
          <p:nvPr/>
        </p:nvSpPr>
        <p:spPr>
          <a:xfrm>
            <a:off x="1127069" y="1790019"/>
            <a:ext cx="438383"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9" name="사각형: 둥근 모서리 18">
            <a:extLst>
              <a:ext uri="{FF2B5EF4-FFF2-40B4-BE49-F238E27FC236}">
                <a16:creationId xmlns:a16="http://schemas.microsoft.com/office/drawing/2014/main" id="{FBAD7503-83D1-87CB-17EE-8D3A33FB2C0C}"/>
              </a:ext>
            </a:extLst>
          </p:cNvPr>
          <p:cNvSpPr/>
          <p:nvPr/>
        </p:nvSpPr>
        <p:spPr>
          <a:xfrm>
            <a:off x="4078712" y="1791198"/>
            <a:ext cx="823227" cy="282805"/>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 name="그림 19">
            <a:extLst>
              <a:ext uri="{FF2B5EF4-FFF2-40B4-BE49-F238E27FC236}">
                <a16:creationId xmlns:a16="http://schemas.microsoft.com/office/drawing/2014/main" id="{238B5297-DA7F-3927-D98C-6D72DE219AAA}"/>
              </a:ext>
            </a:extLst>
          </p:cNvPr>
          <p:cNvPicPr>
            <a:picLocks noChangeAspect="1"/>
          </p:cNvPicPr>
          <p:nvPr/>
        </p:nvPicPr>
        <p:blipFill>
          <a:blip r:embed="rId4"/>
          <a:stretch>
            <a:fillRect/>
          </a:stretch>
        </p:blipFill>
        <p:spPr>
          <a:xfrm>
            <a:off x="1217334" y="3270286"/>
            <a:ext cx="4905375" cy="1343025"/>
          </a:xfrm>
          <a:prstGeom prst="rect">
            <a:avLst/>
          </a:prstGeom>
        </p:spPr>
      </p:pic>
      <p:sp>
        <p:nvSpPr>
          <p:cNvPr id="21" name="사각형: 둥근 모서리 20">
            <a:extLst>
              <a:ext uri="{FF2B5EF4-FFF2-40B4-BE49-F238E27FC236}">
                <a16:creationId xmlns:a16="http://schemas.microsoft.com/office/drawing/2014/main" id="{42BDDA3A-BA63-2967-E19E-FCF109B57414}"/>
              </a:ext>
            </a:extLst>
          </p:cNvPr>
          <p:cNvSpPr/>
          <p:nvPr/>
        </p:nvSpPr>
        <p:spPr>
          <a:xfrm>
            <a:off x="1780141" y="3800396"/>
            <a:ext cx="4262439" cy="356825"/>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a:extLst>
              <a:ext uri="{FF2B5EF4-FFF2-40B4-BE49-F238E27FC236}">
                <a16:creationId xmlns:a16="http://schemas.microsoft.com/office/drawing/2014/main" id="{3E5C3F6D-E4F2-9815-E4AC-0BAD2A5C3C06}"/>
              </a:ext>
            </a:extLst>
          </p:cNvPr>
          <p:cNvSpPr txBox="1"/>
          <p:nvPr/>
        </p:nvSpPr>
        <p:spPr>
          <a:xfrm>
            <a:off x="6122709" y="3385479"/>
            <a:ext cx="2882639" cy="1323439"/>
          </a:xfrm>
          <a:prstGeom prst="rect">
            <a:avLst/>
          </a:prstGeom>
          <a:noFill/>
        </p:spPr>
        <p:txBody>
          <a:bodyPr wrap="square">
            <a:spAutoFit/>
          </a:bodyPr>
          <a:lstStyle/>
          <a:p>
            <a:r>
              <a:rPr lang="en-US" altLang="ko-KR" sz="1600" dirty="0"/>
              <a:t>Since momentum SGD is utilized, it is slightly different from the above formula. The details are beyond the scope of the class and are not covered.</a:t>
            </a:r>
          </a:p>
        </p:txBody>
      </p:sp>
    </p:spTree>
    <p:extLst>
      <p:ext uri="{BB962C8B-B14F-4D97-AF65-F5344CB8AC3E}">
        <p14:creationId xmlns:p14="http://schemas.microsoft.com/office/powerpoint/2010/main" val="21552867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3862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input weights w</a:t>
                </a:r>
                <a:r>
                  <a:rPr lang="en-US" altLang="ko-KR" sz="2000" baseline="-25000" dirty="0">
                    <a:solidFill>
                      <a:srgbClr val="222222"/>
                    </a:solidFill>
                    <a:latin typeface="Arial Narrow" panose="020B0606020202030204" pitchFamily="34" charset="0"/>
                  </a:rPr>
                  <a:t>11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𝑙𝑟</m:t>
                    </m:r>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i="1" dirty="0">
                        <a:latin typeface="Cambria Math" panose="02040503050406030204" pitchFamily="18" charset="0"/>
                        <a:ea typeface="Cambria Math" panose="02040503050406030204" pitchFamily="18" charset="0"/>
                      </a:rPr>
                      <m:t>h</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𝑥</m:t>
                        </m:r>
                      </m:e>
                      <m:sub>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386277"/>
              </a:xfrm>
              <a:prstGeom prst="rect">
                <a:avLst/>
              </a:prstGeom>
              <a:blipFill>
                <a:blip r:embed="rId3"/>
                <a:stretch>
                  <a:fillRect l="-642" b="-6608"/>
                </a:stretch>
              </a:blipFill>
            </p:spPr>
            <p:txBody>
              <a:bodyPr/>
              <a:lstStyle/>
              <a:p>
                <a:r>
                  <a:rPr lang="ko-KR" altLang="en-US">
                    <a:noFill/>
                  </a:rPr>
                  <a:t> </a:t>
                </a:r>
              </a:p>
            </p:txBody>
          </p:sp>
        </mc:Fallback>
      </mc:AlternateContent>
      <p:sp>
        <p:nvSpPr>
          <p:cNvPr id="16" name="타원 15">
            <a:extLst>
              <a:ext uri="{FF2B5EF4-FFF2-40B4-BE49-F238E27FC236}">
                <a16:creationId xmlns:a16="http://schemas.microsoft.com/office/drawing/2014/main" id="{06A9AB58-3AAB-9671-BACD-368101E67E0C}"/>
              </a:ext>
            </a:extLst>
          </p:cNvPr>
          <p:cNvSpPr/>
          <p:nvPr/>
        </p:nvSpPr>
        <p:spPr>
          <a:xfrm>
            <a:off x="1127069" y="1790019"/>
            <a:ext cx="438383"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9" name="사각형: 둥근 모서리 18">
            <a:extLst>
              <a:ext uri="{FF2B5EF4-FFF2-40B4-BE49-F238E27FC236}">
                <a16:creationId xmlns:a16="http://schemas.microsoft.com/office/drawing/2014/main" id="{FBAD7503-83D1-87CB-17EE-8D3A33FB2C0C}"/>
              </a:ext>
            </a:extLst>
          </p:cNvPr>
          <p:cNvSpPr/>
          <p:nvPr/>
        </p:nvSpPr>
        <p:spPr>
          <a:xfrm>
            <a:off x="3616798" y="1791198"/>
            <a:ext cx="1256860" cy="282805"/>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 name="그림 19">
            <a:extLst>
              <a:ext uri="{FF2B5EF4-FFF2-40B4-BE49-F238E27FC236}">
                <a16:creationId xmlns:a16="http://schemas.microsoft.com/office/drawing/2014/main" id="{238B5297-DA7F-3927-D98C-6D72DE219AAA}"/>
              </a:ext>
            </a:extLst>
          </p:cNvPr>
          <p:cNvPicPr>
            <a:picLocks noChangeAspect="1"/>
          </p:cNvPicPr>
          <p:nvPr/>
        </p:nvPicPr>
        <p:blipFill>
          <a:blip r:embed="rId4"/>
          <a:stretch>
            <a:fillRect/>
          </a:stretch>
        </p:blipFill>
        <p:spPr>
          <a:xfrm>
            <a:off x="1217334" y="3270286"/>
            <a:ext cx="4905375" cy="1343025"/>
          </a:xfrm>
          <a:prstGeom prst="rect">
            <a:avLst/>
          </a:prstGeom>
        </p:spPr>
      </p:pic>
      <p:sp>
        <p:nvSpPr>
          <p:cNvPr id="12" name="사각형: 둥근 모서리 11">
            <a:extLst>
              <a:ext uri="{FF2B5EF4-FFF2-40B4-BE49-F238E27FC236}">
                <a16:creationId xmlns:a16="http://schemas.microsoft.com/office/drawing/2014/main" id="{2F1158DC-8237-6E91-7B5C-757B8938FFC1}"/>
              </a:ext>
            </a:extLst>
          </p:cNvPr>
          <p:cNvSpPr/>
          <p:nvPr/>
        </p:nvSpPr>
        <p:spPr>
          <a:xfrm>
            <a:off x="1828800" y="4176073"/>
            <a:ext cx="2102177" cy="169683"/>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BBBC4E29-A125-95EE-A6EA-4B53133ADC6A}"/>
              </a:ext>
            </a:extLst>
          </p:cNvPr>
          <p:cNvSpPr txBox="1"/>
          <p:nvPr/>
        </p:nvSpPr>
        <p:spPr>
          <a:xfrm>
            <a:off x="1689361" y="4640006"/>
            <a:ext cx="2882639" cy="830997"/>
          </a:xfrm>
          <a:prstGeom prst="rect">
            <a:avLst/>
          </a:prstGeom>
          <a:noFill/>
        </p:spPr>
        <p:txBody>
          <a:bodyPr wrap="square">
            <a:spAutoFit/>
          </a:bodyPr>
          <a:lstStyle/>
          <a:p>
            <a:r>
              <a:rPr lang="en-US" altLang="ko-KR" sz="1600" dirty="0"/>
              <a:t>The process of updating the previous weight matrix with the current values</a:t>
            </a:r>
          </a:p>
        </p:txBody>
      </p:sp>
    </p:spTree>
    <p:extLst>
      <p:ext uri="{BB962C8B-B14F-4D97-AF65-F5344CB8AC3E}">
        <p14:creationId xmlns:p14="http://schemas.microsoft.com/office/powerpoint/2010/main" val="20033957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54452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Cost function</a:t>
                </a:r>
              </a:p>
              <a:p>
                <a:pPr marL="741600" lvl="1" indent="-284400">
                  <a:lnSpc>
                    <a:spcPct val="150000"/>
                  </a:lnSpc>
                  <a:buFont typeface="Arial" panose="020B0604020202020204" pitchFamily="34" charset="0"/>
                  <a:buChar char="•"/>
                </a:pPr>
                <a14:m>
                  <m:oMath xmlns:m="http://schemas.openxmlformats.org/officeDocument/2006/math">
                    <m:r>
                      <a:rPr lang="en-US" altLang="ko-KR" sz="1800" i="1" dirty="0" smtClean="0">
                        <a:solidFill>
                          <a:srgbClr val="222222"/>
                        </a:solidFill>
                        <a:latin typeface="Cambria Math" panose="02040503050406030204" pitchFamily="18" charset="0"/>
                      </a:rPr>
                      <m:t>𝐸𝑟𝑟𝑜𝑟</m:t>
                    </m:r>
                    <m:r>
                      <a:rPr lang="en-US" altLang="ko-KR" sz="1800" i="1" dirty="0" smtClean="0">
                        <a:solidFill>
                          <a:srgbClr val="222222"/>
                        </a:solidFill>
                        <a:latin typeface="Cambria Math" panose="02040503050406030204" pitchFamily="18" charset="0"/>
                      </a:rPr>
                      <m:t>=</m:t>
                    </m:r>
                    <m:f>
                      <m:fPr>
                        <m:ctrlPr>
                          <a:rPr lang="en-US" altLang="ko-KR" sz="1800" i="1" dirty="0">
                            <a:solidFill>
                              <a:srgbClr val="222222"/>
                            </a:solidFill>
                            <a:latin typeface="Cambria Math" panose="02040503050406030204" pitchFamily="18" charset="0"/>
                          </a:rPr>
                        </m:ctrlPr>
                      </m:fPr>
                      <m:num>
                        <m:r>
                          <a:rPr lang="en-US" altLang="ko-KR" sz="1800" i="1" dirty="0">
                            <a:solidFill>
                              <a:srgbClr val="222222"/>
                            </a:solidFill>
                            <a:latin typeface="Cambria Math" panose="02040503050406030204" pitchFamily="18" charset="0"/>
                          </a:rPr>
                          <m:t>1</m:t>
                        </m:r>
                      </m:num>
                      <m:den>
                        <m:r>
                          <a:rPr lang="en-US" altLang="ko-KR" sz="1800" i="1" dirty="0">
                            <a:solidFill>
                              <a:srgbClr val="222222"/>
                            </a:solidFill>
                            <a:latin typeface="Cambria Math" panose="02040503050406030204" pitchFamily="18" charset="0"/>
                          </a:rPr>
                          <m:t>2</m:t>
                        </m:r>
                      </m:den>
                    </m:f>
                    <m:sSup>
                      <m:sSupPr>
                        <m:ctrlPr>
                          <a:rPr lang="en-US" altLang="ko-KR" sz="1800" i="1" dirty="0">
                            <a:solidFill>
                              <a:srgbClr val="222222"/>
                            </a:solidFill>
                            <a:latin typeface="Cambria Math" panose="02040503050406030204" pitchFamily="18" charset="0"/>
                          </a:rPr>
                        </m:ctrlPr>
                      </m:sSupPr>
                      <m:e>
                        <m:r>
                          <a:rPr lang="en-US" altLang="ko-KR"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𝑡</m:t>
                            </m:r>
                            <m:r>
                              <a:rPr lang="en-US" altLang="ko-KR" sz="1800" i="1" dirty="0">
                                <a:solidFill>
                                  <a:srgbClr val="222222"/>
                                </a:solidFill>
                                <a:latin typeface="Cambria Math" panose="02040503050406030204" pitchFamily="18" charset="0"/>
                              </a:rPr>
                              <m:t>1</m:t>
                            </m:r>
                          </m:sub>
                        </m:sSub>
                        <m:r>
                          <a:rPr lang="en-US" altLang="ko-KR"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𝑜</m:t>
                            </m:r>
                            <m:r>
                              <a:rPr lang="en-US" altLang="ko-KR" sz="1800" i="1" dirty="0">
                                <a:solidFill>
                                  <a:srgbClr val="222222"/>
                                </a:solidFill>
                                <a:latin typeface="Cambria Math" panose="02040503050406030204" pitchFamily="18" charset="0"/>
                              </a:rPr>
                              <m:t>1</m:t>
                            </m:r>
                          </m:sub>
                        </m:sSub>
                        <m:r>
                          <a:rPr lang="en-US" altLang="ko-KR" sz="1800" i="1" dirty="0">
                            <a:solidFill>
                              <a:srgbClr val="222222"/>
                            </a:solidFill>
                            <a:latin typeface="Cambria Math" panose="02040503050406030204" pitchFamily="18" charset="0"/>
                          </a:rPr>
                          <m:t>)</m:t>
                        </m:r>
                      </m:e>
                      <m:sup>
                        <m:r>
                          <a:rPr lang="en-US" altLang="ko-KR" sz="1800" i="1" dirty="0">
                            <a:solidFill>
                              <a:srgbClr val="222222"/>
                            </a:solidFill>
                            <a:latin typeface="Cambria Math" panose="02040503050406030204" pitchFamily="18" charset="0"/>
                          </a:rPr>
                          <m:t>2</m:t>
                        </m:r>
                      </m:sup>
                    </m:sSup>
                    <m:r>
                      <a:rPr lang="en-US" altLang="ko-KR" sz="1800" i="1" dirty="0">
                        <a:solidFill>
                          <a:srgbClr val="222222"/>
                        </a:solidFill>
                        <a:latin typeface="Cambria Math" panose="02040503050406030204" pitchFamily="18" charset="0"/>
                      </a:rPr>
                      <m:t>+</m:t>
                    </m:r>
                    <m:f>
                      <m:fPr>
                        <m:ctrlPr>
                          <a:rPr lang="en-US" altLang="ko-KR" sz="1800" i="1" dirty="0">
                            <a:solidFill>
                              <a:srgbClr val="222222"/>
                            </a:solidFill>
                            <a:latin typeface="Cambria Math" panose="02040503050406030204" pitchFamily="18" charset="0"/>
                          </a:rPr>
                        </m:ctrlPr>
                      </m:fPr>
                      <m:num>
                        <m:r>
                          <a:rPr lang="en-US" altLang="ko-KR" sz="1800" i="1" dirty="0">
                            <a:solidFill>
                              <a:srgbClr val="222222"/>
                            </a:solidFill>
                            <a:latin typeface="Cambria Math" panose="02040503050406030204" pitchFamily="18" charset="0"/>
                          </a:rPr>
                          <m:t>1</m:t>
                        </m:r>
                      </m:num>
                      <m:den>
                        <m:r>
                          <a:rPr lang="en-US" altLang="ko-KR" sz="1800" i="1" dirty="0">
                            <a:solidFill>
                              <a:srgbClr val="222222"/>
                            </a:solidFill>
                            <a:latin typeface="Cambria Math" panose="02040503050406030204" pitchFamily="18" charset="0"/>
                          </a:rPr>
                          <m:t>2</m:t>
                        </m:r>
                      </m:den>
                    </m:f>
                    <m:sSup>
                      <m:sSupPr>
                        <m:ctrlPr>
                          <a:rPr lang="en-US" altLang="ko-KR" sz="1800" i="1" dirty="0">
                            <a:solidFill>
                              <a:srgbClr val="222222"/>
                            </a:solidFill>
                            <a:latin typeface="Cambria Math" panose="02040503050406030204" pitchFamily="18" charset="0"/>
                          </a:rPr>
                        </m:ctrlPr>
                      </m:sSupPr>
                      <m:e>
                        <m:r>
                          <a:rPr lang="en-US" altLang="ko-KR"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𝑡</m:t>
                            </m:r>
                            <m:r>
                              <a:rPr lang="en-US" altLang="ko-KR" sz="1800" i="1" dirty="0">
                                <a:solidFill>
                                  <a:srgbClr val="222222"/>
                                </a:solidFill>
                                <a:latin typeface="Cambria Math" panose="02040503050406030204" pitchFamily="18" charset="0"/>
                              </a:rPr>
                              <m:t>2</m:t>
                            </m:r>
                          </m:sub>
                        </m:sSub>
                        <m:r>
                          <a:rPr lang="en-US" altLang="ko-KR"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𝑜</m:t>
                            </m:r>
                            <m:r>
                              <a:rPr lang="en-US" altLang="ko-KR" sz="1800" i="1" dirty="0">
                                <a:solidFill>
                                  <a:srgbClr val="222222"/>
                                </a:solidFill>
                                <a:latin typeface="Cambria Math" panose="02040503050406030204" pitchFamily="18" charset="0"/>
                              </a:rPr>
                              <m:t>2</m:t>
                            </m:r>
                          </m:sub>
                        </m:sSub>
                        <m:r>
                          <a:rPr lang="en-US" altLang="ko-KR" sz="1800" i="1" dirty="0">
                            <a:solidFill>
                              <a:srgbClr val="222222"/>
                            </a:solidFill>
                            <a:latin typeface="Cambria Math" panose="02040503050406030204" pitchFamily="18" charset="0"/>
                          </a:rPr>
                          <m:t>)</m:t>
                        </m:r>
                      </m:e>
                      <m:sup>
                        <m:r>
                          <a:rPr lang="en-US" altLang="ko-KR" sz="1800" i="1" dirty="0">
                            <a:solidFill>
                              <a:srgbClr val="222222"/>
                            </a:solidFill>
                            <a:latin typeface="Cambria Math" panose="02040503050406030204" pitchFamily="18" charset="0"/>
                          </a:rPr>
                          <m:t>2</m:t>
                        </m:r>
                      </m:sup>
                    </m:sSup>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544525"/>
              </a:xfrm>
              <a:prstGeom prst="rect">
                <a:avLst/>
              </a:prstGeom>
              <a:blipFill>
                <a:blip r:embed="rId3"/>
                <a:stretch>
                  <a:fillRect l="-642"/>
                </a:stretch>
              </a:blipFill>
            </p:spPr>
            <p:txBody>
              <a:bodyPr/>
              <a:lstStyle/>
              <a:p>
                <a:r>
                  <a:rPr lang="ko-KR" altLang="en-US">
                    <a:noFill/>
                  </a:rPr>
                  <a:t> </a:t>
                </a:r>
              </a:p>
            </p:txBody>
          </p:sp>
        </mc:Fallback>
      </mc:AlternateContent>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3" name="그림 2">
            <a:extLst>
              <a:ext uri="{FF2B5EF4-FFF2-40B4-BE49-F238E27FC236}">
                <a16:creationId xmlns:a16="http://schemas.microsoft.com/office/drawing/2014/main" id="{2D253728-E481-9D75-A54F-EE8B2DE771D4}"/>
              </a:ext>
            </a:extLst>
          </p:cNvPr>
          <p:cNvPicPr>
            <a:picLocks noChangeAspect="1"/>
          </p:cNvPicPr>
          <p:nvPr/>
        </p:nvPicPr>
        <p:blipFill>
          <a:blip r:embed="rId4"/>
          <a:stretch>
            <a:fillRect/>
          </a:stretch>
        </p:blipFill>
        <p:spPr>
          <a:xfrm>
            <a:off x="800886" y="2476500"/>
            <a:ext cx="5562600" cy="952500"/>
          </a:xfrm>
          <a:prstGeom prst="rect">
            <a:avLst/>
          </a:prstGeom>
        </p:spPr>
      </p:pic>
    </p:spTree>
    <p:extLst>
      <p:ext uri="{BB962C8B-B14F-4D97-AF65-F5344CB8AC3E}">
        <p14:creationId xmlns:p14="http://schemas.microsoft.com/office/powerpoint/2010/main" val="15398797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95782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Doing training </a:t>
            </a: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4" name="그림 3">
            <a:extLst>
              <a:ext uri="{FF2B5EF4-FFF2-40B4-BE49-F238E27FC236}">
                <a16:creationId xmlns:a16="http://schemas.microsoft.com/office/drawing/2014/main" id="{3F43E1D2-7422-0815-BC63-9BD1853C9040}"/>
              </a:ext>
            </a:extLst>
          </p:cNvPr>
          <p:cNvPicPr>
            <a:picLocks noChangeAspect="1"/>
          </p:cNvPicPr>
          <p:nvPr/>
        </p:nvPicPr>
        <p:blipFill>
          <a:blip r:embed="rId3"/>
          <a:stretch>
            <a:fillRect/>
          </a:stretch>
        </p:blipFill>
        <p:spPr>
          <a:xfrm>
            <a:off x="636800" y="1936701"/>
            <a:ext cx="4476750" cy="2276475"/>
          </a:xfrm>
          <a:prstGeom prst="rect">
            <a:avLst/>
          </a:prstGeom>
        </p:spPr>
      </p:pic>
      <p:sp>
        <p:nvSpPr>
          <p:cNvPr id="9" name="사각형: 둥근 모서리 8">
            <a:extLst>
              <a:ext uri="{FF2B5EF4-FFF2-40B4-BE49-F238E27FC236}">
                <a16:creationId xmlns:a16="http://schemas.microsoft.com/office/drawing/2014/main" id="{CD877980-2648-2E1A-DCC9-BB4533963A65}"/>
              </a:ext>
            </a:extLst>
          </p:cNvPr>
          <p:cNvSpPr/>
          <p:nvPr/>
        </p:nvSpPr>
        <p:spPr>
          <a:xfrm>
            <a:off x="2038487" y="2735972"/>
            <a:ext cx="780127" cy="158555"/>
          </a:xfrm>
          <a:prstGeom prst="round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사각형: 둥근 모서리 11">
            <a:extLst>
              <a:ext uri="{FF2B5EF4-FFF2-40B4-BE49-F238E27FC236}">
                <a16:creationId xmlns:a16="http://schemas.microsoft.com/office/drawing/2014/main" id="{DB531C87-997C-E261-AABF-5E1F10EDF730}"/>
              </a:ext>
            </a:extLst>
          </p:cNvPr>
          <p:cNvSpPr/>
          <p:nvPr/>
        </p:nvSpPr>
        <p:spPr>
          <a:xfrm>
            <a:off x="1687544" y="2933536"/>
            <a:ext cx="999095" cy="158556"/>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AF81144F-9745-AC18-90BD-E7E9EC5D843A}"/>
              </a:ext>
            </a:extLst>
          </p:cNvPr>
          <p:cNvSpPr/>
          <p:nvPr/>
        </p:nvSpPr>
        <p:spPr>
          <a:xfrm>
            <a:off x="1664790" y="3113918"/>
            <a:ext cx="1110012" cy="158555"/>
          </a:xfrm>
          <a:prstGeom prst="roundRect">
            <a:avLst/>
          </a:pr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45262E2D-F06F-1A4E-9767-C912A6D2DE1D}"/>
              </a:ext>
            </a:extLst>
          </p:cNvPr>
          <p:cNvSpPr txBox="1"/>
          <p:nvPr/>
        </p:nvSpPr>
        <p:spPr>
          <a:xfrm>
            <a:off x="771525" y="4338750"/>
            <a:ext cx="4572000" cy="102688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Patterns: Data</a:t>
            </a:r>
          </a:p>
          <a:p>
            <a:pPr marL="285750" indent="-28575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Inputs: Input data</a:t>
            </a:r>
          </a:p>
          <a:p>
            <a:pPr marL="285750" indent="-28575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Targets: Outcome data</a:t>
            </a:r>
            <a:endParaRPr lang="ko-KR" altLang="en-US" sz="1400" dirty="0"/>
          </a:p>
        </p:txBody>
      </p:sp>
    </p:spTree>
    <p:extLst>
      <p:ext uri="{BB962C8B-B14F-4D97-AF65-F5344CB8AC3E}">
        <p14:creationId xmlns:p14="http://schemas.microsoft.com/office/powerpoint/2010/main" val="318599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147717" cy="299460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Working procedure of backpropagation</a:t>
            </a:r>
          </a:p>
          <a:p>
            <a:pPr lvl="1">
              <a:lnSpc>
                <a:spcPct val="150000"/>
              </a:lnSpc>
            </a:pPr>
            <a:r>
              <a:rPr lang="ko-KR" altLang="en-US" dirty="0">
                <a:solidFill>
                  <a:srgbClr val="222222"/>
                </a:solidFill>
                <a:latin typeface="Arial Narrow" panose="020B0606020202030204" pitchFamily="34" charset="0"/>
              </a:rPr>
              <a:t>① </a:t>
            </a:r>
            <a:r>
              <a:rPr lang="en-US" altLang="ko-KR" dirty="0">
                <a:solidFill>
                  <a:srgbClr val="222222"/>
                </a:solidFill>
                <a:latin typeface="Arial Narrow" panose="020B0606020202030204" pitchFamily="34" charset="0"/>
              </a:rPr>
              <a:t>Predict the outcome values(</a:t>
            </a:r>
            <a:r>
              <a:rPr lang="en-US" altLang="ko-KR" dirty="0" err="1">
                <a:solidFill>
                  <a:srgbClr val="222222"/>
                </a:solidFill>
                <a:latin typeface="Arial Narrow" panose="020B0606020202030204" pitchFamily="34" charset="0"/>
              </a:rPr>
              <a:t>y</a:t>
            </a:r>
            <a:r>
              <a:rPr lang="en-US" altLang="ko-KR" baseline="-25000" dirty="0" err="1">
                <a:solidFill>
                  <a:srgbClr val="222222"/>
                </a:solidFill>
                <a:latin typeface="Arial Narrow" panose="020B0606020202030204" pitchFamily="34" charset="0"/>
              </a:rPr>
              <a:t>out</a:t>
            </a:r>
            <a:r>
              <a:rPr lang="en-US" altLang="ko-KR" dirty="0">
                <a:solidFill>
                  <a:srgbClr val="222222"/>
                </a:solidFill>
                <a:latin typeface="Arial Narrow" panose="020B0606020202030204" pitchFamily="34" charset="0"/>
              </a:rPr>
              <a:t>) based on randomly initialized weight matrices(w)</a:t>
            </a:r>
          </a:p>
          <a:p>
            <a:pPr lvl="1">
              <a:lnSpc>
                <a:spcPct val="150000"/>
              </a:lnSpc>
            </a:pPr>
            <a:r>
              <a:rPr lang="ko-KR" altLang="en-US" dirty="0">
                <a:solidFill>
                  <a:srgbClr val="222222"/>
                </a:solidFill>
                <a:latin typeface="Arial Narrow" panose="020B0606020202030204" pitchFamily="34" charset="0"/>
              </a:rPr>
              <a:t>② </a:t>
            </a:r>
            <a:r>
              <a:rPr lang="en-US" altLang="ko-KR" dirty="0">
                <a:solidFill>
                  <a:srgbClr val="222222"/>
                </a:solidFill>
                <a:latin typeface="Arial Narrow" panose="020B0606020202030204" pitchFamily="34" charset="0"/>
              </a:rPr>
              <a:t>Calculates the error between the predicted result and the actual value</a:t>
            </a:r>
          </a:p>
          <a:p>
            <a:pPr lvl="1">
              <a:lnSpc>
                <a:spcPct val="150000"/>
              </a:lnSpc>
            </a:pPr>
            <a:r>
              <a:rPr lang="ko-KR" altLang="en-US" dirty="0">
                <a:solidFill>
                  <a:srgbClr val="222222"/>
                </a:solidFill>
                <a:latin typeface="Arial Narrow" panose="020B0606020202030204" pitchFamily="34" charset="0"/>
              </a:rPr>
              <a:t>③ </a:t>
            </a:r>
            <a:r>
              <a:rPr lang="en-US" altLang="ko-KR" dirty="0">
                <a:solidFill>
                  <a:srgbClr val="222222"/>
                </a:solidFill>
                <a:latin typeface="Arial Narrow" panose="020B0606020202030204" pitchFamily="34" charset="0"/>
              </a:rPr>
              <a:t>Using gradient descent algorithm, the weights learned in the previous epoch are updated so that the error is small.</a:t>
            </a:r>
          </a:p>
          <a:p>
            <a:pPr lvl="1">
              <a:lnSpc>
                <a:spcPct val="150000"/>
              </a:lnSpc>
            </a:pPr>
            <a:r>
              <a:rPr lang="ko-KR" altLang="en-US" dirty="0">
                <a:solidFill>
                  <a:srgbClr val="222222"/>
                </a:solidFill>
                <a:latin typeface="Arial Narrow" panose="020B0606020202030204" pitchFamily="34" charset="0"/>
              </a:rPr>
              <a:t>④ </a:t>
            </a:r>
            <a:r>
              <a:rPr lang="en-US" altLang="ko-KR" dirty="0">
                <a:solidFill>
                  <a:srgbClr val="222222"/>
                </a:solidFill>
                <a:latin typeface="Arial Narrow" panose="020B0606020202030204" pitchFamily="34" charset="0"/>
              </a:rPr>
              <a:t>Repeat the above process until the error no longer decreases.</a:t>
            </a:r>
          </a:p>
          <a:p>
            <a:pPr lvl="1">
              <a:lnSpc>
                <a:spcPct val="150000"/>
              </a:lnSpc>
            </a:pPr>
            <a:endParaRPr lang="en-US" altLang="ko-KR"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9586E135-11B6-0F29-8D91-BE95FEB7C5C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1288498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419491"/>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Coding for Backpropagation</a:t>
            </a:r>
          </a:p>
          <a:p>
            <a:pPr marL="284400"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2" name="TextBox 1">
            <a:extLst>
              <a:ext uri="{FF2B5EF4-FFF2-40B4-BE49-F238E27FC236}">
                <a16:creationId xmlns:a16="http://schemas.microsoft.com/office/drawing/2014/main" id="{6C45306D-0F2F-AF99-E34B-EB749F3543C0}"/>
              </a:ext>
            </a:extLst>
          </p:cNvPr>
          <p:cNvSpPr txBox="1"/>
          <p:nvPr/>
        </p:nvSpPr>
        <p:spPr>
          <a:xfrm>
            <a:off x="1105856" y="2494440"/>
            <a:ext cx="6465376" cy="646331"/>
          </a:xfrm>
          <a:prstGeom prst="rect">
            <a:avLst/>
          </a:prstGeom>
          <a:noFill/>
        </p:spPr>
        <p:txBody>
          <a:bodyPr wrap="square">
            <a:spAutoFit/>
          </a:bodyPr>
          <a:lstStyle/>
          <a:p>
            <a:r>
              <a:rPr lang="en-US" altLang="ko-KR" dirty="0">
                <a:hlinkClick r:id="rId3"/>
              </a:rPr>
              <a:t>https://colab.research.google.com/github/JunetaeKim/DeepLearningClass/blob/main/Week7/Week7_XOR_Backpropagation.ipynb</a:t>
            </a:r>
            <a:endParaRPr lang="ko-KR" altLang="en-US" dirty="0"/>
          </a:p>
        </p:txBody>
      </p:sp>
    </p:spTree>
    <p:extLst>
      <p:ext uri="{BB962C8B-B14F-4D97-AF65-F5344CB8AC3E}">
        <p14:creationId xmlns:p14="http://schemas.microsoft.com/office/powerpoint/2010/main" val="3690754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1399033" y="2532888"/>
            <a:ext cx="6144768" cy="1142999"/>
          </a:xfrm>
          <a:prstGeom prst="roundRect">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2000050" y="2773680"/>
            <a:ext cx="4897917" cy="523220"/>
          </a:xfrm>
          <a:prstGeom prst="rect">
            <a:avLst/>
          </a:prstGeom>
        </p:spPr>
        <p:txBody>
          <a:bodyPr wrap="square">
            <a:spAutoFit/>
          </a:bodyPr>
          <a:lstStyle/>
          <a:p>
            <a:pPr algn="ctr"/>
            <a:r>
              <a:rPr lang="en-US" altLang="ko-KR" sz="2800" dirty="0">
                <a:solidFill>
                  <a:srgbClr val="222222"/>
                </a:solidFill>
                <a:latin typeface="Arial Narrow" panose="020B0606020202030204" pitchFamily="34" charset="0"/>
              </a:rPr>
              <a:t>Details in Backpropagation</a:t>
            </a:r>
          </a:p>
        </p:txBody>
      </p:sp>
      <p:sp>
        <p:nvSpPr>
          <p:cNvPr id="7" name="직사각형 6">
            <a:extLst>
              <a:ext uri="{FF2B5EF4-FFF2-40B4-BE49-F238E27FC236}">
                <a16:creationId xmlns:a16="http://schemas.microsoft.com/office/drawing/2014/main" id="{2CFA6039-663D-8CE4-1ECD-C1F594A184B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070909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147717" cy="276377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Basic structure of MLP</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Inside each node, it is divided into a stage of making a weighted sum using input values ​​and a stage of outputting the weighted sum by applying an activation function.</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lvl="1">
              <a:lnSpc>
                <a:spcPct val="150000"/>
              </a:lnSpc>
            </a:pPr>
            <a:endParaRPr lang="en-US" altLang="ko-KR" dirty="0">
              <a:solidFill>
                <a:srgbClr val="222222"/>
              </a:solidFill>
              <a:latin typeface="Arial Narrow" panose="020B0606020202030204" pitchFamily="34" charset="0"/>
            </a:endParaRPr>
          </a:p>
        </p:txBody>
      </p:sp>
      <p:pic>
        <p:nvPicPr>
          <p:cNvPr id="6" name="그림 5">
            <a:extLst>
              <a:ext uri="{FF2B5EF4-FFF2-40B4-BE49-F238E27FC236}">
                <a16:creationId xmlns:a16="http://schemas.microsoft.com/office/drawing/2014/main" id="{C854988C-677D-B9FE-BCB4-CF7AAA7C0834}"/>
              </a:ext>
            </a:extLst>
          </p:cNvPr>
          <p:cNvPicPr>
            <a:picLocks noChangeAspect="1"/>
          </p:cNvPicPr>
          <p:nvPr/>
        </p:nvPicPr>
        <p:blipFill>
          <a:blip r:embed="rId3"/>
          <a:stretch>
            <a:fillRect/>
          </a:stretch>
        </p:blipFill>
        <p:spPr>
          <a:xfrm>
            <a:off x="490458" y="3164711"/>
            <a:ext cx="7748195" cy="2542574"/>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839AC6F-ECC2-44B1-DD8B-1BF1732FFFAA}"/>
                  </a:ext>
                </a:extLst>
              </p:cNvPr>
              <p:cNvSpPr txBox="1"/>
              <p:nvPr/>
            </p:nvSpPr>
            <p:spPr>
              <a:xfrm>
                <a:off x="771525" y="6000750"/>
                <a:ext cx="4572000"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ko-KR" sz="1800"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𝑊𝑒𝑖𝑔h𝑡𝑒𝑑</m:t>
                          </m:r>
                          <m:r>
                            <a:rPr lang="en-US" altLang="ko-KR" i="1" dirty="0">
                              <a:solidFill>
                                <a:srgbClr val="222222"/>
                              </a:solidFill>
                              <a:latin typeface="Cambria Math" panose="02040503050406030204" pitchFamily="18" charset="0"/>
                            </a:rPr>
                            <m:t> </m:t>
                          </m:r>
                          <m:r>
                            <a:rPr lang="en-US" altLang="ko-KR" i="1" dirty="0">
                              <a:solidFill>
                                <a:srgbClr val="222222"/>
                              </a:solidFill>
                              <a:latin typeface="Cambria Math" panose="02040503050406030204" pitchFamily="18" charset="0"/>
                            </a:rPr>
                            <m:t>𝑠𝑢𝑚</m:t>
                          </m:r>
                        </m:e>
                        <m:sub>
                          <m:r>
                            <a:rPr lang="en-US" altLang="ko-KR" sz="1800" b="0" i="1" dirty="0" smtClean="0">
                              <a:solidFill>
                                <a:srgbClr val="222222"/>
                              </a:solidFill>
                              <a:latin typeface="Cambria Math" panose="02040503050406030204" pitchFamily="18" charset="0"/>
                            </a:rPr>
                            <m:t>1</m:t>
                          </m:r>
                        </m:sub>
                      </m:sSub>
                      <m:r>
                        <a:rPr lang="en-US" altLang="ko-KR" sz="1800"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11</m:t>
                          </m:r>
                        </m:sub>
                      </m:sSub>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𝑥</m:t>
                          </m:r>
                        </m:e>
                        <m:sub>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12</m:t>
                          </m:r>
                        </m:sub>
                      </m:sSub>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𝑥</m:t>
                          </m:r>
                        </m:e>
                        <m:sub>
                          <m:r>
                            <a:rPr lang="en-US" altLang="ko-KR" i="1" dirty="0">
                              <a:solidFill>
                                <a:srgbClr val="222222"/>
                              </a:solidFill>
                              <a:latin typeface="Cambria Math" panose="02040503050406030204" pitchFamily="18" charset="0"/>
                            </a:rPr>
                            <m:t>2</m:t>
                          </m:r>
                        </m:sub>
                      </m:sSub>
                    </m:oMath>
                  </m:oMathPara>
                </a14:m>
                <a:endParaRPr lang="ko-KR" altLang="en-US" dirty="0"/>
              </a:p>
            </p:txBody>
          </p:sp>
        </mc:Choice>
        <mc:Fallback xmlns="">
          <p:sp>
            <p:nvSpPr>
              <p:cNvPr id="20" name="TextBox 19">
                <a:extLst>
                  <a:ext uri="{FF2B5EF4-FFF2-40B4-BE49-F238E27FC236}">
                    <a16:creationId xmlns:a16="http://schemas.microsoft.com/office/drawing/2014/main" id="{D839AC6F-ECC2-44B1-DD8B-1BF1732FFFAA}"/>
                  </a:ext>
                </a:extLst>
              </p:cNvPr>
              <p:cNvSpPr txBox="1">
                <a:spLocks noRot="1" noChangeAspect="1" noMove="1" noResize="1" noEditPoints="1" noAdjustHandles="1" noChangeArrowheads="1" noChangeShapeType="1" noTextEdit="1"/>
              </p:cNvSpPr>
              <p:nvPr/>
            </p:nvSpPr>
            <p:spPr>
              <a:xfrm>
                <a:off x="771525" y="6000750"/>
                <a:ext cx="4572000" cy="369332"/>
              </a:xfrm>
              <a:prstGeom prst="rect">
                <a:avLst/>
              </a:prstGeom>
              <a:blipFill>
                <a:blip r:embed="rId4"/>
                <a:stretch>
                  <a:fillRect l="-400" b="-1311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9681909-25AF-5019-65DF-2FF4924DEAB6}"/>
                  </a:ext>
                </a:extLst>
              </p:cNvPr>
              <p:cNvSpPr txBox="1"/>
              <p:nvPr/>
            </p:nvSpPr>
            <p:spPr>
              <a:xfrm>
                <a:off x="2005343" y="6414665"/>
                <a:ext cx="2820154" cy="3583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ko-KR" sz="160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𝑤</m:t>
                          </m:r>
                        </m:e>
                        <m:sub>
                          <m:r>
                            <a:rPr lang="en-US" altLang="ko-KR" sz="1600" b="0" i="1" dirty="0" smtClean="0">
                              <a:solidFill>
                                <a:srgbClr val="222222"/>
                              </a:solidFill>
                              <a:latin typeface="Cambria Math" panose="02040503050406030204" pitchFamily="18" charset="0"/>
                            </a:rPr>
                            <m:t>𝑖𝑗</m:t>
                          </m:r>
                        </m:sub>
                      </m:sSub>
                      <m:r>
                        <a:rPr lang="en-US" altLang="ko-KR" sz="1600" b="0" i="1" dirty="0" smtClean="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𝑡𝑟𝑎𝑖𝑛𝑎𝑏𝑙𝑒</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𝑝𝑎𝑟𝑎𝑚𝑒𝑡𝑒𝑟𝑠</m:t>
                      </m:r>
                    </m:oMath>
                  </m:oMathPara>
                </a14:m>
                <a:endParaRPr lang="ko-KR" altLang="en-US" sz="1600" dirty="0"/>
              </a:p>
            </p:txBody>
          </p:sp>
        </mc:Choice>
        <mc:Fallback xmlns="">
          <p:sp>
            <p:nvSpPr>
              <p:cNvPr id="22" name="TextBox 21">
                <a:extLst>
                  <a:ext uri="{FF2B5EF4-FFF2-40B4-BE49-F238E27FC236}">
                    <a16:creationId xmlns:a16="http://schemas.microsoft.com/office/drawing/2014/main" id="{99681909-25AF-5019-65DF-2FF4924DEAB6}"/>
                  </a:ext>
                </a:extLst>
              </p:cNvPr>
              <p:cNvSpPr txBox="1">
                <a:spLocks noRot="1" noChangeAspect="1" noMove="1" noResize="1" noEditPoints="1" noAdjustHandles="1" noChangeArrowheads="1" noChangeShapeType="1" noTextEdit="1"/>
              </p:cNvSpPr>
              <p:nvPr/>
            </p:nvSpPr>
            <p:spPr>
              <a:xfrm>
                <a:off x="2005343" y="6414665"/>
                <a:ext cx="2820154" cy="358368"/>
              </a:xfrm>
              <a:prstGeom prst="rect">
                <a:avLst/>
              </a:prstGeom>
              <a:blipFill>
                <a:blip r:embed="rId5"/>
                <a:stretch>
                  <a:fillRect b="-6780"/>
                </a:stretch>
              </a:blipFill>
            </p:spPr>
            <p:txBody>
              <a:bodyPr/>
              <a:lstStyle/>
              <a:p>
                <a:r>
                  <a:rPr lang="ko-KR" altLang="en-US">
                    <a:noFill/>
                  </a:rPr>
                  <a:t> </a:t>
                </a:r>
              </a:p>
            </p:txBody>
          </p:sp>
        </mc:Fallback>
      </mc:AlternateContent>
      <p:sp>
        <p:nvSpPr>
          <p:cNvPr id="9" name="직사각형 8">
            <a:extLst>
              <a:ext uri="{FF2B5EF4-FFF2-40B4-BE49-F238E27FC236}">
                <a16:creationId xmlns:a16="http://schemas.microsoft.com/office/drawing/2014/main" id="{7003AF4F-C4B9-9D12-75EE-9486CDF20FA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364115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147717" cy="276377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Basic structure of MLP</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Inside each node, it is divided into a stage of making a weighted sum using input values ​​and a stage of outputting the weighted sum by applying an activation function.</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lvl="1">
              <a:lnSpc>
                <a:spcPct val="150000"/>
              </a:lnSpc>
            </a:pPr>
            <a:endParaRPr lang="en-US" altLang="ko-KR" dirty="0">
              <a:solidFill>
                <a:srgbClr val="222222"/>
              </a:solidFill>
              <a:latin typeface="Arial Narrow" panose="020B0606020202030204" pitchFamily="34" charset="0"/>
            </a:endParaRPr>
          </a:p>
        </p:txBody>
      </p:sp>
      <p:pic>
        <p:nvPicPr>
          <p:cNvPr id="6" name="그림 5">
            <a:extLst>
              <a:ext uri="{FF2B5EF4-FFF2-40B4-BE49-F238E27FC236}">
                <a16:creationId xmlns:a16="http://schemas.microsoft.com/office/drawing/2014/main" id="{C854988C-677D-B9FE-BCB4-CF7AAA7C0834}"/>
              </a:ext>
            </a:extLst>
          </p:cNvPr>
          <p:cNvPicPr>
            <a:picLocks noChangeAspect="1"/>
          </p:cNvPicPr>
          <p:nvPr/>
        </p:nvPicPr>
        <p:blipFill>
          <a:blip r:embed="rId3"/>
          <a:stretch>
            <a:fillRect/>
          </a:stretch>
        </p:blipFill>
        <p:spPr>
          <a:xfrm>
            <a:off x="490458" y="3164711"/>
            <a:ext cx="7748195" cy="2542574"/>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839AC6F-ECC2-44B1-DD8B-1BF1732FFFAA}"/>
                  </a:ext>
                </a:extLst>
              </p:cNvPr>
              <p:cNvSpPr txBox="1"/>
              <p:nvPr/>
            </p:nvSpPr>
            <p:spPr>
              <a:xfrm>
                <a:off x="771525" y="6000750"/>
                <a:ext cx="7748194" cy="66152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ko-KR" sz="1800" b="0"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𝐴𝑐𝑡𝑖𝑣𝑎𝑡𝑖𝑜𝑛</m:t>
                          </m:r>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𝑓𝑢𝑛𝑐𝑡𝑖𝑜𝑛</m:t>
                          </m:r>
                        </m:e>
                        <m:sub>
                          <m:r>
                            <a:rPr lang="en-US" altLang="ko-KR" sz="1800" b="0" i="1" dirty="0" smtClean="0">
                              <a:solidFill>
                                <a:srgbClr val="222222"/>
                              </a:solidFill>
                              <a:latin typeface="Cambria Math" panose="02040503050406030204" pitchFamily="18" charset="0"/>
                            </a:rPr>
                            <m:t>1</m:t>
                          </m:r>
                        </m:sub>
                      </m:sSub>
                      <m:r>
                        <a:rPr lang="en-US" altLang="ko-KR" sz="1800" b="0" i="1" dirty="0" smtClean="0">
                          <a:solidFill>
                            <a:srgbClr val="222222"/>
                          </a:solidFill>
                          <a:latin typeface="Cambria Math" panose="02040503050406030204" pitchFamily="18" charset="0"/>
                        </a:rPr>
                        <m:t>=</m:t>
                      </m:r>
                      <m:r>
                        <a:rPr lang="en-US" altLang="ko-KR" i="1" dirty="0" smtClean="0">
                          <a:solidFill>
                            <a:srgbClr val="222222"/>
                          </a:solidFill>
                          <a:latin typeface="Cambria Math" panose="02040503050406030204" pitchFamily="18" charset="0"/>
                        </a:rPr>
                        <m:t>𝐺</m:t>
                      </m:r>
                      <m:d>
                        <m:dPr>
                          <m:ctrlPr>
                            <a:rPr lang="en-US" altLang="ko-KR" b="0" i="1" dirty="0" smtClean="0">
                              <a:solidFill>
                                <a:srgbClr val="222222"/>
                              </a:solidFill>
                              <a:latin typeface="Cambria Math" panose="02040503050406030204" pitchFamily="18" charset="0"/>
                            </a:rPr>
                          </m:ctrlPr>
                        </m:dPr>
                        <m:e>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𝑊𝑒𝑖𝑔h𝑡𝑒𝑑</m:t>
                              </m:r>
                              <m:r>
                                <a:rPr lang="en-US" altLang="ko-KR" i="1" dirty="0">
                                  <a:solidFill>
                                    <a:srgbClr val="222222"/>
                                  </a:solidFill>
                                  <a:latin typeface="Cambria Math" panose="02040503050406030204" pitchFamily="18" charset="0"/>
                                </a:rPr>
                                <m:t> </m:t>
                              </m:r>
                              <m:r>
                                <a:rPr lang="en-US" altLang="ko-KR" i="1" dirty="0">
                                  <a:solidFill>
                                    <a:srgbClr val="222222"/>
                                  </a:solidFill>
                                  <a:latin typeface="Cambria Math" panose="02040503050406030204" pitchFamily="18" charset="0"/>
                                </a:rPr>
                                <m:t>𝑠𝑢𝑚</m:t>
                              </m:r>
                            </m:e>
                            <m:sub>
                              <m:r>
                                <a:rPr lang="en-US" altLang="ko-KR" i="1" dirty="0">
                                  <a:solidFill>
                                    <a:srgbClr val="222222"/>
                                  </a:solidFill>
                                  <a:latin typeface="Cambria Math" panose="02040503050406030204" pitchFamily="18" charset="0"/>
                                </a:rPr>
                                <m:t>1</m:t>
                              </m:r>
                            </m:sub>
                          </m:sSub>
                        </m:e>
                      </m:d>
                      <m:r>
                        <a:rPr lang="en-US" altLang="ko-KR" b="0" i="1" dirty="0" smtClean="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en-US" altLang="ko-KR" b="0" i="1" dirty="0" smtClean="0">
                              <a:solidFill>
                                <a:srgbClr val="222222"/>
                              </a:solidFill>
                              <a:latin typeface="Cambria Math" panose="02040503050406030204" pitchFamily="18" charset="0"/>
                            </a:rPr>
                            <m:t>1</m:t>
                          </m:r>
                        </m:num>
                        <m:den>
                          <m:r>
                            <a:rPr lang="en-US" altLang="ko-KR" b="0" i="1" dirty="0" smtClean="0">
                              <a:solidFill>
                                <a:srgbClr val="222222"/>
                              </a:solidFill>
                              <a:latin typeface="Cambria Math" panose="02040503050406030204" pitchFamily="18" charset="0"/>
                            </a:rPr>
                            <m:t>1+</m:t>
                          </m:r>
                          <m:sSup>
                            <m:sSupPr>
                              <m:ctrlPr>
                                <a:rPr lang="en-US" altLang="ko-KR" b="0" i="1" dirty="0" smtClean="0">
                                  <a:solidFill>
                                    <a:srgbClr val="222222"/>
                                  </a:solidFill>
                                  <a:latin typeface="Cambria Math" panose="02040503050406030204" pitchFamily="18" charset="0"/>
                                </a:rPr>
                              </m:ctrlPr>
                            </m:sSupPr>
                            <m:e>
                              <m:r>
                                <a:rPr lang="en-US" altLang="ko-KR" i="1" dirty="0">
                                  <a:solidFill>
                                    <a:srgbClr val="222222"/>
                                  </a:solidFill>
                                  <a:latin typeface="Cambria Math" panose="02040503050406030204" pitchFamily="18" charset="0"/>
                                </a:rPr>
                                <m:t>𝑒𝑥𝑝</m:t>
                              </m:r>
                            </m:e>
                            <m:sup>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𝑊𝑒𝑖𝑔h𝑡𝑒𝑑</m:t>
                                  </m:r>
                                  <m:r>
                                    <a:rPr lang="en-US" altLang="ko-KR" i="1" dirty="0">
                                      <a:solidFill>
                                        <a:srgbClr val="222222"/>
                                      </a:solidFill>
                                      <a:latin typeface="Cambria Math" panose="02040503050406030204" pitchFamily="18" charset="0"/>
                                    </a:rPr>
                                    <m:t> </m:t>
                                  </m:r>
                                  <m:r>
                                    <a:rPr lang="en-US" altLang="ko-KR" i="1" dirty="0">
                                      <a:solidFill>
                                        <a:srgbClr val="222222"/>
                                      </a:solidFill>
                                      <a:latin typeface="Cambria Math" panose="02040503050406030204" pitchFamily="18" charset="0"/>
                                    </a:rPr>
                                    <m:t>𝑠𝑢𝑚</m:t>
                                  </m:r>
                                </m:e>
                                <m:sub>
                                  <m:r>
                                    <a:rPr lang="en-US" altLang="ko-KR" i="1" dirty="0">
                                      <a:solidFill>
                                        <a:srgbClr val="222222"/>
                                      </a:solidFill>
                                      <a:latin typeface="Cambria Math" panose="02040503050406030204" pitchFamily="18" charset="0"/>
                                    </a:rPr>
                                    <m:t>1</m:t>
                                  </m:r>
                                </m:sub>
                              </m:sSub>
                            </m:sup>
                          </m:sSup>
                        </m:den>
                      </m:f>
                    </m:oMath>
                  </m:oMathPara>
                </a14:m>
                <a:endParaRPr lang="ko-KR" altLang="en-US" dirty="0"/>
              </a:p>
            </p:txBody>
          </p:sp>
        </mc:Choice>
        <mc:Fallback xmlns="">
          <p:sp>
            <p:nvSpPr>
              <p:cNvPr id="20" name="TextBox 19">
                <a:extLst>
                  <a:ext uri="{FF2B5EF4-FFF2-40B4-BE49-F238E27FC236}">
                    <a16:creationId xmlns:a16="http://schemas.microsoft.com/office/drawing/2014/main" id="{D839AC6F-ECC2-44B1-DD8B-1BF1732FFFAA}"/>
                  </a:ext>
                </a:extLst>
              </p:cNvPr>
              <p:cNvSpPr txBox="1">
                <a:spLocks noRot="1" noChangeAspect="1" noMove="1" noResize="1" noEditPoints="1" noAdjustHandles="1" noChangeArrowheads="1" noChangeShapeType="1" noTextEdit="1"/>
              </p:cNvSpPr>
              <p:nvPr/>
            </p:nvSpPr>
            <p:spPr>
              <a:xfrm>
                <a:off x="771525" y="6000750"/>
                <a:ext cx="7748194" cy="661528"/>
              </a:xfrm>
              <a:prstGeom prst="rect">
                <a:avLst/>
              </a:prstGeom>
              <a:blipFill>
                <a:blip r:embed="rId4"/>
                <a:stretch>
                  <a:fillRect/>
                </a:stretch>
              </a:blipFill>
            </p:spPr>
            <p:txBody>
              <a:bodyPr/>
              <a:lstStyle/>
              <a:p>
                <a:r>
                  <a:rPr lang="ko-KR" altLang="en-US">
                    <a:noFill/>
                  </a:rPr>
                  <a:t> </a:t>
                </a:r>
              </a:p>
            </p:txBody>
          </p:sp>
        </mc:Fallback>
      </mc:AlternateContent>
      <p:sp>
        <p:nvSpPr>
          <p:cNvPr id="9" name="직사각형 8">
            <a:extLst>
              <a:ext uri="{FF2B5EF4-FFF2-40B4-BE49-F238E27FC236}">
                <a16:creationId xmlns:a16="http://schemas.microsoft.com/office/drawing/2014/main" id="{363086ED-A124-C10D-F9FF-39F17A38C3E8}"/>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638147940"/>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20401</TotalTime>
  <Words>2888</Words>
  <Application>Microsoft Office PowerPoint</Application>
  <PresentationFormat>화면 슬라이드 쇼(4:3)</PresentationFormat>
  <Paragraphs>436</Paragraphs>
  <Slides>60</Slides>
  <Notes>59</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60</vt:i4>
      </vt:variant>
    </vt:vector>
  </HeadingPairs>
  <TitlesOfParts>
    <vt:vector size="67" baseType="lpstr">
      <vt:lpstr>맑은 고딕</vt:lpstr>
      <vt:lpstr>Arial</vt:lpstr>
      <vt:lpstr>Arial Narrow</vt:lpstr>
      <vt:lpstr>Calibri</vt:lpstr>
      <vt:lpstr>Calibri Light</vt:lpstr>
      <vt:lpstr>Cambria Math</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김준태</dc:creator>
  <cp:lastModifiedBy>Junetae Kim</cp:lastModifiedBy>
  <cp:revision>2099</cp:revision>
  <cp:lastPrinted>2017-04-16T10:58:23Z</cp:lastPrinted>
  <dcterms:created xsi:type="dcterms:W3CDTF">2017-03-22T07:59:28Z</dcterms:created>
  <dcterms:modified xsi:type="dcterms:W3CDTF">2024-04-18T05:16:16Z</dcterms:modified>
</cp:coreProperties>
</file>